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8B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52" autoAdjust="0"/>
  </p:normalViewPr>
  <p:slideViewPr>
    <p:cSldViewPr>
      <p:cViewPr varScale="1">
        <p:scale>
          <a:sx n="65" d="100"/>
          <a:sy n="65" d="100"/>
        </p:scale>
        <p:origin x="3180"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192.168.150.161\general\Orders\Goldman%20Sachs\2026\UK\March%202026\Goldman%20Sachs%20Triple%20Index%20kick%20out%20plan_DW\12%20year%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624966625531729E-2"/>
          <c:y val="0.1007945722171836"/>
          <c:w val="0.87694210065211498"/>
          <c:h val="0.68791558295473798"/>
        </c:manualLayout>
      </c:layout>
      <c:lineChart>
        <c:grouping val="standard"/>
        <c:varyColors val="0"/>
        <c:ser>
          <c:idx val="3"/>
          <c:order val="0"/>
          <c:tx>
            <c:strRef>
              <c:f>Sheet1!$C$1</c:f>
              <c:strCache>
                <c:ptCount val="1"/>
                <c:pt idx="0">
                  <c:v>FTSE 100</c:v>
                </c:pt>
              </c:strCache>
            </c:strRef>
          </c:tx>
          <c:spPr>
            <a:ln w="12700">
              <a:solidFill>
                <a:srgbClr val="3D8A70"/>
              </a:solidFill>
            </a:ln>
          </c:spPr>
          <c:marker>
            <c:symbol val="none"/>
          </c:marker>
          <c:cat>
            <c:numRef>
              <c:f>Sheet1!$A$3:$A$3870</c:f>
              <c:numCache>
                <c:formatCode>m/d/yyyy</c:formatCode>
                <c:ptCount val="3868"/>
                <c:pt idx="0">
                  <c:v>41641</c:v>
                </c:pt>
                <c:pt idx="1">
                  <c:v>41642</c:v>
                </c:pt>
                <c:pt idx="2">
                  <c:v>41645</c:v>
                </c:pt>
                <c:pt idx="3">
                  <c:v>41646</c:v>
                </c:pt>
                <c:pt idx="4">
                  <c:v>41647</c:v>
                </c:pt>
                <c:pt idx="5">
                  <c:v>41648</c:v>
                </c:pt>
                <c:pt idx="6">
                  <c:v>41649</c:v>
                </c:pt>
                <c:pt idx="7">
                  <c:v>41652</c:v>
                </c:pt>
                <c:pt idx="8">
                  <c:v>41653</c:v>
                </c:pt>
                <c:pt idx="9">
                  <c:v>41654</c:v>
                </c:pt>
                <c:pt idx="10">
                  <c:v>41655</c:v>
                </c:pt>
                <c:pt idx="11">
                  <c:v>41656</c:v>
                </c:pt>
                <c:pt idx="12">
                  <c:v>41660</c:v>
                </c:pt>
                <c:pt idx="13">
                  <c:v>41661</c:v>
                </c:pt>
                <c:pt idx="14">
                  <c:v>41662</c:v>
                </c:pt>
                <c:pt idx="15">
                  <c:v>41663</c:v>
                </c:pt>
                <c:pt idx="16">
                  <c:v>41666</c:v>
                </c:pt>
                <c:pt idx="17">
                  <c:v>41667</c:v>
                </c:pt>
                <c:pt idx="18">
                  <c:v>41668</c:v>
                </c:pt>
                <c:pt idx="19">
                  <c:v>41669</c:v>
                </c:pt>
                <c:pt idx="20">
                  <c:v>41670</c:v>
                </c:pt>
                <c:pt idx="21">
                  <c:v>41673</c:v>
                </c:pt>
                <c:pt idx="22">
                  <c:v>41674</c:v>
                </c:pt>
                <c:pt idx="23">
                  <c:v>41675</c:v>
                </c:pt>
                <c:pt idx="24">
                  <c:v>41676</c:v>
                </c:pt>
                <c:pt idx="25">
                  <c:v>41677</c:v>
                </c:pt>
                <c:pt idx="26">
                  <c:v>41680</c:v>
                </c:pt>
                <c:pt idx="27">
                  <c:v>41681</c:v>
                </c:pt>
                <c:pt idx="28">
                  <c:v>41682</c:v>
                </c:pt>
                <c:pt idx="29">
                  <c:v>41683</c:v>
                </c:pt>
                <c:pt idx="30">
                  <c:v>41684</c:v>
                </c:pt>
                <c:pt idx="31">
                  <c:v>41688</c:v>
                </c:pt>
                <c:pt idx="32">
                  <c:v>41689</c:v>
                </c:pt>
                <c:pt idx="33">
                  <c:v>41690</c:v>
                </c:pt>
                <c:pt idx="34">
                  <c:v>41691</c:v>
                </c:pt>
                <c:pt idx="35">
                  <c:v>41694</c:v>
                </c:pt>
                <c:pt idx="36">
                  <c:v>41695</c:v>
                </c:pt>
                <c:pt idx="37">
                  <c:v>41696</c:v>
                </c:pt>
                <c:pt idx="38">
                  <c:v>41697</c:v>
                </c:pt>
                <c:pt idx="39">
                  <c:v>41698</c:v>
                </c:pt>
                <c:pt idx="40">
                  <c:v>41701</c:v>
                </c:pt>
                <c:pt idx="41">
                  <c:v>41702</c:v>
                </c:pt>
                <c:pt idx="42">
                  <c:v>41703</c:v>
                </c:pt>
                <c:pt idx="43">
                  <c:v>41704</c:v>
                </c:pt>
                <c:pt idx="44">
                  <c:v>41705</c:v>
                </c:pt>
                <c:pt idx="45">
                  <c:v>41708</c:v>
                </c:pt>
                <c:pt idx="46">
                  <c:v>41709</c:v>
                </c:pt>
                <c:pt idx="47">
                  <c:v>41710</c:v>
                </c:pt>
                <c:pt idx="48">
                  <c:v>41711</c:v>
                </c:pt>
                <c:pt idx="49">
                  <c:v>41712</c:v>
                </c:pt>
                <c:pt idx="50">
                  <c:v>41715</c:v>
                </c:pt>
                <c:pt idx="51">
                  <c:v>41716</c:v>
                </c:pt>
                <c:pt idx="52">
                  <c:v>41717</c:v>
                </c:pt>
                <c:pt idx="53">
                  <c:v>41718</c:v>
                </c:pt>
                <c:pt idx="54">
                  <c:v>41719</c:v>
                </c:pt>
                <c:pt idx="55">
                  <c:v>41722</c:v>
                </c:pt>
                <c:pt idx="56">
                  <c:v>41723</c:v>
                </c:pt>
                <c:pt idx="57">
                  <c:v>41724</c:v>
                </c:pt>
                <c:pt idx="58">
                  <c:v>41725</c:v>
                </c:pt>
                <c:pt idx="59">
                  <c:v>41726</c:v>
                </c:pt>
                <c:pt idx="60">
                  <c:v>41729</c:v>
                </c:pt>
                <c:pt idx="61">
                  <c:v>41730</c:v>
                </c:pt>
                <c:pt idx="62">
                  <c:v>41731</c:v>
                </c:pt>
                <c:pt idx="63">
                  <c:v>41732</c:v>
                </c:pt>
                <c:pt idx="64">
                  <c:v>41733</c:v>
                </c:pt>
                <c:pt idx="65">
                  <c:v>41736</c:v>
                </c:pt>
                <c:pt idx="66">
                  <c:v>41737</c:v>
                </c:pt>
                <c:pt idx="67">
                  <c:v>41738</c:v>
                </c:pt>
                <c:pt idx="68">
                  <c:v>41739</c:v>
                </c:pt>
                <c:pt idx="69">
                  <c:v>41740</c:v>
                </c:pt>
                <c:pt idx="70">
                  <c:v>41743</c:v>
                </c:pt>
                <c:pt idx="71">
                  <c:v>41744</c:v>
                </c:pt>
                <c:pt idx="72">
                  <c:v>41745</c:v>
                </c:pt>
                <c:pt idx="73">
                  <c:v>41746</c:v>
                </c:pt>
                <c:pt idx="74">
                  <c:v>41750</c:v>
                </c:pt>
                <c:pt idx="75">
                  <c:v>41751</c:v>
                </c:pt>
                <c:pt idx="76">
                  <c:v>41752</c:v>
                </c:pt>
                <c:pt idx="77">
                  <c:v>41753</c:v>
                </c:pt>
                <c:pt idx="78">
                  <c:v>41754</c:v>
                </c:pt>
                <c:pt idx="79">
                  <c:v>41757</c:v>
                </c:pt>
                <c:pt idx="80">
                  <c:v>41758</c:v>
                </c:pt>
                <c:pt idx="81">
                  <c:v>41759</c:v>
                </c:pt>
                <c:pt idx="82">
                  <c:v>41760</c:v>
                </c:pt>
                <c:pt idx="83">
                  <c:v>41761</c:v>
                </c:pt>
                <c:pt idx="84">
                  <c:v>41764</c:v>
                </c:pt>
                <c:pt idx="85">
                  <c:v>41765</c:v>
                </c:pt>
                <c:pt idx="86">
                  <c:v>41766</c:v>
                </c:pt>
                <c:pt idx="87">
                  <c:v>41767</c:v>
                </c:pt>
                <c:pt idx="88">
                  <c:v>41768</c:v>
                </c:pt>
                <c:pt idx="89">
                  <c:v>41771</c:v>
                </c:pt>
                <c:pt idx="90">
                  <c:v>41772</c:v>
                </c:pt>
                <c:pt idx="91">
                  <c:v>41773</c:v>
                </c:pt>
                <c:pt idx="92">
                  <c:v>41774</c:v>
                </c:pt>
                <c:pt idx="93">
                  <c:v>41775</c:v>
                </c:pt>
                <c:pt idx="94">
                  <c:v>41778</c:v>
                </c:pt>
                <c:pt idx="95">
                  <c:v>41779</c:v>
                </c:pt>
                <c:pt idx="96">
                  <c:v>41780</c:v>
                </c:pt>
                <c:pt idx="97">
                  <c:v>41781</c:v>
                </c:pt>
                <c:pt idx="98">
                  <c:v>41782</c:v>
                </c:pt>
                <c:pt idx="99">
                  <c:v>41786</c:v>
                </c:pt>
                <c:pt idx="100">
                  <c:v>41787</c:v>
                </c:pt>
                <c:pt idx="101">
                  <c:v>41788</c:v>
                </c:pt>
                <c:pt idx="102">
                  <c:v>41789</c:v>
                </c:pt>
                <c:pt idx="103">
                  <c:v>41792</c:v>
                </c:pt>
                <c:pt idx="104">
                  <c:v>41793</c:v>
                </c:pt>
                <c:pt idx="105">
                  <c:v>41794</c:v>
                </c:pt>
                <c:pt idx="106">
                  <c:v>41795</c:v>
                </c:pt>
                <c:pt idx="107">
                  <c:v>41796</c:v>
                </c:pt>
                <c:pt idx="108">
                  <c:v>41799</c:v>
                </c:pt>
                <c:pt idx="109">
                  <c:v>41800</c:v>
                </c:pt>
                <c:pt idx="110">
                  <c:v>41801</c:v>
                </c:pt>
                <c:pt idx="111">
                  <c:v>41802</c:v>
                </c:pt>
                <c:pt idx="112">
                  <c:v>41803</c:v>
                </c:pt>
                <c:pt idx="113">
                  <c:v>41806</c:v>
                </c:pt>
                <c:pt idx="114">
                  <c:v>41807</c:v>
                </c:pt>
                <c:pt idx="115">
                  <c:v>41808</c:v>
                </c:pt>
                <c:pt idx="116">
                  <c:v>41809</c:v>
                </c:pt>
                <c:pt idx="117">
                  <c:v>41810</c:v>
                </c:pt>
                <c:pt idx="118">
                  <c:v>41813</c:v>
                </c:pt>
                <c:pt idx="119">
                  <c:v>41814</c:v>
                </c:pt>
                <c:pt idx="120">
                  <c:v>41815</c:v>
                </c:pt>
                <c:pt idx="121">
                  <c:v>41816</c:v>
                </c:pt>
                <c:pt idx="122">
                  <c:v>41817</c:v>
                </c:pt>
                <c:pt idx="123">
                  <c:v>41820</c:v>
                </c:pt>
                <c:pt idx="124">
                  <c:v>41821</c:v>
                </c:pt>
                <c:pt idx="125">
                  <c:v>41822</c:v>
                </c:pt>
                <c:pt idx="126">
                  <c:v>41823</c:v>
                </c:pt>
                <c:pt idx="127">
                  <c:v>41827</c:v>
                </c:pt>
                <c:pt idx="128">
                  <c:v>41828</c:v>
                </c:pt>
                <c:pt idx="129">
                  <c:v>41829</c:v>
                </c:pt>
                <c:pt idx="130">
                  <c:v>41830</c:v>
                </c:pt>
                <c:pt idx="131">
                  <c:v>41831</c:v>
                </c:pt>
                <c:pt idx="132">
                  <c:v>41834</c:v>
                </c:pt>
                <c:pt idx="133">
                  <c:v>41835</c:v>
                </c:pt>
                <c:pt idx="134">
                  <c:v>41836</c:v>
                </c:pt>
                <c:pt idx="135">
                  <c:v>41837</c:v>
                </c:pt>
                <c:pt idx="136">
                  <c:v>41838</c:v>
                </c:pt>
                <c:pt idx="137">
                  <c:v>41841</c:v>
                </c:pt>
                <c:pt idx="138">
                  <c:v>41842</c:v>
                </c:pt>
                <c:pt idx="139">
                  <c:v>41843</c:v>
                </c:pt>
                <c:pt idx="140">
                  <c:v>41844</c:v>
                </c:pt>
                <c:pt idx="141">
                  <c:v>41845</c:v>
                </c:pt>
                <c:pt idx="142">
                  <c:v>41848</c:v>
                </c:pt>
                <c:pt idx="143">
                  <c:v>41849</c:v>
                </c:pt>
                <c:pt idx="144">
                  <c:v>41850</c:v>
                </c:pt>
                <c:pt idx="145">
                  <c:v>41851</c:v>
                </c:pt>
                <c:pt idx="146">
                  <c:v>41852</c:v>
                </c:pt>
                <c:pt idx="147">
                  <c:v>41855</c:v>
                </c:pt>
                <c:pt idx="148">
                  <c:v>41856</c:v>
                </c:pt>
                <c:pt idx="149">
                  <c:v>41857</c:v>
                </c:pt>
                <c:pt idx="150">
                  <c:v>41858</c:v>
                </c:pt>
                <c:pt idx="151">
                  <c:v>41859</c:v>
                </c:pt>
                <c:pt idx="152">
                  <c:v>41862</c:v>
                </c:pt>
                <c:pt idx="153">
                  <c:v>41863</c:v>
                </c:pt>
                <c:pt idx="154">
                  <c:v>41864</c:v>
                </c:pt>
                <c:pt idx="155">
                  <c:v>41865</c:v>
                </c:pt>
                <c:pt idx="156">
                  <c:v>41866</c:v>
                </c:pt>
                <c:pt idx="157">
                  <c:v>41869</c:v>
                </c:pt>
                <c:pt idx="158">
                  <c:v>41870</c:v>
                </c:pt>
                <c:pt idx="159">
                  <c:v>41871</c:v>
                </c:pt>
                <c:pt idx="160">
                  <c:v>41872</c:v>
                </c:pt>
                <c:pt idx="161">
                  <c:v>41873</c:v>
                </c:pt>
                <c:pt idx="162">
                  <c:v>41876</c:v>
                </c:pt>
                <c:pt idx="163">
                  <c:v>41877</c:v>
                </c:pt>
                <c:pt idx="164">
                  <c:v>41878</c:v>
                </c:pt>
                <c:pt idx="165">
                  <c:v>41879</c:v>
                </c:pt>
                <c:pt idx="166">
                  <c:v>41880</c:v>
                </c:pt>
                <c:pt idx="167">
                  <c:v>41884</c:v>
                </c:pt>
                <c:pt idx="168">
                  <c:v>41885</c:v>
                </c:pt>
                <c:pt idx="169">
                  <c:v>41886</c:v>
                </c:pt>
                <c:pt idx="170">
                  <c:v>41887</c:v>
                </c:pt>
                <c:pt idx="171">
                  <c:v>41890</c:v>
                </c:pt>
                <c:pt idx="172">
                  <c:v>41891</c:v>
                </c:pt>
                <c:pt idx="173">
                  <c:v>41892</c:v>
                </c:pt>
                <c:pt idx="174">
                  <c:v>41893</c:v>
                </c:pt>
                <c:pt idx="175">
                  <c:v>41894</c:v>
                </c:pt>
                <c:pt idx="176">
                  <c:v>41897</c:v>
                </c:pt>
                <c:pt idx="177">
                  <c:v>41898</c:v>
                </c:pt>
                <c:pt idx="178">
                  <c:v>41899</c:v>
                </c:pt>
                <c:pt idx="179">
                  <c:v>41900</c:v>
                </c:pt>
                <c:pt idx="180">
                  <c:v>41901</c:v>
                </c:pt>
                <c:pt idx="181">
                  <c:v>41904</c:v>
                </c:pt>
                <c:pt idx="182">
                  <c:v>41905</c:v>
                </c:pt>
                <c:pt idx="183">
                  <c:v>41906</c:v>
                </c:pt>
                <c:pt idx="184">
                  <c:v>41907</c:v>
                </c:pt>
                <c:pt idx="185">
                  <c:v>41908</c:v>
                </c:pt>
                <c:pt idx="186">
                  <c:v>41911</c:v>
                </c:pt>
                <c:pt idx="187">
                  <c:v>41912</c:v>
                </c:pt>
                <c:pt idx="188">
                  <c:v>41913</c:v>
                </c:pt>
                <c:pt idx="189">
                  <c:v>41914</c:v>
                </c:pt>
                <c:pt idx="190">
                  <c:v>41915</c:v>
                </c:pt>
                <c:pt idx="191">
                  <c:v>41918</c:v>
                </c:pt>
                <c:pt idx="192">
                  <c:v>41919</c:v>
                </c:pt>
                <c:pt idx="193">
                  <c:v>41920</c:v>
                </c:pt>
                <c:pt idx="194">
                  <c:v>41921</c:v>
                </c:pt>
                <c:pt idx="195">
                  <c:v>41922</c:v>
                </c:pt>
                <c:pt idx="196">
                  <c:v>41926</c:v>
                </c:pt>
                <c:pt idx="197">
                  <c:v>41927</c:v>
                </c:pt>
                <c:pt idx="198">
                  <c:v>41928</c:v>
                </c:pt>
                <c:pt idx="199">
                  <c:v>41929</c:v>
                </c:pt>
                <c:pt idx="200">
                  <c:v>41932</c:v>
                </c:pt>
                <c:pt idx="201">
                  <c:v>41933</c:v>
                </c:pt>
                <c:pt idx="202">
                  <c:v>41934</c:v>
                </c:pt>
                <c:pt idx="203">
                  <c:v>41935</c:v>
                </c:pt>
                <c:pt idx="204">
                  <c:v>41936</c:v>
                </c:pt>
                <c:pt idx="205">
                  <c:v>41939</c:v>
                </c:pt>
                <c:pt idx="206">
                  <c:v>41940</c:v>
                </c:pt>
                <c:pt idx="207">
                  <c:v>41941</c:v>
                </c:pt>
                <c:pt idx="208">
                  <c:v>41942</c:v>
                </c:pt>
                <c:pt idx="209">
                  <c:v>41943</c:v>
                </c:pt>
                <c:pt idx="210">
                  <c:v>41946</c:v>
                </c:pt>
                <c:pt idx="211">
                  <c:v>41947</c:v>
                </c:pt>
                <c:pt idx="212">
                  <c:v>41948</c:v>
                </c:pt>
                <c:pt idx="213">
                  <c:v>41949</c:v>
                </c:pt>
                <c:pt idx="214">
                  <c:v>41950</c:v>
                </c:pt>
                <c:pt idx="215">
                  <c:v>41953</c:v>
                </c:pt>
                <c:pt idx="216">
                  <c:v>41955</c:v>
                </c:pt>
                <c:pt idx="217">
                  <c:v>41956</c:v>
                </c:pt>
                <c:pt idx="218">
                  <c:v>41957</c:v>
                </c:pt>
                <c:pt idx="219">
                  <c:v>41960</c:v>
                </c:pt>
                <c:pt idx="220">
                  <c:v>41961</c:v>
                </c:pt>
                <c:pt idx="221">
                  <c:v>41962</c:v>
                </c:pt>
                <c:pt idx="222">
                  <c:v>41963</c:v>
                </c:pt>
                <c:pt idx="223">
                  <c:v>41964</c:v>
                </c:pt>
                <c:pt idx="224">
                  <c:v>41967</c:v>
                </c:pt>
                <c:pt idx="225">
                  <c:v>41968</c:v>
                </c:pt>
                <c:pt idx="226">
                  <c:v>41969</c:v>
                </c:pt>
                <c:pt idx="227">
                  <c:v>41971</c:v>
                </c:pt>
                <c:pt idx="228">
                  <c:v>41974</c:v>
                </c:pt>
                <c:pt idx="229">
                  <c:v>41975</c:v>
                </c:pt>
                <c:pt idx="230">
                  <c:v>41976</c:v>
                </c:pt>
                <c:pt idx="231">
                  <c:v>41977</c:v>
                </c:pt>
                <c:pt idx="232">
                  <c:v>41978</c:v>
                </c:pt>
                <c:pt idx="233">
                  <c:v>41981</c:v>
                </c:pt>
                <c:pt idx="234">
                  <c:v>41982</c:v>
                </c:pt>
                <c:pt idx="235">
                  <c:v>41983</c:v>
                </c:pt>
                <c:pt idx="236">
                  <c:v>41984</c:v>
                </c:pt>
                <c:pt idx="237">
                  <c:v>41985</c:v>
                </c:pt>
                <c:pt idx="238">
                  <c:v>41988</c:v>
                </c:pt>
                <c:pt idx="239">
                  <c:v>41989</c:v>
                </c:pt>
                <c:pt idx="240">
                  <c:v>41990</c:v>
                </c:pt>
                <c:pt idx="241">
                  <c:v>41991</c:v>
                </c:pt>
                <c:pt idx="242">
                  <c:v>41992</c:v>
                </c:pt>
                <c:pt idx="243">
                  <c:v>41995</c:v>
                </c:pt>
                <c:pt idx="244">
                  <c:v>41996</c:v>
                </c:pt>
                <c:pt idx="245">
                  <c:v>41997</c:v>
                </c:pt>
                <c:pt idx="246">
                  <c:v>41999</c:v>
                </c:pt>
                <c:pt idx="247">
                  <c:v>42002</c:v>
                </c:pt>
                <c:pt idx="248">
                  <c:v>42003</c:v>
                </c:pt>
                <c:pt idx="249">
                  <c:v>42004</c:v>
                </c:pt>
                <c:pt idx="250">
                  <c:v>42006</c:v>
                </c:pt>
                <c:pt idx="251">
                  <c:v>42009</c:v>
                </c:pt>
                <c:pt idx="252">
                  <c:v>42010</c:v>
                </c:pt>
                <c:pt idx="253">
                  <c:v>42011</c:v>
                </c:pt>
                <c:pt idx="254">
                  <c:v>42012</c:v>
                </c:pt>
                <c:pt idx="255">
                  <c:v>42013</c:v>
                </c:pt>
                <c:pt idx="256">
                  <c:v>42016</c:v>
                </c:pt>
                <c:pt idx="257">
                  <c:v>42017</c:v>
                </c:pt>
                <c:pt idx="258">
                  <c:v>42018</c:v>
                </c:pt>
                <c:pt idx="259">
                  <c:v>42019</c:v>
                </c:pt>
                <c:pt idx="260">
                  <c:v>42020</c:v>
                </c:pt>
                <c:pt idx="261">
                  <c:v>42024</c:v>
                </c:pt>
                <c:pt idx="262">
                  <c:v>42025</c:v>
                </c:pt>
                <c:pt idx="263">
                  <c:v>42026</c:v>
                </c:pt>
                <c:pt idx="264">
                  <c:v>42027</c:v>
                </c:pt>
                <c:pt idx="265">
                  <c:v>42030</c:v>
                </c:pt>
                <c:pt idx="266">
                  <c:v>42031</c:v>
                </c:pt>
                <c:pt idx="267">
                  <c:v>42032</c:v>
                </c:pt>
                <c:pt idx="268">
                  <c:v>42033</c:v>
                </c:pt>
                <c:pt idx="269">
                  <c:v>42034</c:v>
                </c:pt>
                <c:pt idx="270">
                  <c:v>42037</c:v>
                </c:pt>
                <c:pt idx="271">
                  <c:v>42038</c:v>
                </c:pt>
                <c:pt idx="272">
                  <c:v>42039</c:v>
                </c:pt>
                <c:pt idx="273">
                  <c:v>42040</c:v>
                </c:pt>
                <c:pt idx="274">
                  <c:v>42041</c:v>
                </c:pt>
                <c:pt idx="275">
                  <c:v>42044</c:v>
                </c:pt>
                <c:pt idx="276">
                  <c:v>42045</c:v>
                </c:pt>
                <c:pt idx="277">
                  <c:v>42046</c:v>
                </c:pt>
                <c:pt idx="278">
                  <c:v>42047</c:v>
                </c:pt>
                <c:pt idx="279">
                  <c:v>42048</c:v>
                </c:pt>
                <c:pt idx="280">
                  <c:v>42052</c:v>
                </c:pt>
                <c:pt idx="281">
                  <c:v>42053</c:v>
                </c:pt>
                <c:pt idx="282">
                  <c:v>42054</c:v>
                </c:pt>
                <c:pt idx="283">
                  <c:v>42055</c:v>
                </c:pt>
                <c:pt idx="284">
                  <c:v>42058</c:v>
                </c:pt>
                <c:pt idx="285">
                  <c:v>42059</c:v>
                </c:pt>
                <c:pt idx="286">
                  <c:v>42060</c:v>
                </c:pt>
                <c:pt idx="287">
                  <c:v>42061</c:v>
                </c:pt>
                <c:pt idx="288">
                  <c:v>42062</c:v>
                </c:pt>
                <c:pt idx="289">
                  <c:v>42065</c:v>
                </c:pt>
                <c:pt idx="290">
                  <c:v>42066</c:v>
                </c:pt>
                <c:pt idx="291">
                  <c:v>42067</c:v>
                </c:pt>
                <c:pt idx="292">
                  <c:v>42068</c:v>
                </c:pt>
                <c:pt idx="293">
                  <c:v>42069</c:v>
                </c:pt>
                <c:pt idx="294">
                  <c:v>42072</c:v>
                </c:pt>
                <c:pt idx="295">
                  <c:v>42073</c:v>
                </c:pt>
                <c:pt idx="296">
                  <c:v>42074</c:v>
                </c:pt>
                <c:pt idx="297">
                  <c:v>42075</c:v>
                </c:pt>
                <c:pt idx="298">
                  <c:v>42076</c:v>
                </c:pt>
                <c:pt idx="299">
                  <c:v>42079</c:v>
                </c:pt>
                <c:pt idx="300">
                  <c:v>42080</c:v>
                </c:pt>
                <c:pt idx="301">
                  <c:v>42081</c:v>
                </c:pt>
                <c:pt idx="302">
                  <c:v>42082</c:v>
                </c:pt>
                <c:pt idx="303">
                  <c:v>42083</c:v>
                </c:pt>
                <c:pt idx="304">
                  <c:v>42086</c:v>
                </c:pt>
                <c:pt idx="305">
                  <c:v>42087</c:v>
                </c:pt>
                <c:pt idx="306">
                  <c:v>42088</c:v>
                </c:pt>
                <c:pt idx="307">
                  <c:v>42089</c:v>
                </c:pt>
                <c:pt idx="308">
                  <c:v>42090</c:v>
                </c:pt>
                <c:pt idx="309">
                  <c:v>42093</c:v>
                </c:pt>
                <c:pt idx="310">
                  <c:v>42094</c:v>
                </c:pt>
                <c:pt idx="311">
                  <c:v>42095</c:v>
                </c:pt>
                <c:pt idx="312">
                  <c:v>42096</c:v>
                </c:pt>
                <c:pt idx="313">
                  <c:v>42100</c:v>
                </c:pt>
                <c:pt idx="314">
                  <c:v>42101</c:v>
                </c:pt>
                <c:pt idx="315">
                  <c:v>42102</c:v>
                </c:pt>
                <c:pt idx="316">
                  <c:v>42103</c:v>
                </c:pt>
                <c:pt idx="317">
                  <c:v>42104</c:v>
                </c:pt>
                <c:pt idx="318">
                  <c:v>42107</c:v>
                </c:pt>
                <c:pt idx="319">
                  <c:v>42108</c:v>
                </c:pt>
                <c:pt idx="320">
                  <c:v>42109</c:v>
                </c:pt>
                <c:pt idx="321">
                  <c:v>42110</c:v>
                </c:pt>
                <c:pt idx="322">
                  <c:v>42111</c:v>
                </c:pt>
                <c:pt idx="323">
                  <c:v>42114</c:v>
                </c:pt>
                <c:pt idx="324">
                  <c:v>42115</c:v>
                </c:pt>
                <c:pt idx="325">
                  <c:v>42116</c:v>
                </c:pt>
                <c:pt idx="326">
                  <c:v>42117</c:v>
                </c:pt>
                <c:pt idx="327">
                  <c:v>42118</c:v>
                </c:pt>
                <c:pt idx="328">
                  <c:v>42121</c:v>
                </c:pt>
                <c:pt idx="329">
                  <c:v>42122</c:v>
                </c:pt>
                <c:pt idx="330">
                  <c:v>42123</c:v>
                </c:pt>
                <c:pt idx="331">
                  <c:v>42124</c:v>
                </c:pt>
                <c:pt idx="332">
                  <c:v>42125</c:v>
                </c:pt>
                <c:pt idx="333">
                  <c:v>42128</c:v>
                </c:pt>
                <c:pt idx="334">
                  <c:v>42129</c:v>
                </c:pt>
                <c:pt idx="335">
                  <c:v>42130</c:v>
                </c:pt>
                <c:pt idx="336">
                  <c:v>42131</c:v>
                </c:pt>
                <c:pt idx="337">
                  <c:v>42132</c:v>
                </c:pt>
                <c:pt idx="338">
                  <c:v>42135</c:v>
                </c:pt>
                <c:pt idx="339">
                  <c:v>42136</c:v>
                </c:pt>
                <c:pt idx="340">
                  <c:v>42137</c:v>
                </c:pt>
                <c:pt idx="341">
                  <c:v>42138</c:v>
                </c:pt>
                <c:pt idx="342">
                  <c:v>42139</c:v>
                </c:pt>
                <c:pt idx="343">
                  <c:v>42142</c:v>
                </c:pt>
                <c:pt idx="344">
                  <c:v>42143</c:v>
                </c:pt>
                <c:pt idx="345">
                  <c:v>42144</c:v>
                </c:pt>
                <c:pt idx="346">
                  <c:v>42145</c:v>
                </c:pt>
                <c:pt idx="347">
                  <c:v>42146</c:v>
                </c:pt>
                <c:pt idx="348">
                  <c:v>42150</c:v>
                </c:pt>
                <c:pt idx="349">
                  <c:v>42151</c:v>
                </c:pt>
                <c:pt idx="350">
                  <c:v>42152</c:v>
                </c:pt>
                <c:pt idx="351">
                  <c:v>42153</c:v>
                </c:pt>
                <c:pt idx="352">
                  <c:v>42156</c:v>
                </c:pt>
                <c:pt idx="353">
                  <c:v>42157</c:v>
                </c:pt>
                <c:pt idx="354">
                  <c:v>42158</c:v>
                </c:pt>
                <c:pt idx="355">
                  <c:v>42159</c:v>
                </c:pt>
                <c:pt idx="356">
                  <c:v>42160</c:v>
                </c:pt>
                <c:pt idx="357">
                  <c:v>42163</c:v>
                </c:pt>
                <c:pt idx="358">
                  <c:v>42164</c:v>
                </c:pt>
                <c:pt idx="359">
                  <c:v>42165</c:v>
                </c:pt>
                <c:pt idx="360">
                  <c:v>42166</c:v>
                </c:pt>
                <c:pt idx="361">
                  <c:v>42167</c:v>
                </c:pt>
                <c:pt idx="362">
                  <c:v>42170</c:v>
                </c:pt>
                <c:pt idx="363">
                  <c:v>42171</c:v>
                </c:pt>
                <c:pt idx="364">
                  <c:v>42172</c:v>
                </c:pt>
                <c:pt idx="365">
                  <c:v>42173</c:v>
                </c:pt>
                <c:pt idx="366">
                  <c:v>42174</c:v>
                </c:pt>
                <c:pt idx="367">
                  <c:v>42177</c:v>
                </c:pt>
                <c:pt idx="368">
                  <c:v>42178</c:v>
                </c:pt>
                <c:pt idx="369">
                  <c:v>42179</c:v>
                </c:pt>
                <c:pt idx="370">
                  <c:v>42180</c:v>
                </c:pt>
                <c:pt idx="371">
                  <c:v>42181</c:v>
                </c:pt>
                <c:pt idx="372">
                  <c:v>42184</c:v>
                </c:pt>
                <c:pt idx="373">
                  <c:v>42185</c:v>
                </c:pt>
                <c:pt idx="374">
                  <c:v>42186</c:v>
                </c:pt>
                <c:pt idx="375">
                  <c:v>42187</c:v>
                </c:pt>
                <c:pt idx="376">
                  <c:v>42191</c:v>
                </c:pt>
                <c:pt idx="377">
                  <c:v>42192</c:v>
                </c:pt>
                <c:pt idx="378">
                  <c:v>42193</c:v>
                </c:pt>
                <c:pt idx="379">
                  <c:v>42194</c:v>
                </c:pt>
                <c:pt idx="380">
                  <c:v>42195</c:v>
                </c:pt>
                <c:pt idx="381">
                  <c:v>42198</c:v>
                </c:pt>
                <c:pt idx="382">
                  <c:v>42199</c:v>
                </c:pt>
                <c:pt idx="383">
                  <c:v>42200</c:v>
                </c:pt>
                <c:pt idx="384">
                  <c:v>42201</c:v>
                </c:pt>
                <c:pt idx="385">
                  <c:v>42202</c:v>
                </c:pt>
                <c:pt idx="386">
                  <c:v>42205</c:v>
                </c:pt>
                <c:pt idx="387">
                  <c:v>42206</c:v>
                </c:pt>
                <c:pt idx="388">
                  <c:v>42207</c:v>
                </c:pt>
                <c:pt idx="389">
                  <c:v>42208</c:v>
                </c:pt>
                <c:pt idx="390">
                  <c:v>42209</c:v>
                </c:pt>
                <c:pt idx="391">
                  <c:v>42212</c:v>
                </c:pt>
                <c:pt idx="392">
                  <c:v>42213</c:v>
                </c:pt>
                <c:pt idx="393">
                  <c:v>42214</c:v>
                </c:pt>
                <c:pt idx="394">
                  <c:v>42215</c:v>
                </c:pt>
                <c:pt idx="395">
                  <c:v>42216</c:v>
                </c:pt>
                <c:pt idx="396">
                  <c:v>42219</c:v>
                </c:pt>
                <c:pt idx="397">
                  <c:v>42220</c:v>
                </c:pt>
                <c:pt idx="398">
                  <c:v>42221</c:v>
                </c:pt>
                <c:pt idx="399">
                  <c:v>42222</c:v>
                </c:pt>
                <c:pt idx="400">
                  <c:v>42223</c:v>
                </c:pt>
                <c:pt idx="401">
                  <c:v>42226</c:v>
                </c:pt>
                <c:pt idx="402">
                  <c:v>42227</c:v>
                </c:pt>
                <c:pt idx="403">
                  <c:v>42228</c:v>
                </c:pt>
                <c:pt idx="404">
                  <c:v>42229</c:v>
                </c:pt>
                <c:pt idx="405">
                  <c:v>42230</c:v>
                </c:pt>
                <c:pt idx="406">
                  <c:v>42233</c:v>
                </c:pt>
                <c:pt idx="407">
                  <c:v>42234</c:v>
                </c:pt>
                <c:pt idx="408">
                  <c:v>42235</c:v>
                </c:pt>
                <c:pt idx="409">
                  <c:v>42236</c:v>
                </c:pt>
                <c:pt idx="410">
                  <c:v>42237</c:v>
                </c:pt>
                <c:pt idx="411">
                  <c:v>42240</c:v>
                </c:pt>
                <c:pt idx="412">
                  <c:v>42241</c:v>
                </c:pt>
                <c:pt idx="413">
                  <c:v>42242</c:v>
                </c:pt>
                <c:pt idx="414">
                  <c:v>42243</c:v>
                </c:pt>
                <c:pt idx="415">
                  <c:v>42244</c:v>
                </c:pt>
                <c:pt idx="416">
                  <c:v>42247</c:v>
                </c:pt>
                <c:pt idx="417">
                  <c:v>42248</c:v>
                </c:pt>
                <c:pt idx="418">
                  <c:v>42249</c:v>
                </c:pt>
                <c:pt idx="419">
                  <c:v>42250</c:v>
                </c:pt>
                <c:pt idx="420">
                  <c:v>42251</c:v>
                </c:pt>
                <c:pt idx="421">
                  <c:v>42255</c:v>
                </c:pt>
                <c:pt idx="422">
                  <c:v>42256</c:v>
                </c:pt>
                <c:pt idx="423">
                  <c:v>42257</c:v>
                </c:pt>
                <c:pt idx="424">
                  <c:v>42258</c:v>
                </c:pt>
                <c:pt idx="425">
                  <c:v>42261</c:v>
                </c:pt>
                <c:pt idx="426">
                  <c:v>42262</c:v>
                </c:pt>
                <c:pt idx="427">
                  <c:v>42263</c:v>
                </c:pt>
                <c:pt idx="428">
                  <c:v>42264</c:v>
                </c:pt>
                <c:pt idx="429">
                  <c:v>42265</c:v>
                </c:pt>
                <c:pt idx="430">
                  <c:v>42268</c:v>
                </c:pt>
                <c:pt idx="431">
                  <c:v>42269</c:v>
                </c:pt>
                <c:pt idx="432">
                  <c:v>42270</c:v>
                </c:pt>
                <c:pt idx="433">
                  <c:v>42271</c:v>
                </c:pt>
                <c:pt idx="434">
                  <c:v>42272</c:v>
                </c:pt>
                <c:pt idx="435">
                  <c:v>42275</c:v>
                </c:pt>
                <c:pt idx="436">
                  <c:v>42276</c:v>
                </c:pt>
                <c:pt idx="437">
                  <c:v>42277</c:v>
                </c:pt>
                <c:pt idx="438">
                  <c:v>42278</c:v>
                </c:pt>
                <c:pt idx="439">
                  <c:v>42279</c:v>
                </c:pt>
                <c:pt idx="440">
                  <c:v>42282</c:v>
                </c:pt>
                <c:pt idx="441">
                  <c:v>42283</c:v>
                </c:pt>
                <c:pt idx="442">
                  <c:v>42284</c:v>
                </c:pt>
                <c:pt idx="443">
                  <c:v>42285</c:v>
                </c:pt>
                <c:pt idx="444">
                  <c:v>42286</c:v>
                </c:pt>
                <c:pt idx="445">
                  <c:v>42290</c:v>
                </c:pt>
                <c:pt idx="446">
                  <c:v>42291</c:v>
                </c:pt>
                <c:pt idx="447">
                  <c:v>42292</c:v>
                </c:pt>
                <c:pt idx="448">
                  <c:v>42293</c:v>
                </c:pt>
                <c:pt idx="449">
                  <c:v>42296</c:v>
                </c:pt>
                <c:pt idx="450">
                  <c:v>42297</c:v>
                </c:pt>
                <c:pt idx="451">
                  <c:v>42298</c:v>
                </c:pt>
                <c:pt idx="452">
                  <c:v>42299</c:v>
                </c:pt>
                <c:pt idx="453">
                  <c:v>42300</c:v>
                </c:pt>
                <c:pt idx="454">
                  <c:v>42303</c:v>
                </c:pt>
                <c:pt idx="455">
                  <c:v>42304</c:v>
                </c:pt>
                <c:pt idx="456">
                  <c:v>42305</c:v>
                </c:pt>
                <c:pt idx="457">
                  <c:v>42306</c:v>
                </c:pt>
                <c:pt idx="458">
                  <c:v>42307</c:v>
                </c:pt>
                <c:pt idx="459">
                  <c:v>42310</c:v>
                </c:pt>
                <c:pt idx="460">
                  <c:v>42311</c:v>
                </c:pt>
                <c:pt idx="461">
                  <c:v>42312</c:v>
                </c:pt>
                <c:pt idx="462">
                  <c:v>42313</c:v>
                </c:pt>
                <c:pt idx="463">
                  <c:v>42314</c:v>
                </c:pt>
                <c:pt idx="464">
                  <c:v>42317</c:v>
                </c:pt>
                <c:pt idx="465">
                  <c:v>42318</c:v>
                </c:pt>
                <c:pt idx="466">
                  <c:v>42320</c:v>
                </c:pt>
                <c:pt idx="467">
                  <c:v>42321</c:v>
                </c:pt>
                <c:pt idx="468">
                  <c:v>42324</c:v>
                </c:pt>
                <c:pt idx="469">
                  <c:v>42325</c:v>
                </c:pt>
                <c:pt idx="470">
                  <c:v>42326</c:v>
                </c:pt>
                <c:pt idx="471">
                  <c:v>42327</c:v>
                </c:pt>
                <c:pt idx="472">
                  <c:v>42328</c:v>
                </c:pt>
                <c:pt idx="473">
                  <c:v>42331</c:v>
                </c:pt>
                <c:pt idx="474">
                  <c:v>42332</c:v>
                </c:pt>
                <c:pt idx="475">
                  <c:v>42333</c:v>
                </c:pt>
                <c:pt idx="476">
                  <c:v>42335</c:v>
                </c:pt>
                <c:pt idx="477">
                  <c:v>42338</c:v>
                </c:pt>
                <c:pt idx="478">
                  <c:v>42339</c:v>
                </c:pt>
                <c:pt idx="479">
                  <c:v>42340</c:v>
                </c:pt>
                <c:pt idx="480">
                  <c:v>42341</c:v>
                </c:pt>
                <c:pt idx="481">
                  <c:v>42342</c:v>
                </c:pt>
                <c:pt idx="482">
                  <c:v>42345</c:v>
                </c:pt>
                <c:pt idx="483">
                  <c:v>42346</c:v>
                </c:pt>
                <c:pt idx="484">
                  <c:v>42347</c:v>
                </c:pt>
                <c:pt idx="485">
                  <c:v>42348</c:v>
                </c:pt>
                <c:pt idx="486">
                  <c:v>42349</c:v>
                </c:pt>
                <c:pt idx="487">
                  <c:v>42352</c:v>
                </c:pt>
                <c:pt idx="488">
                  <c:v>42353</c:v>
                </c:pt>
                <c:pt idx="489">
                  <c:v>42354</c:v>
                </c:pt>
                <c:pt idx="490">
                  <c:v>42355</c:v>
                </c:pt>
                <c:pt idx="491">
                  <c:v>42356</c:v>
                </c:pt>
                <c:pt idx="492">
                  <c:v>42359</c:v>
                </c:pt>
                <c:pt idx="493">
                  <c:v>42360</c:v>
                </c:pt>
                <c:pt idx="494">
                  <c:v>42361</c:v>
                </c:pt>
                <c:pt idx="495">
                  <c:v>42362</c:v>
                </c:pt>
                <c:pt idx="496">
                  <c:v>42366</c:v>
                </c:pt>
                <c:pt idx="497">
                  <c:v>42367</c:v>
                </c:pt>
                <c:pt idx="498">
                  <c:v>42368</c:v>
                </c:pt>
                <c:pt idx="499">
                  <c:v>42369</c:v>
                </c:pt>
                <c:pt idx="500">
                  <c:v>42373</c:v>
                </c:pt>
                <c:pt idx="501">
                  <c:v>42374</c:v>
                </c:pt>
                <c:pt idx="502">
                  <c:v>42375</c:v>
                </c:pt>
                <c:pt idx="503">
                  <c:v>42376</c:v>
                </c:pt>
                <c:pt idx="504">
                  <c:v>42377</c:v>
                </c:pt>
                <c:pt idx="505">
                  <c:v>42380</c:v>
                </c:pt>
                <c:pt idx="506">
                  <c:v>42381</c:v>
                </c:pt>
                <c:pt idx="507">
                  <c:v>42382</c:v>
                </c:pt>
                <c:pt idx="508">
                  <c:v>42383</c:v>
                </c:pt>
                <c:pt idx="509">
                  <c:v>42384</c:v>
                </c:pt>
                <c:pt idx="510">
                  <c:v>42388</c:v>
                </c:pt>
                <c:pt idx="511">
                  <c:v>42389</c:v>
                </c:pt>
                <c:pt idx="512">
                  <c:v>42390</c:v>
                </c:pt>
                <c:pt idx="513">
                  <c:v>42391</c:v>
                </c:pt>
                <c:pt idx="514">
                  <c:v>42394</c:v>
                </c:pt>
                <c:pt idx="515">
                  <c:v>42395</c:v>
                </c:pt>
                <c:pt idx="516">
                  <c:v>42396</c:v>
                </c:pt>
                <c:pt idx="517">
                  <c:v>42397</c:v>
                </c:pt>
                <c:pt idx="518">
                  <c:v>42398</c:v>
                </c:pt>
                <c:pt idx="519">
                  <c:v>42401</c:v>
                </c:pt>
                <c:pt idx="520">
                  <c:v>42402</c:v>
                </c:pt>
                <c:pt idx="521">
                  <c:v>42403</c:v>
                </c:pt>
                <c:pt idx="522">
                  <c:v>42404</c:v>
                </c:pt>
                <c:pt idx="523">
                  <c:v>42405</c:v>
                </c:pt>
                <c:pt idx="524">
                  <c:v>42408</c:v>
                </c:pt>
                <c:pt idx="525">
                  <c:v>42409</c:v>
                </c:pt>
                <c:pt idx="526">
                  <c:v>42410</c:v>
                </c:pt>
                <c:pt idx="527">
                  <c:v>42411</c:v>
                </c:pt>
                <c:pt idx="528">
                  <c:v>42412</c:v>
                </c:pt>
                <c:pt idx="529">
                  <c:v>42416</c:v>
                </c:pt>
                <c:pt idx="530">
                  <c:v>42417</c:v>
                </c:pt>
                <c:pt idx="531">
                  <c:v>42418</c:v>
                </c:pt>
                <c:pt idx="532">
                  <c:v>42419</c:v>
                </c:pt>
                <c:pt idx="533">
                  <c:v>42422</c:v>
                </c:pt>
                <c:pt idx="534">
                  <c:v>42423</c:v>
                </c:pt>
                <c:pt idx="535">
                  <c:v>42424</c:v>
                </c:pt>
                <c:pt idx="536">
                  <c:v>42425</c:v>
                </c:pt>
                <c:pt idx="537">
                  <c:v>42426</c:v>
                </c:pt>
                <c:pt idx="538">
                  <c:v>42429</c:v>
                </c:pt>
                <c:pt idx="539">
                  <c:v>42430</c:v>
                </c:pt>
                <c:pt idx="540">
                  <c:v>42431</c:v>
                </c:pt>
                <c:pt idx="541">
                  <c:v>42432</c:v>
                </c:pt>
                <c:pt idx="542">
                  <c:v>42433</c:v>
                </c:pt>
                <c:pt idx="543">
                  <c:v>42436</c:v>
                </c:pt>
                <c:pt idx="544">
                  <c:v>42437</c:v>
                </c:pt>
                <c:pt idx="545">
                  <c:v>42438</c:v>
                </c:pt>
                <c:pt idx="546">
                  <c:v>42439</c:v>
                </c:pt>
                <c:pt idx="547">
                  <c:v>42440</c:v>
                </c:pt>
                <c:pt idx="548">
                  <c:v>42443</c:v>
                </c:pt>
                <c:pt idx="549">
                  <c:v>42444</c:v>
                </c:pt>
                <c:pt idx="550">
                  <c:v>42445</c:v>
                </c:pt>
                <c:pt idx="551">
                  <c:v>42446</c:v>
                </c:pt>
                <c:pt idx="552">
                  <c:v>42447</c:v>
                </c:pt>
                <c:pt idx="553">
                  <c:v>42450</c:v>
                </c:pt>
                <c:pt idx="554">
                  <c:v>42451</c:v>
                </c:pt>
                <c:pt idx="555">
                  <c:v>42452</c:v>
                </c:pt>
                <c:pt idx="556">
                  <c:v>42453</c:v>
                </c:pt>
                <c:pt idx="557">
                  <c:v>42457</c:v>
                </c:pt>
                <c:pt idx="558">
                  <c:v>42458</c:v>
                </c:pt>
                <c:pt idx="559">
                  <c:v>42459</c:v>
                </c:pt>
                <c:pt idx="560">
                  <c:v>42460</c:v>
                </c:pt>
                <c:pt idx="561">
                  <c:v>42461</c:v>
                </c:pt>
                <c:pt idx="562">
                  <c:v>42464</c:v>
                </c:pt>
                <c:pt idx="563">
                  <c:v>42465</c:v>
                </c:pt>
                <c:pt idx="564">
                  <c:v>42466</c:v>
                </c:pt>
                <c:pt idx="565">
                  <c:v>42467</c:v>
                </c:pt>
                <c:pt idx="566">
                  <c:v>42468</c:v>
                </c:pt>
                <c:pt idx="567">
                  <c:v>42471</c:v>
                </c:pt>
                <c:pt idx="568">
                  <c:v>42472</c:v>
                </c:pt>
                <c:pt idx="569">
                  <c:v>42473</c:v>
                </c:pt>
                <c:pt idx="570">
                  <c:v>42474</c:v>
                </c:pt>
                <c:pt idx="571">
                  <c:v>42475</c:v>
                </c:pt>
                <c:pt idx="572">
                  <c:v>42478</c:v>
                </c:pt>
                <c:pt idx="573">
                  <c:v>42479</c:v>
                </c:pt>
                <c:pt idx="574">
                  <c:v>42480</c:v>
                </c:pt>
                <c:pt idx="575">
                  <c:v>42481</c:v>
                </c:pt>
                <c:pt idx="576">
                  <c:v>42482</c:v>
                </c:pt>
                <c:pt idx="577">
                  <c:v>42485</c:v>
                </c:pt>
                <c:pt idx="578">
                  <c:v>42486</c:v>
                </c:pt>
                <c:pt idx="579">
                  <c:v>42487</c:v>
                </c:pt>
                <c:pt idx="580">
                  <c:v>42488</c:v>
                </c:pt>
                <c:pt idx="581">
                  <c:v>42489</c:v>
                </c:pt>
                <c:pt idx="582">
                  <c:v>42492</c:v>
                </c:pt>
                <c:pt idx="583">
                  <c:v>42493</c:v>
                </c:pt>
                <c:pt idx="584">
                  <c:v>42494</c:v>
                </c:pt>
                <c:pt idx="585">
                  <c:v>42495</c:v>
                </c:pt>
                <c:pt idx="586">
                  <c:v>42496</c:v>
                </c:pt>
                <c:pt idx="587">
                  <c:v>42499</c:v>
                </c:pt>
                <c:pt idx="588">
                  <c:v>42500</c:v>
                </c:pt>
                <c:pt idx="589">
                  <c:v>42501</c:v>
                </c:pt>
                <c:pt idx="590">
                  <c:v>42502</c:v>
                </c:pt>
                <c:pt idx="591">
                  <c:v>42503</c:v>
                </c:pt>
                <c:pt idx="592">
                  <c:v>42506</c:v>
                </c:pt>
                <c:pt idx="593">
                  <c:v>42507</c:v>
                </c:pt>
                <c:pt idx="594">
                  <c:v>42508</c:v>
                </c:pt>
                <c:pt idx="595">
                  <c:v>42509</c:v>
                </c:pt>
                <c:pt idx="596">
                  <c:v>42510</c:v>
                </c:pt>
                <c:pt idx="597">
                  <c:v>42513</c:v>
                </c:pt>
                <c:pt idx="598">
                  <c:v>42514</c:v>
                </c:pt>
                <c:pt idx="599">
                  <c:v>42515</c:v>
                </c:pt>
                <c:pt idx="600">
                  <c:v>42516</c:v>
                </c:pt>
                <c:pt idx="601">
                  <c:v>42517</c:v>
                </c:pt>
                <c:pt idx="602">
                  <c:v>42521</c:v>
                </c:pt>
                <c:pt idx="603">
                  <c:v>42522</c:v>
                </c:pt>
                <c:pt idx="604">
                  <c:v>42523</c:v>
                </c:pt>
                <c:pt idx="605">
                  <c:v>42524</c:v>
                </c:pt>
                <c:pt idx="606">
                  <c:v>42527</c:v>
                </c:pt>
                <c:pt idx="607">
                  <c:v>42528</c:v>
                </c:pt>
                <c:pt idx="608">
                  <c:v>42529</c:v>
                </c:pt>
                <c:pt idx="609">
                  <c:v>42530</c:v>
                </c:pt>
                <c:pt idx="610">
                  <c:v>42531</c:v>
                </c:pt>
                <c:pt idx="611">
                  <c:v>42534</c:v>
                </c:pt>
                <c:pt idx="612">
                  <c:v>42535</c:v>
                </c:pt>
                <c:pt idx="613">
                  <c:v>42536</c:v>
                </c:pt>
                <c:pt idx="614">
                  <c:v>42537</c:v>
                </c:pt>
                <c:pt idx="615">
                  <c:v>42538</c:v>
                </c:pt>
                <c:pt idx="616">
                  <c:v>42541</c:v>
                </c:pt>
                <c:pt idx="617">
                  <c:v>42542</c:v>
                </c:pt>
                <c:pt idx="618">
                  <c:v>42543</c:v>
                </c:pt>
                <c:pt idx="619">
                  <c:v>42544</c:v>
                </c:pt>
                <c:pt idx="620">
                  <c:v>42545</c:v>
                </c:pt>
                <c:pt idx="621">
                  <c:v>42548</c:v>
                </c:pt>
                <c:pt idx="622">
                  <c:v>42549</c:v>
                </c:pt>
                <c:pt idx="623">
                  <c:v>42550</c:v>
                </c:pt>
                <c:pt idx="624">
                  <c:v>42551</c:v>
                </c:pt>
                <c:pt idx="625">
                  <c:v>42552</c:v>
                </c:pt>
                <c:pt idx="626">
                  <c:v>42556</c:v>
                </c:pt>
                <c:pt idx="627">
                  <c:v>42557</c:v>
                </c:pt>
                <c:pt idx="628">
                  <c:v>42558</c:v>
                </c:pt>
                <c:pt idx="629">
                  <c:v>42559</c:v>
                </c:pt>
                <c:pt idx="630">
                  <c:v>42562</c:v>
                </c:pt>
                <c:pt idx="631">
                  <c:v>42563</c:v>
                </c:pt>
                <c:pt idx="632">
                  <c:v>42564</c:v>
                </c:pt>
                <c:pt idx="633">
                  <c:v>42565</c:v>
                </c:pt>
                <c:pt idx="634">
                  <c:v>42566</c:v>
                </c:pt>
                <c:pt idx="635">
                  <c:v>42569</c:v>
                </c:pt>
                <c:pt idx="636">
                  <c:v>42570</c:v>
                </c:pt>
                <c:pt idx="637">
                  <c:v>42571</c:v>
                </c:pt>
                <c:pt idx="638">
                  <c:v>42572</c:v>
                </c:pt>
                <c:pt idx="639">
                  <c:v>42573</c:v>
                </c:pt>
                <c:pt idx="640">
                  <c:v>42576</c:v>
                </c:pt>
                <c:pt idx="641">
                  <c:v>42577</c:v>
                </c:pt>
                <c:pt idx="642">
                  <c:v>42578</c:v>
                </c:pt>
                <c:pt idx="643">
                  <c:v>42579</c:v>
                </c:pt>
                <c:pt idx="644">
                  <c:v>42580</c:v>
                </c:pt>
                <c:pt idx="645">
                  <c:v>42583</c:v>
                </c:pt>
                <c:pt idx="646">
                  <c:v>42584</c:v>
                </c:pt>
                <c:pt idx="647">
                  <c:v>42585</c:v>
                </c:pt>
                <c:pt idx="648">
                  <c:v>42586</c:v>
                </c:pt>
                <c:pt idx="649">
                  <c:v>42587</c:v>
                </c:pt>
                <c:pt idx="650">
                  <c:v>42590</c:v>
                </c:pt>
                <c:pt idx="651">
                  <c:v>42591</c:v>
                </c:pt>
                <c:pt idx="652">
                  <c:v>42592</c:v>
                </c:pt>
                <c:pt idx="653">
                  <c:v>42593</c:v>
                </c:pt>
                <c:pt idx="654">
                  <c:v>42594</c:v>
                </c:pt>
                <c:pt idx="655">
                  <c:v>42597</c:v>
                </c:pt>
                <c:pt idx="656">
                  <c:v>42598</c:v>
                </c:pt>
                <c:pt idx="657">
                  <c:v>42599</c:v>
                </c:pt>
                <c:pt idx="658">
                  <c:v>42600</c:v>
                </c:pt>
                <c:pt idx="659">
                  <c:v>42601</c:v>
                </c:pt>
                <c:pt idx="660">
                  <c:v>42604</c:v>
                </c:pt>
                <c:pt idx="661">
                  <c:v>42605</c:v>
                </c:pt>
                <c:pt idx="662">
                  <c:v>42606</c:v>
                </c:pt>
                <c:pt idx="663">
                  <c:v>42607</c:v>
                </c:pt>
                <c:pt idx="664">
                  <c:v>42608</c:v>
                </c:pt>
                <c:pt idx="665">
                  <c:v>42611</c:v>
                </c:pt>
                <c:pt idx="666">
                  <c:v>42612</c:v>
                </c:pt>
                <c:pt idx="667">
                  <c:v>42613</c:v>
                </c:pt>
                <c:pt idx="668">
                  <c:v>42614</c:v>
                </c:pt>
                <c:pt idx="669">
                  <c:v>42615</c:v>
                </c:pt>
                <c:pt idx="670">
                  <c:v>42619</c:v>
                </c:pt>
                <c:pt idx="671">
                  <c:v>42620</c:v>
                </c:pt>
                <c:pt idx="672">
                  <c:v>42621</c:v>
                </c:pt>
                <c:pt idx="673">
                  <c:v>42622</c:v>
                </c:pt>
                <c:pt idx="674">
                  <c:v>42625</c:v>
                </c:pt>
                <c:pt idx="675">
                  <c:v>42626</c:v>
                </c:pt>
                <c:pt idx="676">
                  <c:v>42627</c:v>
                </c:pt>
                <c:pt idx="677">
                  <c:v>42628</c:v>
                </c:pt>
                <c:pt idx="678">
                  <c:v>42629</c:v>
                </c:pt>
                <c:pt idx="679">
                  <c:v>42632</c:v>
                </c:pt>
                <c:pt idx="680">
                  <c:v>42633</c:v>
                </c:pt>
                <c:pt idx="681">
                  <c:v>42634</c:v>
                </c:pt>
                <c:pt idx="682">
                  <c:v>42635</c:v>
                </c:pt>
                <c:pt idx="683">
                  <c:v>42636</c:v>
                </c:pt>
                <c:pt idx="684">
                  <c:v>42639</c:v>
                </c:pt>
                <c:pt idx="685">
                  <c:v>42640</c:v>
                </c:pt>
                <c:pt idx="686">
                  <c:v>42641</c:v>
                </c:pt>
                <c:pt idx="687">
                  <c:v>42642</c:v>
                </c:pt>
                <c:pt idx="688">
                  <c:v>42643</c:v>
                </c:pt>
                <c:pt idx="689">
                  <c:v>42646</c:v>
                </c:pt>
                <c:pt idx="690">
                  <c:v>42647</c:v>
                </c:pt>
                <c:pt idx="691">
                  <c:v>42648</c:v>
                </c:pt>
                <c:pt idx="692">
                  <c:v>42649</c:v>
                </c:pt>
                <c:pt idx="693">
                  <c:v>42650</c:v>
                </c:pt>
                <c:pt idx="694">
                  <c:v>42654</c:v>
                </c:pt>
                <c:pt idx="695">
                  <c:v>42655</c:v>
                </c:pt>
                <c:pt idx="696">
                  <c:v>42656</c:v>
                </c:pt>
                <c:pt idx="697">
                  <c:v>42657</c:v>
                </c:pt>
                <c:pt idx="698">
                  <c:v>42660</c:v>
                </c:pt>
                <c:pt idx="699">
                  <c:v>42661</c:v>
                </c:pt>
                <c:pt idx="700">
                  <c:v>42662</c:v>
                </c:pt>
                <c:pt idx="701">
                  <c:v>42663</c:v>
                </c:pt>
                <c:pt idx="702">
                  <c:v>42664</c:v>
                </c:pt>
                <c:pt idx="703">
                  <c:v>42667</c:v>
                </c:pt>
                <c:pt idx="704">
                  <c:v>42668</c:v>
                </c:pt>
                <c:pt idx="705">
                  <c:v>42669</c:v>
                </c:pt>
                <c:pt idx="706">
                  <c:v>42670</c:v>
                </c:pt>
                <c:pt idx="707">
                  <c:v>42671</c:v>
                </c:pt>
                <c:pt idx="708">
                  <c:v>42674</c:v>
                </c:pt>
                <c:pt idx="709">
                  <c:v>42675</c:v>
                </c:pt>
                <c:pt idx="710">
                  <c:v>42676</c:v>
                </c:pt>
                <c:pt idx="711">
                  <c:v>42677</c:v>
                </c:pt>
                <c:pt idx="712">
                  <c:v>42678</c:v>
                </c:pt>
                <c:pt idx="713">
                  <c:v>42681</c:v>
                </c:pt>
                <c:pt idx="714">
                  <c:v>42682</c:v>
                </c:pt>
                <c:pt idx="715">
                  <c:v>42683</c:v>
                </c:pt>
                <c:pt idx="716">
                  <c:v>42684</c:v>
                </c:pt>
                <c:pt idx="717">
                  <c:v>42688</c:v>
                </c:pt>
                <c:pt idx="718">
                  <c:v>42689</c:v>
                </c:pt>
                <c:pt idx="719">
                  <c:v>42690</c:v>
                </c:pt>
                <c:pt idx="720">
                  <c:v>42691</c:v>
                </c:pt>
                <c:pt idx="721">
                  <c:v>42692</c:v>
                </c:pt>
                <c:pt idx="722">
                  <c:v>42695</c:v>
                </c:pt>
                <c:pt idx="723">
                  <c:v>42696</c:v>
                </c:pt>
                <c:pt idx="724">
                  <c:v>42697</c:v>
                </c:pt>
                <c:pt idx="725">
                  <c:v>42699</c:v>
                </c:pt>
                <c:pt idx="726">
                  <c:v>42702</c:v>
                </c:pt>
                <c:pt idx="727">
                  <c:v>42703</c:v>
                </c:pt>
                <c:pt idx="728">
                  <c:v>42704</c:v>
                </c:pt>
                <c:pt idx="729">
                  <c:v>42705</c:v>
                </c:pt>
                <c:pt idx="730">
                  <c:v>42706</c:v>
                </c:pt>
                <c:pt idx="731">
                  <c:v>42709</c:v>
                </c:pt>
                <c:pt idx="732">
                  <c:v>42710</c:v>
                </c:pt>
                <c:pt idx="733">
                  <c:v>42711</c:v>
                </c:pt>
                <c:pt idx="734">
                  <c:v>42712</c:v>
                </c:pt>
                <c:pt idx="735">
                  <c:v>42713</c:v>
                </c:pt>
                <c:pt idx="736">
                  <c:v>42716</c:v>
                </c:pt>
                <c:pt idx="737">
                  <c:v>42717</c:v>
                </c:pt>
                <c:pt idx="738">
                  <c:v>42718</c:v>
                </c:pt>
                <c:pt idx="739">
                  <c:v>42719</c:v>
                </c:pt>
                <c:pt idx="740">
                  <c:v>42720</c:v>
                </c:pt>
                <c:pt idx="741">
                  <c:v>42723</c:v>
                </c:pt>
                <c:pt idx="742">
                  <c:v>42724</c:v>
                </c:pt>
                <c:pt idx="743">
                  <c:v>42725</c:v>
                </c:pt>
                <c:pt idx="744">
                  <c:v>42726</c:v>
                </c:pt>
                <c:pt idx="745">
                  <c:v>42727</c:v>
                </c:pt>
                <c:pt idx="746">
                  <c:v>42731</c:v>
                </c:pt>
                <c:pt idx="747">
                  <c:v>42732</c:v>
                </c:pt>
                <c:pt idx="748">
                  <c:v>42733</c:v>
                </c:pt>
                <c:pt idx="749">
                  <c:v>42734</c:v>
                </c:pt>
                <c:pt idx="750">
                  <c:v>42738</c:v>
                </c:pt>
                <c:pt idx="751">
                  <c:v>42739</c:v>
                </c:pt>
                <c:pt idx="752">
                  <c:v>42740</c:v>
                </c:pt>
                <c:pt idx="753">
                  <c:v>42741</c:v>
                </c:pt>
                <c:pt idx="754">
                  <c:v>42744</c:v>
                </c:pt>
                <c:pt idx="755">
                  <c:v>42745</c:v>
                </c:pt>
                <c:pt idx="756">
                  <c:v>42746</c:v>
                </c:pt>
                <c:pt idx="757">
                  <c:v>42747</c:v>
                </c:pt>
                <c:pt idx="758">
                  <c:v>42748</c:v>
                </c:pt>
                <c:pt idx="759">
                  <c:v>42752</c:v>
                </c:pt>
                <c:pt idx="760">
                  <c:v>42753</c:v>
                </c:pt>
                <c:pt idx="761">
                  <c:v>42754</c:v>
                </c:pt>
                <c:pt idx="762">
                  <c:v>42755</c:v>
                </c:pt>
                <c:pt idx="763">
                  <c:v>42758</c:v>
                </c:pt>
                <c:pt idx="764">
                  <c:v>42759</c:v>
                </c:pt>
                <c:pt idx="765">
                  <c:v>42760</c:v>
                </c:pt>
                <c:pt idx="766">
                  <c:v>42761</c:v>
                </c:pt>
                <c:pt idx="767">
                  <c:v>42762</c:v>
                </c:pt>
                <c:pt idx="768">
                  <c:v>42765</c:v>
                </c:pt>
                <c:pt idx="769">
                  <c:v>42766</c:v>
                </c:pt>
                <c:pt idx="770">
                  <c:v>42767</c:v>
                </c:pt>
                <c:pt idx="771">
                  <c:v>42768</c:v>
                </c:pt>
                <c:pt idx="772">
                  <c:v>42769</c:v>
                </c:pt>
                <c:pt idx="773">
                  <c:v>42772</c:v>
                </c:pt>
                <c:pt idx="774">
                  <c:v>42773</c:v>
                </c:pt>
                <c:pt idx="775">
                  <c:v>42774</c:v>
                </c:pt>
                <c:pt idx="776">
                  <c:v>42775</c:v>
                </c:pt>
                <c:pt idx="777">
                  <c:v>42776</c:v>
                </c:pt>
                <c:pt idx="778">
                  <c:v>42779</c:v>
                </c:pt>
                <c:pt idx="779">
                  <c:v>42780</c:v>
                </c:pt>
                <c:pt idx="780">
                  <c:v>42781</c:v>
                </c:pt>
                <c:pt idx="781">
                  <c:v>42782</c:v>
                </c:pt>
                <c:pt idx="782">
                  <c:v>42783</c:v>
                </c:pt>
                <c:pt idx="783">
                  <c:v>42787</c:v>
                </c:pt>
                <c:pt idx="784">
                  <c:v>42788</c:v>
                </c:pt>
                <c:pt idx="785">
                  <c:v>42789</c:v>
                </c:pt>
                <c:pt idx="786">
                  <c:v>42790</c:v>
                </c:pt>
                <c:pt idx="787">
                  <c:v>42793</c:v>
                </c:pt>
                <c:pt idx="788">
                  <c:v>42794</c:v>
                </c:pt>
                <c:pt idx="789">
                  <c:v>42795</c:v>
                </c:pt>
                <c:pt idx="790">
                  <c:v>42796</c:v>
                </c:pt>
                <c:pt idx="791">
                  <c:v>42797</c:v>
                </c:pt>
                <c:pt idx="792">
                  <c:v>42800</c:v>
                </c:pt>
                <c:pt idx="793">
                  <c:v>42801</c:v>
                </c:pt>
                <c:pt idx="794">
                  <c:v>42802</c:v>
                </c:pt>
                <c:pt idx="795">
                  <c:v>42803</c:v>
                </c:pt>
                <c:pt idx="796">
                  <c:v>42804</c:v>
                </c:pt>
                <c:pt idx="797">
                  <c:v>42807</c:v>
                </c:pt>
                <c:pt idx="798">
                  <c:v>42808</c:v>
                </c:pt>
                <c:pt idx="799">
                  <c:v>42809</c:v>
                </c:pt>
                <c:pt idx="800">
                  <c:v>42810</c:v>
                </c:pt>
                <c:pt idx="801">
                  <c:v>42811</c:v>
                </c:pt>
                <c:pt idx="802">
                  <c:v>42814</c:v>
                </c:pt>
                <c:pt idx="803">
                  <c:v>42815</c:v>
                </c:pt>
                <c:pt idx="804">
                  <c:v>42816</c:v>
                </c:pt>
                <c:pt idx="805">
                  <c:v>42817</c:v>
                </c:pt>
                <c:pt idx="806">
                  <c:v>42818</c:v>
                </c:pt>
                <c:pt idx="807">
                  <c:v>42821</c:v>
                </c:pt>
                <c:pt idx="808">
                  <c:v>42822</c:v>
                </c:pt>
                <c:pt idx="809">
                  <c:v>42823</c:v>
                </c:pt>
                <c:pt idx="810">
                  <c:v>42824</c:v>
                </c:pt>
                <c:pt idx="811">
                  <c:v>42825</c:v>
                </c:pt>
                <c:pt idx="812">
                  <c:v>42828</c:v>
                </c:pt>
                <c:pt idx="813">
                  <c:v>42829</c:v>
                </c:pt>
                <c:pt idx="814">
                  <c:v>42830</c:v>
                </c:pt>
                <c:pt idx="815">
                  <c:v>42831</c:v>
                </c:pt>
                <c:pt idx="816">
                  <c:v>42832</c:v>
                </c:pt>
                <c:pt idx="817">
                  <c:v>42835</c:v>
                </c:pt>
                <c:pt idx="818">
                  <c:v>42836</c:v>
                </c:pt>
                <c:pt idx="819">
                  <c:v>42837</c:v>
                </c:pt>
                <c:pt idx="820">
                  <c:v>42838</c:v>
                </c:pt>
                <c:pt idx="821">
                  <c:v>42842</c:v>
                </c:pt>
                <c:pt idx="822">
                  <c:v>42843</c:v>
                </c:pt>
                <c:pt idx="823">
                  <c:v>42844</c:v>
                </c:pt>
                <c:pt idx="824">
                  <c:v>42845</c:v>
                </c:pt>
                <c:pt idx="825">
                  <c:v>42846</c:v>
                </c:pt>
                <c:pt idx="826">
                  <c:v>42849</c:v>
                </c:pt>
                <c:pt idx="827">
                  <c:v>42850</c:v>
                </c:pt>
                <c:pt idx="828">
                  <c:v>42851</c:v>
                </c:pt>
                <c:pt idx="829">
                  <c:v>42852</c:v>
                </c:pt>
                <c:pt idx="830">
                  <c:v>42853</c:v>
                </c:pt>
                <c:pt idx="831">
                  <c:v>42856</c:v>
                </c:pt>
                <c:pt idx="832">
                  <c:v>42857</c:v>
                </c:pt>
                <c:pt idx="833">
                  <c:v>42858</c:v>
                </c:pt>
                <c:pt idx="834">
                  <c:v>42859</c:v>
                </c:pt>
                <c:pt idx="835">
                  <c:v>42860</c:v>
                </c:pt>
                <c:pt idx="836">
                  <c:v>42863</c:v>
                </c:pt>
                <c:pt idx="837">
                  <c:v>42864</c:v>
                </c:pt>
                <c:pt idx="838">
                  <c:v>42865</c:v>
                </c:pt>
                <c:pt idx="839">
                  <c:v>42866</c:v>
                </c:pt>
                <c:pt idx="840">
                  <c:v>42867</c:v>
                </c:pt>
                <c:pt idx="841">
                  <c:v>42870</c:v>
                </c:pt>
                <c:pt idx="842">
                  <c:v>42871</c:v>
                </c:pt>
                <c:pt idx="843">
                  <c:v>42872</c:v>
                </c:pt>
                <c:pt idx="844">
                  <c:v>42873</c:v>
                </c:pt>
                <c:pt idx="845">
                  <c:v>42874</c:v>
                </c:pt>
                <c:pt idx="846">
                  <c:v>42877</c:v>
                </c:pt>
                <c:pt idx="847">
                  <c:v>42878</c:v>
                </c:pt>
                <c:pt idx="848">
                  <c:v>42879</c:v>
                </c:pt>
                <c:pt idx="849">
                  <c:v>42880</c:v>
                </c:pt>
                <c:pt idx="850">
                  <c:v>42881</c:v>
                </c:pt>
                <c:pt idx="851">
                  <c:v>42885</c:v>
                </c:pt>
                <c:pt idx="852">
                  <c:v>42886</c:v>
                </c:pt>
                <c:pt idx="853">
                  <c:v>42887</c:v>
                </c:pt>
                <c:pt idx="854">
                  <c:v>42888</c:v>
                </c:pt>
                <c:pt idx="855">
                  <c:v>42891</c:v>
                </c:pt>
                <c:pt idx="856">
                  <c:v>42892</c:v>
                </c:pt>
                <c:pt idx="857">
                  <c:v>42893</c:v>
                </c:pt>
                <c:pt idx="858">
                  <c:v>42894</c:v>
                </c:pt>
                <c:pt idx="859">
                  <c:v>42895</c:v>
                </c:pt>
                <c:pt idx="860">
                  <c:v>42898</c:v>
                </c:pt>
                <c:pt idx="861">
                  <c:v>42899</c:v>
                </c:pt>
                <c:pt idx="862">
                  <c:v>42900</c:v>
                </c:pt>
                <c:pt idx="863">
                  <c:v>42901</c:v>
                </c:pt>
                <c:pt idx="864">
                  <c:v>42902</c:v>
                </c:pt>
                <c:pt idx="865">
                  <c:v>42905</c:v>
                </c:pt>
                <c:pt idx="866">
                  <c:v>42906</c:v>
                </c:pt>
                <c:pt idx="867">
                  <c:v>42907</c:v>
                </c:pt>
                <c:pt idx="868">
                  <c:v>42908</c:v>
                </c:pt>
                <c:pt idx="869">
                  <c:v>42909</c:v>
                </c:pt>
                <c:pt idx="870">
                  <c:v>42912</c:v>
                </c:pt>
                <c:pt idx="871">
                  <c:v>42913</c:v>
                </c:pt>
                <c:pt idx="872">
                  <c:v>42914</c:v>
                </c:pt>
                <c:pt idx="873">
                  <c:v>42915</c:v>
                </c:pt>
                <c:pt idx="874">
                  <c:v>42916</c:v>
                </c:pt>
                <c:pt idx="875">
                  <c:v>42919</c:v>
                </c:pt>
                <c:pt idx="876">
                  <c:v>42921</c:v>
                </c:pt>
                <c:pt idx="877">
                  <c:v>42922</c:v>
                </c:pt>
                <c:pt idx="878">
                  <c:v>42923</c:v>
                </c:pt>
                <c:pt idx="879">
                  <c:v>42926</c:v>
                </c:pt>
                <c:pt idx="880">
                  <c:v>42927</c:v>
                </c:pt>
                <c:pt idx="881">
                  <c:v>42928</c:v>
                </c:pt>
                <c:pt idx="882">
                  <c:v>42929</c:v>
                </c:pt>
                <c:pt idx="883">
                  <c:v>42930</c:v>
                </c:pt>
                <c:pt idx="884">
                  <c:v>42933</c:v>
                </c:pt>
                <c:pt idx="885">
                  <c:v>42934</c:v>
                </c:pt>
                <c:pt idx="886">
                  <c:v>42935</c:v>
                </c:pt>
                <c:pt idx="887">
                  <c:v>42936</c:v>
                </c:pt>
                <c:pt idx="888">
                  <c:v>42937</c:v>
                </c:pt>
                <c:pt idx="889">
                  <c:v>42940</c:v>
                </c:pt>
                <c:pt idx="890">
                  <c:v>42941</c:v>
                </c:pt>
                <c:pt idx="891">
                  <c:v>42942</c:v>
                </c:pt>
                <c:pt idx="892">
                  <c:v>42943</c:v>
                </c:pt>
                <c:pt idx="893">
                  <c:v>42944</c:v>
                </c:pt>
                <c:pt idx="894">
                  <c:v>42947</c:v>
                </c:pt>
                <c:pt idx="895">
                  <c:v>42948</c:v>
                </c:pt>
                <c:pt idx="896">
                  <c:v>42949</c:v>
                </c:pt>
                <c:pt idx="897">
                  <c:v>42950</c:v>
                </c:pt>
                <c:pt idx="898">
                  <c:v>42951</c:v>
                </c:pt>
                <c:pt idx="899">
                  <c:v>42954</c:v>
                </c:pt>
                <c:pt idx="900">
                  <c:v>42955</c:v>
                </c:pt>
                <c:pt idx="901">
                  <c:v>42956</c:v>
                </c:pt>
                <c:pt idx="902">
                  <c:v>42957</c:v>
                </c:pt>
                <c:pt idx="903">
                  <c:v>42958</c:v>
                </c:pt>
                <c:pt idx="904">
                  <c:v>42961</c:v>
                </c:pt>
                <c:pt idx="905">
                  <c:v>42962</c:v>
                </c:pt>
                <c:pt idx="906">
                  <c:v>42963</c:v>
                </c:pt>
                <c:pt idx="907">
                  <c:v>42964</c:v>
                </c:pt>
                <c:pt idx="908">
                  <c:v>42965</c:v>
                </c:pt>
                <c:pt idx="909">
                  <c:v>42968</c:v>
                </c:pt>
                <c:pt idx="910">
                  <c:v>42969</c:v>
                </c:pt>
                <c:pt idx="911">
                  <c:v>42970</c:v>
                </c:pt>
                <c:pt idx="912">
                  <c:v>42971</c:v>
                </c:pt>
                <c:pt idx="913">
                  <c:v>42972</c:v>
                </c:pt>
                <c:pt idx="914">
                  <c:v>42975</c:v>
                </c:pt>
                <c:pt idx="915">
                  <c:v>42976</c:v>
                </c:pt>
                <c:pt idx="916">
                  <c:v>42977</c:v>
                </c:pt>
                <c:pt idx="917">
                  <c:v>42978</c:v>
                </c:pt>
                <c:pt idx="918">
                  <c:v>42979</c:v>
                </c:pt>
                <c:pt idx="919">
                  <c:v>42983</c:v>
                </c:pt>
                <c:pt idx="920">
                  <c:v>42984</c:v>
                </c:pt>
                <c:pt idx="921">
                  <c:v>42985</c:v>
                </c:pt>
                <c:pt idx="922">
                  <c:v>42986</c:v>
                </c:pt>
                <c:pt idx="923">
                  <c:v>42989</c:v>
                </c:pt>
                <c:pt idx="924">
                  <c:v>42990</c:v>
                </c:pt>
                <c:pt idx="925">
                  <c:v>42991</c:v>
                </c:pt>
                <c:pt idx="926">
                  <c:v>42992</c:v>
                </c:pt>
                <c:pt idx="927">
                  <c:v>42993</c:v>
                </c:pt>
                <c:pt idx="928">
                  <c:v>42996</c:v>
                </c:pt>
                <c:pt idx="929">
                  <c:v>42997</c:v>
                </c:pt>
                <c:pt idx="930">
                  <c:v>42998</c:v>
                </c:pt>
                <c:pt idx="931">
                  <c:v>42999</c:v>
                </c:pt>
                <c:pt idx="932">
                  <c:v>43000</c:v>
                </c:pt>
                <c:pt idx="933">
                  <c:v>43003</c:v>
                </c:pt>
                <c:pt idx="934">
                  <c:v>43004</c:v>
                </c:pt>
                <c:pt idx="935">
                  <c:v>43005</c:v>
                </c:pt>
                <c:pt idx="936">
                  <c:v>43006</c:v>
                </c:pt>
                <c:pt idx="937">
                  <c:v>43007</c:v>
                </c:pt>
                <c:pt idx="938">
                  <c:v>43010</c:v>
                </c:pt>
                <c:pt idx="939">
                  <c:v>43011</c:v>
                </c:pt>
                <c:pt idx="940">
                  <c:v>43012</c:v>
                </c:pt>
                <c:pt idx="941">
                  <c:v>43013</c:v>
                </c:pt>
                <c:pt idx="942">
                  <c:v>43014</c:v>
                </c:pt>
                <c:pt idx="943">
                  <c:v>43018</c:v>
                </c:pt>
                <c:pt idx="944">
                  <c:v>43019</c:v>
                </c:pt>
                <c:pt idx="945">
                  <c:v>43020</c:v>
                </c:pt>
                <c:pt idx="946">
                  <c:v>43021</c:v>
                </c:pt>
                <c:pt idx="947">
                  <c:v>43024</c:v>
                </c:pt>
                <c:pt idx="948">
                  <c:v>43025</c:v>
                </c:pt>
                <c:pt idx="949">
                  <c:v>43026</c:v>
                </c:pt>
                <c:pt idx="950">
                  <c:v>43027</c:v>
                </c:pt>
                <c:pt idx="951">
                  <c:v>43028</c:v>
                </c:pt>
                <c:pt idx="952">
                  <c:v>43031</c:v>
                </c:pt>
                <c:pt idx="953">
                  <c:v>43032</c:v>
                </c:pt>
                <c:pt idx="954">
                  <c:v>43033</c:v>
                </c:pt>
                <c:pt idx="955">
                  <c:v>43034</c:v>
                </c:pt>
                <c:pt idx="956">
                  <c:v>43035</c:v>
                </c:pt>
                <c:pt idx="957">
                  <c:v>43038</c:v>
                </c:pt>
                <c:pt idx="958">
                  <c:v>43039</c:v>
                </c:pt>
                <c:pt idx="959">
                  <c:v>43040</c:v>
                </c:pt>
                <c:pt idx="960">
                  <c:v>43041</c:v>
                </c:pt>
                <c:pt idx="961">
                  <c:v>43042</c:v>
                </c:pt>
                <c:pt idx="962">
                  <c:v>43045</c:v>
                </c:pt>
                <c:pt idx="963">
                  <c:v>43046</c:v>
                </c:pt>
                <c:pt idx="964">
                  <c:v>43047</c:v>
                </c:pt>
                <c:pt idx="965">
                  <c:v>43048</c:v>
                </c:pt>
                <c:pt idx="966">
                  <c:v>43049</c:v>
                </c:pt>
                <c:pt idx="967">
                  <c:v>43052</c:v>
                </c:pt>
                <c:pt idx="968">
                  <c:v>43053</c:v>
                </c:pt>
                <c:pt idx="969">
                  <c:v>43054</c:v>
                </c:pt>
                <c:pt idx="970">
                  <c:v>43055</c:v>
                </c:pt>
                <c:pt idx="971">
                  <c:v>43056</c:v>
                </c:pt>
                <c:pt idx="972">
                  <c:v>43059</c:v>
                </c:pt>
                <c:pt idx="973">
                  <c:v>43060</c:v>
                </c:pt>
                <c:pt idx="974">
                  <c:v>43061</c:v>
                </c:pt>
                <c:pt idx="975">
                  <c:v>43063</c:v>
                </c:pt>
                <c:pt idx="976">
                  <c:v>43066</c:v>
                </c:pt>
                <c:pt idx="977">
                  <c:v>43067</c:v>
                </c:pt>
                <c:pt idx="978">
                  <c:v>43068</c:v>
                </c:pt>
                <c:pt idx="979">
                  <c:v>43069</c:v>
                </c:pt>
                <c:pt idx="980">
                  <c:v>43070</c:v>
                </c:pt>
                <c:pt idx="981">
                  <c:v>43073</c:v>
                </c:pt>
                <c:pt idx="982">
                  <c:v>43074</c:v>
                </c:pt>
                <c:pt idx="983">
                  <c:v>43075</c:v>
                </c:pt>
                <c:pt idx="984">
                  <c:v>43076</c:v>
                </c:pt>
                <c:pt idx="985">
                  <c:v>43077</c:v>
                </c:pt>
                <c:pt idx="986">
                  <c:v>43080</c:v>
                </c:pt>
                <c:pt idx="987">
                  <c:v>43081</c:v>
                </c:pt>
                <c:pt idx="988">
                  <c:v>43082</c:v>
                </c:pt>
                <c:pt idx="989">
                  <c:v>43083</c:v>
                </c:pt>
                <c:pt idx="990">
                  <c:v>43084</c:v>
                </c:pt>
                <c:pt idx="991">
                  <c:v>43087</c:v>
                </c:pt>
                <c:pt idx="992">
                  <c:v>43088</c:v>
                </c:pt>
                <c:pt idx="993">
                  <c:v>43089</c:v>
                </c:pt>
                <c:pt idx="994">
                  <c:v>43090</c:v>
                </c:pt>
                <c:pt idx="995">
                  <c:v>43091</c:v>
                </c:pt>
                <c:pt idx="996">
                  <c:v>43095</c:v>
                </c:pt>
                <c:pt idx="997">
                  <c:v>43096</c:v>
                </c:pt>
                <c:pt idx="998">
                  <c:v>43097</c:v>
                </c:pt>
                <c:pt idx="999">
                  <c:v>43098</c:v>
                </c:pt>
                <c:pt idx="1000">
                  <c:v>43102</c:v>
                </c:pt>
                <c:pt idx="1001">
                  <c:v>43103</c:v>
                </c:pt>
                <c:pt idx="1002">
                  <c:v>43104</c:v>
                </c:pt>
                <c:pt idx="1003">
                  <c:v>43105</c:v>
                </c:pt>
                <c:pt idx="1004">
                  <c:v>43108</c:v>
                </c:pt>
                <c:pt idx="1005">
                  <c:v>43109</c:v>
                </c:pt>
                <c:pt idx="1006">
                  <c:v>43110</c:v>
                </c:pt>
                <c:pt idx="1007">
                  <c:v>43111</c:v>
                </c:pt>
                <c:pt idx="1008">
                  <c:v>43112</c:v>
                </c:pt>
                <c:pt idx="1009">
                  <c:v>43116</c:v>
                </c:pt>
                <c:pt idx="1010">
                  <c:v>43117</c:v>
                </c:pt>
                <c:pt idx="1011">
                  <c:v>43118</c:v>
                </c:pt>
                <c:pt idx="1012">
                  <c:v>43119</c:v>
                </c:pt>
                <c:pt idx="1013">
                  <c:v>43122</c:v>
                </c:pt>
                <c:pt idx="1014">
                  <c:v>43123</c:v>
                </c:pt>
                <c:pt idx="1015">
                  <c:v>43124</c:v>
                </c:pt>
                <c:pt idx="1016">
                  <c:v>43125</c:v>
                </c:pt>
                <c:pt idx="1017">
                  <c:v>43126</c:v>
                </c:pt>
                <c:pt idx="1018">
                  <c:v>43129</c:v>
                </c:pt>
                <c:pt idx="1019">
                  <c:v>43130</c:v>
                </c:pt>
                <c:pt idx="1020">
                  <c:v>43131</c:v>
                </c:pt>
                <c:pt idx="1021">
                  <c:v>43132</c:v>
                </c:pt>
                <c:pt idx="1022">
                  <c:v>43133</c:v>
                </c:pt>
                <c:pt idx="1023">
                  <c:v>43136</c:v>
                </c:pt>
                <c:pt idx="1024">
                  <c:v>43137</c:v>
                </c:pt>
                <c:pt idx="1025">
                  <c:v>43138</c:v>
                </c:pt>
                <c:pt idx="1026">
                  <c:v>43139</c:v>
                </c:pt>
                <c:pt idx="1027">
                  <c:v>43140</c:v>
                </c:pt>
                <c:pt idx="1028">
                  <c:v>43143</c:v>
                </c:pt>
                <c:pt idx="1029">
                  <c:v>43144</c:v>
                </c:pt>
                <c:pt idx="1030">
                  <c:v>43145</c:v>
                </c:pt>
                <c:pt idx="1031">
                  <c:v>43146</c:v>
                </c:pt>
                <c:pt idx="1032">
                  <c:v>43147</c:v>
                </c:pt>
                <c:pt idx="1033">
                  <c:v>43151</c:v>
                </c:pt>
                <c:pt idx="1034">
                  <c:v>43152</c:v>
                </c:pt>
                <c:pt idx="1035">
                  <c:v>43153</c:v>
                </c:pt>
                <c:pt idx="1036">
                  <c:v>43154</c:v>
                </c:pt>
                <c:pt idx="1037">
                  <c:v>43157</c:v>
                </c:pt>
                <c:pt idx="1038">
                  <c:v>43158</c:v>
                </c:pt>
                <c:pt idx="1039">
                  <c:v>43159</c:v>
                </c:pt>
                <c:pt idx="1040">
                  <c:v>43160</c:v>
                </c:pt>
                <c:pt idx="1041">
                  <c:v>43161</c:v>
                </c:pt>
                <c:pt idx="1042">
                  <c:v>43164</c:v>
                </c:pt>
                <c:pt idx="1043">
                  <c:v>43165</c:v>
                </c:pt>
                <c:pt idx="1044">
                  <c:v>43166</c:v>
                </c:pt>
                <c:pt idx="1045">
                  <c:v>43167</c:v>
                </c:pt>
                <c:pt idx="1046">
                  <c:v>43168</c:v>
                </c:pt>
                <c:pt idx="1047">
                  <c:v>43171</c:v>
                </c:pt>
                <c:pt idx="1048">
                  <c:v>43172</c:v>
                </c:pt>
                <c:pt idx="1049">
                  <c:v>43173</c:v>
                </c:pt>
                <c:pt idx="1050">
                  <c:v>43174</c:v>
                </c:pt>
                <c:pt idx="1051">
                  <c:v>43175</c:v>
                </c:pt>
                <c:pt idx="1052">
                  <c:v>43178</c:v>
                </c:pt>
                <c:pt idx="1053">
                  <c:v>43179</c:v>
                </c:pt>
                <c:pt idx="1054">
                  <c:v>43180</c:v>
                </c:pt>
                <c:pt idx="1055">
                  <c:v>43181</c:v>
                </c:pt>
                <c:pt idx="1056">
                  <c:v>43182</c:v>
                </c:pt>
                <c:pt idx="1057">
                  <c:v>43185</c:v>
                </c:pt>
                <c:pt idx="1058">
                  <c:v>43186</c:v>
                </c:pt>
                <c:pt idx="1059">
                  <c:v>43187</c:v>
                </c:pt>
                <c:pt idx="1060">
                  <c:v>43188</c:v>
                </c:pt>
                <c:pt idx="1061">
                  <c:v>43192</c:v>
                </c:pt>
                <c:pt idx="1062">
                  <c:v>43193</c:v>
                </c:pt>
                <c:pt idx="1063">
                  <c:v>43194</c:v>
                </c:pt>
                <c:pt idx="1064">
                  <c:v>43195</c:v>
                </c:pt>
                <c:pt idx="1065">
                  <c:v>43196</c:v>
                </c:pt>
                <c:pt idx="1066">
                  <c:v>43199</c:v>
                </c:pt>
                <c:pt idx="1067">
                  <c:v>43200</c:v>
                </c:pt>
                <c:pt idx="1068">
                  <c:v>43201</c:v>
                </c:pt>
                <c:pt idx="1069">
                  <c:v>43202</c:v>
                </c:pt>
                <c:pt idx="1070">
                  <c:v>43203</c:v>
                </c:pt>
                <c:pt idx="1071">
                  <c:v>43206</c:v>
                </c:pt>
                <c:pt idx="1072">
                  <c:v>43207</c:v>
                </c:pt>
                <c:pt idx="1073">
                  <c:v>43208</c:v>
                </c:pt>
                <c:pt idx="1074">
                  <c:v>43209</c:v>
                </c:pt>
                <c:pt idx="1075">
                  <c:v>43210</c:v>
                </c:pt>
                <c:pt idx="1076">
                  <c:v>43213</c:v>
                </c:pt>
                <c:pt idx="1077">
                  <c:v>43214</c:v>
                </c:pt>
                <c:pt idx="1078">
                  <c:v>43215</c:v>
                </c:pt>
                <c:pt idx="1079">
                  <c:v>43216</c:v>
                </c:pt>
                <c:pt idx="1080">
                  <c:v>43217</c:v>
                </c:pt>
                <c:pt idx="1081">
                  <c:v>43220</c:v>
                </c:pt>
                <c:pt idx="1082">
                  <c:v>43221</c:v>
                </c:pt>
                <c:pt idx="1083">
                  <c:v>43222</c:v>
                </c:pt>
                <c:pt idx="1084">
                  <c:v>43223</c:v>
                </c:pt>
                <c:pt idx="1085">
                  <c:v>43224</c:v>
                </c:pt>
                <c:pt idx="1086">
                  <c:v>43227</c:v>
                </c:pt>
                <c:pt idx="1087">
                  <c:v>43228</c:v>
                </c:pt>
                <c:pt idx="1088">
                  <c:v>43229</c:v>
                </c:pt>
                <c:pt idx="1089">
                  <c:v>43230</c:v>
                </c:pt>
                <c:pt idx="1090">
                  <c:v>43231</c:v>
                </c:pt>
                <c:pt idx="1091">
                  <c:v>43234</c:v>
                </c:pt>
                <c:pt idx="1092">
                  <c:v>43235</c:v>
                </c:pt>
                <c:pt idx="1093">
                  <c:v>43236</c:v>
                </c:pt>
                <c:pt idx="1094">
                  <c:v>43237</c:v>
                </c:pt>
                <c:pt idx="1095">
                  <c:v>43238</c:v>
                </c:pt>
                <c:pt idx="1096">
                  <c:v>43241</c:v>
                </c:pt>
                <c:pt idx="1097">
                  <c:v>43242</c:v>
                </c:pt>
                <c:pt idx="1098">
                  <c:v>43243</c:v>
                </c:pt>
                <c:pt idx="1099">
                  <c:v>43244</c:v>
                </c:pt>
                <c:pt idx="1100">
                  <c:v>43245</c:v>
                </c:pt>
                <c:pt idx="1101">
                  <c:v>43249</c:v>
                </c:pt>
                <c:pt idx="1102">
                  <c:v>43250</c:v>
                </c:pt>
                <c:pt idx="1103">
                  <c:v>43251</c:v>
                </c:pt>
                <c:pt idx="1104">
                  <c:v>43252</c:v>
                </c:pt>
                <c:pt idx="1105">
                  <c:v>43255</c:v>
                </c:pt>
                <c:pt idx="1106">
                  <c:v>43256</c:v>
                </c:pt>
                <c:pt idx="1107">
                  <c:v>43257</c:v>
                </c:pt>
                <c:pt idx="1108">
                  <c:v>43258</c:v>
                </c:pt>
                <c:pt idx="1109">
                  <c:v>43259</c:v>
                </c:pt>
                <c:pt idx="1110">
                  <c:v>43262</c:v>
                </c:pt>
                <c:pt idx="1111">
                  <c:v>43263</c:v>
                </c:pt>
                <c:pt idx="1112">
                  <c:v>43264</c:v>
                </c:pt>
                <c:pt idx="1113">
                  <c:v>43265</c:v>
                </c:pt>
                <c:pt idx="1114">
                  <c:v>43266</c:v>
                </c:pt>
                <c:pt idx="1115">
                  <c:v>43269</c:v>
                </c:pt>
                <c:pt idx="1116">
                  <c:v>43270</c:v>
                </c:pt>
                <c:pt idx="1117">
                  <c:v>43271</c:v>
                </c:pt>
                <c:pt idx="1118">
                  <c:v>43272</c:v>
                </c:pt>
                <c:pt idx="1119">
                  <c:v>43273</c:v>
                </c:pt>
                <c:pt idx="1120">
                  <c:v>43276</c:v>
                </c:pt>
                <c:pt idx="1121">
                  <c:v>43277</c:v>
                </c:pt>
                <c:pt idx="1122">
                  <c:v>43278</c:v>
                </c:pt>
                <c:pt idx="1123">
                  <c:v>43279</c:v>
                </c:pt>
                <c:pt idx="1124">
                  <c:v>43280</c:v>
                </c:pt>
                <c:pt idx="1125">
                  <c:v>43283</c:v>
                </c:pt>
                <c:pt idx="1126">
                  <c:v>43284</c:v>
                </c:pt>
                <c:pt idx="1127">
                  <c:v>43286</c:v>
                </c:pt>
                <c:pt idx="1128">
                  <c:v>43287</c:v>
                </c:pt>
                <c:pt idx="1129">
                  <c:v>43290</c:v>
                </c:pt>
                <c:pt idx="1130">
                  <c:v>43291</c:v>
                </c:pt>
                <c:pt idx="1131">
                  <c:v>43292</c:v>
                </c:pt>
                <c:pt idx="1132">
                  <c:v>43293</c:v>
                </c:pt>
                <c:pt idx="1133">
                  <c:v>43294</c:v>
                </c:pt>
                <c:pt idx="1134">
                  <c:v>43297</c:v>
                </c:pt>
                <c:pt idx="1135">
                  <c:v>43298</c:v>
                </c:pt>
                <c:pt idx="1136">
                  <c:v>43299</c:v>
                </c:pt>
                <c:pt idx="1137">
                  <c:v>43300</c:v>
                </c:pt>
                <c:pt idx="1138">
                  <c:v>43301</c:v>
                </c:pt>
                <c:pt idx="1139">
                  <c:v>43304</c:v>
                </c:pt>
                <c:pt idx="1140">
                  <c:v>43305</c:v>
                </c:pt>
                <c:pt idx="1141">
                  <c:v>43306</c:v>
                </c:pt>
                <c:pt idx="1142">
                  <c:v>43307</c:v>
                </c:pt>
                <c:pt idx="1143">
                  <c:v>43308</c:v>
                </c:pt>
                <c:pt idx="1144">
                  <c:v>43311</c:v>
                </c:pt>
                <c:pt idx="1145">
                  <c:v>43312</c:v>
                </c:pt>
                <c:pt idx="1146">
                  <c:v>43313</c:v>
                </c:pt>
                <c:pt idx="1147">
                  <c:v>43314</c:v>
                </c:pt>
                <c:pt idx="1148">
                  <c:v>43315</c:v>
                </c:pt>
                <c:pt idx="1149">
                  <c:v>43318</c:v>
                </c:pt>
                <c:pt idx="1150">
                  <c:v>43319</c:v>
                </c:pt>
                <c:pt idx="1151">
                  <c:v>43320</c:v>
                </c:pt>
                <c:pt idx="1152">
                  <c:v>43321</c:v>
                </c:pt>
                <c:pt idx="1153">
                  <c:v>43322</c:v>
                </c:pt>
                <c:pt idx="1154">
                  <c:v>43325</c:v>
                </c:pt>
                <c:pt idx="1155">
                  <c:v>43326</c:v>
                </c:pt>
                <c:pt idx="1156">
                  <c:v>43327</c:v>
                </c:pt>
                <c:pt idx="1157">
                  <c:v>43328</c:v>
                </c:pt>
                <c:pt idx="1158">
                  <c:v>43329</c:v>
                </c:pt>
                <c:pt idx="1159">
                  <c:v>43332</c:v>
                </c:pt>
                <c:pt idx="1160">
                  <c:v>43333</c:v>
                </c:pt>
                <c:pt idx="1161">
                  <c:v>43334</c:v>
                </c:pt>
                <c:pt idx="1162">
                  <c:v>43335</c:v>
                </c:pt>
                <c:pt idx="1163">
                  <c:v>43336</c:v>
                </c:pt>
                <c:pt idx="1164">
                  <c:v>43339</c:v>
                </c:pt>
                <c:pt idx="1165">
                  <c:v>43340</c:v>
                </c:pt>
                <c:pt idx="1166">
                  <c:v>43341</c:v>
                </c:pt>
                <c:pt idx="1167">
                  <c:v>43342</c:v>
                </c:pt>
                <c:pt idx="1168">
                  <c:v>43343</c:v>
                </c:pt>
                <c:pt idx="1169">
                  <c:v>43347</c:v>
                </c:pt>
                <c:pt idx="1170">
                  <c:v>43348</c:v>
                </c:pt>
                <c:pt idx="1171">
                  <c:v>43349</c:v>
                </c:pt>
                <c:pt idx="1172">
                  <c:v>43350</c:v>
                </c:pt>
                <c:pt idx="1173">
                  <c:v>43353</c:v>
                </c:pt>
                <c:pt idx="1174">
                  <c:v>43354</c:v>
                </c:pt>
                <c:pt idx="1175">
                  <c:v>43355</c:v>
                </c:pt>
                <c:pt idx="1176">
                  <c:v>43356</c:v>
                </c:pt>
                <c:pt idx="1177">
                  <c:v>43357</c:v>
                </c:pt>
                <c:pt idx="1178">
                  <c:v>43360</c:v>
                </c:pt>
                <c:pt idx="1179">
                  <c:v>43361</c:v>
                </c:pt>
                <c:pt idx="1180">
                  <c:v>43362</c:v>
                </c:pt>
                <c:pt idx="1181">
                  <c:v>43363</c:v>
                </c:pt>
                <c:pt idx="1182">
                  <c:v>43364</c:v>
                </c:pt>
                <c:pt idx="1183">
                  <c:v>43367</c:v>
                </c:pt>
                <c:pt idx="1184">
                  <c:v>43368</c:v>
                </c:pt>
                <c:pt idx="1185">
                  <c:v>43369</c:v>
                </c:pt>
                <c:pt idx="1186">
                  <c:v>43370</c:v>
                </c:pt>
                <c:pt idx="1187">
                  <c:v>43371</c:v>
                </c:pt>
                <c:pt idx="1188">
                  <c:v>43374</c:v>
                </c:pt>
                <c:pt idx="1189">
                  <c:v>43375</c:v>
                </c:pt>
                <c:pt idx="1190">
                  <c:v>43376</c:v>
                </c:pt>
                <c:pt idx="1191">
                  <c:v>43377</c:v>
                </c:pt>
                <c:pt idx="1192">
                  <c:v>43378</c:v>
                </c:pt>
                <c:pt idx="1193">
                  <c:v>43382</c:v>
                </c:pt>
                <c:pt idx="1194">
                  <c:v>43383</c:v>
                </c:pt>
                <c:pt idx="1195">
                  <c:v>43384</c:v>
                </c:pt>
                <c:pt idx="1196">
                  <c:v>43385</c:v>
                </c:pt>
                <c:pt idx="1197">
                  <c:v>43388</c:v>
                </c:pt>
                <c:pt idx="1198">
                  <c:v>43389</c:v>
                </c:pt>
                <c:pt idx="1199">
                  <c:v>43390</c:v>
                </c:pt>
                <c:pt idx="1200">
                  <c:v>43391</c:v>
                </c:pt>
                <c:pt idx="1201">
                  <c:v>43392</c:v>
                </c:pt>
                <c:pt idx="1202">
                  <c:v>43395</c:v>
                </c:pt>
                <c:pt idx="1203">
                  <c:v>43396</c:v>
                </c:pt>
                <c:pt idx="1204">
                  <c:v>43397</c:v>
                </c:pt>
                <c:pt idx="1205">
                  <c:v>43398</c:v>
                </c:pt>
                <c:pt idx="1206">
                  <c:v>43399</c:v>
                </c:pt>
                <c:pt idx="1207">
                  <c:v>43402</c:v>
                </c:pt>
                <c:pt idx="1208">
                  <c:v>43403</c:v>
                </c:pt>
                <c:pt idx="1209">
                  <c:v>43404</c:v>
                </c:pt>
                <c:pt idx="1210">
                  <c:v>43405</c:v>
                </c:pt>
                <c:pt idx="1211">
                  <c:v>43406</c:v>
                </c:pt>
                <c:pt idx="1212">
                  <c:v>43409</c:v>
                </c:pt>
                <c:pt idx="1213">
                  <c:v>43410</c:v>
                </c:pt>
                <c:pt idx="1214">
                  <c:v>43411</c:v>
                </c:pt>
                <c:pt idx="1215">
                  <c:v>43412</c:v>
                </c:pt>
                <c:pt idx="1216">
                  <c:v>43413</c:v>
                </c:pt>
                <c:pt idx="1217">
                  <c:v>43417</c:v>
                </c:pt>
                <c:pt idx="1218">
                  <c:v>43418</c:v>
                </c:pt>
                <c:pt idx="1219">
                  <c:v>43419</c:v>
                </c:pt>
                <c:pt idx="1220">
                  <c:v>43420</c:v>
                </c:pt>
                <c:pt idx="1221">
                  <c:v>43423</c:v>
                </c:pt>
                <c:pt idx="1222">
                  <c:v>43424</c:v>
                </c:pt>
                <c:pt idx="1223">
                  <c:v>43425</c:v>
                </c:pt>
                <c:pt idx="1224">
                  <c:v>43427</c:v>
                </c:pt>
                <c:pt idx="1225">
                  <c:v>43430</c:v>
                </c:pt>
                <c:pt idx="1226">
                  <c:v>43431</c:v>
                </c:pt>
                <c:pt idx="1227">
                  <c:v>43432</c:v>
                </c:pt>
                <c:pt idx="1228">
                  <c:v>43433</c:v>
                </c:pt>
                <c:pt idx="1229">
                  <c:v>43434</c:v>
                </c:pt>
                <c:pt idx="1230">
                  <c:v>43437</c:v>
                </c:pt>
                <c:pt idx="1231">
                  <c:v>43438</c:v>
                </c:pt>
                <c:pt idx="1232">
                  <c:v>43439</c:v>
                </c:pt>
                <c:pt idx="1233">
                  <c:v>43440</c:v>
                </c:pt>
                <c:pt idx="1234">
                  <c:v>43441</c:v>
                </c:pt>
                <c:pt idx="1235">
                  <c:v>43444</c:v>
                </c:pt>
                <c:pt idx="1236">
                  <c:v>43445</c:v>
                </c:pt>
                <c:pt idx="1237">
                  <c:v>43446</c:v>
                </c:pt>
                <c:pt idx="1238">
                  <c:v>43447</c:v>
                </c:pt>
                <c:pt idx="1239">
                  <c:v>43448</c:v>
                </c:pt>
                <c:pt idx="1240">
                  <c:v>43451</c:v>
                </c:pt>
                <c:pt idx="1241">
                  <c:v>43452</c:v>
                </c:pt>
                <c:pt idx="1242">
                  <c:v>43453</c:v>
                </c:pt>
                <c:pt idx="1243">
                  <c:v>43454</c:v>
                </c:pt>
                <c:pt idx="1244">
                  <c:v>43455</c:v>
                </c:pt>
                <c:pt idx="1245">
                  <c:v>43458</c:v>
                </c:pt>
                <c:pt idx="1246">
                  <c:v>43460</c:v>
                </c:pt>
                <c:pt idx="1247">
                  <c:v>43461</c:v>
                </c:pt>
                <c:pt idx="1248">
                  <c:v>43462</c:v>
                </c:pt>
                <c:pt idx="1249">
                  <c:v>43465</c:v>
                </c:pt>
                <c:pt idx="1250">
                  <c:v>43467</c:v>
                </c:pt>
                <c:pt idx="1251">
                  <c:v>43468</c:v>
                </c:pt>
                <c:pt idx="1252">
                  <c:v>43469</c:v>
                </c:pt>
                <c:pt idx="1253">
                  <c:v>43472</c:v>
                </c:pt>
                <c:pt idx="1254">
                  <c:v>43473</c:v>
                </c:pt>
                <c:pt idx="1255">
                  <c:v>43474</c:v>
                </c:pt>
                <c:pt idx="1256">
                  <c:v>43475</c:v>
                </c:pt>
                <c:pt idx="1257">
                  <c:v>43476</c:v>
                </c:pt>
                <c:pt idx="1258">
                  <c:v>43479</c:v>
                </c:pt>
                <c:pt idx="1259">
                  <c:v>43480</c:v>
                </c:pt>
                <c:pt idx="1260">
                  <c:v>43481</c:v>
                </c:pt>
                <c:pt idx="1261">
                  <c:v>43482</c:v>
                </c:pt>
                <c:pt idx="1262">
                  <c:v>43483</c:v>
                </c:pt>
                <c:pt idx="1263">
                  <c:v>43487</c:v>
                </c:pt>
                <c:pt idx="1264">
                  <c:v>43488</c:v>
                </c:pt>
                <c:pt idx="1265">
                  <c:v>43489</c:v>
                </c:pt>
                <c:pt idx="1266">
                  <c:v>43490</c:v>
                </c:pt>
                <c:pt idx="1267">
                  <c:v>43493</c:v>
                </c:pt>
                <c:pt idx="1268">
                  <c:v>43494</c:v>
                </c:pt>
                <c:pt idx="1269">
                  <c:v>43495</c:v>
                </c:pt>
                <c:pt idx="1270">
                  <c:v>43496</c:v>
                </c:pt>
                <c:pt idx="1271">
                  <c:v>43497</c:v>
                </c:pt>
                <c:pt idx="1272">
                  <c:v>43500</c:v>
                </c:pt>
                <c:pt idx="1273">
                  <c:v>43501</c:v>
                </c:pt>
                <c:pt idx="1274">
                  <c:v>43502</c:v>
                </c:pt>
                <c:pt idx="1275">
                  <c:v>43503</c:v>
                </c:pt>
                <c:pt idx="1276">
                  <c:v>43504</c:v>
                </c:pt>
                <c:pt idx="1277">
                  <c:v>43507</c:v>
                </c:pt>
                <c:pt idx="1278">
                  <c:v>43508</c:v>
                </c:pt>
                <c:pt idx="1279">
                  <c:v>43509</c:v>
                </c:pt>
                <c:pt idx="1280">
                  <c:v>43510</c:v>
                </c:pt>
                <c:pt idx="1281">
                  <c:v>43511</c:v>
                </c:pt>
                <c:pt idx="1282">
                  <c:v>43515</c:v>
                </c:pt>
                <c:pt idx="1283">
                  <c:v>43516</c:v>
                </c:pt>
                <c:pt idx="1284">
                  <c:v>43517</c:v>
                </c:pt>
                <c:pt idx="1285">
                  <c:v>43518</c:v>
                </c:pt>
                <c:pt idx="1286">
                  <c:v>43521</c:v>
                </c:pt>
                <c:pt idx="1287">
                  <c:v>43522</c:v>
                </c:pt>
                <c:pt idx="1288">
                  <c:v>43523</c:v>
                </c:pt>
                <c:pt idx="1289">
                  <c:v>43524</c:v>
                </c:pt>
                <c:pt idx="1290">
                  <c:v>43525</c:v>
                </c:pt>
                <c:pt idx="1291">
                  <c:v>43528</c:v>
                </c:pt>
                <c:pt idx="1292">
                  <c:v>43529</c:v>
                </c:pt>
                <c:pt idx="1293">
                  <c:v>43530</c:v>
                </c:pt>
                <c:pt idx="1294">
                  <c:v>43531</c:v>
                </c:pt>
                <c:pt idx="1295">
                  <c:v>43532</c:v>
                </c:pt>
                <c:pt idx="1296">
                  <c:v>43535</c:v>
                </c:pt>
                <c:pt idx="1297">
                  <c:v>43536</c:v>
                </c:pt>
                <c:pt idx="1298">
                  <c:v>43537</c:v>
                </c:pt>
                <c:pt idx="1299">
                  <c:v>43538</c:v>
                </c:pt>
                <c:pt idx="1300">
                  <c:v>43539</c:v>
                </c:pt>
                <c:pt idx="1301">
                  <c:v>43542</c:v>
                </c:pt>
                <c:pt idx="1302">
                  <c:v>43543</c:v>
                </c:pt>
                <c:pt idx="1303">
                  <c:v>43544</c:v>
                </c:pt>
                <c:pt idx="1304">
                  <c:v>43545</c:v>
                </c:pt>
                <c:pt idx="1305">
                  <c:v>43546</c:v>
                </c:pt>
                <c:pt idx="1306">
                  <c:v>43549</c:v>
                </c:pt>
                <c:pt idx="1307">
                  <c:v>43550</c:v>
                </c:pt>
                <c:pt idx="1308">
                  <c:v>43551</c:v>
                </c:pt>
                <c:pt idx="1309">
                  <c:v>43552</c:v>
                </c:pt>
                <c:pt idx="1310">
                  <c:v>43553</c:v>
                </c:pt>
                <c:pt idx="1311">
                  <c:v>43556</c:v>
                </c:pt>
                <c:pt idx="1312">
                  <c:v>43557</c:v>
                </c:pt>
                <c:pt idx="1313">
                  <c:v>43558</c:v>
                </c:pt>
                <c:pt idx="1314">
                  <c:v>43559</c:v>
                </c:pt>
                <c:pt idx="1315">
                  <c:v>43560</c:v>
                </c:pt>
                <c:pt idx="1316">
                  <c:v>43563</c:v>
                </c:pt>
                <c:pt idx="1317">
                  <c:v>43564</c:v>
                </c:pt>
                <c:pt idx="1318">
                  <c:v>43565</c:v>
                </c:pt>
                <c:pt idx="1319">
                  <c:v>43566</c:v>
                </c:pt>
                <c:pt idx="1320">
                  <c:v>43567</c:v>
                </c:pt>
                <c:pt idx="1321">
                  <c:v>43570</c:v>
                </c:pt>
                <c:pt idx="1322">
                  <c:v>43571</c:v>
                </c:pt>
                <c:pt idx="1323">
                  <c:v>43572</c:v>
                </c:pt>
                <c:pt idx="1324">
                  <c:v>43573</c:v>
                </c:pt>
                <c:pt idx="1325">
                  <c:v>43577</c:v>
                </c:pt>
                <c:pt idx="1326">
                  <c:v>43578</c:v>
                </c:pt>
                <c:pt idx="1327">
                  <c:v>43579</c:v>
                </c:pt>
                <c:pt idx="1328">
                  <c:v>43580</c:v>
                </c:pt>
                <c:pt idx="1329">
                  <c:v>43581</c:v>
                </c:pt>
                <c:pt idx="1330">
                  <c:v>43584</c:v>
                </c:pt>
                <c:pt idx="1331">
                  <c:v>43585</c:v>
                </c:pt>
                <c:pt idx="1332">
                  <c:v>43586</c:v>
                </c:pt>
                <c:pt idx="1333">
                  <c:v>43587</c:v>
                </c:pt>
                <c:pt idx="1334">
                  <c:v>43588</c:v>
                </c:pt>
                <c:pt idx="1335">
                  <c:v>43591</c:v>
                </c:pt>
                <c:pt idx="1336">
                  <c:v>43592</c:v>
                </c:pt>
                <c:pt idx="1337">
                  <c:v>43593</c:v>
                </c:pt>
                <c:pt idx="1338">
                  <c:v>43594</c:v>
                </c:pt>
                <c:pt idx="1339">
                  <c:v>43595</c:v>
                </c:pt>
                <c:pt idx="1340">
                  <c:v>43598</c:v>
                </c:pt>
                <c:pt idx="1341">
                  <c:v>43599</c:v>
                </c:pt>
                <c:pt idx="1342">
                  <c:v>43600</c:v>
                </c:pt>
                <c:pt idx="1343">
                  <c:v>43601</c:v>
                </c:pt>
                <c:pt idx="1344">
                  <c:v>43602</c:v>
                </c:pt>
                <c:pt idx="1345">
                  <c:v>43605</c:v>
                </c:pt>
                <c:pt idx="1346">
                  <c:v>43606</c:v>
                </c:pt>
                <c:pt idx="1347">
                  <c:v>43607</c:v>
                </c:pt>
                <c:pt idx="1348">
                  <c:v>43608</c:v>
                </c:pt>
                <c:pt idx="1349">
                  <c:v>43609</c:v>
                </c:pt>
                <c:pt idx="1350">
                  <c:v>43613</c:v>
                </c:pt>
                <c:pt idx="1351">
                  <c:v>43614</c:v>
                </c:pt>
                <c:pt idx="1352">
                  <c:v>43615</c:v>
                </c:pt>
                <c:pt idx="1353">
                  <c:v>43616</c:v>
                </c:pt>
                <c:pt idx="1354">
                  <c:v>43619</c:v>
                </c:pt>
                <c:pt idx="1355">
                  <c:v>43620</c:v>
                </c:pt>
                <c:pt idx="1356">
                  <c:v>43621</c:v>
                </c:pt>
                <c:pt idx="1357">
                  <c:v>43622</c:v>
                </c:pt>
                <c:pt idx="1358">
                  <c:v>43623</c:v>
                </c:pt>
                <c:pt idx="1359">
                  <c:v>43626</c:v>
                </c:pt>
                <c:pt idx="1360">
                  <c:v>43627</c:v>
                </c:pt>
                <c:pt idx="1361">
                  <c:v>43628</c:v>
                </c:pt>
                <c:pt idx="1362">
                  <c:v>43629</c:v>
                </c:pt>
                <c:pt idx="1363">
                  <c:v>43630</c:v>
                </c:pt>
                <c:pt idx="1364">
                  <c:v>43633</c:v>
                </c:pt>
                <c:pt idx="1365">
                  <c:v>43634</c:v>
                </c:pt>
                <c:pt idx="1366">
                  <c:v>43635</c:v>
                </c:pt>
                <c:pt idx="1367">
                  <c:v>43636</c:v>
                </c:pt>
                <c:pt idx="1368">
                  <c:v>43637</c:v>
                </c:pt>
                <c:pt idx="1369">
                  <c:v>43640</c:v>
                </c:pt>
                <c:pt idx="1370">
                  <c:v>43641</c:v>
                </c:pt>
                <c:pt idx="1371">
                  <c:v>43642</c:v>
                </c:pt>
                <c:pt idx="1372">
                  <c:v>43643</c:v>
                </c:pt>
                <c:pt idx="1373">
                  <c:v>43644</c:v>
                </c:pt>
                <c:pt idx="1374">
                  <c:v>43647</c:v>
                </c:pt>
                <c:pt idx="1375">
                  <c:v>43648</c:v>
                </c:pt>
                <c:pt idx="1376">
                  <c:v>43649</c:v>
                </c:pt>
                <c:pt idx="1377">
                  <c:v>43651</c:v>
                </c:pt>
                <c:pt idx="1378">
                  <c:v>43654</c:v>
                </c:pt>
                <c:pt idx="1379">
                  <c:v>43655</c:v>
                </c:pt>
                <c:pt idx="1380">
                  <c:v>43656</c:v>
                </c:pt>
                <c:pt idx="1381">
                  <c:v>43657</c:v>
                </c:pt>
                <c:pt idx="1382">
                  <c:v>43658</c:v>
                </c:pt>
                <c:pt idx="1383">
                  <c:v>43661</c:v>
                </c:pt>
                <c:pt idx="1384">
                  <c:v>43662</c:v>
                </c:pt>
                <c:pt idx="1385">
                  <c:v>43663</c:v>
                </c:pt>
                <c:pt idx="1386">
                  <c:v>43664</c:v>
                </c:pt>
                <c:pt idx="1387">
                  <c:v>43665</c:v>
                </c:pt>
                <c:pt idx="1388">
                  <c:v>43668</c:v>
                </c:pt>
                <c:pt idx="1389">
                  <c:v>43669</c:v>
                </c:pt>
                <c:pt idx="1390">
                  <c:v>43670</c:v>
                </c:pt>
                <c:pt idx="1391">
                  <c:v>43671</c:v>
                </c:pt>
                <c:pt idx="1392">
                  <c:v>43672</c:v>
                </c:pt>
                <c:pt idx="1393">
                  <c:v>43675</c:v>
                </c:pt>
                <c:pt idx="1394">
                  <c:v>43676</c:v>
                </c:pt>
                <c:pt idx="1395">
                  <c:v>43677</c:v>
                </c:pt>
                <c:pt idx="1396">
                  <c:v>43678</c:v>
                </c:pt>
                <c:pt idx="1397">
                  <c:v>43679</c:v>
                </c:pt>
                <c:pt idx="1398">
                  <c:v>43682</c:v>
                </c:pt>
                <c:pt idx="1399">
                  <c:v>43683</c:v>
                </c:pt>
                <c:pt idx="1400">
                  <c:v>43684</c:v>
                </c:pt>
                <c:pt idx="1401">
                  <c:v>43685</c:v>
                </c:pt>
                <c:pt idx="1402">
                  <c:v>43686</c:v>
                </c:pt>
                <c:pt idx="1403">
                  <c:v>43689</c:v>
                </c:pt>
                <c:pt idx="1404">
                  <c:v>43690</c:v>
                </c:pt>
                <c:pt idx="1405">
                  <c:v>43691</c:v>
                </c:pt>
                <c:pt idx="1406">
                  <c:v>43692</c:v>
                </c:pt>
                <c:pt idx="1407">
                  <c:v>43693</c:v>
                </c:pt>
                <c:pt idx="1408">
                  <c:v>43696</c:v>
                </c:pt>
                <c:pt idx="1409">
                  <c:v>43697</c:v>
                </c:pt>
                <c:pt idx="1410">
                  <c:v>43698</c:v>
                </c:pt>
                <c:pt idx="1411">
                  <c:v>43699</c:v>
                </c:pt>
                <c:pt idx="1412">
                  <c:v>43700</c:v>
                </c:pt>
                <c:pt idx="1413">
                  <c:v>43703</c:v>
                </c:pt>
                <c:pt idx="1414">
                  <c:v>43704</c:v>
                </c:pt>
                <c:pt idx="1415">
                  <c:v>43705</c:v>
                </c:pt>
                <c:pt idx="1416">
                  <c:v>43706</c:v>
                </c:pt>
                <c:pt idx="1417">
                  <c:v>43707</c:v>
                </c:pt>
                <c:pt idx="1418">
                  <c:v>43711</c:v>
                </c:pt>
                <c:pt idx="1419">
                  <c:v>43712</c:v>
                </c:pt>
                <c:pt idx="1420">
                  <c:v>43713</c:v>
                </c:pt>
                <c:pt idx="1421">
                  <c:v>43714</c:v>
                </c:pt>
                <c:pt idx="1422">
                  <c:v>43717</c:v>
                </c:pt>
                <c:pt idx="1423">
                  <c:v>43718</c:v>
                </c:pt>
                <c:pt idx="1424">
                  <c:v>43719</c:v>
                </c:pt>
                <c:pt idx="1425">
                  <c:v>43720</c:v>
                </c:pt>
                <c:pt idx="1426">
                  <c:v>43721</c:v>
                </c:pt>
                <c:pt idx="1427">
                  <c:v>43724</c:v>
                </c:pt>
                <c:pt idx="1428">
                  <c:v>43725</c:v>
                </c:pt>
                <c:pt idx="1429">
                  <c:v>43726</c:v>
                </c:pt>
                <c:pt idx="1430">
                  <c:v>43727</c:v>
                </c:pt>
                <c:pt idx="1431">
                  <c:v>43728</c:v>
                </c:pt>
                <c:pt idx="1432">
                  <c:v>43731</c:v>
                </c:pt>
                <c:pt idx="1433">
                  <c:v>43732</c:v>
                </c:pt>
                <c:pt idx="1434">
                  <c:v>43733</c:v>
                </c:pt>
                <c:pt idx="1435">
                  <c:v>43734</c:v>
                </c:pt>
                <c:pt idx="1436">
                  <c:v>43735</c:v>
                </c:pt>
                <c:pt idx="1437">
                  <c:v>43738</c:v>
                </c:pt>
                <c:pt idx="1438">
                  <c:v>43739</c:v>
                </c:pt>
                <c:pt idx="1439">
                  <c:v>43740</c:v>
                </c:pt>
                <c:pt idx="1440">
                  <c:v>43741</c:v>
                </c:pt>
                <c:pt idx="1441">
                  <c:v>43742</c:v>
                </c:pt>
                <c:pt idx="1442">
                  <c:v>43745</c:v>
                </c:pt>
                <c:pt idx="1443">
                  <c:v>43746</c:v>
                </c:pt>
                <c:pt idx="1444">
                  <c:v>43747</c:v>
                </c:pt>
                <c:pt idx="1445">
                  <c:v>43748</c:v>
                </c:pt>
                <c:pt idx="1446">
                  <c:v>43749</c:v>
                </c:pt>
                <c:pt idx="1447">
                  <c:v>43753</c:v>
                </c:pt>
                <c:pt idx="1448">
                  <c:v>43754</c:v>
                </c:pt>
                <c:pt idx="1449">
                  <c:v>43755</c:v>
                </c:pt>
                <c:pt idx="1450">
                  <c:v>43756</c:v>
                </c:pt>
                <c:pt idx="1451">
                  <c:v>43759</c:v>
                </c:pt>
                <c:pt idx="1452">
                  <c:v>43760</c:v>
                </c:pt>
                <c:pt idx="1453">
                  <c:v>43761</c:v>
                </c:pt>
                <c:pt idx="1454">
                  <c:v>43762</c:v>
                </c:pt>
                <c:pt idx="1455">
                  <c:v>43763</c:v>
                </c:pt>
                <c:pt idx="1456">
                  <c:v>43766</c:v>
                </c:pt>
                <c:pt idx="1457">
                  <c:v>43767</c:v>
                </c:pt>
                <c:pt idx="1458">
                  <c:v>43768</c:v>
                </c:pt>
                <c:pt idx="1459">
                  <c:v>43769</c:v>
                </c:pt>
                <c:pt idx="1460">
                  <c:v>43770</c:v>
                </c:pt>
                <c:pt idx="1461">
                  <c:v>43773</c:v>
                </c:pt>
                <c:pt idx="1462">
                  <c:v>43774</c:v>
                </c:pt>
                <c:pt idx="1463">
                  <c:v>43775</c:v>
                </c:pt>
                <c:pt idx="1464">
                  <c:v>43776</c:v>
                </c:pt>
                <c:pt idx="1465">
                  <c:v>43777</c:v>
                </c:pt>
                <c:pt idx="1466">
                  <c:v>43781</c:v>
                </c:pt>
                <c:pt idx="1467">
                  <c:v>43782</c:v>
                </c:pt>
                <c:pt idx="1468">
                  <c:v>43783</c:v>
                </c:pt>
                <c:pt idx="1469">
                  <c:v>43784</c:v>
                </c:pt>
                <c:pt idx="1470">
                  <c:v>43787</c:v>
                </c:pt>
                <c:pt idx="1471">
                  <c:v>43788</c:v>
                </c:pt>
                <c:pt idx="1472">
                  <c:v>43789</c:v>
                </c:pt>
                <c:pt idx="1473">
                  <c:v>43790</c:v>
                </c:pt>
                <c:pt idx="1474">
                  <c:v>43791</c:v>
                </c:pt>
                <c:pt idx="1475">
                  <c:v>43794</c:v>
                </c:pt>
                <c:pt idx="1476">
                  <c:v>43795</c:v>
                </c:pt>
                <c:pt idx="1477">
                  <c:v>43796</c:v>
                </c:pt>
                <c:pt idx="1478">
                  <c:v>43798</c:v>
                </c:pt>
                <c:pt idx="1479">
                  <c:v>43801</c:v>
                </c:pt>
                <c:pt idx="1480">
                  <c:v>43802</c:v>
                </c:pt>
                <c:pt idx="1481">
                  <c:v>43803</c:v>
                </c:pt>
                <c:pt idx="1482">
                  <c:v>43804</c:v>
                </c:pt>
                <c:pt idx="1483">
                  <c:v>43805</c:v>
                </c:pt>
                <c:pt idx="1484">
                  <c:v>43808</c:v>
                </c:pt>
                <c:pt idx="1485">
                  <c:v>43809</c:v>
                </c:pt>
                <c:pt idx="1486">
                  <c:v>43810</c:v>
                </c:pt>
                <c:pt idx="1487">
                  <c:v>43811</c:v>
                </c:pt>
                <c:pt idx="1488">
                  <c:v>43812</c:v>
                </c:pt>
                <c:pt idx="1489">
                  <c:v>43815</c:v>
                </c:pt>
                <c:pt idx="1490">
                  <c:v>43816</c:v>
                </c:pt>
                <c:pt idx="1491">
                  <c:v>43817</c:v>
                </c:pt>
                <c:pt idx="1492">
                  <c:v>43818</c:v>
                </c:pt>
                <c:pt idx="1493">
                  <c:v>43819</c:v>
                </c:pt>
                <c:pt idx="1494">
                  <c:v>43822</c:v>
                </c:pt>
                <c:pt idx="1495">
                  <c:v>43823</c:v>
                </c:pt>
                <c:pt idx="1496">
                  <c:v>43825</c:v>
                </c:pt>
                <c:pt idx="1497">
                  <c:v>43826</c:v>
                </c:pt>
                <c:pt idx="1498">
                  <c:v>43829</c:v>
                </c:pt>
                <c:pt idx="1499">
                  <c:v>43830</c:v>
                </c:pt>
                <c:pt idx="1500">
                  <c:v>43832</c:v>
                </c:pt>
                <c:pt idx="1501">
                  <c:v>43833</c:v>
                </c:pt>
                <c:pt idx="1502">
                  <c:v>43836</c:v>
                </c:pt>
                <c:pt idx="1503">
                  <c:v>43837</c:v>
                </c:pt>
                <c:pt idx="1504">
                  <c:v>43838</c:v>
                </c:pt>
                <c:pt idx="1505">
                  <c:v>43839</c:v>
                </c:pt>
                <c:pt idx="1506">
                  <c:v>43840</c:v>
                </c:pt>
                <c:pt idx="1507">
                  <c:v>43843</c:v>
                </c:pt>
                <c:pt idx="1508">
                  <c:v>43844</c:v>
                </c:pt>
                <c:pt idx="1509">
                  <c:v>43845</c:v>
                </c:pt>
                <c:pt idx="1510">
                  <c:v>43846</c:v>
                </c:pt>
                <c:pt idx="1511">
                  <c:v>43847</c:v>
                </c:pt>
                <c:pt idx="1512">
                  <c:v>43851</c:v>
                </c:pt>
                <c:pt idx="1513">
                  <c:v>43852</c:v>
                </c:pt>
                <c:pt idx="1514">
                  <c:v>43853</c:v>
                </c:pt>
                <c:pt idx="1515">
                  <c:v>43854</c:v>
                </c:pt>
                <c:pt idx="1516">
                  <c:v>43857</c:v>
                </c:pt>
                <c:pt idx="1517">
                  <c:v>43858</c:v>
                </c:pt>
                <c:pt idx="1518">
                  <c:v>43859</c:v>
                </c:pt>
                <c:pt idx="1519">
                  <c:v>43860</c:v>
                </c:pt>
                <c:pt idx="1520">
                  <c:v>43861</c:v>
                </c:pt>
                <c:pt idx="1521">
                  <c:v>43864</c:v>
                </c:pt>
                <c:pt idx="1522">
                  <c:v>43865</c:v>
                </c:pt>
                <c:pt idx="1523">
                  <c:v>43866</c:v>
                </c:pt>
                <c:pt idx="1524">
                  <c:v>43867</c:v>
                </c:pt>
                <c:pt idx="1525">
                  <c:v>43868</c:v>
                </c:pt>
                <c:pt idx="1526">
                  <c:v>43871</c:v>
                </c:pt>
                <c:pt idx="1527">
                  <c:v>43872</c:v>
                </c:pt>
                <c:pt idx="1528">
                  <c:v>43873</c:v>
                </c:pt>
                <c:pt idx="1529">
                  <c:v>43874</c:v>
                </c:pt>
                <c:pt idx="1530">
                  <c:v>43875</c:v>
                </c:pt>
                <c:pt idx="1531">
                  <c:v>43879</c:v>
                </c:pt>
                <c:pt idx="1532">
                  <c:v>43880</c:v>
                </c:pt>
                <c:pt idx="1533">
                  <c:v>43881</c:v>
                </c:pt>
                <c:pt idx="1534">
                  <c:v>43882</c:v>
                </c:pt>
                <c:pt idx="1535">
                  <c:v>43885</c:v>
                </c:pt>
                <c:pt idx="1536">
                  <c:v>43886</c:v>
                </c:pt>
                <c:pt idx="1537">
                  <c:v>43887</c:v>
                </c:pt>
                <c:pt idx="1538">
                  <c:v>43888</c:v>
                </c:pt>
                <c:pt idx="1539">
                  <c:v>43889</c:v>
                </c:pt>
                <c:pt idx="1540">
                  <c:v>43892</c:v>
                </c:pt>
                <c:pt idx="1541">
                  <c:v>43893</c:v>
                </c:pt>
                <c:pt idx="1542">
                  <c:v>43894</c:v>
                </c:pt>
                <c:pt idx="1543">
                  <c:v>43895</c:v>
                </c:pt>
                <c:pt idx="1544">
                  <c:v>43896</c:v>
                </c:pt>
                <c:pt idx="1545">
                  <c:v>43899</c:v>
                </c:pt>
                <c:pt idx="1546">
                  <c:v>43900</c:v>
                </c:pt>
                <c:pt idx="1547">
                  <c:v>43901</c:v>
                </c:pt>
                <c:pt idx="1548">
                  <c:v>43902</c:v>
                </c:pt>
                <c:pt idx="1549">
                  <c:v>43903</c:v>
                </c:pt>
                <c:pt idx="1550">
                  <c:v>43906</c:v>
                </c:pt>
                <c:pt idx="1551">
                  <c:v>43907</c:v>
                </c:pt>
                <c:pt idx="1552">
                  <c:v>43908</c:v>
                </c:pt>
                <c:pt idx="1553">
                  <c:v>43909</c:v>
                </c:pt>
                <c:pt idx="1554">
                  <c:v>43910</c:v>
                </c:pt>
                <c:pt idx="1555">
                  <c:v>43913</c:v>
                </c:pt>
                <c:pt idx="1556">
                  <c:v>43914</c:v>
                </c:pt>
                <c:pt idx="1557">
                  <c:v>43915</c:v>
                </c:pt>
                <c:pt idx="1558">
                  <c:v>43916</c:v>
                </c:pt>
                <c:pt idx="1559">
                  <c:v>43917</c:v>
                </c:pt>
                <c:pt idx="1560">
                  <c:v>43920</c:v>
                </c:pt>
                <c:pt idx="1561">
                  <c:v>43921</c:v>
                </c:pt>
                <c:pt idx="1562">
                  <c:v>43922</c:v>
                </c:pt>
                <c:pt idx="1563">
                  <c:v>43923</c:v>
                </c:pt>
                <c:pt idx="1564">
                  <c:v>43924</c:v>
                </c:pt>
                <c:pt idx="1565">
                  <c:v>43927</c:v>
                </c:pt>
                <c:pt idx="1566">
                  <c:v>43928</c:v>
                </c:pt>
                <c:pt idx="1567">
                  <c:v>43929</c:v>
                </c:pt>
                <c:pt idx="1568">
                  <c:v>43930</c:v>
                </c:pt>
                <c:pt idx="1569">
                  <c:v>43934</c:v>
                </c:pt>
                <c:pt idx="1570">
                  <c:v>43935</c:v>
                </c:pt>
                <c:pt idx="1571">
                  <c:v>43936</c:v>
                </c:pt>
                <c:pt idx="1572">
                  <c:v>43937</c:v>
                </c:pt>
                <c:pt idx="1573">
                  <c:v>43938</c:v>
                </c:pt>
                <c:pt idx="1574">
                  <c:v>43941</c:v>
                </c:pt>
                <c:pt idx="1575">
                  <c:v>43942</c:v>
                </c:pt>
                <c:pt idx="1576">
                  <c:v>43943</c:v>
                </c:pt>
                <c:pt idx="1577">
                  <c:v>43944</c:v>
                </c:pt>
                <c:pt idx="1578">
                  <c:v>43945</c:v>
                </c:pt>
                <c:pt idx="1579">
                  <c:v>43948</c:v>
                </c:pt>
                <c:pt idx="1580">
                  <c:v>43949</c:v>
                </c:pt>
                <c:pt idx="1581">
                  <c:v>43950</c:v>
                </c:pt>
                <c:pt idx="1582">
                  <c:v>43951</c:v>
                </c:pt>
                <c:pt idx="1583">
                  <c:v>43952</c:v>
                </c:pt>
                <c:pt idx="1584">
                  <c:v>43955</c:v>
                </c:pt>
                <c:pt idx="1585">
                  <c:v>43956</c:v>
                </c:pt>
                <c:pt idx="1586">
                  <c:v>43957</c:v>
                </c:pt>
                <c:pt idx="1587">
                  <c:v>43958</c:v>
                </c:pt>
                <c:pt idx="1588">
                  <c:v>43959</c:v>
                </c:pt>
                <c:pt idx="1589">
                  <c:v>43962</c:v>
                </c:pt>
                <c:pt idx="1590">
                  <c:v>43963</c:v>
                </c:pt>
                <c:pt idx="1591">
                  <c:v>43964</c:v>
                </c:pt>
                <c:pt idx="1592">
                  <c:v>43965</c:v>
                </c:pt>
                <c:pt idx="1593">
                  <c:v>43966</c:v>
                </c:pt>
                <c:pt idx="1594">
                  <c:v>43969</c:v>
                </c:pt>
                <c:pt idx="1595">
                  <c:v>43970</c:v>
                </c:pt>
                <c:pt idx="1596">
                  <c:v>43971</c:v>
                </c:pt>
                <c:pt idx="1597">
                  <c:v>43972</c:v>
                </c:pt>
                <c:pt idx="1598">
                  <c:v>43973</c:v>
                </c:pt>
                <c:pt idx="1599">
                  <c:v>43977</c:v>
                </c:pt>
                <c:pt idx="1600">
                  <c:v>43978</c:v>
                </c:pt>
                <c:pt idx="1601">
                  <c:v>43979</c:v>
                </c:pt>
                <c:pt idx="1602">
                  <c:v>43980</c:v>
                </c:pt>
                <c:pt idx="1603">
                  <c:v>43983</c:v>
                </c:pt>
                <c:pt idx="1604">
                  <c:v>43984</c:v>
                </c:pt>
                <c:pt idx="1605">
                  <c:v>43985</c:v>
                </c:pt>
                <c:pt idx="1606">
                  <c:v>43986</c:v>
                </c:pt>
                <c:pt idx="1607">
                  <c:v>43987</c:v>
                </c:pt>
                <c:pt idx="1608">
                  <c:v>43990</c:v>
                </c:pt>
                <c:pt idx="1609">
                  <c:v>43991</c:v>
                </c:pt>
                <c:pt idx="1610">
                  <c:v>43992</c:v>
                </c:pt>
                <c:pt idx="1611">
                  <c:v>43993</c:v>
                </c:pt>
                <c:pt idx="1612">
                  <c:v>43994</c:v>
                </c:pt>
                <c:pt idx="1613">
                  <c:v>43997</c:v>
                </c:pt>
                <c:pt idx="1614">
                  <c:v>43998</c:v>
                </c:pt>
                <c:pt idx="1615">
                  <c:v>43999</c:v>
                </c:pt>
                <c:pt idx="1616">
                  <c:v>44000</c:v>
                </c:pt>
                <c:pt idx="1617">
                  <c:v>44001</c:v>
                </c:pt>
                <c:pt idx="1618">
                  <c:v>44004</c:v>
                </c:pt>
                <c:pt idx="1619">
                  <c:v>44005</c:v>
                </c:pt>
                <c:pt idx="1620">
                  <c:v>44006</c:v>
                </c:pt>
                <c:pt idx="1621">
                  <c:v>44007</c:v>
                </c:pt>
                <c:pt idx="1622">
                  <c:v>44008</c:v>
                </c:pt>
                <c:pt idx="1623">
                  <c:v>44011</c:v>
                </c:pt>
                <c:pt idx="1624">
                  <c:v>44012</c:v>
                </c:pt>
                <c:pt idx="1625">
                  <c:v>44013</c:v>
                </c:pt>
                <c:pt idx="1626">
                  <c:v>44014</c:v>
                </c:pt>
                <c:pt idx="1627">
                  <c:v>44018</c:v>
                </c:pt>
                <c:pt idx="1628">
                  <c:v>44019</c:v>
                </c:pt>
                <c:pt idx="1629">
                  <c:v>44020</c:v>
                </c:pt>
                <c:pt idx="1630">
                  <c:v>44021</c:v>
                </c:pt>
                <c:pt idx="1631">
                  <c:v>44022</c:v>
                </c:pt>
                <c:pt idx="1632">
                  <c:v>44025</c:v>
                </c:pt>
                <c:pt idx="1633">
                  <c:v>44026</c:v>
                </c:pt>
                <c:pt idx="1634">
                  <c:v>44027</c:v>
                </c:pt>
                <c:pt idx="1635">
                  <c:v>44028</c:v>
                </c:pt>
                <c:pt idx="1636">
                  <c:v>44029</c:v>
                </c:pt>
                <c:pt idx="1637">
                  <c:v>44032</c:v>
                </c:pt>
                <c:pt idx="1638">
                  <c:v>44033</c:v>
                </c:pt>
                <c:pt idx="1639">
                  <c:v>44034</c:v>
                </c:pt>
                <c:pt idx="1640">
                  <c:v>44035</c:v>
                </c:pt>
                <c:pt idx="1641">
                  <c:v>44036</c:v>
                </c:pt>
                <c:pt idx="1642">
                  <c:v>44039</c:v>
                </c:pt>
                <c:pt idx="1643">
                  <c:v>44040</c:v>
                </c:pt>
                <c:pt idx="1644">
                  <c:v>44041</c:v>
                </c:pt>
                <c:pt idx="1645">
                  <c:v>44042</c:v>
                </c:pt>
                <c:pt idx="1646">
                  <c:v>44043</c:v>
                </c:pt>
                <c:pt idx="1647">
                  <c:v>44046</c:v>
                </c:pt>
                <c:pt idx="1648">
                  <c:v>44047</c:v>
                </c:pt>
                <c:pt idx="1649">
                  <c:v>44048</c:v>
                </c:pt>
                <c:pt idx="1650">
                  <c:v>44049</c:v>
                </c:pt>
                <c:pt idx="1651">
                  <c:v>44050</c:v>
                </c:pt>
                <c:pt idx="1652">
                  <c:v>44053</c:v>
                </c:pt>
                <c:pt idx="1653">
                  <c:v>44054</c:v>
                </c:pt>
                <c:pt idx="1654">
                  <c:v>44055</c:v>
                </c:pt>
                <c:pt idx="1655">
                  <c:v>44056</c:v>
                </c:pt>
                <c:pt idx="1656">
                  <c:v>44057</c:v>
                </c:pt>
                <c:pt idx="1657">
                  <c:v>44060</c:v>
                </c:pt>
                <c:pt idx="1658">
                  <c:v>44061</c:v>
                </c:pt>
                <c:pt idx="1659">
                  <c:v>44062</c:v>
                </c:pt>
                <c:pt idx="1660">
                  <c:v>44063</c:v>
                </c:pt>
                <c:pt idx="1661">
                  <c:v>44064</c:v>
                </c:pt>
                <c:pt idx="1662">
                  <c:v>44067</c:v>
                </c:pt>
                <c:pt idx="1663">
                  <c:v>44068</c:v>
                </c:pt>
                <c:pt idx="1664">
                  <c:v>44069</c:v>
                </c:pt>
                <c:pt idx="1665">
                  <c:v>44070</c:v>
                </c:pt>
                <c:pt idx="1666">
                  <c:v>44071</c:v>
                </c:pt>
                <c:pt idx="1667">
                  <c:v>44074</c:v>
                </c:pt>
                <c:pt idx="1668">
                  <c:v>44075</c:v>
                </c:pt>
                <c:pt idx="1669">
                  <c:v>44076</c:v>
                </c:pt>
                <c:pt idx="1670">
                  <c:v>44077</c:v>
                </c:pt>
                <c:pt idx="1671">
                  <c:v>44078</c:v>
                </c:pt>
                <c:pt idx="1672">
                  <c:v>44082</c:v>
                </c:pt>
                <c:pt idx="1673">
                  <c:v>44083</c:v>
                </c:pt>
                <c:pt idx="1674">
                  <c:v>44084</c:v>
                </c:pt>
                <c:pt idx="1675">
                  <c:v>44085</c:v>
                </c:pt>
                <c:pt idx="1676">
                  <c:v>44088</c:v>
                </c:pt>
                <c:pt idx="1677">
                  <c:v>44089</c:v>
                </c:pt>
                <c:pt idx="1678">
                  <c:v>44090</c:v>
                </c:pt>
                <c:pt idx="1679">
                  <c:v>44091</c:v>
                </c:pt>
                <c:pt idx="1680">
                  <c:v>44092</c:v>
                </c:pt>
                <c:pt idx="1681">
                  <c:v>44095</c:v>
                </c:pt>
                <c:pt idx="1682">
                  <c:v>44096</c:v>
                </c:pt>
                <c:pt idx="1683">
                  <c:v>44097</c:v>
                </c:pt>
                <c:pt idx="1684">
                  <c:v>44098</c:v>
                </c:pt>
                <c:pt idx="1685">
                  <c:v>44099</c:v>
                </c:pt>
                <c:pt idx="1686">
                  <c:v>44102</c:v>
                </c:pt>
                <c:pt idx="1687">
                  <c:v>44103</c:v>
                </c:pt>
                <c:pt idx="1688">
                  <c:v>44104</c:v>
                </c:pt>
                <c:pt idx="1689">
                  <c:v>44105</c:v>
                </c:pt>
                <c:pt idx="1690">
                  <c:v>44106</c:v>
                </c:pt>
                <c:pt idx="1691">
                  <c:v>44109</c:v>
                </c:pt>
                <c:pt idx="1692">
                  <c:v>44110</c:v>
                </c:pt>
                <c:pt idx="1693">
                  <c:v>44111</c:v>
                </c:pt>
                <c:pt idx="1694">
                  <c:v>44112</c:v>
                </c:pt>
                <c:pt idx="1695">
                  <c:v>44113</c:v>
                </c:pt>
                <c:pt idx="1696">
                  <c:v>44117</c:v>
                </c:pt>
                <c:pt idx="1697">
                  <c:v>44118</c:v>
                </c:pt>
                <c:pt idx="1698">
                  <c:v>44119</c:v>
                </c:pt>
                <c:pt idx="1699">
                  <c:v>44120</c:v>
                </c:pt>
                <c:pt idx="1700">
                  <c:v>44123</c:v>
                </c:pt>
                <c:pt idx="1701">
                  <c:v>44124</c:v>
                </c:pt>
                <c:pt idx="1702">
                  <c:v>44125</c:v>
                </c:pt>
                <c:pt idx="1703">
                  <c:v>44126</c:v>
                </c:pt>
                <c:pt idx="1704">
                  <c:v>44127</c:v>
                </c:pt>
                <c:pt idx="1705">
                  <c:v>44130</c:v>
                </c:pt>
                <c:pt idx="1706">
                  <c:v>44131</c:v>
                </c:pt>
                <c:pt idx="1707">
                  <c:v>44132</c:v>
                </c:pt>
                <c:pt idx="1708">
                  <c:v>44133</c:v>
                </c:pt>
                <c:pt idx="1709">
                  <c:v>44134</c:v>
                </c:pt>
                <c:pt idx="1710">
                  <c:v>44137</c:v>
                </c:pt>
                <c:pt idx="1711">
                  <c:v>44138</c:v>
                </c:pt>
                <c:pt idx="1712">
                  <c:v>44139</c:v>
                </c:pt>
                <c:pt idx="1713">
                  <c:v>44140</c:v>
                </c:pt>
                <c:pt idx="1714">
                  <c:v>44141</c:v>
                </c:pt>
                <c:pt idx="1715">
                  <c:v>44144</c:v>
                </c:pt>
                <c:pt idx="1716">
                  <c:v>44145</c:v>
                </c:pt>
                <c:pt idx="1717">
                  <c:v>44147</c:v>
                </c:pt>
                <c:pt idx="1718">
                  <c:v>44148</c:v>
                </c:pt>
                <c:pt idx="1719">
                  <c:v>44151</c:v>
                </c:pt>
                <c:pt idx="1720">
                  <c:v>44152</c:v>
                </c:pt>
                <c:pt idx="1721">
                  <c:v>44153</c:v>
                </c:pt>
                <c:pt idx="1722">
                  <c:v>44154</c:v>
                </c:pt>
                <c:pt idx="1723">
                  <c:v>44155</c:v>
                </c:pt>
                <c:pt idx="1724">
                  <c:v>44158</c:v>
                </c:pt>
                <c:pt idx="1725">
                  <c:v>44159</c:v>
                </c:pt>
                <c:pt idx="1726">
                  <c:v>44160</c:v>
                </c:pt>
                <c:pt idx="1727">
                  <c:v>44162</c:v>
                </c:pt>
                <c:pt idx="1728">
                  <c:v>44165</c:v>
                </c:pt>
                <c:pt idx="1729">
                  <c:v>44166</c:v>
                </c:pt>
                <c:pt idx="1730">
                  <c:v>44167</c:v>
                </c:pt>
                <c:pt idx="1731">
                  <c:v>44168</c:v>
                </c:pt>
                <c:pt idx="1732">
                  <c:v>44169</c:v>
                </c:pt>
                <c:pt idx="1733">
                  <c:v>44172</c:v>
                </c:pt>
                <c:pt idx="1734">
                  <c:v>44173</c:v>
                </c:pt>
                <c:pt idx="1735">
                  <c:v>44174</c:v>
                </c:pt>
                <c:pt idx="1736">
                  <c:v>44175</c:v>
                </c:pt>
                <c:pt idx="1737">
                  <c:v>44176</c:v>
                </c:pt>
                <c:pt idx="1738">
                  <c:v>44179</c:v>
                </c:pt>
                <c:pt idx="1739">
                  <c:v>44180</c:v>
                </c:pt>
                <c:pt idx="1740">
                  <c:v>44181</c:v>
                </c:pt>
                <c:pt idx="1741">
                  <c:v>44182</c:v>
                </c:pt>
                <c:pt idx="1742">
                  <c:v>44183</c:v>
                </c:pt>
                <c:pt idx="1743">
                  <c:v>44186</c:v>
                </c:pt>
                <c:pt idx="1744">
                  <c:v>44187</c:v>
                </c:pt>
                <c:pt idx="1745">
                  <c:v>44188</c:v>
                </c:pt>
                <c:pt idx="1746">
                  <c:v>44189</c:v>
                </c:pt>
                <c:pt idx="1747">
                  <c:v>44193</c:v>
                </c:pt>
                <c:pt idx="1748">
                  <c:v>44194</c:v>
                </c:pt>
                <c:pt idx="1749">
                  <c:v>44195</c:v>
                </c:pt>
                <c:pt idx="1750">
                  <c:v>44196</c:v>
                </c:pt>
                <c:pt idx="1751">
                  <c:v>44200</c:v>
                </c:pt>
                <c:pt idx="1752">
                  <c:v>44201</c:v>
                </c:pt>
                <c:pt idx="1753">
                  <c:v>44202</c:v>
                </c:pt>
                <c:pt idx="1754">
                  <c:v>44203</c:v>
                </c:pt>
                <c:pt idx="1755">
                  <c:v>44204</c:v>
                </c:pt>
                <c:pt idx="1756">
                  <c:v>44207</c:v>
                </c:pt>
                <c:pt idx="1757">
                  <c:v>44208</c:v>
                </c:pt>
                <c:pt idx="1758">
                  <c:v>44209</c:v>
                </c:pt>
                <c:pt idx="1759">
                  <c:v>44210</c:v>
                </c:pt>
                <c:pt idx="1760">
                  <c:v>44211</c:v>
                </c:pt>
                <c:pt idx="1761">
                  <c:v>44215</c:v>
                </c:pt>
                <c:pt idx="1762">
                  <c:v>44216</c:v>
                </c:pt>
                <c:pt idx="1763">
                  <c:v>44217</c:v>
                </c:pt>
                <c:pt idx="1764">
                  <c:v>44218</c:v>
                </c:pt>
                <c:pt idx="1765">
                  <c:v>44221</c:v>
                </c:pt>
                <c:pt idx="1766">
                  <c:v>44222</c:v>
                </c:pt>
                <c:pt idx="1767">
                  <c:v>44223</c:v>
                </c:pt>
                <c:pt idx="1768">
                  <c:v>44224</c:v>
                </c:pt>
                <c:pt idx="1769">
                  <c:v>44225</c:v>
                </c:pt>
                <c:pt idx="1770">
                  <c:v>44228</c:v>
                </c:pt>
                <c:pt idx="1771">
                  <c:v>44229</c:v>
                </c:pt>
                <c:pt idx="1772">
                  <c:v>44230</c:v>
                </c:pt>
                <c:pt idx="1773">
                  <c:v>44231</c:v>
                </c:pt>
                <c:pt idx="1774">
                  <c:v>44232</c:v>
                </c:pt>
                <c:pt idx="1775">
                  <c:v>44235</c:v>
                </c:pt>
                <c:pt idx="1776">
                  <c:v>44236</c:v>
                </c:pt>
                <c:pt idx="1777">
                  <c:v>44237</c:v>
                </c:pt>
                <c:pt idx="1778">
                  <c:v>44238</c:v>
                </c:pt>
                <c:pt idx="1779">
                  <c:v>44239</c:v>
                </c:pt>
                <c:pt idx="1780">
                  <c:v>44243</c:v>
                </c:pt>
                <c:pt idx="1781">
                  <c:v>44244</c:v>
                </c:pt>
                <c:pt idx="1782">
                  <c:v>44245</c:v>
                </c:pt>
                <c:pt idx="1783">
                  <c:v>44246</c:v>
                </c:pt>
                <c:pt idx="1784">
                  <c:v>44249</c:v>
                </c:pt>
                <c:pt idx="1785">
                  <c:v>44250</c:v>
                </c:pt>
                <c:pt idx="1786">
                  <c:v>44251</c:v>
                </c:pt>
                <c:pt idx="1787">
                  <c:v>44252</c:v>
                </c:pt>
                <c:pt idx="1788">
                  <c:v>44253</c:v>
                </c:pt>
                <c:pt idx="1789">
                  <c:v>44256</c:v>
                </c:pt>
                <c:pt idx="1790">
                  <c:v>44257</c:v>
                </c:pt>
                <c:pt idx="1791">
                  <c:v>44258</c:v>
                </c:pt>
                <c:pt idx="1792">
                  <c:v>44259</c:v>
                </c:pt>
                <c:pt idx="1793">
                  <c:v>44260</c:v>
                </c:pt>
                <c:pt idx="1794">
                  <c:v>44263</c:v>
                </c:pt>
                <c:pt idx="1795">
                  <c:v>44264</c:v>
                </c:pt>
                <c:pt idx="1796">
                  <c:v>44265</c:v>
                </c:pt>
                <c:pt idx="1797">
                  <c:v>44266</c:v>
                </c:pt>
                <c:pt idx="1798">
                  <c:v>44267</c:v>
                </c:pt>
                <c:pt idx="1799">
                  <c:v>44270</c:v>
                </c:pt>
                <c:pt idx="1800">
                  <c:v>44271</c:v>
                </c:pt>
                <c:pt idx="1801">
                  <c:v>44272</c:v>
                </c:pt>
                <c:pt idx="1802">
                  <c:v>44273</c:v>
                </c:pt>
                <c:pt idx="1803">
                  <c:v>44274</c:v>
                </c:pt>
                <c:pt idx="1804">
                  <c:v>44277</c:v>
                </c:pt>
                <c:pt idx="1805">
                  <c:v>44278</c:v>
                </c:pt>
                <c:pt idx="1806">
                  <c:v>44279</c:v>
                </c:pt>
                <c:pt idx="1807">
                  <c:v>44280</c:v>
                </c:pt>
                <c:pt idx="1808">
                  <c:v>44281</c:v>
                </c:pt>
                <c:pt idx="1809">
                  <c:v>44284</c:v>
                </c:pt>
                <c:pt idx="1810">
                  <c:v>44285</c:v>
                </c:pt>
                <c:pt idx="1811">
                  <c:v>44286</c:v>
                </c:pt>
                <c:pt idx="1812">
                  <c:v>44287</c:v>
                </c:pt>
                <c:pt idx="1813">
                  <c:v>44291</c:v>
                </c:pt>
                <c:pt idx="1814">
                  <c:v>44292</c:v>
                </c:pt>
                <c:pt idx="1815">
                  <c:v>44293</c:v>
                </c:pt>
                <c:pt idx="1816">
                  <c:v>44294</c:v>
                </c:pt>
                <c:pt idx="1817">
                  <c:v>44295</c:v>
                </c:pt>
                <c:pt idx="1818">
                  <c:v>44298</c:v>
                </c:pt>
                <c:pt idx="1819">
                  <c:v>44299</c:v>
                </c:pt>
                <c:pt idx="1820">
                  <c:v>44300</c:v>
                </c:pt>
                <c:pt idx="1821">
                  <c:v>44301</c:v>
                </c:pt>
                <c:pt idx="1822">
                  <c:v>44302</c:v>
                </c:pt>
                <c:pt idx="1823">
                  <c:v>44305</c:v>
                </c:pt>
                <c:pt idx="1824">
                  <c:v>44306</c:v>
                </c:pt>
                <c:pt idx="1825">
                  <c:v>44307</c:v>
                </c:pt>
                <c:pt idx="1826">
                  <c:v>44308</c:v>
                </c:pt>
                <c:pt idx="1827">
                  <c:v>44309</c:v>
                </c:pt>
                <c:pt idx="1828">
                  <c:v>44312</c:v>
                </c:pt>
                <c:pt idx="1829">
                  <c:v>44313</c:v>
                </c:pt>
                <c:pt idx="1830">
                  <c:v>44314</c:v>
                </c:pt>
                <c:pt idx="1831">
                  <c:v>44315</c:v>
                </c:pt>
                <c:pt idx="1832">
                  <c:v>44316</c:v>
                </c:pt>
                <c:pt idx="1833">
                  <c:v>44319</c:v>
                </c:pt>
                <c:pt idx="1834">
                  <c:v>44320</c:v>
                </c:pt>
                <c:pt idx="1835">
                  <c:v>44321</c:v>
                </c:pt>
                <c:pt idx="1836">
                  <c:v>44322</c:v>
                </c:pt>
                <c:pt idx="1837">
                  <c:v>44323</c:v>
                </c:pt>
                <c:pt idx="1838">
                  <c:v>44326</c:v>
                </c:pt>
                <c:pt idx="1839">
                  <c:v>44327</c:v>
                </c:pt>
                <c:pt idx="1840">
                  <c:v>44328</c:v>
                </c:pt>
                <c:pt idx="1841">
                  <c:v>44329</c:v>
                </c:pt>
                <c:pt idx="1842">
                  <c:v>44330</c:v>
                </c:pt>
                <c:pt idx="1843">
                  <c:v>44333</c:v>
                </c:pt>
                <c:pt idx="1844">
                  <c:v>44334</c:v>
                </c:pt>
                <c:pt idx="1845">
                  <c:v>44335</c:v>
                </c:pt>
                <c:pt idx="1846">
                  <c:v>44336</c:v>
                </c:pt>
                <c:pt idx="1847">
                  <c:v>44337</c:v>
                </c:pt>
                <c:pt idx="1848">
                  <c:v>44340</c:v>
                </c:pt>
                <c:pt idx="1849">
                  <c:v>44341</c:v>
                </c:pt>
                <c:pt idx="1850">
                  <c:v>44342</c:v>
                </c:pt>
                <c:pt idx="1851">
                  <c:v>44343</c:v>
                </c:pt>
                <c:pt idx="1852">
                  <c:v>44344</c:v>
                </c:pt>
                <c:pt idx="1853">
                  <c:v>44348</c:v>
                </c:pt>
                <c:pt idx="1854">
                  <c:v>44349</c:v>
                </c:pt>
                <c:pt idx="1855">
                  <c:v>44350</c:v>
                </c:pt>
                <c:pt idx="1856">
                  <c:v>44351</c:v>
                </c:pt>
                <c:pt idx="1857">
                  <c:v>44354</c:v>
                </c:pt>
                <c:pt idx="1858">
                  <c:v>44355</c:v>
                </c:pt>
                <c:pt idx="1859">
                  <c:v>44356</c:v>
                </c:pt>
                <c:pt idx="1860">
                  <c:v>44357</c:v>
                </c:pt>
                <c:pt idx="1861">
                  <c:v>44358</c:v>
                </c:pt>
                <c:pt idx="1862">
                  <c:v>44361</c:v>
                </c:pt>
                <c:pt idx="1863">
                  <c:v>44362</c:v>
                </c:pt>
                <c:pt idx="1864">
                  <c:v>44363</c:v>
                </c:pt>
                <c:pt idx="1865">
                  <c:v>44364</c:v>
                </c:pt>
                <c:pt idx="1866">
                  <c:v>44365</c:v>
                </c:pt>
                <c:pt idx="1867">
                  <c:v>44368</c:v>
                </c:pt>
                <c:pt idx="1868">
                  <c:v>44369</c:v>
                </c:pt>
                <c:pt idx="1869">
                  <c:v>44370</c:v>
                </c:pt>
                <c:pt idx="1870">
                  <c:v>44371</c:v>
                </c:pt>
                <c:pt idx="1871">
                  <c:v>44372</c:v>
                </c:pt>
                <c:pt idx="1872">
                  <c:v>44375</c:v>
                </c:pt>
                <c:pt idx="1873">
                  <c:v>44376</c:v>
                </c:pt>
                <c:pt idx="1874">
                  <c:v>44377</c:v>
                </c:pt>
                <c:pt idx="1875">
                  <c:v>44378</c:v>
                </c:pt>
                <c:pt idx="1876">
                  <c:v>44379</c:v>
                </c:pt>
                <c:pt idx="1877">
                  <c:v>44383</c:v>
                </c:pt>
                <c:pt idx="1878">
                  <c:v>44384</c:v>
                </c:pt>
                <c:pt idx="1879">
                  <c:v>44385</c:v>
                </c:pt>
                <c:pt idx="1880">
                  <c:v>44386</c:v>
                </c:pt>
                <c:pt idx="1881">
                  <c:v>44389</c:v>
                </c:pt>
                <c:pt idx="1882">
                  <c:v>44390</c:v>
                </c:pt>
                <c:pt idx="1883">
                  <c:v>44391</c:v>
                </c:pt>
                <c:pt idx="1884">
                  <c:v>44392</c:v>
                </c:pt>
                <c:pt idx="1885">
                  <c:v>44393</c:v>
                </c:pt>
                <c:pt idx="1886">
                  <c:v>44396</c:v>
                </c:pt>
                <c:pt idx="1887">
                  <c:v>44397</c:v>
                </c:pt>
                <c:pt idx="1888">
                  <c:v>44398</c:v>
                </c:pt>
                <c:pt idx="1889">
                  <c:v>44399</c:v>
                </c:pt>
                <c:pt idx="1890">
                  <c:v>44400</c:v>
                </c:pt>
                <c:pt idx="1891">
                  <c:v>44403</c:v>
                </c:pt>
                <c:pt idx="1892">
                  <c:v>44404</c:v>
                </c:pt>
                <c:pt idx="1893">
                  <c:v>44405</c:v>
                </c:pt>
                <c:pt idx="1894">
                  <c:v>44406</c:v>
                </c:pt>
                <c:pt idx="1895">
                  <c:v>44407</c:v>
                </c:pt>
                <c:pt idx="1896">
                  <c:v>44410</c:v>
                </c:pt>
                <c:pt idx="1897">
                  <c:v>44411</c:v>
                </c:pt>
                <c:pt idx="1898">
                  <c:v>44412</c:v>
                </c:pt>
                <c:pt idx="1899">
                  <c:v>44413</c:v>
                </c:pt>
                <c:pt idx="1900">
                  <c:v>44414</c:v>
                </c:pt>
                <c:pt idx="1901">
                  <c:v>44417</c:v>
                </c:pt>
                <c:pt idx="1902">
                  <c:v>44418</c:v>
                </c:pt>
                <c:pt idx="1903">
                  <c:v>44419</c:v>
                </c:pt>
                <c:pt idx="1904">
                  <c:v>44420</c:v>
                </c:pt>
                <c:pt idx="1905">
                  <c:v>44421</c:v>
                </c:pt>
                <c:pt idx="1906">
                  <c:v>44424</c:v>
                </c:pt>
                <c:pt idx="1907">
                  <c:v>44425</c:v>
                </c:pt>
                <c:pt idx="1908">
                  <c:v>44426</c:v>
                </c:pt>
                <c:pt idx="1909">
                  <c:v>44427</c:v>
                </c:pt>
                <c:pt idx="1910">
                  <c:v>44428</c:v>
                </c:pt>
                <c:pt idx="1911">
                  <c:v>44431</c:v>
                </c:pt>
                <c:pt idx="1912">
                  <c:v>44432</c:v>
                </c:pt>
                <c:pt idx="1913">
                  <c:v>44433</c:v>
                </c:pt>
                <c:pt idx="1914">
                  <c:v>44434</c:v>
                </c:pt>
                <c:pt idx="1915">
                  <c:v>44435</c:v>
                </c:pt>
                <c:pt idx="1916">
                  <c:v>44438</c:v>
                </c:pt>
                <c:pt idx="1917">
                  <c:v>44439</c:v>
                </c:pt>
                <c:pt idx="1918">
                  <c:v>44440</c:v>
                </c:pt>
                <c:pt idx="1919">
                  <c:v>44441</c:v>
                </c:pt>
                <c:pt idx="1920">
                  <c:v>44442</c:v>
                </c:pt>
                <c:pt idx="1921">
                  <c:v>44446</c:v>
                </c:pt>
                <c:pt idx="1922">
                  <c:v>44447</c:v>
                </c:pt>
                <c:pt idx="1923">
                  <c:v>44448</c:v>
                </c:pt>
                <c:pt idx="1924">
                  <c:v>44449</c:v>
                </c:pt>
                <c:pt idx="1925">
                  <c:v>44452</c:v>
                </c:pt>
                <c:pt idx="1926">
                  <c:v>44453</c:v>
                </c:pt>
                <c:pt idx="1927">
                  <c:v>44454</c:v>
                </c:pt>
                <c:pt idx="1928">
                  <c:v>44455</c:v>
                </c:pt>
                <c:pt idx="1929">
                  <c:v>44456</c:v>
                </c:pt>
                <c:pt idx="1930">
                  <c:v>44459</c:v>
                </c:pt>
                <c:pt idx="1931">
                  <c:v>44460</c:v>
                </c:pt>
                <c:pt idx="1932">
                  <c:v>44461</c:v>
                </c:pt>
                <c:pt idx="1933">
                  <c:v>44462</c:v>
                </c:pt>
                <c:pt idx="1934">
                  <c:v>44463</c:v>
                </c:pt>
                <c:pt idx="1935">
                  <c:v>44466</c:v>
                </c:pt>
                <c:pt idx="1936">
                  <c:v>44467</c:v>
                </c:pt>
                <c:pt idx="1937">
                  <c:v>44468</c:v>
                </c:pt>
                <c:pt idx="1938">
                  <c:v>44469</c:v>
                </c:pt>
                <c:pt idx="1939">
                  <c:v>44470</c:v>
                </c:pt>
                <c:pt idx="1940">
                  <c:v>44473</c:v>
                </c:pt>
                <c:pt idx="1941">
                  <c:v>44474</c:v>
                </c:pt>
                <c:pt idx="1942">
                  <c:v>44475</c:v>
                </c:pt>
                <c:pt idx="1943">
                  <c:v>44476</c:v>
                </c:pt>
                <c:pt idx="1944">
                  <c:v>44477</c:v>
                </c:pt>
                <c:pt idx="1945">
                  <c:v>44481</c:v>
                </c:pt>
                <c:pt idx="1946">
                  <c:v>44482</c:v>
                </c:pt>
                <c:pt idx="1947">
                  <c:v>44483</c:v>
                </c:pt>
                <c:pt idx="1948">
                  <c:v>44484</c:v>
                </c:pt>
                <c:pt idx="1949">
                  <c:v>44487</c:v>
                </c:pt>
                <c:pt idx="1950">
                  <c:v>44488</c:v>
                </c:pt>
                <c:pt idx="1951">
                  <c:v>44489</c:v>
                </c:pt>
                <c:pt idx="1952">
                  <c:v>44490</c:v>
                </c:pt>
                <c:pt idx="1953">
                  <c:v>44491</c:v>
                </c:pt>
                <c:pt idx="1954">
                  <c:v>44494</c:v>
                </c:pt>
                <c:pt idx="1955">
                  <c:v>44495</c:v>
                </c:pt>
                <c:pt idx="1956">
                  <c:v>44496</c:v>
                </c:pt>
                <c:pt idx="1957">
                  <c:v>44497</c:v>
                </c:pt>
                <c:pt idx="1958">
                  <c:v>44498</c:v>
                </c:pt>
                <c:pt idx="1959">
                  <c:v>44501</c:v>
                </c:pt>
                <c:pt idx="1960">
                  <c:v>44502</c:v>
                </c:pt>
                <c:pt idx="1961">
                  <c:v>44503</c:v>
                </c:pt>
                <c:pt idx="1962">
                  <c:v>44504</c:v>
                </c:pt>
                <c:pt idx="1963">
                  <c:v>44505</c:v>
                </c:pt>
                <c:pt idx="1964">
                  <c:v>44508</c:v>
                </c:pt>
                <c:pt idx="1965">
                  <c:v>44509</c:v>
                </c:pt>
                <c:pt idx="1966">
                  <c:v>44510</c:v>
                </c:pt>
                <c:pt idx="1967">
                  <c:v>44512</c:v>
                </c:pt>
                <c:pt idx="1968">
                  <c:v>44515</c:v>
                </c:pt>
                <c:pt idx="1969">
                  <c:v>44516</c:v>
                </c:pt>
                <c:pt idx="1970">
                  <c:v>44517</c:v>
                </c:pt>
                <c:pt idx="1971">
                  <c:v>44518</c:v>
                </c:pt>
                <c:pt idx="1972">
                  <c:v>44519</c:v>
                </c:pt>
                <c:pt idx="1973">
                  <c:v>44522</c:v>
                </c:pt>
                <c:pt idx="1974">
                  <c:v>44523</c:v>
                </c:pt>
                <c:pt idx="1975">
                  <c:v>44524</c:v>
                </c:pt>
                <c:pt idx="1976">
                  <c:v>44526</c:v>
                </c:pt>
                <c:pt idx="1977">
                  <c:v>44529</c:v>
                </c:pt>
                <c:pt idx="1978">
                  <c:v>44530</c:v>
                </c:pt>
                <c:pt idx="1979">
                  <c:v>44531</c:v>
                </c:pt>
                <c:pt idx="1980">
                  <c:v>44532</c:v>
                </c:pt>
                <c:pt idx="1981">
                  <c:v>44533</c:v>
                </c:pt>
                <c:pt idx="1982">
                  <c:v>44536</c:v>
                </c:pt>
                <c:pt idx="1983">
                  <c:v>44537</c:v>
                </c:pt>
                <c:pt idx="1984">
                  <c:v>44538</c:v>
                </c:pt>
                <c:pt idx="1985">
                  <c:v>44539</c:v>
                </c:pt>
                <c:pt idx="1986">
                  <c:v>44540</c:v>
                </c:pt>
                <c:pt idx="1987">
                  <c:v>44543</c:v>
                </c:pt>
                <c:pt idx="1988">
                  <c:v>44544</c:v>
                </c:pt>
                <c:pt idx="1989">
                  <c:v>44545</c:v>
                </c:pt>
                <c:pt idx="1990">
                  <c:v>44546</c:v>
                </c:pt>
                <c:pt idx="1991">
                  <c:v>44547</c:v>
                </c:pt>
                <c:pt idx="1992">
                  <c:v>44550</c:v>
                </c:pt>
                <c:pt idx="1993">
                  <c:v>44551</c:v>
                </c:pt>
                <c:pt idx="1994">
                  <c:v>44552</c:v>
                </c:pt>
                <c:pt idx="1995">
                  <c:v>44553</c:v>
                </c:pt>
                <c:pt idx="1996">
                  <c:v>44557</c:v>
                </c:pt>
                <c:pt idx="1997">
                  <c:v>44558</c:v>
                </c:pt>
                <c:pt idx="1998">
                  <c:v>44559</c:v>
                </c:pt>
                <c:pt idx="1999">
                  <c:v>44560</c:v>
                </c:pt>
                <c:pt idx="2000">
                  <c:v>44561</c:v>
                </c:pt>
                <c:pt idx="2001">
                  <c:v>44564</c:v>
                </c:pt>
                <c:pt idx="2002">
                  <c:v>44565</c:v>
                </c:pt>
                <c:pt idx="2003">
                  <c:v>44566</c:v>
                </c:pt>
                <c:pt idx="2004">
                  <c:v>44567</c:v>
                </c:pt>
                <c:pt idx="2005">
                  <c:v>44568</c:v>
                </c:pt>
                <c:pt idx="2006">
                  <c:v>44571</c:v>
                </c:pt>
                <c:pt idx="2007">
                  <c:v>44572</c:v>
                </c:pt>
                <c:pt idx="2008">
                  <c:v>44573</c:v>
                </c:pt>
                <c:pt idx="2009">
                  <c:v>44574</c:v>
                </c:pt>
                <c:pt idx="2010">
                  <c:v>44575</c:v>
                </c:pt>
                <c:pt idx="2011">
                  <c:v>44579</c:v>
                </c:pt>
                <c:pt idx="2012">
                  <c:v>44580</c:v>
                </c:pt>
                <c:pt idx="2013">
                  <c:v>44581</c:v>
                </c:pt>
                <c:pt idx="2014">
                  <c:v>44582</c:v>
                </c:pt>
                <c:pt idx="2015">
                  <c:v>44585</c:v>
                </c:pt>
                <c:pt idx="2016">
                  <c:v>44586</c:v>
                </c:pt>
                <c:pt idx="2017">
                  <c:v>44587</c:v>
                </c:pt>
                <c:pt idx="2018">
                  <c:v>44588</c:v>
                </c:pt>
                <c:pt idx="2019">
                  <c:v>44589</c:v>
                </c:pt>
                <c:pt idx="2020">
                  <c:v>44592</c:v>
                </c:pt>
                <c:pt idx="2021">
                  <c:v>44593</c:v>
                </c:pt>
                <c:pt idx="2022">
                  <c:v>44594</c:v>
                </c:pt>
                <c:pt idx="2023">
                  <c:v>44595</c:v>
                </c:pt>
                <c:pt idx="2024">
                  <c:v>44596</c:v>
                </c:pt>
                <c:pt idx="2025">
                  <c:v>44599</c:v>
                </c:pt>
                <c:pt idx="2026">
                  <c:v>44600</c:v>
                </c:pt>
                <c:pt idx="2027">
                  <c:v>44601</c:v>
                </c:pt>
                <c:pt idx="2028">
                  <c:v>44602</c:v>
                </c:pt>
                <c:pt idx="2029">
                  <c:v>44603</c:v>
                </c:pt>
                <c:pt idx="2030">
                  <c:v>44606</c:v>
                </c:pt>
                <c:pt idx="2031">
                  <c:v>44607</c:v>
                </c:pt>
                <c:pt idx="2032">
                  <c:v>44608</c:v>
                </c:pt>
                <c:pt idx="2033">
                  <c:v>44609</c:v>
                </c:pt>
                <c:pt idx="2034">
                  <c:v>44610</c:v>
                </c:pt>
                <c:pt idx="2035">
                  <c:v>44614</c:v>
                </c:pt>
                <c:pt idx="2036">
                  <c:v>44615</c:v>
                </c:pt>
                <c:pt idx="2037">
                  <c:v>44616</c:v>
                </c:pt>
                <c:pt idx="2038">
                  <c:v>44617</c:v>
                </c:pt>
                <c:pt idx="2039">
                  <c:v>44620</c:v>
                </c:pt>
                <c:pt idx="2040">
                  <c:v>44621</c:v>
                </c:pt>
                <c:pt idx="2041">
                  <c:v>44622</c:v>
                </c:pt>
                <c:pt idx="2042">
                  <c:v>44623</c:v>
                </c:pt>
                <c:pt idx="2043">
                  <c:v>44624</c:v>
                </c:pt>
                <c:pt idx="2044">
                  <c:v>44627</c:v>
                </c:pt>
                <c:pt idx="2045">
                  <c:v>44628</c:v>
                </c:pt>
                <c:pt idx="2046">
                  <c:v>44629</c:v>
                </c:pt>
                <c:pt idx="2047">
                  <c:v>44630</c:v>
                </c:pt>
                <c:pt idx="2048">
                  <c:v>44631</c:v>
                </c:pt>
                <c:pt idx="2049">
                  <c:v>44634</c:v>
                </c:pt>
                <c:pt idx="2050">
                  <c:v>44635</c:v>
                </c:pt>
                <c:pt idx="2051">
                  <c:v>44636</c:v>
                </c:pt>
                <c:pt idx="2052">
                  <c:v>44637</c:v>
                </c:pt>
                <c:pt idx="2053">
                  <c:v>44638</c:v>
                </c:pt>
                <c:pt idx="2054">
                  <c:v>44641</c:v>
                </c:pt>
                <c:pt idx="2055">
                  <c:v>44642</c:v>
                </c:pt>
                <c:pt idx="2056">
                  <c:v>44643</c:v>
                </c:pt>
                <c:pt idx="2057">
                  <c:v>44644</c:v>
                </c:pt>
                <c:pt idx="2058">
                  <c:v>44645</c:v>
                </c:pt>
                <c:pt idx="2059">
                  <c:v>44648</c:v>
                </c:pt>
                <c:pt idx="2060">
                  <c:v>44649</c:v>
                </c:pt>
                <c:pt idx="2061">
                  <c:v>44650</c:v>
                </c:pt>
                <c:pt idx="2062">
                  <c:v>44651</c:v>
                </c:pt>
                <c:pt idx="2063">
                  <c:v>44652</c:v>
                </c:pt>
                <c:pt idx="2064">
                  <c:v>44655</c:v>
                </c:pt>
                <c:pt idx="2065">
                  <c:v>44656</c:v>
                </c:pt>
                <c:pt idx="2066">
                  <c:v>44657</c:v>
                </c:pt>
                <c:pt idx="2067">
                  <c:v>44658</c:v>
                </c:pt>
                <c:pt idx="2068">
                  <c:v>44659</c:v>
                </c:pt>
                <c:pt idx="2069">
                  <c:v>44662</c:v>
                </c:pt>
                <c:pt idx="2070">
                  <c:v>44663</c:v>
                </c:pt>
                <c:pt idx="2071">
                  <c:v>44664</c:v>
                </c:pt>
                <c:pt idx="2072">
                  <c:v>44665</c:v>
                </c:pt>
                <c:pt idx="2073">
                  <c:v>44669</c:v>
                </c:pt>
                <c:pt idx="2074">
                  <c:v>44670</c:v>
                </c:pt>
                <c:pt idx="2075">
                  <c:v>44671</c:v>
                </c:pt>
                <c:pt idx="2076">
                  <c:v>44672</c:v>
                </c:pt>
                <c:pt idx="2077">
                  <c:v>44673</c:v>
                </c:pt>
                <c:pt idx="2078">
                  <c:v>44676</c:v>
                </c:pt>
                <c:pt idx="2079">
                  <c:v>44677</c:v>
                </c:pt>
                <c:pt idx="2080">
                  <c:v>44678</c:v>
                </c:pt>
                <c:pt idx="2081">
                  <c:v>44679</c:v>
                </c:pt>
                <c:pt idx="2082">
                  <c:v>44680</c:v>
                </c:pt>
                <c:pt idx="2083">
                  <c:v>44683</c:v>
                </c:pt>
                <c:pt idx="2084">
                  <c:v>44684</c:v>
                </c:pt>
                <c:pt idx="2085">
                  <c:v>44685</c:v>
                </c:pt>
                <c:pt idx="2086">
                  <c:v>44686</c:v>
                </c:pt>
                <c:pt idx="2087">
                  <c:v>44687</c:v>
                </c:pt>
                <c:pt idx="2088">
                  <c:v>44690</c:v>
                </c:pt>
                <c:pt idx="2089">
                  <c:v>44691</c:v>
                </c:pt>
                <c:pt idx="2090">
                  <c:v>44692</c:v>
                </c:pt>
                <c:pt idx="2091">
                  <c:v>44693</c:v>
                </c:pt>
                <c:pt idx="2092">
                  <c:v>44694</c:v>
                </c:pt>
                <c:pt idx="2093">
                  <c:v>44697</c:v>
                </c:pt>
                <c:pt idx="2094">
                  <c:v>44698</c:v>
                </c:pt>
                <c:pt idx="2095">
                  <c:v>44699</c:v>
                </c:pt>
                <c:pt idx="2096">
                  <c:v>44700</c:v>
                </c:pt>
                <c:pt idx="2097">
                  <c:v>44701</c:v>
                </c:pt>
                <c:pt idx="2098">
                  <c:v>44704</c:v>
                </c:pt>
                <c:pt idx="2099">
                  <c:v>44705</c:v>
                </c:pt>
                <c:pt idx="2100">
                  <c:v>44706</c:v>
                </c:pt>
                <c:pt idx="2101">
                  <c:v>44707</c:v>
                </c:pt>
                <c:pt idx="2102">
                  <c:v>44708</c:v>
                </c:pt>
                <c:pt idx="2103">
                  <c:v>44712</c:v>
                </c:pt>
                <c:pt idx="2104">
                  <c:v>44713</c:v>
                </c:pt>
                <c:pt idx="2105">
                  <c:v>44714</c:v>
                </c:pt>
                <c:pt idx="2106">
                  <c:v>44715</c:v>
                </c:pt>
                <c:pt idx="2107">
                  <c:v>44718</c:v>
                </c:pt>
                <c:pt idx="2108">
                  <c:v>44719</c:v>
                </c:pt>
                <c:pt idx="2109">
                  <c:v>44720</c:v>
                </c:pt>
                <c:pt idx="2110">
                  <c:v>44721</c:v>
                </c:pt>
                <c:pt idx="2111">
                  <c:v>44722</c:v>
                </c:pt>
                <c:pt idx="2112">
                  <c:v>44725</c:v>
                </c:pt>
                <c:pt idx="2113">
                  <c:v>44726</c:v>
                </c:pt>
                <c:pt idx="2114">
                  <c:v>44727</c:v>
                </c:pt>
                <c:pt idx="2115">
                  <c:v>44728</c:v>
                </c:pt>
                <c:pt idx="2116">
                  <c:v>44729</c:v>
                </c:pt>
                <c:pt idx="2117">
                  <c:v>44733</c:v>
                </c:pt>
                <c:pt idx="2118">
                  <c:v>44734</c:v>
                </c:pt>
                <c:pt idx="2119">
                  <c:v>44735</c:v>
                </c:pt>
                <c:pt idx="2120">
                  <c:v>44736</c:v>
                </c:pt>
                <c:pt idx="2121">
                  <c:v>44739</c:v>
                </c:pt>
                <c:pt idx="2122">
                  <c:v>44740</c:v>
                </c:pt>
                <c:pt idx="2123">
                  <c:v>44741</c:v>
                </c:pt>
                <c:pt idx="2124">
                  <c:v>44742</c:v>
                </c:pt>
                <c:pt idx="2125">
                  <c:v>44743</c:v>
                </c:pt>
                <c:pt idx="2126">
                  <c:v>44747</c:v>
                </c:pt>
                <c:pt idx="2127">
                  <c:v>44748</c:v>
                </c:pt>
                <c:pt idx="2128">
                  <c:v>44749</c:v>
                </c:pt>
                <c:pt idx="2129">
                  <c:v>44750</c:v>
                </c:pt>
                <c:pt idx="2130">
                  <c:v>44753</c:v>
                </c:pt>
                <c:pt idx="2131">
                  <c:v>44754</c:v>
                </c:pt>
                <c:pt idx="2132">
                  <c:v>44755</c:v>
                </c:pt>
                <c:pt idx="2133">
                  <c:v>44756</c:v>
                </c:pt>
                <c:pt idx="2134">
                  <c:v>44757</c:v>
                </c:pt>
                <c:pt idx="2135">
                  <c:v>44760</c:v>
                </c:pt>
                <c:pt idx="2136">
                  <c:v>44761</c:v>
                </c:pt>
                <c:pt idx="2137">
                  <c:v>44762</c:v>
                </c:pt>
                <c:pt idx="2138">
                  <c:v>44763</c:v>
                </c:pt>
                <c:pt idx="2139">
                  <c:v>44764</c:v>
                </c:pt>
                <c:pt idx="2140">
                  <c:v>44767</c:v>
                </c:pt>
                <c:pt idx="2141">
                  <c:v>44768</c:v>
                </c:pt>
                <c:pt idx="2142">
                  <c:v>44769</c:v>
                </c:pt>
                <c:pt idx="2143">
                  <c:v>44770</c:v>
                </c:pt>
                <c:pt idx="2144">
                  <c:v>44771</c:v>
                </c:pt>
                <c:pt idx="2145">
                  <c:v>44774</c:v>
                </c:pt>
                <c:pt idx="2146">
                  <c:v>44775</c:v>
                </c:pt>
                <c:pt idx="2147">
                  <c:v>44776</c:v>
                </c:pt>
                <c:pt idx="2148">
                  <c:v>44777</c:v>
                </c:pt>
                <c:pt idx="2149">
                  <c:v>44778</c:v>
                </c:pt>
                <c:pt idx="2150">
                  <c:v>44781</c:v>
                </c:pt>
                <c:pt idx="2151">
                  <c:v>44782</c:v>
                </c:pt>
                <c:pt idx="2152">
                  <c:v>44783</c:v>
                </c:pt>
                <c:pt idx="2153">
                  <c:v>44784</c:v>
                </c:pt>
                <c:pt idx="2154">
                  <c:v>44785</c:v>
                </c:pt>
                <c:pt idx="2155">
                  <c:v>44788</c:v>
                </c:pt>
                <c:pt idx="2156">
                  <c:v>44789</c:v>
                </c:pt>
                <c:pt idx="2157">
                  <c:v>44790</c:v>
                </c:pt>
                <c:pt idx="2158">
                  <c:v>44791</c:v>
                </c:pt>
                <c:pt idx="2159">
                  <c:v>44792</c:v>
                </c:pt>
                <c:pt idx="2160">
                  <c:v>44795</c:v>
                </c:pt>
                <c:pt idx="2161">
                  <c:v>44796</c:v>
                </c:pt>
                <c:pt idx="2162">
                  <c:v>44797</c:v>
                </c:pt>
                <c:pt idx="2163">
                  <c:v>44798</c:v>
                </c:pt>
                <c:pt idx="2164">
                  <c:v>44799</c:v>
                </c:pt>
                <c:pt idx="2165">
                  <c:v>44802</c:v>
                </c:pt>
                <c:pt idx="2166">
                  <c:v>44803</c:v>
                </c:pt>
                <c:pt idx="2167">
                  <c:v>44804</c:v>
                </c:pt>
                <c:pt idx="2168">
                  <c:v>44805</c:v>
                </c:pt>
                <c:pt idx="2169">
                  <c:v>44806</c:v>
                </c:pt>
                <c:pt idx="2170">
                  <c:v>44810</c:v>
                </c:pt>
                <c:pt idx="2171">
                  <c:v>44811</c:v>
                </c:pt>
                <c:pt idx="2172">
                  <c:v>44812</c:v>
                </c:pt>
                <c:pt idx="2173">
                  <c:v>44813</c:v>
                </c:pt>
                <c:pt idx="2174">
                  <c:v>44816</c:v>
                </c:pt>
                <c:pt idx="2175">
                  <c:v>44817</c:v>
                </c:pt>
                <c:pt idx="2176">
                  <c:v>44818</c:v>
                </c:pt>
                <c:pt idx="2177">
                  <c:v>44819</c:v>
                </c:pt>
                <c:pt idx="2178">
                  <c:v>44820</c:v>
                </c:pt>
                <c:pt idx="2179">
                  <c:v>44823</c:v>
                </c:pt>
                <c:pt idx="2180">
                  <c:v>44824</c:v>
                </c:pt>
                <c:pt idx="2181">
                  <c:v>44825</c:v>
                </c:pt>
                <c:pt idx="2182">
                  <c:v>44826</c:v>
                </c:pt>
                <c:pt idx="2183">
                  <c:v>44827</c:v>
                </c:pt>
                <c:pt idx="2184">
                  <c:v>44830</c:v>
                </c:pt>
                <c:pt idx="2185">
                  <c:v>44831</c:v>
                </c:pt>
                <c:pt idx="2186">
                  <c:v>44832</c:v>
                </c:pt>
                <c:pt idx="2187">
                  <c:v>44833</c:v>
                </c:pt>
                <c:pt idx="2188">
                  <c:v>44834</c:v>
                </c:pt>
                <c:pt idx="2189">
                  <c:v>44837</c:v>
                </c:pt>
                <c:pt idx="2190">
                  <c:v>44838</c:v>
                </c:pt>
                <c:pt idx="2191">
                  <c:v>44839</c:v>
                </c:pt>
                <c:pt idx="2192">
                  <c:v>44840</c:v>
                </c:pt>
                <c:pt idx="2193">
                  <c:v>44841</c:v>
                </c:pt>
                <c:pt idx="2194">
                  <c:v>44845</c:v>
                </c:pt>
                <c:pt idx="2195">
                  <c:v>44846</c:v>
                </c:pt>
                <c:pt idx="2196">
                  <c:v>44847</c:v>
                </c:pt>
                <c:pt idx="2197">
                  <c:v>44848</c:v>
                </c:pt>
                <c:pt idx="2198">
                  <c:v>44851</c:v>
                </c:pt>
                <c:pt idx="2199">
                  <c:v>44852</c:v>
                </c:pt>
                <c:pt idx="2200">
                  <c:v>44853</c:v>
                </c:pt>
                <c:pt idx="2201">
                  <c:v>44854</c:v>
                </c:pt>
                <c:pt idx="2202">
                  <c:v>44855</c:v>
                </c:pt>
                <c:pt idx="2203">
                  <c:v>44858</c:v>
                </c:pt>
                <c:pt idx="2204">
                  <c:v>44859</c:v>
                </c:pt>
                <c:pt idx="2205">
                  <c:v>44860</c:v>
                </c:pt>
                <c:pt idx="2206">
                  <c:v>44861</c:v>
                </c:pt>
                <c:pt idx="2207">
                  <c:v>44862</c:v>
                </c:pt>
                <c:pt idx="2208">
                  <c:v>44865</c:v>
                </c:pt>
                <c:pt idx="2209">
                  <c:v>44866</c:v>
                </c:pt>
                <c:pt idx="2210">
                  <c:v>44867</c:v>
                </c:pt>
                <c:pt idx="2211">
                  <c:v>44868</c:v>
                </c:pt>
                <c:pt idx="2212">
                  <c:v>44869</c:v>
                </c:pt>
                <c:pt idx="2213">
                  <c:v>44872</c:v>
                </c:pt>
                <c:pt idx="2214">
                  <c:v>44873</c:v>
                </c:pt>
                <c:pt idx="2215">
                  <c:v>44874</c:v>
                </c:pt>
                <c:pt idx="2216">
                  <c:v>44875</c:v>
                </c:pt>
                <c:pt idx="2217">
                  <c:v>44879</c:v>
                </c:pt>
                <c:pt idx="2218">
                  <c:v>44880</c:v>
                </c:pt>
                <c:pt idx="2219">
                  <c:v>44881</c:v>
                </c:pt>
                <c:pt idx="2220">
                  <c:v>44882</c:v>
                </c:pt>
                <c:pt idx="2221">
                  <c:v>44883</c:v>
                </c:pt>
                <c:pt idx="2222">
                  <c:v>44886</c:v>
                </c:pt>
                <c:pt idx="2223">
                  <c:v>44887</c:v>
                </c:pt>
                <c:pt idx="2224">
                  <c:v>44888</c:v>
                </c:pt>
                <c:pt idx="2225">
                  <c:v>44890</c:v>
                </c:pt>
                <c:pt idx="2226">
                  <c:v>44893</c:v>
                </c:pt>
                <c:pt idx="2227">
                  <c:v>44894</c:v>
                </c:pt>
                <c:pt idx="2228">
                  <c:v>44895</c:v>
                </c:pt>
                <c:pt idx="2229">
                  <c:v>44896</c:v>
                </c:pt>
                <c:pt idx="2230">
                  <c:v>44897</c:v>
                </c:pt>
                <c:pt idx="2231">
                  <c:v>44900</c:v>
                </c:pt>
                <c:pt idx="2232">
                  <c:v>44901</c:v>
                </c:pt>
                <c:pt idx="2233">
                  <c:v>44902</c:v>
                </c:pt>
                <c:pt idx="2234">
                  <c:v>44903</c:v>
                </c:pt>
                <c:pt idx="2235">
                  <c:v>44904</c:v>
                </c:pt>
                <c:pt idx="2236">
                  <c:v>44907</c:v>
                </c:pt>
                <c:pt idx="2237">
                  <c:v>44908</c:v>
                </c:pt>
                <c:pt idx="2238">
                  <c:v>44909</c:v>
                </c:pt>
                <c:pt idx="2239">
                  <c:v>44910</c:v>
                </c:pt>
                <c:pt idx="2240">
                  <c:v>44911</c:v>
                </c:pt>
                <c:pt idx="2241">
                  <c:v>44914</c:v>
                </c:pt>
                <c:pt idx="2242">
                  <c:v>44915</c:v>
                </c:pt>
                <c:pt idx="2243">
                  <c:v>44916</c:v>
                </c:pt>
                <c:pt idx="2244">
                  <c:v>44917</c:v>
                </c:pt>
                <c:pt idx="2245">
                  <c:v>44918</c:v>
                </c:pt>
                <c:pt idx="2246">
                  <c:v>44922</c:v>
                </c:pt>
                <c:pt idx="2247">
                  <c:v>44923</c:v>
                </c:pt>
                <c:pt idx="2248">
                  <c:v>44924</c:v>
                </c:pt>
                <c:pt idx="2249">
                  <c:v>44925</c:v>
                </c:pt>
                <c:pt idx="2250">
                  <c:v>44929</c:v>
                </c:pt>
                <c:pt idx="2251">
                  <c:v>44930</c:v>
                </c:pt>
                <c:pt idx="2252">
                  <c:v>44931</c:v>
                </c:pt>
                <c:pt idx="2253">
                  <c:v>44932</c:v>
                </c:pt>
                <c:pt idx="2254">
                  <c:v>44935</c:v>
                </c:pt>
                <c:pt idx="2255">
                  <c:v>44936</c:v>
                </c:pt>
                <c:pt idx="2256">
                  <c:v>44937</c:v>
                </c:pt>
                <c:pt idx="2257">
                  <c:v>44938</c:v>
                </c:pt>
                <c:pt idx="2258">
                  <c:v>44939</c:v>
                </c:pt>
                <c:pt idx="2259">
                  <c:v>44943</c:v>
                </c:pt>
                <c:pt idx="2260">
                  <c:v>44944</c:v>
                </c:pt>
                <c:pt idx="2261">
                  <c:v>44945</c:v>
                </c:pt>
                <c:pt idx="2262">
                  <c:v>44946</c:v>
                </c:pt>
                <c:pt idx="2263">
                  <c:v>44949</c:v>
                </c:pt>
                <c:pt idx="2264">
                  <c:v>44950</c:v>
                </c:pt>
                <c:pt idx="2265">
                  <c:v>44951</c:v>
                </c:pt>
                <c:pt idx="2266">
                  <c:v>44952</c:v>
                </c:pt>
                <c:pt idx="2267">
                  <c:v>44953</c:v>
                </c:pt>
                <c:pt idx="2268">
                  <c:v>44956</c:v>
                </c:pt>
                <c:pt idx="2269">
                  <c:v>44957</c:v>
                </c:pt>
                <c:pt idx="2270">
                  <c:v>44958</c:v>
                </c:pt>
                <c:pt idx="2271">
                  <c:v>44959</c:v>
                </c:pt>
                <c:pt idx="2272">
                  <c:v>44960</c:v>
                </c:pt>
                <c:pt idx="2273">
                  <c:v>44963</c:v>
                </c:pt>
                <c:pt idx="2274">
                  <c:v>44964</c:v>
                </c:pt>
                <c:pt idx="2275">
                  <c:v>44965</c:v>
                </c:pt>
                <c:pt idx="2276">
                  <c:v>44966</c:v>
                </c:pt>
                <c:pt idx="2277">
                  <c:v>44967</c:v>
                </c:pt>
                <c:pt idx="2278">
                  <c:v>44970</c:v>
                </c:pt>
                <c:pt idx="2279">
                  <c:v>44971</c:v>
                </c:pt>
                <c:pt idx="2280">
                  <c:v>44972</c:v>
                </c:pt>
                <c:pt idx="2281">
                  <c:v>44973</c:v>
                </c:pt>
                <c:pt idx="2282">
                  <c:v>44974</c:v>
                </c:pt>
                <c:pt idx="2283">
                  <c:v>44978</c:v>
                </c:pt>
                <c:pt idx="2284">
                  <c:v>44979</c:v>
                </c:pt>
                <c:pt idx="2285">
                  <c:v>44980</c:v>
                </c:pt>
                <c:pt idx="2286">
                  <c:v>44981</c:v>
                </c:pt>
                <c:pt idx="2287">
                  <c:v>44984</c:v>
                </c:pt>
                <c:pt idx="2288">
                  <c:v>44985</c:v>
                </c:pt>
                <c:pt idx="2289">
                  <c:v>44986</c:v>
                </c:pt>
                <c:pt idx="2290">
                  <c:v>44987</c:v>
                </c:pt>
                <c:pt idx="2291">
                  <c:v>44988</c:v>
                </c:pt>
                <c:pt idx="2292">
                  <c:v>44991</c:v>
                </c:pt>
                <c:pt idx="2293">
                  <c:v>44992</c:v>
                </c:pt>
                <c:pt idx="2294">
                  <c:v>44993</c:v>
                </c:pt>
                <c:pt idx="2295">
                  <c:v>44994</c:v>
                </c:pt>
                <c:pt idx="2296">
                  <c:v>44995</c:v>
                </c:pt>
                <c:pt idx="2297">
                  <c:v>44998</c:v>
                </c:pt>
                <c:pt idx="2298">
                  <c:v>44999</c:v>
                </c:pt>
                <c:pt idx="2299">
                  <c:v>45000</c:v>
                </c:pt>
                <c:pt idx="2300">
                  <c:v>45001</c:v>
                </c:pt>
                <c:pt idx="2301">
                  <c:v>45002</c:v>
                </c:pt>
                <c:pt idx="2302">
                  <c:v>45005</c:v>
                </c:pt>
                <c:pt idx="2303">
                  <c:v>45006</c:v>
                </c:pt>
                <c:pt idx="2304">
                  <c:v>45007</c:v>
                </c:pt>
                <c:pt idx="2305">
                  <c:v>45008</c:v>
                </c:pt>
                <c:pt idx="2306">
                  <c:v>45009</c:v>
                </c:pt>
                <c:pt idx="2307">
                  <c:v>45012</c:v>
                </c:pt>
                <c:pt idx="2308">
                  <c:v>45013</c:v>
                </c:pt>
                <c:pt idx="2309">
                  <c:v>45014</c:v>
                </c:pt>
                <c:pt idx="2310">
                  <c:v>45015</c:v>
                </c:pt>
                <c:pt idx="2311">
                  <c:v>45016</c:v>
                </c:pt>
                <c:pt idx="2312">
                  <c:v>45019</c:v>
                </c:pt>
                <c:pt idx="2313">
                  <c:v>45020</c:v>
                </c:pt>
                <c:pt idx="2314">
                  <c:v>45021</c:v>
                </c:pt>
                <c:pt idx="2315">
                  <c:v>45022</c:v>
                </c:pt>
                <c:pt idx="2316">
                  <c:v>45026</c:v>
                </c:pt>
                <c:pt idx="2317">
                  <c:v>45027</c:v>
                </c:pt>
                <c:pt idx="2318">
                  <c:v>45028</c:v>
                </c:pt>
                <c:pt idx="2319">
                  <c:v>45029</c:v>
                </c:pt>
                <c:pt idx="2320">
                  <c:v>45030</c:v>
                </c:pt>
                <c:pt idx="2321">
                  <c:v>45033</c:v>
                </c:pt>
                <c:pt idx="2322">
                  <c:v>45034</c:v>
                </c:pt>
                <c:pt idx="2323">
                  <c:v>45035</c:v>
                </c:pt>
                <c:pt idx="2324">
                  <c:v>45036</c:v>
                </c:pt>
                <c:pt idx="2325">
                  <c:v>45037</c:v>
                </c:pt>
                <c:pt idx="2326">
                  <c:v>45040</c:v>
                </c:pt>
                <c:pt idx="2327">
                  <c:v>45041</c:v>
                </c:pt>
                <c:pt idx="2328">
                  <c:v>45042</c:v>
                </c:pt>
                <c:pt idx="2329">
                  <c:v>45043</c:v>
                </c:pt>
                <c:pt idx="2330">
                  <c:v>45044</c:v>
                </c:pt>
                <c:pt idx="2331">
                  <c:v>45047</c:v>
                </c:pt>
                <c:pt idx="2332">
                  <c:v>45048</c:v>
                </c:pt>
                <c:pt idx="2333">
                  <c:v>45049</c:v>
                </c:pt>
                <c:pt idx="2334">
                  <c:v>45050</c:v>
                </c:pt>
                <c:pt idx="2335">
                  <c:v>45051</c:v>
                </c:pt>
                <c:pt idx="2336">
                  <c:v>45054</c:v>
                </c:pt>
                <c:pt idx="2337">
                  <c:v>45055</c:v>
                </c:pt>
                <c:pt idx="2338">
                  <c:v>45056</c:v>
                </c:pt>
                <c:pt idx="2339">
                  <c:v>45057</c:v>
                </c:pt>
                <c:pt idx="2340">
                  <c:v>45058</c:v>
                </c:pt>
                <c:pt idx="2341">
                  <c:v>45061</c:v>
                </c:pt>
                <c:pt idx="2342">
                  <c:v>45062</c:v>
                </c:pt>
                <c:pt idx="2343">
                  <c:v>45063</c:v>
                </c:pt>
                <c:pt idx="2344">
                  <c:v>45064</c:v>
                </c:pt>
                <c:pt idx="2345">
                  <c:v>45065</c:v>
                </c:pt>
                <c:pt idx="2346">
                  <c:v>45068</c:v>
                </c:pt>
                <c:pt idx="2347">
                  <c:v>45069</c:v>
                </c:pt>
                <c:pt idx="2348">
                  <c:v>45070</c:v>
                </c:pt>
                <c:pt idx="2349">
                  <c:v>45071</c:v>
                </c:pt>
                <c:pt idx="2350">
                  <c:v>45072</c:v>
                </c:pt>
                <c:pt idx="2351">
                  <c:v>45076</c:v>
                </c:pt>
                <c:pt idx="2352">
                  <c:v>45077</c:v>
                </c:pt>
                <c:pt idx="2353">
                  <c:v>45078</c:v>
                </c:pt>
                <c:pt idx="2354">
                  <c:v>45079</c:v>
                </c:pt>
                <c:pt idx="2355">
                  <c:v>45082</c:v>
                </c:pt>
                <c:pt idx="2356">
                  <c:v>45083</c:v>
                </c:pt>
                <c:pt idx="2357">
                  <c:v>45084</c:v>
                </c:pt>
                <c:pt idx="2358">
                  <c:v>45085</c:v>
                </c:pt>
                <c:pt idx="2359">
                  <c:v>45086</c:v>
                </c:pt>
                <c:pt idx="2360">
                  <c:v>45089</c:v>
                </c:pt>
                <c:pt idx="2361">
                  <c:v>45090</c:v>
                </c:pt>
                <c:pt idx="2362">
                  <c:v>45091</c:v>
                </c:pt>
                <c:pt idx="2363">
                  <c:v>45092</c:v>
                </c:pt>
                <c:pt idx="2364">
                  <c:v>45093</c:v>
                </c:pt>
                <c:pt idx="2365">
                  <c:v>45097</c:v>
                </c:pt>
                <c:pt idx="2366">
                  <c:v>45098</c:v>
                </c:pt>
                <c:pt idx="2367">
                  <c:v>45099</c:v>
                </c:pt>
                <c:pt idx="2368">
                  <c:v>45100</c:v>
                </c:pt>
                <c:pt idx="2369">
                  <c:v>45103</c:v>
                </c:pt>
                <c:pt idx="2370">
                  <c:v>45104</c:v>
                </c:pt>
                <c:pt idx="2371">
                  <c:v>45105</c:v>
                </c:pt>
                <c:pt idx="2372">
                  <c:v>45106</c:v>
                </c:pt>
                <c:pt idx="2373">
                  <c:v>45107</c:v>
                </c:pt>
                <c:pt idx="2374">
                  <c:v>45110</c:v>
                </c:pt>
                <c:pt idx="2375">
                  <c:v>45112</c:v>
                </c:pt>
                <c:pt idx="2376">
                  <c:v>45113</c:v>
                </c:pt>
                <c:pt idx="2377">
                  <c:v>45114</c:v>
                </c:pt>
                <c:pt idx="2378">
                  <c:v>45117</c:v>
                </c:pt>
                <c:pt idx="2379">
                  <c:v>45118</c:v>
                </c:pt>
                <c:pt idx="2380">
                  <c:v>45119</c:v>
                </c:pt>
                <c:pt idx="2381">
                  <c:v>45120</c:v>
                </c:pt>
                <c:pt idx="2382">
                  <c:v>45121</c:v>
                </c:pt>
                <c:pt idx="2383">
                  <c:v>45124</c:v>
                </c:pt>
                <c:pt idx="2384">
                  <c:v>45125</c:v>
                </c:pt>
                <c:pt idx="2385">
                  <c:v>45126</c:v>
                </c:pt>
                <c:pt idx="2386">
                  <c:v>45127</c:v>
                </c:pt>
                <c:pt idx="2387">
                  <c:v>45128</c:v>
                </c:pt>
                <c:pt idx="2388">
                  <c:v>45131</c:v>
                </c:pt>
                <c:pt idx="2389">
                  <c:v>45132</c:v>
                </c:pt>
                <c:pt idx="2390">
                  <c:v>45133</c:v>
                </c:pt>
                <c:pt idx="2391">
                  <c:v>45134</c:v>
                </c:pt>
                <c:pt idx="2392">
                  <c:v>45135</c:v>
                </c:pt>
                <c:pt idx="2393">
                  <c:v>45138</c:v>
                </c:pt>
                <c:pt idx="2394">
                  <c:v>45139</c:v>
                </c:pt>
                <c:pt idx="2395">
                  <c:v>45140</c:v>
                </c:pt>
                <c:pt idx="2396">
                  <c:v>45141</c:v>
                </c:pt>
                <c:pt idx="2397">
                  <c:v>45142</c:v>
                </c:pt>
                <c:pt idx="2398">
                  <c:v>45145</c:v>
                </c:pt>
                <c:pt idx="2399">
                  <c:v>45146</c:v>
                </c:pt>
                <c:pt idx="2400">
                  <c:v>45147</c:v>
                </c:pt>
                <c:pt idx="2401">
                  <c:v>45148</c:v>
                </c:pt>
                <c:pt idx="2402">
                  <c:v>45149</c:v>
                </c:pt>
                <c:pt idx="2403">
                  <c:v>45152</c:v>
                </c:pt>
                <c:pt idx="2404">
                  <c:v>45153</c:v>
                </c:pt>
                <c:pt idx="2405">
                  <c:v>45154</c:v>
                </c:pt>
                <c:pt idx="2406">
                  <c:v>45155</c:v>
                </c:pt>
                <c:pt idx="2407">
                  <c:v>45156</c:v>
                </c:pt>
                <c:pt idx="2408">
                  <c:v>45159</c:v>
                </c:pt>
                <c:pt idx="2409">
                  <c:v>45160</c:v>
                </c:pt>
                <c:pt idx="2410">
                  <c:v>45161</c:v>
                </c:pt>
                <c:pt idx="2411">
                  <c:v>45162</c:v>
                </c:pt>
                <c:pt idx="2412">
                  <c:v>45163</c:v>
                </c:pt>
                <c:pt idx="2413">
                  <c:v>45166</c:v>
                </c:pt>
                <c:pt idx="2414">
                  <c:v>45167</c:v>
                </c:pt>
                <c:pt idx="2415">
                  <c:v>45168</c:v>
                </c:pt>
                <c:pt idx="2416">
                  <c:v>45169</c:v>
                </c:pt>
                <c:pt idx="2417">
                  <c:v>45170</c:v>
                </c:pt>
                <c:pt idx="2418">
                  <c:v>45174</c:v>
                </c:pt>
                <c:pt idx="2419">
                  <c:v>45175</c:v>
                </c:pt>
                <c:pt idx="2420">
                  <c:v>45176</c:v>
                </c:pt>
                <c:pt idx="2421">
                  <c:v>45177</c:v>
                </c:pt>
                <c:pt idx="2422">
                  <c:v>45180</c:v>
                </c:pt>
                <c:pt idx="2423">
                  <c:v>45181</c:v>
                </c:pt>
                <c:pt idx="2424">
                  <c:v>45182</c:v>
                </c:pt>
                <c:pt idx="2425">
                  <c:v>45183</c:v>
                </c:pt>
                <c:pt idx="2426">
                  <c:v>45184</c:v>
                </c:pt>
                <c:pt idx="2427">
                  <c:v>45187</c:v>
                </c:pt>
                <c:pt idx="2428">
                  <c:v>45188</c:v>
                </c:pt>
                <c:pt idx="2429">
                  <c:v>45189</c:v>
                </c:pt>
                <c:pt idx="2430">
                  <c:v>45190</c:v>
                </c:pt>
                <c:pt idx="2431">
                  <c:v>45191</c:v>
                </c:pt>
                <c:pt idx="2432">
                  <c:v>45194</c:v>
                </c:pt>
                <c:pt idx="2433">
                  <c:v>45195</c:v>
                </c:pt>
                <c:pt idx="2434">
                  <c:v>45196</c:v>
                </c:pt>
                <c:pt idx="2435">
                  <c:v>45197</c:v>
                </c:pt>
                <c:pt idx="2436">
                  <c:v>45198</c:v>
                </c:pt>
                <c:pt idx="2437">
                  <c:v>45201</c:v>
                </c:pt>
                <c:pt idx="2438">
                  <c:v>45202</c:v>
                </c:pt>
                <c:pt idx="2439">
                  <c:v>45203</c:v>
                </c:pt>
                <c:pt idx="2440">
                  <c:v>45204</c:v>
                </c:pt>
                <c:pt idx="2441">
                  <c:v>45205</c:v>
                </c:pt>
                <c:pt idx="2442">
                  <c:v>45209</c:v>
                </c:pt>
                <c:pt idx="2443">
                  <c:v>45210</c:v>
                </c:pt>
                <c:pt idx="2444">
                  <c:v>45211</c:v>
                </c:pt>
                <c:pt idx="2445">
                  <c:v>45212</c:v>
                </c:pt>
                <c:pt idx="2446">
                  <c:v>45215</c:v>
                </c:pt>
                <c:pt idx="2447">
                  <c:v>45216</c:v>
                </c:pt>
                <c:pt idx="2448">
                  <c:v>45217</c:v>
                </c:pt>
                <c:pt idx="2449">
                  <c:v>45218</c:v>
                </c:pt>
                <c:pt idx="2450">
                  <c:v>45219</c:v>
                </c:pt>
                <c:pt idx="2451">
                  <c:v>45222</c:v>
                </c:pt>
                <c:pt idx="2452">
                  <c:v>45223</c:v>
                </c:pt>
                <c:pt idx="2453">
                  <c:v>45224</c:v>
                </c:pt>
                <c:pt idx="2454">
                  <c:v>45225</c:v>
                </c:pt>
                <c:pt idx="2455">
                  <c:v>45226</c:v>
                </c:pt>
                <c:pt idx="2456">
                  <c:v>45229</c:v>
                </c:pt>
                <c:pt idx="2457">
                  <c:v>45230</c:v>
                </c:pt>
                <c:pt idx="2458">
                  <c:v>45231</c:v>
                </c:pt>
                <c:pt idx="2459">
                  <c:v>45232</c:v>
                </c:pt>
                <c:pt idx="2460">
                  <c:v>45233</c:v>
                </c:pt>
                <c:pt idx="2461">
                  <c:v>45236</c:v>
                </c:pt>
                <c:pt idx="2462">
                  <c:v>45237</c:v>
                </c:pt>
                <c:pt idx="2463">
                  <c:v>45238</c:v>
                </c:pt>
                <c:pt idx="2464">
                  <c:v>45239</c:v>
                </c:pt>
                <c:pt idx="2465">
                  <c:v>45240</c:v>
                </c:pt>
                <c:pt idx="2466">
                  <c:v>45243</c:v>
                </c:pt>
                <c:pt idx="2467">
                  <c:v>45244</c:v>
                </c:pt>
                <c:pt idx="2468">
                  <c:v>45245</c:v>
                </c:pt>
                <c:pt idx="2469">
                  <c:v>45246</c:v>
                </c:pt>
                <c:pt idx="2470">
                  <c:v>45247</c:v>
                </c:pt>
                <c:pt idx="2471">
                  <c:v>45250</c:v>
                </c:pt>
                <c:pt idx="2472">
                  <c:v>45251</c:v>
                </c:pt>
                <c:pt idx="2473">
                  <c:v>45252</c:v>
                </c:pt>
                <c:pt idx="2474">
                  <c:v>45254</c:v>
                </c:pt>
                <c:pt idx="2475">
                  <c:v>45257</c:v>
                </c:pt>
                <c:pt idx="2476">
                  <c:v>45258</c:v>
                </c:pt>
                <c:pt idx="2477">
                  <c:v>45259</c:v>
                </c:pt>
                <c:pt idx="2478">
                  <c:v>45260</c:v>
                </c:pt>
                <c:pt idx="2479">
                  <c:v>45261</c:v>
                </c:pt>
                <c:pt idx="2480">
                  <c:v>45264</c:v>
                </c:pt>
                <c:pt idx="2481">
                  <c:v>45265</c:v>
                </c:pt>
                <c:pt idx="2482">
                  <c:v>45266</c:v>
                </c:pt>
                <c:pt idx="2483">
                  <c:v>45267</c:v>
                </c:pt>
                <c:pt idx="2484">
                  <c:v>45268</c:v>
                </c:pt>
                <c:pt idx="2485">
                  <c:v>45271</c:v>
                </c:pt>
                <c:pt idx="2486">
                  <c:v>45272</c:v>
                </c:pt>
                <c:pt idx="2487">
                  <c:v>45273</c:v>
                </c:pt>
                <c:pt idx="2488">
                  <c:v>45274</c:v>
                </c:pt>
                <c:pt idx="2489">
                  <c:v>45275</c:v>
                </c:pt>
                <c:pt idx="2490">
                  <c:v>45278</c:v>
                </c:pt>
                <c:pt idx="2491">
                  <c:v>45279</c:v>
                </c:pt>
                <c:pt idx="2492">
                  <c:v>45280</c:v>
                </c:pt>
                <c:pt idx="2493">
                  <c:v>45281</c:v>
                </c:pt>
                <c:pt idx="2494">
                  <c:v>45282</c:v>
                </c:pt>
                <c:pt idx="2495">
                  <c:v>45286</c:v>
                </c:pt>
                <c:pt idx="2496">
                  <c:v>45287</c:v>
                </c:pt>
                <c:pt idx="2497">
                  <c:v>45288</c:v>
                </c:pt>
                <c:pt idx="2498">
                  <c:v>45289</c:v>
                </c:pt>
                <c:pt idx="2499">
                  <c:v>45293</c:v>
                </c:pt>
                <c:pt idx="2500">
                  <c:v>45294</c:v>
                </c:pt>
                <c:pt idx="2501">
                  <c:v>45295</c:v>
                </c:pt>
                <c:pt idx="2502">
                  <c:v>45296</c:v>
                </c:pt>
                <c:pt idx="2503">
                  <c:v>45299</c:v>
                </c:pt>
                <c:pt idx="2504">
                  <c:v>45300</c:v>
                </c:pt>
                <c:pt idx="2505">
                  <c:v>45301</c:v>
                </c:pt>
                <c:pt idx="2506">
                  <c:v>45302</c:v>
                </c:pt>
                <c:pt idx="2507">
                  <c:v>45303</c:v>
                </c:pt>
                <c:pt idx="2508">
                  <c:v>45307</c:v>
                </c:pt>
                <c:pt idx="2509">
                  <c:v>45308</c:v>
                </c:pt>
                <c:pt idx="2510">
                  <c:v>45309</c:v>
                </c:pt>
                <c:pt idx="2511">
                  <c:v>45310</c:v>
                </c:pt>
                <c:pt idx="2512">
                  <c:v>45313</c:v>
                </c:pt>
                <c:pt idx="2513">
                  <c:v>45314</c:v>
                </c:pt>
                <c:pt idx="2514">
                  <c:v>45315</c:v>
                </c:pt>
                <c:pt idx="2515">
                  <c:v>45316</c:v>
                </c:pt>
                <c:pt idx="2516">
                  <c:v>45317</c:v>
                </c:pt>
                <c:pt idx="2517">
                  <c:v>45320</c:v>
                </c:pt>
                <c:pt idx="2518">
                  <c:v>45321</c:v>
                </c:pt>
                <c:pt idx="2519">
                  <c:v>45322</c:v>
                </c:pt>
                <c:pt idx="2520">
                  <c:v>45323</c:v>
                </c:pt>
                <c:pt idx="2521">
                  <c:v>45324</c:v>
                </c:pt>
                <c:pt idx="2522">
                  <c:v>45327</c:v>
                </c:pt>
                <c:pt idx="2523">
                  <c:v>45328</c:v>
                </c:pt>
                <c:pt idx="2524">
                  <c:v>45329</c:v>
                </c:pt>
                <c:pt idx="2525">
                  <c:v>45330</c:v>
                </c:pt>
                <c:pt idx="2526">
                  <c:v>45331</c:v>
                </c:pt>
                <c:pt idx="2527">
                  <c:v>45334</c:v>
                </c:pt>
                <c:pt idx="2528">
                  <c:v>45335</c:v>
                </c:pt>
                <c:pt idx="2529">
                  <c:v>45336</c:v>
                </c:pt>
                <c:pt idx="2530">
                  <c:v>45337</c:v>
                </c:pt>
                <c:pt idx="2531">
                  <c:v>45338</c:v>
                </c:pt>
                <c:pt idx="2532">
                  <c:v>45342</c:v>
                </c:pt>
                <c:pt idx="2533">
                  <c:v>45343</c:v>
                </c:pt>
                <c:pt idx="2534">
                  <c:v>45344</c:v>
                </c:pt>
                <c:pt idx="2535">
                  <c:v>45345</c:v>
                </c:pt>
                <c:pt idx="2536">
                  <c:v>45348</c:v>
                </c:pt>
                <c:pt idx="2537">
                  <c:v>45349</c:v>
                </c:pt>
                <c:pt idx="2538">
                  <c:v>45350</c:v>
                </c:pt>
                <c:pt idx="2539">
                  <c:v>45351</c:v>
                </c:pt>
                <c:pt idx="2540">
                  <c:v>45352</c:v>
                </c:pt>
                <c:pt idx="2541">
                  <c:v>45355</c:v>
                </c:pt>
                <c:pt idx="2542">
                  <c:v>45356</c:v>
                </c:pt>
                <c:pt idx="2543">
                  <c:v>45357</c:v>
                </c:pt>
                <c:pt idx="2544">
                  <c:v>45358</c:v>
                </c:pt>
                <c:pt idx="2545">
                  <c:v>45359</c:v>
                </c:pt>
                <c:pt idx="2546">
                  <c:v>45362</c:v>
                </c:pt>
                <c:pt idx="2547">
                  <c:v>45363</c:v>
                </c:pt>
                <c:pt idx="2548">
                  <c:v>45364</c:v>
                </c:pt>
                <c:pt idx="2549">
                  <c:v>45365</c:v>
                </c:pt>
                <c:pt idx="2550">
                  <c:v>45366</c:v>
                </c:pt>
                <c:pt idx="2551">
                  <c:v>45369</c:v>
                </c:pt>
                <c:pt idx="2552">
                  <c:v>45370</c:v>
                </c:pt>
                <c:pt idx="2553">
                  <c:v>45371</c:v>
                </c:pt>
                <c:pt idx="2554">
                  <c:v>45372</c:v>
                </c:pt>
                <c:pt idx="2555">
                  <c:v>45373</c:v>
                </c:pt>
                <c:pt idx="2556">
                  <c:v>45376</c:v>
                </c:pt>
                <c:pt idx="2557">
                  <c:v>45377</c:v>
                </c:pt>
                <c:pt idx="2558">
                  <c:v>45378</c:v>
                </c:pt>
                <c:pt idx="2559">
                  <c:v>45379</c:v>
                </c:pt>
                <c:pt idx="2560">
                  <c:v>45383</c:v>
                </c:pt>
                <c:pt idx="2561">
                  <c:v>45384</c:v>
                </c:pt>
                <c:pt idx="2562">
                  <c:v>45385</c:v>
                </c:pt>
                <c:pt idx="2563">
                  <c:v>45386</c:v>
                </c:pt>
                <c:pt idx="2564">
                  <c:v>45387</c:v>
                </c:pt>
                <c:pt idx="2565">
                  <c:v>45390</c:v>
                </c:pt>
                <c:pt idx="2566">
                  <c:v>45391</c:v>
                </c:pt>
                <c:pt idx="2567">
                  <c:v>45392</c:v>
                </c:pt>
                <c:pt idx="2568">
                  <c:v>45393</c:v>
                </c:pt>
                <c:pt idx="2569">
                  <c:v>45394</c:v>
                </c:pt>
                <c:pt idx="2570">
                  <c:v>45397</c:v>
                </c:pt>
                <c:pt idx="2571">
                  <c:v>45398</c:v>
                </c:pt>
                <c:pt idx="2572">
                  <c:v>45399</c:v>
                </c:pt>
                <c:pt idx="2573">
                  <c:v>45400</c:v>
                </c:pt>
                <c:pt idx="2574">
                  <c:v>45401</c:v>
                </c:pt>
                <c:pt idx="2575">
                  <c:v>45404</c:v>
                </c:pt>
                <c:pt idx="2576">
                  <c:v>45405</c:v>
                </c:pt>
                <c:pt idx="2577">
                  <c:v>45406</c:v>
                </c:pt>
                <c:pt idx="2578">
                  <c:v>45407</c:v>
                </c:pt>
                <c:pt idx="2579">
                  <c:v>45408</c:v>
                </c:pt>
                <c:pt idx="2580">
                  <c:v>45411</c:v>
                </c:pt>
                <c:pt idx="2581">
                  <c:v>45412</c:v>
                </c:pt>
                <c:pt idx="2582">
                  <c:v>45413</c:v>
                </c:pt>
                <c:pt idx="2583">
                  <c:v>45414</c:v>
                </c:pt>
                <c:pt idx="2584">
                  <c:v>45415</c:v>
                </c:pt>
                <c:pt idx="2585">
                  <c:v>45418</c:v>
                </c:pt>
                <c:pt idx="2586">
                  <c:v>45419</c:v>
                </c:pt>
                <c:pt idx="2587">
                  <c:v>45420</c:v>
                </c:pt>
                <c:pt idx="2588">
                  <c:v>45421</c:v>
                </c:pt>
                <c:pt idx="2589">
                  <c:v>45422</c:v>
                </c:pt>
                <c:pt idx="2590">
                  <c:v>45425</c:v>
                </c:pt>
                <c:pt idx="2591">
                  <c:v>45426</c:v>
                </c:pt>
                <c:pt idx="2592">
                  <c:v>45427</c:v>
                </c:pt>
                <c:pt idx="2593">
                  <c:v>45428</c:v>
                </c:pt>
                <c:pt idx="2594">
                  <c:v>45429</c:v>
                </c:pt>
                <c:pt idx="2595">
                  <c:v>45432</c:v>
                </c:pt>
                <c:pt idx="2596">
                  <c:v>45433</c:v>
                </c:pt>
                <c:pt idx="2597">
                  <c:v>45434</c:v>
                </c:pt>
                <c:pt idx="2598">
                  <c:v>45435</c:v>
                </c:pt>
                <c:pt idx="2599">
                  <c:v>45436</c:v>
                </c:pt>
                <c:pt idx="2600">
                  <c:v>45440</c:v>
                </c:pt>
                <c:pt idx="2601">
                  <c:v>45441</c:v>
                </c:pt>
                <c:pt idx="2602">
                  <c:v>45442</c:v>
                </c:pt>
                <c:pt idx="2603">
                  <c:v>45443</c:v>
                </c:pt>
                <c:pt idx="2604">
                  <c:v>45446</c:v>
                </c:pt>
                <c:pt idx="2605">
                  <c:v>45447</c:v>
                </c:pt>
                <c:pt idx="2606">
                  <c:v>45448</c:v>
                </c:pt>
                <c:pt idx="2607">
                  <c:v>45449</c:v>
                </c:pt>
                <c:pt idx="2608">
                  <c:v>45450</c:v>
                </c:pt>
                <c:pt idx="2609">
                  <c:v>45453</c:v>
                </c:pt>
                <c:pt idx="2610">
                  <c:v>45454</c:v>
                </c:pt>
                <c:pt idx="2611">
                  <c:v>45455</c:v>
                </c:pt>
                <c:pt idx="2612">
                  <c:v>45456</c:v>
                </c:pt>
                <c:pt idx="2613">
                  <c:v>45457</c:v>
                </c:pt>
                <c:pt idx="2614">
                  <c:v>45460</c:v>
                </c:pt>
                <c:pt idx="2615">
                  <c:v>45461</c:v>
                </c:pt>
                <c:pt idx="2616">
                  <c:v>45463</c:v>
                </c:pt>
                <c:pt idx="2617">
                  <c:v>45464</c:v>
                </c:pt>
                <c:pt idx="2618">
                  <c:v>45467</c:v>
                </c:pt>
                <c:pt idx="2619">
                  <c:v>45468</c:v>
                </c:pt>
                <c:pt idx="2620">
                  <c:v>45469</c:v>
                </c:pt>
                <c:pt idx="2621">
                  <c:v>45470</c:v>
                </c:pt>
                <c:pt idx="2622">
                  <c:v>45471</c:v>
                </c:pt>
                <c:pt idx="2623">
                  <c:v>45474</c:v>
                </c:pt>
                <c:pt idx="2624">
                  <c:v>45475</c:v>
                </c:pt>
                <c:pt idx="2625">
                  <c:v>45476</c:v>
                </c:pt>
                <c:pt idx="2626">
                  <c:v>45478</c:v>
                </c:pt>
                <c:pt idx="2627">
                  <c:v>45481</c:v>
                </c:pt>
                <c:pt idx="2628">
                  <c:v>45482</c:v>
                </c:pt>
                <c:pt idx="2629">
                  <c:v>45483</c:v>
                </c:pt>
                <c:pt idx="2630">
                  <c:v>45484</c:v>
                </c:pt>
                <c:pt idx="2631">
                  <c:v>45485</c:v>
                </c:pt>
                <c:pt idx="2632">
                  <c:v>45488</c:v>
                </c:pt>
                <c:pt idx="2633">
                  <c:v>45489</c:v>
                </c:pt>
                <c:pt idx="2634">
                  <c:v>45490</c:v>
                </c:pt>
                <c:pt idx="2635">
                  <c:v>45491</c:v>
                </c:pt>
                <c:pt idx="2636">
                  <c:v>45492</c:v>
                </c:pt>
                <c:pt idx="2637">
                  <c:v>45495</c:v>
                </c:pt>
                <c:pt idx="2638">
                  <c:v>45496</c:v>
                </c:pt>
                <c:pt idx="2639">
                  <c:v>45497</c:v>
                </c:pt>
                <c:pt idx="2640">
                  <c:v>45498</c:v>
                </c:pt>
                <c:pt idx="2641">
                  <c:v>45499</c:v>
                </c:pt>
                <c:pt idx="2642">
                  <c:v>45502</c:v>
                </c:pt>
                <c:pt idx="2643">
                  <c:v>45503</c:v>
                </c:pt>
                <c:pt idx="2644">
                  <c:v>45504</c:v>
                </c:pt>
                <c:pt idx="2645">
                  <c:v>45505</c:v>
                </c:pt>
                <c:pt idx="2646">
                  <c:v>45506</c:v>
                </c:pt>
                <c:pt idx="2647">
                  <c:v>45509</c:v>
                </c:pt>
                <c:pt idx="2648">
                  <c:v>45510</c:v>
                </c:pt>
                <c:pt idx="2649">
                  <c:v>45511</c:v>
                </c:pt>
                <c:pt idx="2650">
                  <c:v>45512</c:v>
                </c:pt>
                <c:pt idx="2651">
                  <c:v>45513</c:v>
                </c:pt>
                <c:pt idx="2652">
                  <c:v>45516</c:v>
                </c:pt>
                <c:pt idx="2653">
                  <c:v>45517</c:v>
                </c:pt>
                <c:pt idx="2654">
                  <c:v>45518</c:v>
                </c:pt>
                <c:pt idx="2655">
                  <c:v>45519</c:v>
                </c:pt>
                <c:pt idx="2656">
                  <c:v>45520</c:v>
                </c:pt>
                <c:pt idx="2657">
                  <c:v>45523</c:v>
                </c:pt>
                <c:pt idx="2658">
                  <c:v>45524</c:v>
                </c:pt>
                <c:pt idx="2659">
                  <c:v>45525</c:v>
                </c:pt>
                <c:pt idx="2660">
                  <c:v>45526</c:v>
                </c:pt>
                <c:pt idx="2661">
                  <c:v>45527</c:v>
                </c:pt>
                <c:pt idx="2662">
                  <c:v>45530</c:v>
                </c:pt>
                <c:pt idx="2663">
                  <c:v>45531</c:v>
                </c:pt>
                <c:pt idx="2664">
                  <c:v>45532</c:v>
                </c:pt>
                <c:pt idx="2665">
                  <c:v>45533</c:v>
                </c:pt>
                <c:pt idx="2666">
                  <c:v>45534</c:v>
                </c:pt>
                <c:pt idx="2667">
                  <c:v>45538</c:v>
                </c:pt>
                <c:pt idx="2668">
                  <c:v>45539</c:v>
                </c:pt>
                <c:pt idx="2669">
                  <c:v>45540</c:v>
                </c:pt>
                <c:pt idx="2670">
                  <c:v>45541</c:v>
                </c:pt>
                <c:pt idx="2671">
                  <c:v>45544</c:v>
                </c:pt>
                <c:pt idx="2672">
                  <c:v>45545</c:v>
                </c:pt>
                <c:pt idx="2673">
                  <c:v>45546</c:v>
                </c:pt>
                <c:pt idx="2674">
                  <c:v>45547</c:v>
                </c:pt>
                <c:pt idx="2675">
                  <c:v>45548</c:v>
                </c:pt>
                <c:pt idx="2676">
                  <c:v>45551</c:v>
                </c:pt>
                <c:pt idx="2677">
                  <c:v>45552</c:v>
                </c:pt>
                <c:pt idx="2678">
                  <c:v>45553</c:v>
                </c:pt>
                <c:pt idx="2679">
                  <c:v>45554</c:v>
                </c:pt>
                <c:pt idx="2680">
                  <c:v>45555</c:v>
                </c:pt>
                <c:pt idx="2681">
                  <c:v>45558</c:v>
                </c:pt>
                <c:pt idx="2682">
                  <c:v>45559</c:v>
                </c:pt>
                <c:pt idx="2683">
                  <c:v>45560</c:v>
                </c:pt>
                <c:pt idx="2684">
                  <c:v>45561</c:v>
                </c:pt>
                <c:pt idx="2685">
                  <c:v>45562</c:v>
                </c:pt>
                <c:pt idx="2686">
                  <c:v>45565</c:v>
                </c:pt>
                <c:pt idx="2687">
                  <c:v>45566</c:v>
                </c:pt>
                <c:pt idx="2688">
                  <c:v>45567</c:v>
                </c:pt>
                <c:pt idx="2689">
                  <c:v>45568</c:v>
                </c:pt>
                <c:pt idx="2690">
                  <c:v>45569</c:v>
                </c:pt>
                <c:pt idx="2691">
                  <c:v>45572</c:v>
                </c:pt>
                <c:pt idx="2692">
                  <c:v>45573</c:v>
                </c:pt>
                <c:pt idx="2693">
                  <c:v>45574</c:v>
                </c:pt>
                <c:pt idx="2694">
                  <c:v>45575</c:v>
                </c:pt>
                <c:pt idx="2695">
                  <c:v>45576</c:v>
                </c:pt>
                <c:pt idx="2696">
                  <c:v>45580</c:v>
                </c:pt>
                <c:pt idx="2697">
                  <c:v>45581</c:v>
                </c:pt>
                <c:pt idx="2698">
                  <c:v>45582</c:v>
                </c:pt>
                <c:pt idx="2699">
                  <c:v>45583</c:v>
                </c:pt>
                <c:pt idx="2700">
                  <c:v>45586</c:v>
                </c:pt>
                <c:pt idx="2701">
                  <c:v>45587</c:v>
                </c:pt>
                <c:pt idx="2702">
                  <c:v>45588</c:v>
                </c:pt>
                <c:pt idx="2703">
                  <c:v>45589</c:v>
                </c:pt>
                <c:pt idx="2704">
                  <c:v>45590</c:v>
                </c:pt>
                <c:pt idx="2705">
                  <c:v>45593</c:v>
                </c:pt>
                <c:pt idx="2706">
                  <c:v>45594</c:v>
                </c:pt>
                <c:pt idx="2707">
                  <c:v>45595</c:v>
                </c:pt>
                <c:pt idx="2708">
                  <c:v>45596</c:v>
                </c:pt>
                <c:pt idx="2709">
                  <c:v>45597</c:v>
                </c:pt>
                <c:pt idx="2710">
                  <c:v>45600</c:v>
                </c:pt>
                <c:pt idx="2711">
                  <c:v>45601</c:v>
                </c:pt>
                <c:pt idx="2712">
                  <c:v>45602</c:v>
                </c:pt>
                <c:pt idx="2713">
                  <c:v>45603</c:v>
                </c:pt>
                <c:pt idx="2714">
                  <c:v>45604</c:v>
                </c:pt>
                <c:pt idx="2715">
                  <c:v>45608</c:v>
                </c:pt>
                <c:pt idx="2716">
                  <c:v>45609</c:v>
                </c:pt>
                <c:pt idx="2717">
                  <c:v>45610</c:v>
                </c:pt>
                <c:pt idx="2718">
                  <c:v>45611</c:v>
                </c:pt>
                <c:pt idx="2719">
                  <c:v>45614</c:v>
                </c:pt>
                <c:pt idx="2720">
                  <c:v>45615</c:v>
                </c:pt>
                <c:pt idx="2721">
                  <c:v>45616</c:v>
                </c:pt>
                <c:pt idx="2722">
                  <c:v>45617</c:v>
                </c:pt>
                <c:pt idx="2723">
                  <c:v>45618</c:v>
                </c:pt>
                <c:pt idx="2724">
                  <c:v>45621</c:v>
                </c:pt>
                <c:pt idx="2725">
                  <c:v>45622</c:v>
                </c:pt>
                <c:pt idx="2726">
                  <c:v>45623</c:v>
                </c:pt>
                <c:pt idx="2727">
                  <c:v>45625</c:v>
                </c:pt>
                <c:pt idx="2728">
                  <c:v>45628</c:v>
                </c:pt>
                <c:pt idx="2729">
                  <c:v>45629</c:v>
                </c:pt>
                <c:pt idx="2730">
                  <c:v>45630</c:v>
                </c:pt>
                <c:pt idx="2731">
                  <c:v>45631</c:v>
                </c:pt>
                <c:pt idx="2732">
                  <c:v>45632</c:v>
                </c:pt>
                <c:pt idx="2733">
                  <c:v>45635</c:v>
                </c:pt>
                <c:pt idx="2734">
                  <c:v>45636</c:v>
                </c:pt>
                <c:pt idx="2735">
                  <c:v>45637</c:v>
                </c:pt>
                <c:pt idx="2736">
                  <c:v>45638</c:v>
                </c:pt>
                <c:pt idx="2737">
                  <c:v>45639</c:v>
                </c:pt>
                <c:pt idx="2738">
                  <c:v>45642</c:v>
                </c:pt>
                <c:pt idx="2739">
                  <c:v>45643</c:v>
                </c:pt>
                <c:pt idx="2740">
                  <c:v>45644</c:v>
                </c:pt>
                <c:pt idx="2741">
                  <c:v>45645</c:v>
                </c:pt>
                <c:pt idx="2742">
                  <c:v>45646</c:v>
                </c:pt>
                <c:pt idx="2743">
                  <c:v>45649</c:v>
                </c:pt>
                <c:pt idx="2744">
                  <c:v>45650</c:v>
                </c:pt>
                <c:pt idx="2745">
                  <c:v>45652</c:v>
                </c:pt>
                <c:pt idx="2746">
                  <c:v>45653</c:v>
                </c:pt>
                <c:pt idx="2747">
                  <c:v>45656</c:v>
                </c:pt>
                <c:pt idx="2748">
                  <c:v>45657</c:v>
                </c:pt>
                <c:pt idx="2749">
                  <c:v>45659</c:v>
                </c:pt>
                <c:pt idx="2750">
                  <c:v>45660</c:v>
                </c:pt>
                <c:pt idx="2751">
                  <c:v>45663</c:v>
                </c:pt>
                <c:pt idx="2752">
                  <c:v>45664</c:v>
                </c:pt>
                <c:pt idx="2753">
                  <c:v>45665</c:v>
                </c:pt>
                <c:pt idx="2754">
                  <c:v>45666</c:v>
                </c:pt>
                <c:pt idx="2755">
                  <c:v>45667</c:v>
                </c:pt>
                <c:pt idx="2756">
                  <c:v>45670</c:v>
                </c:pt>
                <c:pt idx="2757">
                  <c:v>45671</c:v>
                </c:pt>
                <c:pt idx="2758">
                  <c:v>45672</c:v>
                </c:pt>
                <c:pt idx="2759">
                  <c:v>45673</c:v>
                </c:pt>
                <c:pt idx="2760">
                  <c:v>45674</c:v>
                </c:pt>
                <c:pt idx="2761">
                  <c:v>45678</c:v>
                </c:pt>
                <c:pt idx="2762">
                  <c:v>45679</c:v>
                </c:pt>
                <c:pt idx="2763">
                  <c:v>45680</c:v>
                </c:pt>
                <c:pt idx="2764">
                  <c:v>45681</c:v>
                </c:pt>
                <c:pt idx="2765">
                  <c:v>45684</c:v>
                </c:pt>
                <c:pt idx="2766">
                  <c:v>45685</c:v>
                </c:pt>
                <c:pt idx="2767">
                  <c:v>45686</c:v>
                </c:pt>
                <c:pt idx="2768">
                  <c:v>45687</c:v>
                </c:pt>
                <c:pt idx="2769">
                  <c:v>45688</c:v>
                </c:pt>
                <c:pt idx="2770">
                  <c:v>45691</c:v>
                </c:pt>
                <c:pt idx="2771">
                  <c:v>45692</c:v>
                </c:pt>
                <c:pt idx="2772">
                  <c:v>45693</c:v>
                </c:pt>
                <c:pt idx="2773">
                  <c:v>45694</c:v>
                </c:pt>
                <c:pt idx="2774">
                  <c:v>45695</c:v>
                </c:pt>
                <c:pt idx="2775">
                  <c:v>45698</c:v>
                </c:pt>
                <c:pt idx="2776">
                  <c:v>45699</c:v>
                </c:pt>
                <c:pt idx="2777">
                  <c:v>45700</c:v>
                </c:pt>
                <c:pt idx="2778">
                  <c:v>45701</c:v>
                </c:pt>
                <c:pt idx="2779">
                  <c:v>45702</c:v>
                </c:pt>
                <c:pt idx="2780">
                  <c:v>45706</c:v>
                </c:pt>
                <c:pt idx="2781">
                  <c:v>45707</c:v>
                </c:pt>
                <c:pt idx="2782">
                  <c:v>45708</c:v>
                </c:pt>
                <c:pt idx="2783">
                  <c:v>45709</c:v>
                </c:pt>
                <c:pt idx="2784">
                  <c:v>45712</c:v>
                </c:pt>
                <c:pt idx="2785">
                  <c:v>45713</c:v>
                </c:pt>
                <c:pt idx="2786">
                  <c:v>45714</c:v>
                </c:pt>
                <c:pt idx="2787">
                  <c:v>45715</c:v>
                </c:pt>
                <c:pt idx="2788">
                  <c:v>45716</c:v>
                </c:pt>
                <c:pt idx="2789">
                  <c:v>45719</c:v>
                </c:pt>
                <c:pt idx="2790">
                  <c:v>45720</c:v>
                </c:pt>
                <c:pt idx="2791">
                  <c:v>45721</c:v>
                </c:pt>
                <c:pt idx="2792">
                  <c:v>45722</c:v>
                </c:pt>
                <c:pt idx="2793">
                  <c:v>45723</c:v>
                </c:pt>
                <c:pt idx="2794">
                  <c:v>45726</c:v>
                </c:pt>
                <c:pt idx="2795">
                  <c:v>45727</c:v>
                </c:pt>
                <c:pt idx="2796">
                  <c:v>45728</c:v>
                </c:pt>
                <c:pt idx="2797">
                  <c:v>45729</c:v>
                </c:pt>
                <c:pt idx="2798">
                  <c:v>45730</c:v>
                </c:pt>
                <c:pt idx="2799">
                  <c:v>45733</c:v>
                </c:pt>
                <c:pt idx="2800">
                  <c:v>45734</c:v>
                </c:pt>
                <c:pt idx="2801">
                  <c:v>45735</c:v>
                </c:pt>
                <c:pt idx="2802">
                  <c:v>45736</c:v>
                </c:pt>
                <c:pt idx="2803">
                  <c:v>45737</c:v>
                </c:pt>
                <c:pt idx="2804">
                  <c:v>45740</c:v>
                </c:pt>
                <c:pt idx="2805">
                  <c:v>45741</c:v>
                </c:pt>
                <c:pt idx="2806">
                  <c:v>45742</c:v>
                </c:pt>
                <c:pt idx="2807">
                  <c:v>45743</c:v>
                </c:pt>
                <c:pt idx="2808">
                  <c:v>45744</c:v>
                </c:pt>
                <c:pt idx="2809">
                  <c:v>45747</c:v>
                </c:pt>
                <c:pt idx="2810">
                  <c:v>45748</c:v>
                </c:pt>
                <c:pt idx="2811">
                  <c:v>45749</c:v>
                </c:pt>
                <c:pt idx="2812">
                  <c:v>45750</c:v>
                </c:pt>
                <c:pt idx="2813">
                  <c:v>45751</c:v>
                </c:pt>
                <c:pt idx="2814">
                  <c:v>45754</c:v>
                </c:pt>
                <c:pt idx="2815">
                  <c:v>45755</c:v>
                </c:pt>
                <c:pt idx="2816">
                  <c:v>45756</c:v>
                </c:pt>
                <c:pt idx="2817">
                  <c:v>45757</c:v>
                </c:pt>
                <c:pt idx="2818">
                  <c:v>45758</c:v>
                </c:pt>
                <c:pt idx="2819">
                  <c:v>45761</c:v>
                </c:pt>
                <c:pt idx="2820">
                  <c:v>45762</c:v>
                </c:pt>
                <c:pt idx="2821">
                  <c:v>45763</c:v>
                </c:pt>
                <c:pt idx="2822">
                  <c:v>45764</c:v>
                </c:pt>
                <c:pt idx="2823">
                  <c:v>45768</c:v>
                </c:pt>
                <c:pt idx="2824">
                  <c:v>45769</c:v>
                </c:pt>
                <c:pt idx="2825">
                  <c:v>45770</c:v>
                </c:pt>
                <c:pt idx="2826">
                  <c:v>45771</c:v>
                </c:pt>
                <c:pt idx="2827">
                  <c:v>45772</c:v>
                </c:pt>
                <c:pt idx="2828">
                  <c:v>45775</c:v>
                </c:pt>
                <c:pt idx="2829">
                  <c:v>45776</c:v>
                </c:pt>
                <c:pt idx="2830">
                  <c:v>45777</c:v>
                </c:pt>
                <c:pt idx="2831">
                  <c:v>45778</c:v>
                </c:pt>
                <c:pt idx="2832">
                  <c:v>45779</c:v>
                </c:pt>
                <c:pt idx="2833">
                  <c:v>45782</c:v>
                </c:pt>
                <c:pt idx="2834">
                  <c:v>45783</c:v>
                </c:pt>
                <c:pt idx="2835">
                  <c:v>45784</c:v>
                </c:pt>
                <c:pt idx="2836">
                  <c:v>45785</c:v>
                </c:pt>
                <c:pt idx="2837">
                  <c:v>45786</c:v>
                </c:pt>
                <c:pt idx="2838">
                  <c:v>45789</c:v>
                </c:pt>
                <c:pt idx="2839">
                  <c:v>45790</c:v>
                </c:pt>
                <c:pt idx="2840">
                  <c:v>45791</c:v>
                </c:pt>
                <c:pt idx="2841">
                  <c:v>45792</c:v>
                </c:pt>
                <c:pt idx="2842">
                  <c:v>45793</c:v>
                </c:pt>
                <c:pt idx="2843">
                  <c:v>45796</c:v>
                </c:pt>
                <c:pt idx="2844">
                  <c:v>45797</c:v>
                </c:pt>
                <c:pt idx="2845">
                  <c:v>45798</c:v>
                </c:pt>
                <c:pt idx="2846">
                  <c:v>45799</c:v>
                </c:pt>
                <c:pt idx="2847">
                  <c:v>45800</c:v>
                </c:pt>
                <c:pt idx="2848">
                  <c:v>45804</c:v>
                </c:pt>
                <c:pt idx="2849">
                  <c:v>45805</c:v>
                </c:pt>
                <c:pt idx="2850">
                  <c:v>45806</c:v>
                </c:pt>
                <c:pt idx="2851">
                  <c:v>45807</c:v>
                </c:pt>
                <c:pt idx="2852">
                  <c:v>45810</c:v>
                </c:pt>
                <c:pt idx="2853">
                  <c:v>45811</c:v>
                </c:pt>
                <c:pt idx="2854">
                  <c:v>45812</c:v>
                </c:pt>
                <c:pt idx="2855">
                  <c:v>45813</c:v>
                </c:pt>
                <c:pt idx="2856">
                  <c:v>45814</c:v>
                </c:pt>
                <c:pt idx="2857">
                  <c:v>45817</c:v>
                </c:pt>
                <c:pt idx="2858">
                  <c:v>45818</c:v>
                </c:pt>
                <c:pt idx="2859">
                  <c:v>45819</c:v>
                </c:pt>
                <c:pt idx="2860">
                  <c:v>45820</c:v>
                </c:pt>
                <c:pt idx="2861">
                  <c:v>45821</c:v>
                </c:pt>
                <c:pt idx="2862">
                  <c:v>45824</c:v>
                </c:pt>
                <c:pt idx="2863">
                  <c:v>45825</c:v>
                </c:pt>
                <c:pt idx="2864">
                  <c:v>45826</c:v>
                </c:pt>
                <c:pt idx="2865">
                  <c:v>45828</c:v>
                </c:pt>
                <c:pt idx="2866">
                  <c:v>45831</c:v>
                </c:pt>
                <c:pt idx="2867">
                  <c:v>45832</c:v>
                </c:pt>
                <c:pt idx="2868">
                  <c:v>45833</c:v>
                </c:pt>
                <c:pt idx="2869">
                  <c:v>45834</c:v>
                </c:pt>
                <c:pt idx="2870">
                  <c:v>45835</c:v>
                </c:pt>
                <c:pt idx="2871">
                  <c:v>45838</c:v>
                </c:pt>
                <c:pt idx="2872">
                  <c:v>45839</c:v>
                </c:pt>
                <c:pt idx="2873">
                  <c:v>45840</c:v>
                </c:pt>
                <c:pt idx="2874">
                  <c:v>45841</c:v>
                </c:pt>
                <c:pt idx="2875">
                  <c:v>45845</c:v>
                </c:pt>
                <c:pt idx="2876">
                  <c:v>45846</c:v>
                </c:pt>
                <c:pt idx="2877">
                  <c:v>45847</c:v>
                </c:pt>
                <c:pt idx="2878">
                  <c:v>45848</c:v>
                </c:pt>
                <c:pt idx="2879">
                  <c:v>45849</c:v>
                </c:pt>
                <c:pt idx="2880">
                  <c:v>45852</c:v>
                </c:pt>
                <c:pt idx="2881">
                  <c:v>45853</c:v>
                </c:pt>
                <c:pt idx="2882">
                  <c:v>45854</c:v>
                </c:pt>
                <c:pt idx="2883">
                  <c:v>45855</c:v>
                </c:pt>
                <c:pt idx="2884">
                  <c:v>45856</c:v>
                </c:pt>
                <c:pt idx="2885">
                  <c:v>45859</c:v>
                </c:pt>
                <c:pt idx="2886">
                  <c:v>45860</c:v>
                </c:pt>
                <c:pt idx="2887">
                  <c:v>45861</c:v>
                </c:pt>
                <c:pt idx="2888">
                  <c:v>45862</c:v>
                </c:pt>
                <c:pt idx="2889">
                  <c:v>45863</c:v>
                </c:pt>
                <c:pt idx="2890">
                  <c:v>45866</c:v>
                </c:pt>
                <c:pt idx="2891">
                  <c:v>45867</c:v>
                </c:pt>
                <c:pt idx="2892">
                  <c:v>45868</c:v>
                </c:pt>
                <c:pt idx="2893">
                  <c:v>45869</c:v>
                </c:pt>
                <c:pt idx="2894">
                  <c:v>45870</c:v>
                </c:pt>
                <c:pt idx="2895">
                  <c:v>45873</c:v>
                </c:pt>
                <c:pt idx="2896">
                  <c:v>45874</c:v>
                </c:pt>
                <c:pt idx="2897">
                  <c:v>45875</c:v>
                </c:pt>
                <c:pt idx="2898">
                  <c:v>45876</c:v>
                </c:pt>
                <c:pt idx="2899">
                  <c:v>45877</c:v>
                </c:pt>
                <c:pt idx="2900">
                  <c:v>45880</c:v>
                </c:pt>
                <c:pt idx="2901">
                  <c:v>45881</c:v>
                </c:pt>
                <c:pt idx="2902">
                  <c:v>45882</c:v>
                </c:pt>
                <c:pt idx="2903">
                  <c:v>45883</c:v>
                </c:pt>
                <c:pt idx="2904">
                  <c:v>45884</c:v>
                </c:pt>
                <c:pt idx="2905">
                  <c:v>45887</c:v>
                </c:pt>
                <c:pt idx="2906">
                  <c:v>45888</c:v>
                </c:pt>
                <c:pt idx="2907">
                  <c:v>45889</c:v>
                </c:pt>
                <c:pt idx="2908">
                  <c:v>45890</c:v>
                </c:pt>
                <c:pt idx="2909">
                  <c:v>45891</c:v>
                </c:pt>
                <c:pt idx="2910">
                  <c:v>45894</c:v>
                </c:pt>
                <c:pt idx="2911">
                  <c:v>45895</c:v>
                </c:pt>
                <c:pt idx="2912">
                  <c:v>45896</c:v>
                </c:pt>
                <c:pt idx="2913">
                  <c:v>45897</c:v>
                </c:pt>
                <c:pt idx="2914">
                  <c:v>45898</c:v>
                </c:pt>
                <c:pt idx="2915">
                  <c:v>45902</c:v>
                </c:pt>
                <c:pt idx="2916">
                  <c:v>45903</c:v>
                </c:pt>
                <c:pt idx="2917">
                  <c:v>45904</c:v>
                </c:pt>
                <c:pt idx="2918">
                  <c:v>45905</c:v>
                </c:pt>
                <c:pt idx="2919">
                  <c:v>45908</c:v>
                </c:pt>
                <c:pt idx="2920">
                  <c:v>45909</c:v>
                </c:pt>
                <c:pt idx="2921">
                  <c:v>45910</c:v>
                </c:pt>
                <c:pt idx="2922">
                  <c:v>45911</c:v>
                </c:pt>
                <c:pt idx="2923">
                  <c:v>45912</c:v>
                </c:pt>
                <c:pt idx="2924">
                  <c:v>45915</c:v>
                </c:pt>
                <c:pt idx="2925">
                  <c:v>45916</c:v>
                </c:pt>
                <c:pt idx="2926">
                  <c:v>45917</c:v>
                </c:pt>
                <c:pt idx="2927">
                  <c:v>45918</c:v>
                </c:pt>
                <c:pt idx="2928">
                  <c:v>45919</c:v>
                </c:pt>
                <c:pt idx="2929">
                  <c:v>45922</c:v>
                </c:pt>
                <c:pt idx="2930">
                  <c:v>45923</c:v>
                </c:pt>
                <c:pt idx="2931">
                  <c:v>45924</c:v>
                </c:pt>
                <c:pt idx="2932">
                  <c:v>45925</c:v>
                </c:pt>
                <c:pt idx="2933">
                  <c:v>45926</c:v>
                </c:pt>
                <c:pt idx="2934">
                  <c:v>45929</c:v>
                </c:pt>
                <c:pt idx="2935">
                  <c:v>45930</c:v>
                </c:pt>
                <c:pt idx="2936">
                  <c:v>45931</c:v>
                </c:pt>
                <c:pt idx="2937">
                  <c:v>45932</c:v>
                </c:pt>
                <c:pt idx="2938">
                  <c:v>45933</c:v>
                </c:pt>
                <c:pt idx="2939">
                  <c:v>45936</c:v>
                </c:pt>
                <c:pt idx="2940">
                  <c:v>45937</c:v>
                </c:pt>
                <c:pt idx="2941">
                  <c:v>45938</c:v>
                </c:pt>
                <c:pt idx="2942">
                  <c:v>45939</c:v>
                </c:pt>
                <c:pt idx="2943">
                  <c:v>45940</c:v>
                </c:pt>
                <c:pt idx="2944">
                  <c:v>45944</c:v>
                </c:pt>
                <c:pt idx="2945">
                  <c:v>45945</c:v>
                </c:pt>
                <c:pt idx="2946">
                  <c:v>45946</c:v>
                </c:pt>
                <c:pt idx="2947">
                  <c:v>45947</c:v>
                </c:pt>
                <c:pt idx="2948">
                  <c:v>45950</c:v>
                </c:pt>
                <c:pt idx="2949">
                  <c:v>45951</c:v>
                </c:pt>
                <c:pt idx="2950">
                  <c:v>45952</c:v>
                </c:pt>
                <c:pt idx="2951">
                  <c:v>45953</c:v>
                </c:pt>
                <c:pt idx="2952">
                  <c:v>45954</c:v>
                </c:pt>
                <c:pt idx="2953">
                  <c:v>45957</c:v>
                </c:pt>
                <c:pt idx="2954">
                  <c:v>45958</c:v>
                </c:pt>
                <c:pt idx="2955">
                  <c:v>45959</c:v>
                </c:pt>
                <c:pt idx="2956">
                  <c:v>45960</c:v>
                </c:pt>
                <c:pt idx="2957">
                  <c:v>45961</c:v>
                </c:pt>
                <c:pt idx="2958">
                  <c:v>45964</c:v>
                </c:pt>
                <c:pt idx="2959">
                  <c:v>45965</c:v>
                </c:pt>
                <c:pt idx="2960">
                  <c:v>45966</c:v>
                </c:pt>
                <c:pt idx="2961">
                  <c:v>45967</c:v>
                </c:pt>
                <c:pt idx="2962">
                  <c:v>45968</c:v>
                </c:pt>
                <c:pt idx="2963">
                  <c:v>45971</c:v>
                </c:pt>
                <c:pt idx="2964">
                  <c:v>45973</c:v>
                </c:pt>
                <c:pt idx="2965">
                  <c:v>45974</c:v>
                </c:pt>
                <c:pt idx="2966">
                  <c:v>45975</c:v>
                </c:pt>
                <c:pt idx="2967">
                  <c:v>45978</c:v>
                </c:pt>
                <c:pt idx="2968">
                  <c:v>45979</c:v>
                </c:pt>
                <c:pt idx="2969">
                  <c:v>45980</c:v>
                </c:pt>
                <c:pt idx="2970">
                  <c:v>45981</c:v>
                </c:pt>
                <c:pt idx="2971">
                  <c:v>45982</c:v>
                </c:pt>
                <c:pt idx="2972">
                  <c:v>45985</c:v>
                </c:pt>
                <c:pt idx="2973">
                  <c:v>45986</c:v>
                </c:pt>
                <c:pt idx="2974">
                  <c:v>45987</c:v>
                </c:pt>
                <c:pt idx="2975">
                  <c:v>45989</c:v>
                </c:pt>
                <c:pt idx="2976">
                  <c:v>45992</c:v>
                </c:pt>
                <c:pt idx="2977">
                  <c:v>45993</c:v>
                </c:pt>
                <c:pt idx="2978">
                  <c:v>45994</c:v>
                </c:pt>
                <c:pt idx="2979">
                  <c:v>45995</c:v>
                </c:pt>
                <c:pt idx="2980">
                  <c:v>45996</c:v>
                </c:pt>
                <c:pt idx="2981">
                  <c:v>45999</c:v>
                </c:pt>
                <c:pt idx="2982">
                  <c:v>46000</c:v>
                </c:pt>
                <c:pt idx="2983">
                  <c:v>46001</c:v>
                </c:pt>
                <c:pt idx="2984">
                  <c:v>46002</c:v>
                </c:pt>
                <c:pt idx="2985">
                  <c:v>46003</c:v>
                </c:pt>
                <c:pt idx="2986">
                  <c:v>46006</c:v>
                </c:pt>
                <c:pt idx="2987">
                  <c:v>46007</c:v>
                </c:pt>
                <c:pt idx="2988">
                  <c:v>46008</c:v>
                </c:pt>
                <c:pt idx="2989">
                  <c:v>46009</c:v>
                </c:pt>
                <c:pt idx="2990">
                  <c:v>46010</c:v>
                </c:pt>
                <c:pt idx="2991">
                  <c:v>46013</c:v>
                </c:pt>
                <c:pt idx="2992">
                  <c:v>46014</c:v>
                </c:pt>
                <c:pt idx="2993">
                  <c:v>46015</c:v>
                </c:pt>
                <c:pt idx="2994">
                  <c:v>46017</c:v>
                </c:pt>
                <c:pt idx="2995">
                  <c:v>46020</c:v>
                </c:pt>
                <c:pt idx="2996">
                  <c:v>46021</c:v>
                </c:pt>
                <c:pt idx="2997">
                  <c:v>46022</c:v>
                </c:pt>
                <c:pt idx="2998">
                  <c:v>46024</c:v>
                </c:pt>
              </c:numCache>
            </c:numRef>
          </c:cat>
          <c:val>
            <c:numRef>
              <c:f>Sheet1!$C:$C</c:f>
              <c:numCache>
                <c:formatCode>General</c:formatCode>
                <c:ptCount val="1048576"/>
                <c:pt idx="0">
                  <c:v>0</c:v>
                </c:pt>
                <c:pt idx="2" formatCode="0.00%">
                  <c:v>0</c:v>
                </c:pt>
                <c:pt idx="3" formatCode="0.00%">
                  <c:v>1.8994002599022938E-3</c:v>
                </c:pt>
                <c:pt idx="4" formatCode="0.00%">
                  <c:v>1.9083316090867113E-3</c:v>
                </c:pt>
                <c:pt idx="5" formatCode="0.00%">
                  <c:v>5.5880474730980265E-3</c:v>
                </c:pt>
                <c:pt idx="6" formatCode="0.00%">
                  <c:v>5.7607202239980755E-4</c:v>
                </c:pt>
                <c:pt idx="7" formatCode="0.00%">
                  <c:v>-3.9550991305331139E-3</c:v>
                </c:pt>
                <c:pt idx="8" formatCode="0.00%">
                  <c:v>3.2792937089064526E-3</c:v>
                </c:pt>
                <c:pt idx="9" formatCode="0.00%">
                  <c:v>5.8411023666586461E-3</c:v>
                </c:pt>
                <c:pt idx="10" formatCode="0.00%">
                  <c:v>7.2864923763491648E-3</c:v>
                </c:pt>
                <c:pt idx="11" formatCode="0.00%">
                  <c:v>1.5175850822651661E-2</c:v>
                </c:pt>
                <c:pt idx="12" formatCode="0.00%">
                  <c:v>1.451493098299921E-2</c:v>
                </c:pt>
                <c:pt idx="13" formatCode="0.00%">
                  <c:v>1.6581049761012032E-2</c:v>
                </c:pt>
                <c:pt idx="14" formatCode="0.00%">
                  <c:v>1.7319374626930156E-2</c:v>
                </c:pt>
                <c:pt idx="15" formatCode="0.00%">
                  <c:v>1.6138947976379568E-2</c:v>
                </c:pt>
                <c:pt idx="16" formatCode="0.00%">
                  <c:v>8.2421467390899686E-3</c:v>
                </c:pt>
                <c:pt idx="17" formatCode="0.00%">
                  <c:v>-8.0635197554001278E-3</c:v>
                </c:pt>
                <c:pt idx="18" formatCode="0.00%">
                  <c:v>-2.4896135851775331E-2</c:v>
                </c:pt>
                <c:pt idx="19" formatCode="0.00%">
                  <c:v>-2.1670430237975789E-2</c:v>
                </c:pt>
                <c:pt idx="20" formatCode="0.00%">
                  <c:v>-2.5845835981726475E-2</c:v>
                </c:pt>
                <c:pt idx="21" formatCode="0.00%">
                  <c:v>-2.671366541081974E-2</c:v>
                </c:pt>
                <c:pt idx="22" formatCode="0.00%">
                  <c:v>-3.0883116921780772E-2</c:v>
                </c:pt>
                <c:pt idx="23" formatCode="0.00%">
                  <c:v>-3.7548880529807635E-2</c:v>
                </c:pt>
                <c:pt idx="24" formatCode="0.00%">
                  <c:v>-3.9988627415371659E-2</c:v>
                </c:pt>
                <c:pt idx="25" formatCode="0.00%">
                  <c:v>-3.8705490249199455E-2</c:v>
                </c:pt>
                <c:pt idx="26" formatCode="0.00%">
                  <c:v>-2.3761854505344685E-2</c:v>
                </c:pt>
                <c:pt idx="27" formatCode="0.00%">
                  <c:v>-2.1767186520807745E-2</c:v>
                </c:pt>
                <c:pt idx="28" formatCode="0.00%">
                  <c:v>-1.8809421382543035E-2</c:v>
                </c:pt>
                <c:pt idx="29" formatCode="0.00%">
                  <c:v>-6.735725843305433E-3</c:v>
                </c:pt>
                <c:pt idx="30" formatCode="0.00%">
                  <c:v>-6.3829375505179602E-3</c:v>
                </c:pt>
                <c:pt idx="31" formatCode="0.00%">
                  <c:v>-8.7065768966836082E-3</c:v>
                </c:pt>
                <c:pt idx="32" formatCode="0.00%">
                  <c:v>-8.0813824537690985E-3</c:v>
                </c:pt>
                <c:pt idx="33" formatCode="0.00%">
                  <c:v>1.1688158966107084E-2</c:v>
                </c:pt>
                <c:pt idx="34" formatCode="0.00%">
                  <c:v>1.1729838595634682E-2</c:v>
                </c:pt>
                <c:pt idx="35" formatCode="0.00%">
                  <c:v>1.4153211341027185E-2</c:v>
                </c:pt>
                <c:pt idx="36" formatCode="0.00%">
                  <c:v>1.7885026741948098E-2</c:v>
                </c:pt>
                <c:pt idx="37" formatCode="0.00%">
                  <c:v>2.202321853076326E-2</c:v>
                </c:pt>
                <c:pt idx="38" formatCode="0.00%">
                  <c:v>1.6759676744701871E-2</c:v>
                </c:pt>
                <c:pt idx="39" formatCode="0.00%">
                  <c:v>1.209304679580402E-2</c:v>
                </c:pt>
                <c:pt idx="40" formatCode="0.00%">
                  <c:v>1.3748323511330247E-2</c:v>
                </c:pt>
                <c:pt idx="41" formatCode="0.00%">
                  <c:v>1.3663475694077469E-2</c:v>
                </c:pt>
                <c:pt idx="42" formatCode="0.00%">
                  <c:v>-1.4230616367292045E-3</c:v>
                </c:pt>
                <c:pt idx="43" formatCode="0.00%">
                  <c:v>1.5757877077841261E-2</c:v>
                </c:pt>
                <c:pt idx="44" formatCode="0.00%">
                  <c:v>8.5606981933369491E-3</c:v>
                </c:pt>
                <c:pt idx="45" formatCode="0.00%">
                  <c:v>1.0506243757359049E-2</c:v>
                </c:pt>
                <c:pt idx="46" formatCode="0.00%">
                  <c:v>-7.8000449544572367E-4</c:v>
                </c:pt>
                <c:pt idx="47" formatCode="0.00%">
                  <c:v>-4.2364366298447038E-3</c:v>
                </c:pt>
                <c:pt idx="48" formatCode="0.00%">
                  <c:v>-4.8214400014289296E-3</c:v>
                </c:pt>
                <c:pt idx="49" formatCode="0.00%">
                  <c:v>-1.4440503073128431E-2</c:v>
                </c:pt>
                <c:pt idx="50" formatCode="0.00%">
                  <c:v>-2.4431705694181689E-2</c:v>
                </c:pt>
                <c:pt idx="51" formatCode="0.00%">
                  <c:v>-2.82855828672905E-2</c:v>
                </c:pt>
                <c:pt idx="52" formatCode="0.00%">
                  <c:v>-2.2262876400547117E-2</c:v>
                </c:pt>
                <c:pt idx="53" formatCode="0.00%">
                  <c:v>-1.6765630977491529E-2</c:v>
                </c:pt>
                <c:pt idx="54" formatCode="0.00%">
                  <c:v>-2.1551345582182517E-2</c:v>
                </c:pt>
                <c:pt idx="55" formatCode="0.00%">
                  <c:v>-2.6119730690050962E-2</c:v>
                </c:pt>
                <c:pt idx="56" formatCode="0.00%">
                  <c:v>-2.3927084465257764E-2</c:v>
                </c:pt>
                <c:pt idx="57" formatCode="0.00%">
                  <c:v>-2.9402001515352175E-2</c:v>
                </c:pt>
                <c:pt idx="58" formatCode="0.00%">
                  <c:v>-1.6823684747190648E-2</c:v>
                </c:pt>
                <c:pt idx="59" formatCode="0.00%">
                  <c:v>-1.676265386109663E-2</c:v>
                </c:pt>
                <c:pt idx="60" formatCode="0.00%">
                  <c:v>-1.9290225680308332E-2</c:v>
                </c:pt>
                <c:pt idx="61" formatCode="0.00%">
                  <c:v>-1.5232416034153469E-2</c:v>
                </c:pt>
                <c:pt idx="62" formatCode="0.00%">
                  <c:v>-1.7794224691905662E-2</c:v>
                </c:pt>
                <c:pt idx="63" formatCode="0.00%">
                  <c:v>-9.7202850291236691E-3</c:v>
                </c:pt>
                <c:pt idx="64" formatCode="0.00%">
                  <c:v>-8.763142108185417E-3</c:v>
                </c:pt>
                <c:pt idx="65" formatCode="0.00%">
                  <c:v>-1.0236814723626772E-2</c:v>
                </c:pt>
                <c:pt idx="66" formatCode="0.00%">
                  <c:v>-3.3284161294211551E-3</c:v>
                </c:pt>
                <c:pt idx="67" formatCode="0.00%">
                  <c:v>-1.4151722782829735E-2</c:v>
                </c:pt>
                <c:pt idx="68" formatCode="0.00%">
                  <c:v>-1.8937437387520861E-2</c:v>
                </c:pt>
                <c:pt idx="69" formatCode="0.00%">
                  <c:v>-1.225083396473013E-2</c:v>
                </c:pt>
                <c:pt idx="70" formatCode="0.00%">
                  <c:v>-1.1304110951173743E-2</c:v>
                </c:pt>
                <c:pt idx="71" formatCode="0.00%">
                  <c:v>-2.3252767601828549E-2</c:v>
                </c:pt>
                <c:pt idx="72" formatCode="0.00%">
                  <c:v>-1.9969008218329753E-2</c:v>
                </c:pt>
                <c:pt idx="73" formatCode="0.00%">
                  <c:v>-2.6243281020436444E-2</c:v>
                </c:pt>
                <c:pt idx="74" formatCode="0.00%">
                  <c:v>-1.9907977332235739E-2</c:v>
                </c:pt>
                <c:pt idx="75" formatCode="0.00%">
                  <c:v>-1.3792980257252606E-2</c:v>
                </c:pt>
                <c:pt idx="76" formatCode="0.00%">
                  <c:v>-1.3792980257252606E-2</c:v>
                </c:pt>
                <c:pt idx="77" formatCode="0.00%">
                  <c:v>-5.3811378836572145E-3</c:v>
                </c:pt>
                <c:pt idx="78" formatCode="0.00%">
                  <c:v>-6.4261057382430063E-3</c:v>
                </c:pt>
                <c:pt idx="79" formatCode="0.00%">
                  <c:v>-2.2194402723465863E-3</c:v>
                </c:pt>
                <c:pt idx="80" formatCode="0.00%">
                  <c:v>-4.7961345120729896E-3</c:v>
                </c:pt>
                <c:pt idx="81" formatCode="0.00%">
                  <c:v>-2.6421908004126285E-3</c:v>
                </c:pt>
                <c:pt idx="82" formatCode="0.00%">
                  <c:v>7.7405026265609392E-3</c:v>
                </c:pt>
                <c:pt idx="83" formatCode="0.00%">
                  <c:v>9.2469235223454748E-3</c:v>
                </c:pt>
                <c:pt idx="84" formatCode="0.00%">
                  <c:v>1.3539925363691988E-2</c:v>
                </c:pt>
                <c:pt idx="85" formatCode="0.00%">
                  <c:v>1.5556921721190105E-2</c:v>
                </c:pt>
                <c:pt idx="86" formatCode="0.00%">
                  <c:v>1.5556921721190105E-2</c:v>
                </c:pt>
                <c:pt idx="87" formatCode="0.00%">
                  <c:v>1.2005221862156615E-2</c:v>
                </c:pt>
                <c:pt idx="88" formatCode="0.00%">
                  <c:v>1.1689647524304396E-2</c:v>
                </c:pt>
                <c:pt idx="89" formatCode="0.00%">
                  <c:v>1.806216516744049E-2</c:v>
                </c:pt>
                <c:pt idx="90" formatCode="0.00%">
                  <c:v>1.4388403536218832E-2</c:v>
                </c:pt>
                <c:pt idx="91" formatCode="0.00%">
                  <c:v>1.9922862914209947E-2</c:v>
                </c:pt>
                <c:pt idx="92" formatCode="0.00%">
                  <c:v>2.3097957549297339E-2</c:v>
                </c:pt>
                <c:pt idx="93" formatCode="0.00%">
                  <c:v>2.3903267534099135E-2</c:v>
                </c:pt>
                <c:pt idx="94" formatCode="0.00%">
                  <c:v>1.8306288711816693E-2</c:v>
                </c:pt>
                <c:pt idx="95" formatCode="0.00%">
                  <c:v>2.0527217542360726E-2</c:v>
                </c:pt>
                <c:pt idx="96" formatCode="0.00%">
                  <c:v>1.8851101012070767E-2</c:v>
                </c:pt>
                <c:pt idx="97" formatCode="0.00%">
                  <c:v>1.2517285882067511E-2</c:v>
                </c:pt>
                <c:pt idx="98" formatCode="0.00%">
                  <c:v>1.5351500689946741E-2</c:v>
                </c:pt>
                <c:pt idx="99" formatCode="0.00%">
                  <c:v>1.528004989647086E-2</c:v>
                </c:pt>
                <c:pt idx="100" formatCode="0.00%">
                  <c:v>1.4564053403513912E-2</c:v>
                </c:pt>
                <c:pt idx="101" formatCode="0.00%">
                  <c:v>1.8909154781769889E-2</c:v>
                </c:pt>
                <c:pt idx="102" formatCode="0.00%">
                  <c:v>1.9843969329746962E-2</c:v>
                </c:pt>
                <c:pt idx="103" formatCode="0.00%">
                  <c:v>2.2831505631959955E-2</c:v>
                </c:pt>
                <c:pt idx="104" formatCode="0.00%">
                  <c:v>1.8845146779281112E-2</c:v>
                </c:pt>
                <c:pt idx="105" formatCode="0.00%">
                  <c:v>2.1761232288018226E-2</c:v>
                </c:pt>
                <c:pt idx="106" formatCode="0.00%">
                  <c:v>1.7623040499202925E-2</c:v>
                </c:pt>
                <c:pt idx="107" formatCode="0.00%">
                  <c:v>1.4992758164369612E-2</c:v>
                </c:pt>
                <c:pt idx="108" formatCode="0.00%">
                  <c:v>1.4227639250897962E-2</c:v>
                </c:pt>
                <c:pt idx="109" formatCode="0.00%">
                  <c:v>2.0884471509740408E-2</c:v>
                </c:pt>
                <c:pt idx="110" formatCode="0.00%">
                  <c:v>2.3383760723201138E-2</c:v>
                </c:pt>
                <c:pt idx="111" formatCode="0.00%">
                  <c:v>2.3167919784575906E-2</c:v>
                </c:pt>
                <c:pt idx="112" formatCode="0.00%">
                  <c:v>1.8005599955938683E-2</c:v>
                </c:pt>
                <c:pt idx="113" formatCode="0.00%">
                  <c:v>1.8636748631642851E-2</c:v>
                </c:pt>
                <c:pt idx="114" formatCode="0.00%">
                  <c:v>8.922417835308975E-3</c:v>
                </c:pt>
                <c:pt idx="115" formatCode="0.00%">
                  <c:v>5.467474259107442E-3</c:v>
                </c:pt>
                <c:pt idx="116" formatCode="0.00%">
                  <c:v>7.2730953525725383E-3</c:v>
                </c:pt>
                <c:pt idx="117" formatCode="0.00%">
                  <c:v>9.0281054673254854E-3</c:v>
                </c:pt>
                <c:pt idx="118" formatCode="0.00%">
                  <c:v>1.3426794940688372E-2</c:v>
                </c:pt>
                <c:pt idx="119" formatCode="0.00%">
                  <c:v>1.5970740900071594E-2</c:v>
                </c:pt>
                <c:pt idx="120" formatCode="0.00%">
                  <c:v>1.2302933501639728E-2</c:v>
                </c:pt>
                <c:pt idx="121" formatCode="0.00%">
                  <c:v>1.0294868493326028E-2</c:v>
                </c:pt>
                <c:pt idx="122" formatCode="0.00%">
                  <c:v>2.3385249281398586E-3</c:v>
                </c:pt>
                <c:pt idx="123" formatCode="0.00%">
                  <c:v>2.5618086577521935E-3</c:v>
                </c:pt>
                <c:pt idx="124" formatCode="0.00%">
                  <c:v>5.93339297489853E-3</c:v>
                </c:pt>
                <c:pt idx="125" formatCode="0.00%">
                  <c:v>3.8747169878726785E-3</c:v>
                </c:pt>
                <c:pt idx="126" formatCode="0.00%">
                  <c:v>1.2654233236229754E-2</c:v>
                </c:pt>
                <c:pt idx="127" formatCode="0.00%">
                  <c:v>1.4656344011753661E-2</c:v>
                </c:pt>
                <c:pt idx="128" formatCode="0.00%">
                  <c:v>2.1926462247931305E-2</c:v>
                </c:pt>
                <c:pt idx="129" formatCode="0.00%">
                  <c:v>1.5719174564708425E-2</c:v>
                </c:pt>
                <c:pt idx="130" formatCode="0.00%">
                  <c:v>3.0574985374915657E-3</c:v>
                </c:pt>
                <c:pt idx="131" formatCode="0.00%">
                  <c:v>1.9351256566418594E-5</c:v>
                </c:pt>
                <c:pt idx="132" formatCode="0.00%">
                  <c:v>-6.7788940310304791E-3</c:v>
                </c:pt>
                <c:pt idx="133" formatCode="0.00%">
                  <c:v>-4.1292604396307459E-3</c:v>
                </c:pt>
                <c:pt idx="134" formatCode="0.00%">
                  <c:v>4.2021997913042116E-3</c:v>
                </c:pt>
                <c:pt idx="135" formatCode="0.00%">
                  <c:v>-1.1104644152720171E-3</c:v>
                </c:pt>
                <c:pt idx="136" formatCode="0.00%">
                  <c:v>9.9376145259463464E-3</c:v>
                </c:pt>
                <c:pt idx="137" formatCode="0.00%">
                  <c:v>3.038147280925147E-3</c:v>
                </c:pt>
                <c:pt idx="138" formatCode="0.00%">
                  <c:v>4.6949125546486871E-3</c:v>
                </c:pt>
                <c:pt idx="139" formatCode="0.00%">
                  <c:v>1.5674517818785524E-3</c:v>
                </c:pt>
                <c:pt idx="140" formatCode="0.00%">
                  <c:v>1.1525906122588766E-2</c:v>
                </c:pt>
                <c:pt idx="141" formatCode="0.00%">
                  <c:v>1.1944190976062464E-2</c:v>
                </c:pt>
                <c:pt idx="142" formatCode="0.00%">
                  <c:v>1.5414020134238206E-2</c:v>
                </c:pt>
                <c:pt idx="143" formatCode="0.00%">
                  <c:v>1.0961742565768271E-2</c:v>
                </c:pt>
                <c:pt idx="144" formatCode="0.00%">
                  <c:v>1.0443724313067584E-2</c:v>
                </c:pt>
                <c:pt idx="145" formatCode="0.00%">
                  <c:v>1.3373206845581461E-2</c:v>
                </c:pt>
                <c:pt idx="146" formatCode="0.00%">
                  <c:v>8.2659636702485956E-3</c:v>
                </c:pt>
                <c:pt idx="147" formatCode="0.00%">
                  <c:v>1.8160410008469625E-3</c:v>
                </c:pt>
                <c:pt idx="148" formatCode="0.00%">
                  <c:v>-5.765185898590419E-3</c:v>
                </c:pt>
                <c:pt idx="149" formatCode="0.00%">
                  <c:v>-6.0122865593613814E-3</c:v>
                </c:pt>
                <c:pt idx="150" formatCode="0.00%">
                  <c:v>-5.273961693443391E-3</c:v>
                </c:pt>
                <c:pt idx="151" formatCode="0.00%">
                  <c:v>-1.2168963263872247E-2</c:v>
                </c:pt>
                <c:pt idx="152" formatCode="0.00%">
                  <c:v>-1.7943080511647218E-2</c:v>
                </c:pt>
                <c:pt idx="153" formatCode="0.00%">
                  <c:v>-2.2410243662091364E-2</c:v>
                </c:pt>
                <c:pt idx="154" formatCode="0.00%">
                  <c:v>-1.2666141701809066E-2</c:v>
                </c:pt>
                <c:pt idx="155" formatCode="0.00%">
                  <c:v>-1.2725684029705635E-2</c:v>
                </c:pt>
                <c:pt idx="156" formatCode="0.00%">
                  <c:v>-9.1144418427754406E-3</c:v>
                </c:pt>
                <c:pt idx="157" formatCode="0.00%">
                  <c:v>-4.8601425145617669E-3</c:v>
                </c:pt>
                <c:pt idx="158" formatCode="0.00%">
                  <c:v>-4.2915132831490635E-3</c:v>
                </c:pt>
                <c:pt idx="159" formatCode="0.00%">
                  <c:v>3.4742948327679511E-3</c:v>
                </c:pt>
                <c:pt idx="160" formatCode="0.00%">
                  <c:v>9.1397473321316522E-3</c:v>
                </c:pt>
                <c:pt idx="161" formatCode="0.00%">
                  <c:v>5.5925131476902354E-3</c:v>
                </c:pt>
                <c:pt idx="162" formatCode="0.00%">
                  <c:v>8.894135229558002E-3</c:v>
                </c:pt>
                <c:pt idx="163" formatCode="0.00%">
                  <c:v>8.5353927039808729E-3</c:v>
                </c:pt>
                <c:pt idx="164" formatCode="0.00%">
                  <c:v>8.5353927039808729E-3</c:v>
                </c:pt>
                <c:pt idx="165" formatCode="0.00%">
                  <c:v>1.5607532699902256E-2</c:v>
                </c:pt>
                <c:pt idx="166" formatCode="0.00%">
                  <c:v>1.67834936758605E-2</c:v>
                </c:pt>
                <c:pt idx="167" formatCode="0.00%">
                  <c:v>1.3082937997085452E-2</c:v>
                </c:pt>
                <c:pt idx="168" formatCode="0.00%">
                  <c:v>1.5159476682480138E-2</c:v>
                </c:pt>
                <c:pt idx="169" formatCode="0.00%">
                  <c:v>1.6561698504445613E-2</c:v>
                </c:pt>
                <c:pt idx="170" formatCode="0.00%">
                  <c:v>2.3172385459168117E-2</c:v>
                </c:pt>
                <c:pt idx="171" formatCode="0.00%">
                  <c:v>2.3825862507833598E-2</c:v>
                </c:pt>
                <c:pt idx="172" formatCode="0.00%">
                  <c:v>2.0421529910344217E-2</c:v>
                </c:pt>
                <c:pt idx="173" formatCode="0.00%">
                  <c:v>1.7395291094998381E-2</c:v>
                </c:pt>
                <c:pt idx="174" formatCode="0.00%">
                  <c:v>1.6536393015089537E-2</c:v>
                </c:pt>
                <c:pt idx="175" formatCode="0.00%">
                  <c:v>1.6701622975002616E-2</c:v>
                </c:pt>
                <c:pt idx="176" formatCode="0.00%">
                  <c:v>1.2163009031082589E-2</c:v>
                </c:pt>
                <c:pt idx="177" formatCode="0.00%">
                  <c:v>1.3255610747985636E-2</c:v>
                </c:pt>
                <c:pt idx="178" formatCode="0.00%">
                  <c:v>1.2846257243696356E-2</c:v>
                </c:pt>
                <c:pt idx="179" formatCode="0.00%">
                  <c:v>1.1064453081389886E-2</c:v>
                </c:pt>
                <c:pt idx="180" formatCode="0.00%">
                  <c:v>9.376428085520614E-3</c:v>
                </c:pt>
                <c:pt idx="181" formatCode="0.00%">
                  <c:v>1.5091003005399017E-2</c:v>
                </c:pt>
                <c:pt idx="182" formatCode="0.00%">
                  <c:v>1.7864186927184233E-2</c:v>
                </c:pt>
                <c:pt idx="183" formatCode="0.00%">
                  <c:v>8.2942462759995669E-3</c:v>
                </c:pt>
                <c:pt idx="184" formatCode="0.00%">
                  <c:v>-6.226638939789299E-3</c:v>
                </c:pt>
                <c:pt idx="185" formatCode="0.00%">
                  <c:v>-1.7326817417916314E-3</c:v>
                </c:pt>
                <c:pt idx="186" formatCode="0.00%">
                  <c:v>-1.1640525103789693E-2</c:v>
                </c:pt>
                <c:pt idx="187" formatCode="0.00%">
                  <c:v>-1.0199600768691383E-2</c:v>
                </c:pt>
                <c:pt idx="188" formatCode="0.00%">
                  <c:v>-1.0614908505770321E-2</c:v>
                </c:pt>
                <c:pt idx="189" formatCode="0.00%">
                  <c:v>-1.4169585481198706E-2</c:v>
                </c:pt>
                <c:pt idx="190" formatCode="0.00%">
                  <c:v>-2.3874984928348164E-2</c:v>
                </c:pt>
                <c:pt idx="191" formatCode="0.00%">
                  <c:v>-4.0417332176227359E-2</c:v>
                </c:pt>
                <c:pt idx="192" formatCode="0.00%">
                  <c:v>-2.828260575089574E-2</c:v>
                </c:pt>
                <c:pt idx="193" formatCode="0.00%">
                  <c:v>-2.2962498753332544E-2</c:v>
                </c:pt>
                <c:pt idx="194" formatCode="0.00%">
                  <c:v>-3.3095114403140252E-2</c:v>
                </c:pt>
                <c:pt idx="195" formatCode="0.00%">
                  <c:v>-3.5080851038492636E-2</c:v>
                </c:pt>
                <c:pt idx="196" formatCode="0.00%">
                  <c:v>-4.2581695795269582E-2</c:v>
                </c:pt>
                <c:pt idx="197" formatCode="0.00%">
                  <c:v>-5.6258568513123816E-2</c:v>
                </c:pt>
                <c:pt idx="198" formatCode="0.00%">
                  <c:v>-4.8412378254546362E-2</c:v>
                </c:pt>
                <c:pt idx="199" formatCode="0.00%">
                  <c:v>-7.5361235860557749E-2</c:v>
                </c:pt>
                <c:pt idx="200" formatCode="0.00%">
                  <c:v>-7.7702737905092509E-2</c:v>
                </c:pt>
                <c:pt idx="201" formatCode="0.00%">
                  <c:v>-6.0676609243053257E-2</c:v>
                </c:pt>
                <c:pt idx="202" formatCode="0.00%">
                  <c:v>-6.7110157772283366E-2</c:v>
                </c:pt>
                <c:pt idx="203" formatCode="0.00%">
                  <c:v>-5.1441594186287097E-2</c:v>
                </c:pt>
                <c:pt idx="204" formatCode="0.00%">
                  <c:v>-4.7362944725368498E-2</c:v>
                </c:pt>
                <c:pt idx="205" formatCode="0.00%">
                  <c:v>-4.4472164705987464E-2</c:v>
                </c:pt>
                <c:pt idx="206" formatCode="0.00%">
                  <c:v>-4.9000358742525618E-2</c:v>
                </c:pt>
                <c:pt idx="207" formatCode="0.00%">
                  <c:v>-5.2761945307394684E-2</c:v>
                </c:pt>
                <c:pt idx="208" formatCode="0.00%">
                  <c:v>-4.6999736525199023E-2</c:v>
                </c:pt>
                <c:pt idx="209" formatCode="0.00%">
                  <c:v>-3.930389064456058E-2</c:v>
                </c:pt>
                <c:pt idx="210" formatCode="0.00%">
                  <c:v>-3.7862966309462273E-2</c:v>
                </c:pt>
                <c:pt idx="211" formatCode="0.00%">
                  <c:v>-2.5519841736492393E-2</c:v>
                </c:pt>
                <c:pt idx="212" formatCode="0.00%">
                  <c:v>-3.4227907191373447E-2</c:v>
                </c:pt>
                <c:pt idx="213" formatCode="0.00%">
                  <c:v>-3.9289005062586368E-2</c:v>
                </c:pt>
                <c:pt idx="214" formatCode="0.00%">
                  <c:v>-2.6610954895197991E-2</c:v>
                </c:pt>
                <c:pt idx="215" formatCode="0.00%">
                  <c:v>-2.4823196500102E-2</c:v>
                </c:pt>
                <c:pt idx="216" formatCode="0.00%">
                  <c:v>-2.2428106360460331E-2</c:v>
                </c:pt>
                <c:pt idx="217" formatCode="0.00%">
                  <c:v>-1.5876961733634398E-2</c:v>
                </c:pt>
                <c:pt idx="218" formatCode="0.00%">
                  <c:v>-1.5908221455780129E-2</c:v>
                </c:pt>
                <c:pt idx="219" formatCode="0.00%">
                  <c:v>-1.2274650895888757E-2</c:v>
                </c:pt>
                <c:pt idx="220" formatCode="0.00%">
                  <c:v>-9.4582987863784957E-3</c:v>
                </c:pt>
                <c:pt idx="221" formatCode="0.00%">
                  <c:v>-6.8384363589270476E-3</c:v>
                </c:pt>
                <c:pt idx="222" formatCode="0.00%">
                  <c:v>-1.3069540973308284E-3</c:v>
                </c:pt>
                <c:pt idx="223" formatCode="0.00%">
                  <c:v>-3.1721175186924938E-3</c:v>
                </c:pt>
                <c:pt idx="224" formatCode="0.00%">
                  <c:v>-5.806865528118153E-3</c:v>
                </c:pt>
                <c:pt idx="225" formatCode="0.00%">
                  <c:v>4.8899136785101865E-3</c:v>
                </c:pt>
                <c:pt idx="226" formatCode="0.00%">
                  <c:v>1.7684071385297077E-3</c:v>
                </c:pt>
                <c:pt idx="227" formatCode="0.00%">
                  <c:v>1.9693624951808634E-3</c:v>
                </c:pt>
                <c:pt idx="228" formatCode="0.00%">
                  <c:v>1.6761165302899589E-3</c:v>
                </c:pt>
                <c:pt idx="229" formatCode="0.00%">
                  <c:v>7.0111091098273663E-4</c:v>
                </c:pt>
                <c:pt idx="230" formatCode="0.00%">
                  <c:v>-9.1605871468953826E-3</c:v>
                </c:pt>
                <c:pt idx="231" formatCode="0.00%">
                  <c:v>3.6008222795483281E-3</c:v>
                </c:pt>
                <c:pt idx="232" formatCode="0.00%">
                  <c:v>-1.9053544926915446E-4</c:v>
                </c:pt>
                <c:pt idx="233" formatCode="0.00%">
                  <c:v>-5.7369032928395831E-3</c:v>
                </c:pt>
                <c:pt idx="234" formatCode="0.00%">
                  <c:v>3.7109755861570474E-3</c:v>
                </c:pt>
                <c:pt idx="235" formatCode="0.00%">
                  <c:v>-6.8116423113736592E-3</c:v>
                </c:pt>
                <c:pt idx="236" formatCode="0.00%">
                  <c:v>-2.8050390672098854E-2</c:v>
                </c:pt>
                <c:pt idx="237" formatCode="0.00%">
                  <c:v>-3.2431217447092903E-2</c:v>
                </c:pt>
                <c:pt idx="238" formatCode="0.00%">
                  <c:v>-3.8138349575984207E-2</c:v>
                </c:pt>
                <c:pt idx="239" formatCode="0.00%">
                  <c:v>-6.2114556461756669E-2</c:v>
                </c:pt>
                <c:pt idx="240" formatCode="0.00%">
                  <c:v>-7.9666146167483576E-2</c:v>
                </c:pt>
                <c:pt idx="241" formatCode="0.00%">
                  <c:v>-5.7470254885820131E-2</c:v>
                </c:pt>
                <c:pt idx="242" formatCode="0.00%">
                  <c:v>-5.6778075324021952E-2</c:v>
                </c:pt>
                <c:pt idx="243" formatCode="0.00%">
                  <c:v>-3.7498269551095482E-2</c:v>
                </c:pt>
                <c:pt idx="244" formatCode="0.00%">
                  <c:v>-2.5698468720182232E-2</c:v>
                </c:pt>
                <c:pt idx="245" formatCode="0.00%">
                  <c:v>-2.1013976072915545E-2</c:v>
                </c:pt>
                <c:pt idx="246" formatCode="0.00%">
                  <c:v>-1.7822507297656498E-2</c:v>
                </c:pt>
                <c:pt idx="247" formatCode="0.00%">
                  <c:v>-1.6073451415693208E-2</c:v>
                </c:pt>
                <c:pt idx="248" formatCode="0.00%">
                  <c:v>-1.6073451415693208E-2</c:v>
                </c:pt>
                <c:pt idx="249" formatCode="0.00%">
                  <c:v>-1.2563431186187317E-2</c:v>
                </c:pt>
                <c:pt idx="250" formatCode="0.00%">
                  <c:v>-2.5440948152029404E-2</c:v>
                </c:pt>
                <c:pt idx="251" formatCode="0.00%">
                  <c:v>-2.2599290553163068E-2</c:v>
                </c:pt>
                <c:pt idx="252" formatCode="0.00%">
                  <c:v>-2.5321863496236132E-2</c:v>
                </c:pt>
                <c:pt idx="253" formatCode="0.00%">
                  <c:v>-4.4768387787273128E-2</c:v>
                </c:pt>
                <c:pt idx="254" formatCode="0.00%">
                  <c:v>-5.2307935057182911E-2</c:v>
                </c:pt>
                <c:pt idx="255" formatCode="0.00%">
                  <c:v>-4.4370942748563159E-2</c:v>
                </c:pt>
                <c:pt idx="256" formatCode="0.00%">
                  <c:v>-2.202321853076326E-2</c:v>
                </c:pt>
                <c:pt idx="257" formatCode="0.00%">
                  <c:v>-3.2267476045377136E-2</c:v>
                </c:pt>
                <c:pt idx="258" formatCode="0.00%">
                  <c:v>-3.2225796415849543E-2</c:v>
                </c:pt>
                <c:pt idx="259" formatCode="0.00%">
                  <c:v>-2.6155456086788903E-2</c:v>
                </c:pt>
                <c:pt idx="260" formatCode="0.00%">
                  <c:v>-4.904054981385577E-2</c:v>
                </c:pt>
                <c:pt idx="261" formatCode="0.00%">
                  <c:v>-3.2618775779967302E-2</c:v>
                </c:pt>
                <c:pt idx="262" formatCode="0.00%">
                  <c:v>-2.495418962147445E-2</c:v>
                </c:pt>
                <c:pt idx="263" formatCode="0.00%">
                  <c:v>-1.4559587728921568E-2</c:v>
                </c:pt>
                <c:pt idx="264" formatCode="0.00%">
                  <c:v>1.5079094539819839E-3</c:v>
                </c:pt>
                <c:pt idx="265" formatCode="0.00%">
                  <c:v>1.1717930130055367E-2</c:v>
                </c:pt>
                <c:pt idx="266" formatCode="0.00%">
                  <c:v>1.7106510804699687E-2</c:v>
                </c:pt>
                <c:pt idx="267" formatCode="0.00%">
                  <c:v>2.0019619197041906E-2</c:v>
                </c:pt>
                <c:pt idx="268" formatCode="0.00%">
                  <c:v>1.394779030978382E-2</c:v>
                </c:pt>
                <c:pt idx="269" formatCode="0.00%">
                  <c:v>1.6080894206680314E-2</c:v>
                </c:pt>
                <c:pt idx="270" formatCode="0.00%">
                  <c:v>1.379744593184495E-2</c:v>
                </c:pt>
                <c:pt idx="271" formatCode="0.00%">
                  <c:v>4.6874697636615824E-3</c:v>
                </c:pt>
                <c:pt idx="272" formatCode="0.00%">
                  <c:v>9.6220401880942625E-3</c:v>
                </c:pt>
                <c:pt idx="273" formatCode="0.00%">
                  <c:v>2.2907422100028184E-2</c:v>
                </c:pt>
                <c:pt idx="274" formatCode="0.00%">
                  <c:v>2.1153900543472683E-2</c:v>
                </c:pt>
                <c:pt idx="275" formatCode="0.00%">
                  <c:v>2.2033638438145261E-2</c:v>
                </c:pt>
                <c:pt idx="276" formatCode="0.00%">
                  <c:v>2.017442924957312E-2</c:v>
                </c:pt>
                <c:pt idx="277" formatCode="0.00%">
                  <c:v>1.7749567945983168E-2</c:v>
                </c:pt>
                <c:pt idx="278" formatCode="0.00%">
                  <c:v>1.6554255713458508E-2</c:v>
                </c:pt>
                <c:pt idx="279" formatCode="0.00%">
                  <c:v>1.492428448728849E-2</c:v>
                </c:pt>
                <c:pt idx="280" formatCode="0.00%">
                  <c:v>1.6403911335519501E-2</c:v>
                </c:pt>
                <c:pt idx="281" formatCode="0.00%">
                  <c:v>2.3163454109983699E-2</c:v>
                </c:pt>
                <c:pt idx="282" formatCode="0.00%">
                  <c:v>2.6826795833823355E-2</c:v>
                </c:pt>
                <c:pt idx="283" formatCode="0.00%">
                  <c:v>2.6819353042836249E-2</c:v>
                </c:pt>
                <c:pt idx="284" formatCode="0.00%">
                  <c:v>2.5452856617608717E-2</c:v>
                </c:pt>
                <c:pt idx="285" formatCode="0.00%">
                  <c:v>2.9367764676811681E-2</c:v>
                </c:pt>
                <c:pt idx="286" formatCode="0.00%">
                  <c:v>2.8915242984797355E-2</c:v>
                </c:pt>
                <c:pt idx="287" formatCode="0.00%">
                  <c:v>3.4492870550513519E-2</c:v>
                </c:pt>
                <c:pt idx="288" formatCode="0.00%">
                  <c:v>3.2371675119196336E-2</c:v>
                </c:pt>
                <c:pt idx="289" formatCode="0.00%">
                  <c:v>3.4507756132487591E-2</c:v>
                </c:pt>
                <c:pt idx="290" formatCode="0.00%">
                  <c:v>3.4050768765881055E-2</c:v>
                </c:pt>
                <c:pt idx="291" formatCode="0.00%">
                  <c:v>3.3154656731036958E-2</c:v>
                </c:pt>
                <c:pt idx="292" formatCode="0.00%">
                  <c:v>2.5487093456149346E-2</c:v>
                </c:pt>
                <c:pt idx="293" formatCode="0.00%">
                  <c:v>2.9969142188567565E-2</c:v>
                </c:pt>
                <c:pt idx="294" formatCode="0.00%">
                  <c:v>3.6206201035738864E-2</c:v>
                </c:pt>
                <c:pt idx="295" formatCode="0.00%">
                  <c:v>2.8861654889690443E-2</c:v>
                </c:pt>
                <c:pt idx="296" formatCode="0.00%">
                  <c:v>2.3602578778221264E-2</c:v>
                </c:pt>
                <c:pt idx="297" formatCode="0.00%">
                  <c:v>-2.2432572035052138E-3</c:v>
                </c:pt>
                <c:pt idx="298" formatCode="0.00%">
                  <c:v>5.3588095106965768E-4</c:v>
                </c:pt>
                <c:pt idx="299" formatCode="0.00%">
                  <c:v>6.424617180045558E-3</c:v>
                </c:pt>
                <c:pt idx="300" formatCode="0.00%">
                  <c:v>3.3745614335410974E-3</c:v>
                </c:pt>
                <c:pt idx="301" formatCode="0.00%">
                  <c:v>1.2826905987129936E-2</c:v>
                </c:pt>
                <c:pt idx="302" formatCode="0.00%">
                  <c:v>1.7818041623064291E-2</c:v>
                </c:pt>
                <c:pt idx="303" formatCode="0.00%">
                  <c:v>3.383343926905838E-2</c:v>
                </c:pt>
                <c:pt idx="304" formatCode="0.00%">
                  <c:v>3.6381850903033808E-2</c:v>
                </c:pt>
                <c:pt idx="305" formatCode="0.00%">
                  <c:v>4.5341482693278173E-2</c:v>
                </c:pt>
                <c:pt idx="306" formatCode="0.00%">
                  <c:v>4.7598136920560148E-2</c:v>
                </c:pt>
                <c:pt idx="307" formatCode="0.00%">
                  <c:v>4.4920220723409579E-2</c:v>
                </c:pt>
                <c:pt idx="308" formatCode="0.00%">
                  <c:v>4.0646570138629483E-2</c:v>
                </c:pt>
                <c:pt idx="309" formatCode="0.00%">
                  <c:v>2.6409999538546971E-2</c:v>
                </c:pt>
                <c:pt idx="310" formatCode="0.00%">
                  <c:v>2.0409621444764901E-2</c:v>
                </c:pt>
                <c:pt idx="311" formatCode="0.00%">
                  <c:v>2.5829461841554952E-2</c:v>
                </c:pt>
                <c:pt idx="312" formatCode="0.00%">
                  <c:v>8.2064213423520271E-3</c:v>
                </c:pt>
                <c:pt idx="313" formatCode="0.00%">
                  <c:v>1.3633704530129184E-2</c:v>
                </c:pt>
                <c:pt idx="314" formatCode="0.00%">
                  <c:v>1.7200289971136883E-2</c:v>
                </c:pt>
                <c:pt idx="315" formatCode="0.00%">
                  <c:v>1.7200289971136883E-2</c:v>
                </c:pt>
                <c:pt idx="316" formatCode="0.00%">
                  <c:v>3.6299980202176063E-2</c:v>
                </c:pt>
                <c:pt idx="317" formatCode="0.00%">
                  <c:v>3.2673852433271658E-2</c:v>
                </c:pt>
                <c:pt idx="318" formatCode="0.00%">
                  <c:v>4.427716358212596E-2</c:v>
                </c:pt>
                <c:pt idx="319" formatCode="0.00%">
                  <c:v>5.5353525129095298E-2</c:v>
                </c:pt>
                <c:pt idx="320" formatCode="0.00%">
                  <c:v>5.1562167400277817E-2</c:v>
                </c:pt>
                <c:pt idx="321" formatCode="0.00%">
                  <c:v>5.3193627184645279E-2</c:v>
                </c:pt>
                <c:pt idx="322" formatCode="0.00%">
                  <c:v>5.6397004425483503E-2</c:v>
                </c:pt>
                <c:pt idx="323" formatCode="0.00%">
                  <c:v>5.0989072494272765E-2</c:v>
                </c:pt>
                <c:pt idx="324" formatCode="0.00%">
                  <c:v>4.119138243888356E-2</c:v>
                </c:pt>
                <c:pt idx="325" formatCode="0.00%">
                  <c:v>4.9750592074023062E-2</c:v>
                </c:pt>
                <c:pt idx="326" formatCode="0.00%">
                  <c:v>5.1358234927231898E-2</c:v>
                </c:pt>
                <c:pt idx="327" formatCode="0.00%">
                  <c:v>4.6194426540397224E-2</c:v>
                </c:pt>
                <c:pt idx="328" formatCode="0.00%">
                  <c:v>4.9979830036425053E-2</c:v>
                </c:pt>
                <c:pt idx="329" formatCode="0.00%">
                  <c:v>5.2514844646623725E-2</c:v>
                </c:pt>
                <c:pt idx="330" formatCode="0.00%">
                  <c:v>5.7468766327622683E-2</c:v>
                </c:pt>
                <c:pt idx="331" formatCode="0.00%">
                  <c:v>4.6535306367605389E-2</c:v>
                </c:pt>
                <c:pt idx="332" formatCode="0.00%">
                  <c:v>3.3994203554379251E-2</c:v>
                </c:pt>
                <c:pt idx="333" formatCode="0.00%">
                  <c:v>3.6130284567670638E-2</c:v>
                </c:pt>
                <c:pt idx="334" formatCode="0.00%">
                  <c:v>3.9899313923526809E-2</c:v>
                </c:pt>
                <c:pt idx="335" formatCode="0.00%">
                  <c:v>3.9899313923526809E-2</c:v>
                </c:pt>
                <c:pt idx="336" formatCode="0.00%">
                  <c:v>3.1210599725212167E-2</c:v>
                </c:pt>
                <c:pt idx="337" formatCode="0.00%">
                  <c:v>3.2127551574820133E-2</c:v>
                </c:pt>
                <c:pt idx="338" formatCode="0.00%">
                  <c:v>2.5162587769112711E-2</c:v>
                </c:pt>
                <c:pt idx="339" formatCode="0.00%">
                  <c:v>4.8960167671195334E-2</c:v>
                </c:pt>
                <c:pt idx="340" formatCode="0.00%">
                  <c:v>4.6434084410181223E-2</c:v>
                </c:pt>
                <c:pt idx="341" formatCode="0.00%">
                  <c:v>3.2136482924004686E-2</c:v>
                </c:pt>
                <c:pt idx="342" formatCode="0.00%">
                  <c:v>3.4492870550513519E-2</c:v>
                </c:pt>
                <c:pt idx="343" formatCode="0.00%">
                  <c:v>3.7977585290663335E-2</c:v>
                </c:pt>
                <c:pt idx="344" formatCode="0.00%">
                  <c:v>3.6109444752906769E-2</c:v>
                </c:pt>
                <c:pt idx="345" formatCode="0.00%">
                  <c:v>3.7356856522341032E-2</c:v>
                </c:pt>
                <c:pt idx="346" formatCode="0.00%">
                  <c:v>4.1261344674162127E-2</c:v>
                </c:pt>
                <c:pt idx="347" formatCode="0.00%">
                  <c:v>4.3071431442219435E-2</c:v>
                </c:pt>
                <c:pt idx="348" formatCode="0.00%">
                  <c:v>4.3995826082814507E-2</c:v>
                </c:pt>
                <c:pt idx="349" formatCode="0.00%">
                  <c:v>4.6712444793097913E-2</c:v>
                </c:pt>
                <c:pt idx="350" formatCode="0.00%">
                  <c:v>3.4397602825878872E-2</c:v>
                </c:pt>
                <c:pt idx="351" formatCode="0.00%">
                  <c:v>4.6952102662881773E-2</c:v>
                </c:pt>
                <c:pt idx="352" formatCode="0.00%">
                  <c:v>4.8081918334720204E-2</c:v>
                </c:pt>
                <c:pt idx="353" formatCode="0.00%">
                  <c:v>3.9673053077519713E-2</c:v>
                </c:pt>
                <c:pt idx="354" formatCode="0.00%">
                  <c:v>3.5080851038492636E-2</c:v>
                </c:pt>
                <c:pt idx="355" formatCode="0.00%">
                  <c:v>3.1313310240833919E-2</c:v>
                </c:pt>
                <c:pt idx="356" formatCode="0.00%">
                  <c:v>3.4616420880898995E-2</c:v>
                </c:pt>
                <c:pt idx="357" formatCode="0.00%">
                  <c:v>2.1037793004074174E-2</c:v>
                </c:pt>
                <c:pt idx="358" formatCode="0.00%">
                  <c:v>1.2904311013395611E-2</c:v>
                </c:pt>
                <c:pt idx="359" formatCode="0.00%">
                  <c:v>1.0736970277958488E-2</c:v>
                </c:pt>
                <c:pt idx="360" formatCode="0.00%">
                  <c:v>5.3424353705245125E-3</c:v>
                </c:pt>
                <c:pt idx="361" formatCode="0.00%">
                  <c:v>1.6725439906161377E-2</c:v>
                </c:pt>
                <c:pt idx="362" formatCode="0.00%">
                  <c:v>1.9177095257304717E-2</c:v>
                </c:pt>
                <c:pt idx="363" formatCode="0.00%">
                  <c:v>9.9748284808817353E-3</c:v>
                </c:pt>
                <c:pt idx="364" formatCode="0.00%">
                  <c:v>-1.1000445078900162E-3</c:v>
                </c:pt>
                <c:pt idx="365" formatCode="0.00%">
                  <c:v>-1.1625639521814807E-3</c:v>
                </c:pt>
                <c:pt idx="366" formatCode="0.00%">
                  <c:v>-5.5612534255445028E-3</c:v>
                </c:pt>
                <c:pt idx="367" formatCode="0.00%">
                  <c:v>-1.4930238720077742E-3</c:v>
                </c:pt>
                <c:pt idx="368" formatCode="0.00%">
                  <c:v>-1.1104644152720171E-3</c:v>
                </c:pt>
                <c:pt idx="369" formatCode="0.00%">
                  <c:v>1.6040703135350165E-2</c:v>
                </c:pt>
                <c:pt idx="370" formatCode="0.00%">
                  <c:v>1.7410176676972457E-2</c:v>
                </c:pt>
                <c:pt idx="371" formatCode="0.00%">
                  <c:v>1.8888314967006156E-2</c:v>
                </c:pt>
                <c:pt idx="372" formatCode="0.00%">
                  <c:v>1.3383626752963326E-2</c:v>
                </c:pt>
                <c:pt idx="373" formatCode="0.00%">
                  <c:v>5.3275497885503032E-3</c:v>
                </c:pt>
                <c:pt idx="374" formatCode="0.00%">
                  <c:v>-1.4503022517419896E-2</c:v>
                </c:pt>
                <c:pt idx="375" formatCode="0.00%">
                  <c:v>-2.9314176581704772E-2</c:v>
                </c:pt>
                <c:pt idx="376" formatCode="0.00%">
                  <c:v>-1.6272918214146916E-2</c:v>
                </c:pt>
                <c:pt idx="377" formatCode="0.00%">
                  <c:v>-1.3015952878201644E-2</c:v>
                </c:pt>
                <c:pt idx="378" formatCode="0.00%">
                  <c:v>-2.7125996031503782E-2</c:v>
                </c:pt>
                <c:pt idx="379" formatCode="0.00%">
                  <c:v>-4.2528107700162673E-2</c:v>
                </c:pt>
                <c:pt idx="380" formatCode="0.00%">
                  <c:v>-3.3821530803479063E-2</c:v>
                </c:pt>
                <c:pt idx="381" formatCode="0.00%">
                  <c:v>-2.0286071114379287E-2</c:v>
                </c:pt>
                <c:pt idx="382" formatCode="0.00%">
                  <c:v>-6.6285496530914742E-3</c:v>
                </c:pt>
                <c:pt idx="383" formatCode="0.00%">
                  <c:v>2.9830706276207874E-3</c:v>
                </c:pt>
                <c:pt idx="384" formatCode="0.00%">
                  <c:v>5.3349925795374079E-3</c:v>
                </c:pt>
                <c:pt idx="385" formatCode="0.00%">
                  <c:v>5.3349925795374079E-3</c:v>
                </c:pt>
                <c:pt idx="386" formatCode="0.00%">
                  <c:v>1.1691136082501845E-2</c:v>
                </c:pt>
                <c:pt idx="387" formatCode="0.00%">
                  <c:v>8.5100872146247983E-3</c:v>
                </c:pt>
                <c:pt idx="388" formatCode="0.00%">
                  <c:v>1.0536014921307334E-2</c:v>
                </c:pt>
                <c:pt idx="389" formatCode="0.00%">
                  <c:v>7.6154637379780106E-3</c:v>
                </c:pt>
                <c:pt idx="390" formatCode="0.00%">
                  <c:v>-7.52763880433047E-3</c:v>
                </c:pt>
                <c:pt idx="391" formatCode="0.00%">
                  <c:v>-9.3630310617438522E-3</c:v>
                </c:pt>
                <c:pt idx="392" formatCode="0.00%">
                  <c:v>-2.0556988706308874E-2</c:v>
                </c:pt>
                <c:pt idx="393" formatCode="0.00%">
                  <c:v>-3.1673541324608361E-2</c:v>
                </c:pt>
                <c:pt idx="394" formatCode="0.00%">
                  <c:v>-2.4208421964569356E-2</c:v>
                </c:pt>
                <c:pt idx="395" formatCode="0.00%">
                  <c:v>-1.2937059293738656E-2</c:v>
                </c:pt>
                <c:pt idx="396" formatCode="0.00%">
                  <c:v>-7.2998894001259267E-3</c:v>
                </c:pt>
                <c:pt idx="397" formatCode="0.00%">
                  <c:v>-3.2197513810098841E-3</c:v>
                </c:pt>
                <c:pt idx="398" formatCode="0.00%">
                  <c:v>-4.359986960230185E-3</c:v>
                </c:pt>
                <c:pt idx="399" formatCode="0.00%">
                  <c:v>-4.6651413907004037E-3</c:v>
                </c:pt>
                <c:pt idx="400" formatCode="0.00%">
                  <c:v>5.1355257810837005E-3</c:v>
                </c:pt>
                <c:pt idx="401" formatCode="0.00%">
                  <c:v>4.3436128200586626E-3</c:v>
                </c:pt>
                <c:pt idx="402" formatCode="0.00%">
                  <c:v>8.633637545009195E-5</c:v>
                </c:pt>
                <c:pt idx="403" formatCode="0.00%">
                  <c:v>2.7255500594679598E-3</c:v>
                </c:pt>
                <c:pt idx="404" formatCode="0.00%">
                  <c:v>-7.9444350996068554E-3</c:v>
                </c:pt>
                <c:pt idx="405" formatCode="0.00%">
                  <c:v>-2.1840125872481211E-2</c:v>
                </c:pt>
                <c:pt idx="406" formatCode="0.00%">
                  <c:v>-2.2265853516942016E-2</c:v>
                </c:pt>
                <c:pt idx="407" formatCode="0.00%">
                  <c:v>-2.4884227386196014E-2</c:v>
                </c:pt>
                <c:pt idx="408" formatCode="0.00%">
                  <c:v>-2.4949723946882243E-2</c:v>
                </c:pt>
                <c:pt idx="409" formatCode="0.00%">
                  <c:v>-2.8523752178877045E-2</c:v>
                </c:pt>
                <c:pt idx="410" formatCode="0.00%">
                  <c:v>-4.6809201075929868E-2</c:v>
                </c:pt>
                <c:pt idx="411" formatCode="0.00%">
                  <c:v>-5.2102514025939545E-2</c:v>
                </c:pt>
                <c:pt idx="412" formatCode="0.00%">
                  <c:v>-7.8932286976157798E-2</c:v>
                </c:pt>
                <c:pt idx="413" formatCode="0.00%">
                  <c:v>-0.12191887060112445</c:v>
                </c:pt>
                <c:pt idx="414" formatCode="0.00%">
                  <c:v>-9.4757149172882596E-2</c:v>
                </c:pt>
                <c:pt idx="415" formatCode="0.00%">
                  <c:v>-0.10996128260128522</c:v>
                </c:pt>
                <c:pt idx="416" formatCode="0.00%">
                  <c:v>-7.8280298485689764E-2</c:v>
                </c:pt>
                <c:pt idx="417" formatCode="0.00%">
                  <c:v>-6.995776960393936E-2</c:v>
                </c:pt>
                <c:pt idx="418" formatCode="0.00%">
                  <c:v>-6.995776960393936E-2</c:v>
                </c:pt>
                <c:pt idx="419" formatCode="0.00%">
                  <c:v>-9.8151061862990108E-2</c:v>
                </c:pt>
                <c:pt idx="420" formatCode="0.00%">
                  <c:v>-9.4463903207991695E-2</c:v>
                </c:pt>
                <c:pt idx="421" formatCode="0.00%">
                  <c:v>-7.7972166938824652E-2</c:v>
                </c:pt>
                <c:pt idx="422" formatCode="0.00%">
                  <c:v>-0.1004761897673532</c:v>
                </c:pt>
                <c:pt idx="423" formatCode="0.00%">
                  <c:v>-8.5117246286419368E-2</c:v>
                </c:pt>
                <c:pt idx="424" formatCode="0.00%">
                  <c:v>-7.2775610271646932E-2</c:v>
                </c:pt>
                <c:pt idx="425" formatCode="0.00%">
                  <c:v>-8.3671856276728837E-2</c:v>
                </c:pt>
                <c:pt idx="426" formatCode="0.00%">
                  <c:v>-8.9335820217895101E-2</c:v>
                </c:pt>
                <c:pt idx="427" formatCode="0.00%">
                  <c:v>-9.427336775872254E-2</c:v>
                </c:pt>
                <c:pt idx="428" formatCode="0.00%">
                  <c:v>-8.6382520754222591E-2</c:v>
                </c:pt>
                <c:pt idx="429" formatCode="0.00%">
                  <c:v>-7.2745839107698648E-2</c:v>
                </c:pt>
                <c:pt idx="430" formatCode="0.00%">
                  <c:v>-7.9030531817187208E-2</c:v>
                </c:pt>
                <c:pt idx="431" formatCode="0.00%">
                  <c:v>-9.136770215736742E-2</c:v>
                </c:pt>
                <c:pt idx="432" formatCode="0.00%">
                  <c:v>-9.0682965386556208E-2</c:v>
                </c:pt>
                <c:pt idx="433" formatCode="0.00%">
                  <c:v>-0.11641567094527908</c:v>
                </c:pt>
                <c:pt idx="434" formatCode="0.00%">
                  <c:v>-0.10206596992219308</c:v>
                </c:pt>
                <c:pt idx="435" formatCode="0.00%">
                  <c:v>-0.1125975191689082</c:v>
                </c:pt>
                <c:pt idx="436" formatCode="0.00%">
                  <c:v>-9.0638308640633714E-2</c:v>
                </c:pt>
                <c:pt idx="437" formatCode="0.00%">
                  <c:v>-0.11298900997482851</c:v>
                </c:pt>
                <c:pt idx="438" formatCode="0.00%">
                  <c:v>-0.12037523575040453</c:v>
                </c:pt>
                <c:pt idx="439" formatCode="0.00%">
                  <c:v>-9.7694074496383579E-2</c:v>
                </c:pt>
                <c:pt idx="440" formatCode="0.00%">
                  <c:v>-9.607750029399019E-2</c:v>
                </c:pt>
                <c:pt idx="441" formatCode="0.00%">
                  <c:v>-8.7516802100653379E-2</c:v>
                </c:pt>
                <c:pt idx="442" formatCode="0.00%">
                  <c:v>-6.236909991351474E-2</c:v>
                </c:pt>
                <c:pt idx="443" formatCode="0.00%">
                  <c:v>-5.8314267383754767E-2</c:v>
                </c:pt>
                <c:pt idx="444" formatCode="0.00%">
                  <c:v>-5.6797426580588235E-2</c:v>
                </c:pt>
                <c:pt idx="445" formatCode="0.00%">
                  <c:v>-5.1070943195130648E-2</c:v>
                </c:pt>
                <c:pt idx="446" formatCode="0.00%">
                  <c:v>-4.4917243607014684E-2</c:v>
                </c:pt>
                <c:pt idx="447" formatCode="0.00%">
                  <c:v>-5.5914711569520895E-2</c:v>
                </c:pt>
                <c:pt idx="448" formatCode="0.00%">
                  <c:v>-6.6732063990139825E-2</c:v>
                </c:pt>
                <c:pt idx="449" formatCode="0.00%">
                  <c:v>-5.6452081078787866E-2</c:v>
                </c:pt>
                <c:pt idx="450" formatCode="0.00%">
                  <c:v>-5.0591627455562803E-2</c:v>
                </c:pt>
                <c:pt idx="451" formatCode="0.00%">
                  <c:v>-5.4418710581118225E-2</c:v>
                </c:pt>
                <c:pt idx="452" formatCode="0.00%">
                  <c:v>-5.5490472483257405E-2</c:v>
                </c:pt>
                <c:pt idx="453" formatCode="0.00%">
                  <c:v>-5.5000736836307691E-2</c:v>
                </c:pt>
                <c:pt idx="454" formatCode="0.00%">
                  <c:v>-5.0853613698307973E-2</c:v>
                </c:pt>
                <c:pt idx="455" formatCode="0.00%">
                  <c:v>-4.0761189119830413E-2</c:v>
                </c:pt>
                <c:pt idx="456" formatCode="0.00%">
                  <c:v>-4.4789227602036859E-2</c:v>
                </c:pt>
                <c:pt idx="457" formatCode="0.00%">
                  <c:v>-5.2492516273662408E-2</c:v>
                </c:pt>
                <c:pt idx="458" formatCode="0.00%">
                  <c:v>-4.1696003667807353E-2</c:v>
                </c:pt>
                <c:pt idx="459" formatCode="0.00%">
                  <c:v>-4.7947948096952728E-2</c:v>
                </c:pt>
                <c:pt idx="460" formatCode="0.00%">
                  <c:v>-5.3114733600182158E-2</c:v>
                </c:pt>
                <c:pt idx="461" formatCode="0.00%">
                  <c:v>-5.300904596816565E-2</c:v>
                </c:pt>
                <c:pt idx="462" formatCode="0.00%">
                  <c:v>-4.9762500539602378E-2</c:v>
                </c:pt>
                <c:pt idx="463" formatCode="0.00%">
                  <c:v>-4.5405490695766951E-2</c:v>
                </c:pt>
                <c:pt idx="464" formatCode="0.00%">
                  <c:v>-5.2547592926966903E-2</c:v>
                </c:pt>
                <c:pt idx="465" formatCode="0.00%">
                  <c:v>-5.4195426851505892E-2</c:v>
                </c:pt>
                <c:pt idx="466" formatCode="0.00%">
                  <c:v>-6.2928797795743022E-2</c:v>
                </c:pt>
                <c:pt idx="467" formatCode="0.00%">
                  <c:v>-6.5888051492205182E-2</c:v>
                </c:pt>
                <c:pt idx="468" formatCode="0.00%">
                  <c:v>-8.0267523679239464E-2</c:v>
                </c:pt>
                <c:pt idx="469" formatCode="0.00%">
                  <c:v>-8.9258415191629553E-2</c:v>
                </c:pt>
                <c:pt idx="470" formatCode="0.00%">
                  <c:v>-8.5075566656891768E-2</c:v>
                </c:pt>
                <c:pt idx="471" formatCode="0.00%">
                  <c:v>-6.6858591436920065E-2</c:v>
                </c:pt>
                <c:pt idx="472" formatCode="0.00%">
                  <c:v>-6.533877351735877E-2</c:v>
                </c:pt>
                <c:pt idx="473" formatCode="0.00%">
                  <c:v>-5.7753080943329038E-2</c:v>
                </c:pt>
                <c:pt idx="474" formatCode="0.00%">
                  <c:v>-5.7053458590543747E-2</c:v>
                </c:pt>
                <c:pt idx="475" formatCode="0.00%">
                  <c:v>-6.1391117177812753E-2</c:v>
                </c:pt>
                <c:pt idx="476" formatCode="0.00%">
                  <c:v>-6.5597782643709177E-2</c:v>
                </c:pt>
                <c:pt idx="477" formatCode="0.00%">
                  <c:v>-5.6605402573121633E-2</c:v>
                </c:pt>
                <c:pt idx="478" formatCode="0.00%">
                  <c:v>-5.102182077461595E-2</c:v>
                </c:pt>
                <c:pt idx="479" formatCode="0.00%">
                  <c:v>-5.3859012698889937E-2</c:v>
                </c:pt>
                <c:pt idx="480" formatCode="0.00%">
                  <c:v>-4.7970276469914037E-2</c:v>
                </c:pt>
                <c:pt idx="481" formatCode="0.00%">
                  <c:v>-4.4207201346847393E-2</c:v>
                </c:pt>
                <c:pt idx="482" formatCode="0.00%">
                  <c:v>-6.5929731121732782E-2</c:v>
                </c:pt>
                <c:pt idx="483" formatCode="0.00%">
                  <c:v>-7.1394228264445331E-2</c:v>
                </c:pt>
                <c:pt idx="484" formatCode="0.00%">
                  <c:v>-7.3592828722028047E-2</c:v>
                </c:pt>
                <c:pt idx="485" formatCode="0.00%">
                  <c:v>-8.6736797605207513E-2</c:v>
                </c:pt>
                <c:pt idx="486" formatCode="0.00%">
                  <c:v>-8.8008026305800402E-2</c:v>
                </c:pt>
                <c:pt idx="487" formatCode="0.00%">
                  <c:v>-9.3758326622416746E-2</c:v>
                </c:pt>
                <c:pt idx="488" formatCode="0.00%">
                  <c:v>-0.11389405335885716</c:v>
                </c:pt>
                <c:pt idx="489" formatCode="0.00%">
                  <c:v>-0.12561198348891239</c:v>
                </c:pt>
                <c:pt idx="490" formatCode="0.00%">
                  <c:v>-0.10421693651745854</c:v>
                </c:pt>
                <c:pt idx="491" formatCode="0.00%">
                  <c:v>-9.7756593940675041E-2</c:v>
                </c:pt>
                <c:pt idx="492" formatCode="0.00%">
                  <c:v>-9.1601405794361629E-2</c:v>
                </c:pt>
                <c:pt idx="493" formatCode="0.00%">
                  <c:v>-9.9062059479808423E-2</c:v>
                </c:pt>
                <c:pt idx="494" formatCode="0.00%">
                  <c:v>-0.10167894479086498</c:v>
                </c:pt>
                <c:pt idx="495" formatCode="0.00%">
                  <c:v>-9.4495162930137419E-2</c:v>
                </c:pt>
                <c:pt idx="496" formatCode="0.00%">
                  <c:v>-7.0993806109340599E-2</c:v>
                </c:pt>
                <c:pt idx="497" formatCode="0.00%">
                  <c:v>-6.8960435611670826E-2</c:v>
                </c:pt>
                <c:pt idx="498" formatCode="0.00%">
                  <c:v>-6.8960435611670826E-2</c:v>
                </c:pt>
                <c:pt idx="499" formatCode="0.00%">
                  <c:v>-6.0039506334559435E-2</c:v>
                </c:pt>
                <c:pt idx="500" formatCode="0.00%">
                  <c:v>-6.6071144150487232E-2</c:v>
                </c:pt>
                <c:pt idx="501" formatCode="0.00%">
                  <c:v>-7.0794339310886897E-2</c:v>
                </c:pt>
                <c:pt idx="502" formatCode="0.00%">
                  <c:v>-9.2957482312207157E-2</c:v>
                </c:pt>
                <c:pt idx="503" formatCode="0.00%">
                  <c:v>-8.6436108849329646E-2</c:v>
                </c:pt>
                <c:pt idx="504" formatCode="0.00%">
                  <c:v>-9.5942041498025391E-2</c:v>
                </c:pt>
                <c:pt idx="505" formatCode="0.00%">
                  <c:v>-0.11370054079319311</c:v>
                </c:pt>
                <c:pt idx="506" formatCode="0.00%">
                  <c:v>-0.11989889712723158</c:v>
                </c:pt>
                <c:pt idx="507" formatCode="0.00%">
                  <c:v>-0.12594393196693612</c:v>
                </c:pt>
                <c:pt idx="508" formatCode="0.00%">
                  <c:v>-0.1173981193555734</c:v>
                </c:pt>
                <c:pt idx="509" formatCode="0.00%">
                  <c:v>-0.11267492419517373</c:v>
                </c:pt>
                <c:pt idx="510" formatCode="0.00%">
                  <c:v>-0.11903702193092797</c:v>
                </c:pt>
                <c:pt idx="511" formatCode="0.00%">
                  <c:v>-0.1360259366380317</c:v>
                </c:pt>
                <c:pt idx="512" formatCode="0.00%">
                  <c:v>-0.12520411854282057</c:v>
                </c:pt>
                <c:pt idx="513" formatCode="0.00%">
                  <c:v>-0.15545459823069971</c:v>
                </c:pt>
                <c:pt idx="514" formatCode="0.00%">
                  <c:v>-0.14053775653439834</c:v>
                </c:pt>
                <c:pt idx="515" formatCode="0.00%">
                  <c:v>-0.12174917496661904</c:v>
                </c:pt>
                <c:pt idx="516" formatCode="0.00%">
                  <c:v>-0.12517434737887229</c:v>
                </c:pt>
                <c:pt idx="517" formatCode="0.00%">
                  <c:v>-0.12004477583057824</c:v>
                </c:pt>
                <c:pt idx="518" formatCode="0.00%">
                  <c:v>-0.10829856309477204</c:v>
                </c:pt>
                <c:pt idx="519" formatCode="0.00%">
                  <c:v>-0.11702002557342985</c:v>
                </c:pt>
                <c:pt idx="520" formatCode="0.00%">
                  <c:v>-9.4392452414515812E-2</c:v>
                </c:pt>
                <c:pt idx="521" formatCode="0.00%">
                  <c:v>-9.7918846784193228E-2</c:v>
                </c:pt>
                <c:pt idx="522" formatCode="0.00%">
                  <c:v>-0.11847434693230478</c:v>
                </c:pt>
                <c:pt idx="523" formatCode="0.00%">
                  <c:v>-0.13110774035377068</c:v>
                </c:pt>
                <c:pt idx="524" formatCode="0.00%">
                  <c:v>-0.12193524474129598</c:v>
                </c:pt>
                <c:pt idx="525" formatCode="0.00%">
                  <c:v>-0.12948223480219287</c:v>
                </c:pt>
                <c:pt idx="526" formatCode="0.00%">
                  <c:v>-0.15310565339517798</c:v>
                </c:pt>
                <c:pt idx="527" formatCode="0.00%">
                  <c:v>-0.1616157406098028</c:v>
                </c:pt>
                <c:pt idx="528" formatCode="0.00%">
                  <c:v>-0.15564513367996888</c:v>
                </c:pt>
                <c:pt idx="529" formatCode="0.00%">
                  <c:v>-0.1757897917655937</c:v>
                </c:pt>
                <c:pt idx="530" formatCode="0.00%">
                  <c:v>-0.15039052324309191</c:v>
                </c:pt>
                <c:pt idx="531" formatCode="0.00%">
                  <c:v>-0.12738187918563956</c:v>
                </c:pt>
                <c:pt idx="532" formatCode="0.00%">
                  <c:v>-0.10235177309609687</c:v>
                </c:pt>
                <c:pt idx="533" formatCode="0.00%">
                  <c:v>-0.11104048729441152</c:v>
                </c:pt>
                <c:pt idx="534" formatCode="0.00%">
                  <c:v>-0.11427363569919816</c:v>
                </c:pt>
                <c:pt idx="535" formatCode="0.00%">
                  <c:v>-0.10124875147181196</c:v>
                </c:pt>
                <c:pt idx="536" formatCode="0.00%">
                  <c:v>-0.11247545739672003</c:v>
                </c:pt>
                <c:pt idx="537" formatCode="0.00%">
                  <c:v>-0.12663611152873433</c:v>
                </c:pt>
                <c:pt idx="538" formatCode="0.00%">
                  <c:v>-0.10495823849977143</c:v>
                </c:pt>
                <c:pt idx="539" formatCode="0.00%">
                  <c:v>-9.2573434297273952E-2</c:v>
                </c:pt>
                <c:pt idx="540" formatCode="0.00%">
                  <c:v>-9.241267001195308E-2</c:v>
                </c:pt>
                <c:pt idx="541" formatCode="0.00%">
                  <c:v>-8.4108003828571642E-2</c:v>
                </c:pt>
                <c:pt idx="542" formatCode="0.00%">
                  <c:v>-8.4974344699467463E-2</c:v>
                </c:pt>
                <c:pt idx="543" formatCode="0.00%">
                  <c:v>-8.7445351307177357E-2</c:v>
                </c:pt>
                <c:pt idx="544" formatCode="0.00%">
                  <c:v>-7.7178765419602169E-2</c:v>
                </c:pt>
                <c:pt idx="545" formatCode="0.00%">
                  <c:v>-7.9713780029800965E-2</c:v>
                </c:pt>
                <c:pt idx="546" formatCode="0.00%">
                  <c:v>-8.8192607522280031E-2</c:v>
                </c:pt>
                <c:pt idx="547" formatCode="0.00%">
                  <c:v>-8.5084498006076315E-2</c:v>
                </c:pt>
                <c:pt idx="548" formatCode="0.00%">
                  <c:v>-0.10140207296614573</c:v>
                </c:pt>
                <c:pt idx="549" formatCode="0.00%">
                  <c:v>-8.6056526508988651E-2</c:v>
                </c:pt>
                <c:pt idx="550" formatCode="0.00%">
                  <c:v>-8.0879321098377352E-2</c:v>
                </c:pt>
                <c:pt idx="551" formatCode="0.00%">
                  <c:v>-8.6029732461435124E-2</c:v>
                </c:pt>
                <c:pt idx="552" formatCode="0.00%">
                  <c:v>-8.0742373744215098E-2</c:v>
                </c:pt>
                <c:pt idx="553" formatCode="0.00%">
                  <c:v>-7.6927199084238992E-2</c:v>
                </c:pt>
                <c:pt idx="554" formatCode="0.00%">
                  <c:v>-7.8636063894872002E-2</c:v>
                </c:pt>
                <c:pt idx="555" formatCode="0.00%">
                  <c:v>-7.9389274342764327E-2</c:v>
                </c:pt>
                <c:pt idx="556" formatCode="0.00%">
                  <c:v>-7.8174610853673249E-2</c:v>
                </c:pt>
                <c:pt idx="557" formatCode="0.00%">
                  <c:v>-7.7226399281919558E-2</c:v>
                </c:pt>
                <c:pt idx="558" formatCode="0.00%">
                  <c:v>-9.1014913864579952E-2</c:v>
                </c:pt>
                <c:pt idx="559" formatCode="0.00%">
                  <c:v>-9.1014913864579952E-2</c:v>
                </c:pt>
                <c:pt idx="560" formatCode="0.00%">
                  <c:v>-9.1101250240030046E-2</c:v>
                </c:pt>
                <c:pt idx="561" formatCode="0.00%">
                  <c:v>-7.6622044653768775E-2</c:v>
                </c:pt>
                <c:pt idx="562" formatCode="0.00%">
                  <c:v>-8.0830198677862647E-2</c:v>
                </c:pt>
                <c:pt idx="563" formatCode="0.00%">
                  <c:v>-8.5124689077406474E-2</c:v>
                </c:pt>
                <c:pt idx="564" formatCode="0.00%">
                  <c:v>-8.2345550922831592E-2</c:v>
                </c:pt>
                <c:pt idx="565" formatCode="0.00%">
                  <c:v>-9.3284965115638691E-2</c:v>
                </c:pt>
                <c:pt idx="566" formatCode="0.00%">
                  <c:v>-8.280551540583303E-2</c:v>
                </c:pt>
                <c:pt idx="567" formatCode="0.00%">
                  <c:v>-8.6488208386239107E-2</c:v>
                </c:pt>
                <c:pt idx="568" formatCode="0.00%">
                  <c:v>-7.6437463437289271E-2</c:v>
                </c:pt>
                <c:pt idx="569" formatCode="0.00%">
                  <c:v>-7.7076054903980548E-2</c:v>
                </c:pt>
                <c:pt idx="570" formatCode="0.00%">
                  <c:v>-7.0783919403504897E-2</c:v>
                </c:pt>
                <c:pt idx="571" formatCode="0.00%">
                  <c:v>-5.284679312464733E-2</c:v>
                </c:pt>
                <c:pt idx="572" formatCode="0.00%">
                  <c:v>-5.2517821763018481E-2</c:v>
                </c:pt>
                <c:pt idx="573" formatCode="0.00%">
                  <c:v>-5.5695893514500772E-2</c:v>
                </c:pt>
                <c:pt idx="574" formatCode="0.00%">
                  <c:v>-5.4241572155625695E-2</c:v>
                </c:pt>
                <c:pt idx="575" formatCode="0.00%">
                  <c:v>-4.6526375018420836E-2</c:v>
                </c:pt>
                <c:pt idx="576" formatCode="0.00%">
                  <c:v>-4.5795492943489814E-2</c:v>
                </c:pt>
                <c:pt idx="577" formatCode="0.00%">
                  <c:v>-5.0085517668441562E-2</c:v>
                </c:pt>
                <c:pt idx="578" formatCode="0.00%">
                  <c:v>-6.065428087009208E-2</c:v>
                </c:pt>
                <c:pt idx="579" formatCode="0.00%">
                  <c:v>-6.8025621063693892E-2</c:v>
                </c:pt>
                <c:pt idx="580" formatCode="0.00%">
                  <c:v>-6.4512623717793094E-2</c:v>
                </c:pt>
                <c:pt idx="581" formatCode="0.00%">
                  <c:v>-5.9244616257139497E-2</c:v>
                </c:pt>
                <c:pt idx="582" formatCode="0.00%">
                  <c:v>-5.8873965265983055E-2</c:v>
                </c:pt>
                <c:pt idx="583" formatCode="0.00%">
                  <c:v>-7.0858347313375675E-2</c:v>
                </c:pt>
                <c:pt idx="584" formatCode="0.00%">
                  <c:v>-7.0858347313375675E-2</c:v>
                </c:pt>
                <c:pt idx="585" formatCode="0.00%">
                  <c:v>-7.923892996482533E-2</c:v>
                </c:pt>
                <c:pt idx="586" formatCode="0.00%">
                  <c:v>-9.0190252623211592E-2</c:v>
                </c:pt>
                <c:pt idx="587" formatCode="0.00%">
                  <c:v>-8.9411736685963319E-2</c:v>
                </c:pt>
                <c:pt idx="588" formatCode="0.00%">
                  <c:v>-8.8153905009147202E-2</c:v>
                </c:pt>
                <c:pt idx="589" formatCode="0.00%">
                  <c:v>-8.9774944886132663E-2</c:v>
                </c:pt>
                <c:pt idx="590" formatCode="0.00%">
                  <c:v>-8.3546817388146052E-2</c:v>
                </c:pt>
                <c:pt idx="591" formatCode="0.00%">
                  <c:v>-8.2677499400855337E-2</c:v>
                </c:pt>
                <c:pt idx="592" formatCode="0.00%">
                  <c:v>-9.1355793691788117E-2</c:v>
                </c:pt>
                <c:pt idx="593" formatCode="0.00%">
                  <c:v>-8.6248550516455247E-2</c:v>
                </c:pt>
                <c:pt idx="594" formatCode="0.00%">
                  <c:v>-8.432831044178922E-2</c:v>
                </c:pt>
                <c:pt idx="595" formatCode="0.00%">
                  <c:v>-8.189154067261982E-2</c:v>
                </c:pt>
                <c:pt idx="596" formatCode="0.00%">
                  <c:v>-8.2184786637510721E-2</c:v>
                </c:pt>
                <c:pt idx="597" formatCode="0.00%">
                  <c:v>-9.8923623567448729E-2</c:v>
                </c:pt>
                <c:pt idx="598" formatCode="0.00%">
                  <c:v>-8.3595939808660757E-2</c:v>
                </c:pt>
                <c:pt idx="599" formatCode="0.00%">
                  <c:v>-8.655668206332022E-2</c:v>
                </c:pt>
                <c:pt idx="600" formatCode="0.00%">
                  <c:v>-7.4226954514127114E-2</c:v>
                </c:pt>
                <c:pt idx="601" formatCode="0.00%">
                  <c:v>-6.7738329331592642E-2</c:v>
                </c:pt>
                <c:pt idx="602" formatCode="0.00%">
                  <c:v>-6.7321533036316383E-2</c:v>
                </c:pt>
                <c:pt idx="603" formatCode="0.00%">
                  <c:v>-6.6556414122844743E-2</c:v>
                </c:pt>
                <c:pt idx="604" formatCode="0.00%">
                  <c:v>-7.2510646912506999E-2</c:v>
                </c:pt>
                <c:pt idx="605" formatCode="0.00%">
                  <c:v>-7.8295184067663837E-2</c:v>
                </c:pt>
                <c:pt idx="606" formatCode="0.00%">
                  <c:v>-7.9235952848430574E-2</c:v>
                </c:pt>
                <c:pt idx="607" formatCode="0.00%">
                  <c:v>-7.5660436058238315E-2</c:v>
                </c:pt>
                <c:pt idx="608" formatCode="0.00%">
                  <c:v>-6.6167900433319327E-2</c:v>
                </c:pt>
                <c:pt idx="609" formatCode="0.00%">
                  <c:v>-6.4511135159595778E-2</c:v>
                </c:pt>
                <c:pt idx="610" formatCode="0.00%">
                  <c:v>-6.1982074782186633E-2</c:v>
                </c:pt>
                <c:pt idx="611" formatCode="0.00%">
                  <c:v>-7.2346905510791232E-2</c:v>
                </c:pt>
                <c:pt idx="612" formatCode="0.00%">
                  <c:v>-8.9633531857378212E-2</c:v>
                </c:pt>
                <c:pt idx="613" formatCode="0.00%">
                  <c:v>-0.10017103533688299</c:v>
                </c:pt>
                <c:pt idx="614" formatCode="0.00%">
                  <c:v>-0.11824808608629769</c:v>
                </c:pt>
                <c:pt idx="615" formatCode="0.00%">
                  <c:v>-0.11180709476608047</c:v>
                </c:pt>
                <c:pt idx="616" formatCode="0.00%">
                  <c:v>-0.11423642174426277</c:v>
                </c:pt>
                <c:pt idx="617" formatCode="0.00%">
                  <c:v>-0.10372571231231138</c:v>
                </c:pt>
                <c:pt idx="618" formatCode="0.00%">
                  <c:v>-7.6498494323383293E-2</c:v>
                </c:pt>
                <c:pt idx="619" formatCode="0.00%">
                  <c:v>-7.314179558821117E-2</c:v>
                </c:pt>
                <c:pt idx="620" formatCode="0.00%">
                  <c:v>-6.7985429992363733E-2</c:v>
                </c:pt>
                <c:pt idx="621" formatCode="0.00%">
                  <c:v>-5.6536928896040513E-2</c:v>
                </c:pt>
                <c:pt idx="622" formatCode="0.00%">
                  <c:v>-8.6220267910704404E-2</c:v>
                </c:pt>
                <c:pt idx="623" formatCode="0.00%">
                  <c:v>-0.10951471514206056</c:v>
                </c:pt>
                <c:pt idx="624" formatCode="0.00%">
                  <c:v>-8.5967213017143662E-2</c:v>
                </c:pt>
                <c:pt idx="625" formatCode="0.00%">
                  <c:v>-5.3268055094515925E-2</c:v>
                </c:pt>
                <c:pt idx="626" formatCode="0.00%">
                  <c:v>-3.1792625980401633E-2</c:v>
                </c:pt>
                <c:pt idx="627" formatCode="0.00%">
                  <c:v>-2.0851723229397229E-2</c:v>
                </c:pt>
                <c:pt idx="628" formatCode="0.00%">
                  <c:v>-2.568358313820816E-2</c:v>
                </c:pt>
                <c:pt idx="629" formatCode="0.00%">
                  <c:v>-3.7857012076672615E-2</c:v>
                </c:pt>
                <c:pt idx="630" formatCode="0.00%">
                  <c:v>-2.7407333530815373E-2</c:v>
                </c:pt>
                <c:pt idx="631" formatCode="0.00%">
                  <c:v>-1.8944880178507827E-2</c:v>
                </c:pt>
                <c:pt idx="632" formatCode="0.00%">
                  <c:v>-5.217396481941583E-3</c:v>
                </c:pt>
                <c:pt idx="633" formatCode="0.00%">
                  <c:v>-5.5404136107807716E-3</c:v>
                </c:pt>
                <c:pt idx="634" formatCode="0.00%">
                  <c:v>-7.0721399959213834E-3</c:v>
                </c:pt>
                <c:pt idx="635" formatCode="0.00%">
                  <c:v>-9.4434132044042864E-3</c:v>
                </c:pt>
                <c:pt idx="636" formatCode="0.00%">
                  <c:v>-7.244812746821567E-3</c:v>
                </c:pt>
                <c:pt idx="637" formatCode="0.00%">
                  <c:v>-3.3477673859875737E-3</c:v>
                </c:pt>
                <c:pt idx="638" formatCode="0.00%">
                  <c:v>-3.0574985374915657E-3</c:v>
                </c:pt>
                <c:pt idx="639" formatCode="0.00%">
                  <c:v>1.6493224827364356E-3</c:v>
                </c:pt>
                <c:pt idx="640" formatCode="0.00%">
                  <c:v>-2.6823818717427784E-3</c:v>
                </c:pt>
                <c:pt idx="641" formatCode="0.00%">
                  <c:v>1.8711176541513224E-3</c:v>
                </c:pt>
                <c:pt idx="642" formatCode="0.00%">
                  <c:v>-1.1580982775892719E-3</c:v>
                </c:pt>
                <c:pt idx="643" formatCode="0.00%">
                  <c:v>9.1099761681830973E-4</c:v>
                </c:pt>
                <c:pt idx="644" formatCode="0.00%">
                  <c:v>4.8407912579954832E-3</c:v>
                </c:pt>
                <c:pt idx="645" formatCode="0.00%">
                  <c:v>4.6889583218598428E-4</c:v>
                </c:pt>
                <c:pt idx="646" formatCode="0.00%">
                  <c:v>9.7053994471501355E-4</c:v>
                </c:pt>
                <c:pt idx="647" formatCode="0.00%">
                  <c:v>-3.5665854410076997E-3</c:v>
                </c:pt>
                <c:pt idx="648" formatCode="0.00%">
                  <c:v>-1.0793535489460297E-2</c:v>
                </c:pt>
                <c:pt idx="649" formatCode="0.00%">
                  <c:v>-1.2430949506617418E-2</c:v>
                </c:pt>
                <c:pt idx="650" formatCode="0.00%">
                  <c:v>3.3120419892496327E-3</c:v>
                </c:pt>
                <c:pt idx="651" formatCode="0.00%">
                  <c:v>1.1247545739672071E-2</c:v>
                </c:pt>
                <c:pt idx="652" formatCode="0.00%">
                  <c:v>1.3578627876824824E-2</c:v>
                </c:pt>
                <c:pt idx="653" formatCode="0.00%">
                  <c:v>1.9855877795326275E-2</c:v>
                </c:pt>
                <c:pt idx="654" formatCode="0.00%">
                  <c:v>2.2106577789818591E-2</c:v>
                </c:pt>
                <c:pt idx="655" formatCode="0.00%">
                  <c:v>2.929482532513835E-2</c:v>
                </c:pt>
                <c:pt idx="656" formatCode="0.00%">
                  <c:v>2.9489826448999851E-2</c:v>
                </c:pt>
                <c:pt idx="657" formatCode="0.00%">
                  <c:v>3.3236527431894702E-2</c:v>
                </c:pt>
                <c:pt idx="658" formatCode="0.00%">
                  <c:v>2.6200112832711397E-2</c:v>
                </c:pt>
                <c:pt idx="659" formatCode="0.00%">
                  <c:v>2.102439598029741E-2</c:v>
                </c:pt>
                <c:pt idx="660" formatCode="0.00%">
                  <c:v>2.2484671571962142E-2</c:v>
                </c:pt>
                <c:pt idx="661" formatCode="0.00%">
                  <c:v>2.0994624816349127E-2</c:v>
                </c:pt>
                <c:pt idx="662" formatCode="0.00%">
                  <c:v>1.6467919338008414E-2</c:v>
                </c:pt>
                <c:pt idx="663" formatCode="0.00%">
                  <c:v>2.2417686453078466E-2</c:v>
                </c:pt>
                <c:pt idx="664" formatCode="0.00%">
                  <c:v>1.7545635472937252E-2</c:v>
                </c:pt>
                <c:pt idx="665" formatCode="0.00%">
                  <c:v>1.4735237596216649E-2</c:v>
                </c:pt>
                <c:pt idx="666" formatCode="0.00%">
                  <c:v>1.7883538183750651E-2</c:v>
                </c:pt>
                <c:pt idx="667" formatCode="0.00%">
                  <c:v>1.7883538183750651E-2</c:v>
                </c:pt>
                <c:pt idx="668" formatCode="0.00%">
                  <c:v>1.5314286735011352E-2</c:v>
                </c:pt>
                <c:pt idx="669" formatCode="0.00%">
                  <c:v>9.4672301355630487E-3</c:v>
                </c:pt>
                <c:pt idx="670" formatCode="0.00%">
                  <c:v>4.1768943019481362E-3</c:v>
                </c:pt>
                <c:pt idx="671" formatCode="0.00%">
                  <c:v>2.6301334790135699E-2</c:v>
                </c:pt>
                <c:pt idx="672" formatCode="0.00%">
                  <c:v>1.6097268346851972E-2</c:v>
                </c:pt>
                <c:pt idx="673" formatCode="0.00%">
                  <c:v>1.9153278326146089E-2</c:v>
                </c:pt>
                <c:pt idx="674" formatCode="0.00%">
                  <c:v>2.0957410861413738E-2</c:v>
                </c:pt>
                <c:pt idx="675" formatCode="0.00%">
                  <c:v>8.7884475975414916E-3</c:v>
                </c:pt>
                <c:pt idx="676" formatCode="0.00%">
                  <c:v>-2.5320374938039092E-3</c:v>
                </c:pt>
                <c:pt idx="677" formatCode="0.00%">
                  <c:v>-7.782182256088537E-3</c:v>
                </c:pt>
                <c:pt idx="678" formatCode="0.00%">
                  <c:v>-6.6389695604733403E-3</c:v>
                </c:pt>
                <c:pt idx="679" formatCode="0.00%">
                  <c:v>1.8443236065979341E-3</c:v>
                </c:pt>
                <c:pt idx="680" formatCode="0.00%">
                  <c:v>-1.1357699046280925E-3</c:v>
                </c:pt>
                <c:pt idx="681" formatCode="0.00%">
                  <c:v>1.4236570600082515E-2</c:v>
                </c:pt>
                <c:pt idx="682" formatCode="0.00%">
                  <c:v>1.6802844932426918E-2</c:v>
                </c:pt>
                <c:pt idx="683" formatCode="0.00%">
                  <c:v>1.7395291094998381E-2</c:v>
                </c:pt>
                <c:pt idx="684" formatCode="0.00%">
                  <c:v>2.8802112561793741E-2</c:v>
                </c:pt>
                <c:pt idx="685" formatCode="0.00%">
                  <c:v>2.8508866596902972E-2</c:v>
                </c:pt>
                <c:pt idx="686" formatCode="0.00%">
                  <c:v>1.4904933230722072E-2</c:v>
                </c:pt>
                <c:pt idx="687" formatCode="0.00%">
                  <c:v>1.3361298380002147E-2</c:v>
                </c:pt>
                <c:pt idx="688" formatCode="0.00%">
                  <c:v>1.9570074621422476E-2</c:v>
                </c:pt>
                <c:pt idx="689" formatCode="0.00%">
                  <c:v>2.9995936236121089E-2</c:v>
                </c:pt>
                <c:pt idx="690" formatCode="0.00%">
                  <c:v>2.7005422817513197E-2</c:v>
                </c:pt>
                <c:pt idx="691" formatCode="0.00%">
                  <c:v>3.9537594281554914E-2</c:v>
                </c:pt>
                <c:pt idx="692" formatCode="0.00%">
                  <c:v>5.3056679830483039E-2</c:v>
                </c:pt>
                <c:pt idx="693" formatCode="0.00%">
                  <c:v>4.6940194197302457E-2</c:v>
                </c:pt>
                <c:pt idx="694" formatCode="0.00%">
                  <c:v>4.1984783958106044E-2</c:v>
                </c:pt>
                <c:pt idx="695" formatCode="0.00%">
                  <c:v>4.8598448029223446E-2</c:v>
                </c:pt>
                <c:pt idx="696" formatCode="0.00%">
                  <c:v>5.2541638694177245E-2</c:v>
                </c:pt>
                <c:pt idx="697" formatCode="0.00%">
                  <c:v>4.5564766422890507E-2</c:v>
                </c:pt>
                <c:pt idx="698" formatCode="0.00%">
                  <c:v>3.8677207643448619E-2</c:v>
                </c:pt>
                <c:pt idx="699" formatCode="0.00%">
                  <c:v>4.4007734548393823E-2</c:v>
                </c:pt>
                <c:pt idx="700" formatCode="0.00%">
                  <c:v>3.4183250445451091E-2</c:v>
                </c:pt>
                <c:pt idx="701" formatCode="0.00%">
                  <c:v>4.1999669540080255E-2</c:v>
                </c:pt>
                <c:pt idx="702" formatCode="0.00%">
                  <c:v>4.5253657759630632E-2</c:v>
                </c:pt>
                <c:pt idx="703" formatCode="0.00%">
                  <c:v>4.5994959741943522E-2</c:v>
                </c:pt>
                <c:pt idx="704" formatCode="0.00%">
                  <c:v>4.5037816821005404E-2</c:v>
                </c:pt>
                <c:pt idx="705" formatCode="0.00%">
                  <c:v>3.9966299042410482E-2</c:v>
                </c:pt>
                <c:pt idx="706" formatCode="0.00%">
                  <c:v>4.461655485113681E-2</c:v>
                </c:pt>
                <c:pt idx="707" formatCode="0.00%">
                  <c:v>3.5752190785527091E-2</c:v>
                </c:pt>
                <c:pt idx="708" formatCode="0.00%">
                  <c:v>3.9991604531766554E-2</c:v>
                </c:pt>
                <c:pt idx="709" formatCode="0.00%">
                  <c:v>4.1434017425062315E-2</c:v>
                </c:pt>
                <c:pt idx="710" formatCode="0.00%">
                  <c:v>3.5176118763127283E-2</c:v>
                </c:pt>
                <c:pt idx="711" formatCode="0.00%">
                  <c:v>2.9656544967110378E-2</c:v>
                </c:pt>
                <c:pt idx="712" formatCode="0.00%">
                  <c:v>1.8980605575245904E-2</c:v>
                </c:pt>
                <c:pt idx="713" formatCode="0.00%">
                  <c:v>1.0806932513237059E-2</c:v>
                </c:pt>
                <c:pt idx="714" formatCode="0.00%">
                  <c:v>-3.6692959566293143E-3</c:v>
                </c:pt>
                <c:pt idx="715" formatCode="0.00%">
                  <c:v>1.3246679398801083E-2</c:v>
                </c:pt>
                <c:pt idx="716" formatCode="0.00%">
                  <c:v>1.8639725748037746E-2</c:v>
                </c:pt>
                <c:pt idx="717" formatCode="0.00%">
                  <c:v>2.8867609122480101E-2</c:v>
                </c:pt>
                <c:pt idx="718" formatCode="0.00%">
                  <c:v>1.6384560078953083E-2</c:v>
                </c:pt>
                <c:pt idx="719" formatCode="0.00%">
                  <c:v>5.2501447622847639E-3</c:v>
                </c:pt>
                <c:pt idx="720" formatCode="0.00%">
                  <c:v>1.1138880991260664E-2</c:v>
                </c:pt>
                <c:pt idx="721" formatCode="0.00%">
                  <c:v>4.7351036259789727E-3</c:v>
                </c:pt>
                <c:pt idx="722" formatCode="0.00%">
                  <c:v>1.1432126956151568E-2</c:v>
                </c:pt>
                <c:pt idx="723" formatCode="0.00%">
                  <c:v>8.6127977302465474E-3</c:v>
                </c:pt>
                <c:pt idx="724" formatCode="0.00%">
                  <c:v>8.9387919754804965E-3</c:v>
                </c:pt>
                <c:pt idx="725" formatCode="0.00%">
                  <c:v>1.5155011007887929E-2</c:v>
                </c:pt>
                <c:pt idx="726" formatCode="0.00%">
                  <c:v>1.4855810810207369E-2</c:v>
                </c:pt>
                <c:pt idx="727" formatCode="0.00%">
                  <c:v>1.8285448897052827E-2</c:v>
                </c:pt>
                <c:pt idx="728" formatCode="0.00%">
                  <c:v>1.2140680658121411E-2</c:v>
                </c:pt>
                <c:pt idx="729" formatCode="0.00%">
                  <c:v>8.0516112898208151E-3</c:v>
                </c:pt>
                <c:pt idx="730" formatCode="0.00%">
                  <c:v>9.8066214045737597E-3</c:v>
                </c:pt>
                <c:pt idx="731" formatCode="0.00%">
                  <c:v>5.212930807349375E-3</c:v>
                </c:pt>
                <c:pt idx="732" formatCode="0.00%">
                  <c:v>1.9068430508893987E-3</c:v>
                </c:pt>
                <c:pt idx="733" formatCode="0.00%">
                  <c:v>4.3049103069258254E-3</c:v>
                </c:pt>
                <c:pt idx="734" formatCode="0.00%">
                  <c:v>9.2186409165946389E-3</c:v>
                </c:pt>
                <c:pt idx="735" formatCode="0.00%">
                  <c:v>2.7437104694763657E-2</c:v>
                </c:pt>
                <c:pt idx="736" formatCode="0.00%">
                  <c:v>3.1801557329586186E-2</c:v>
                </c:pt>
                <c:pt idx="737" formatCode="0.00%">
                  <c:v>3.5174630204929835E-2</c:v>
                </c:pt>
                <c:pt idx="738" formatCode="0.00%">
                  <c:v>2.5679117463615949E-2</c:v>
                </c:pt>
                <c:pt idx="739" formatCode="0.00%">
                  <c:v>3.7312199776418538E-2</c:v>
                </c:pt>
                <c:pt idx="740" formatCode="0.00%">
                  <c:v>3.4427373989827155E-2</c:v>
                </c:pt>
                <c:pt idx="741" formatCode="0.00%">
                  <c:v>4.1843370929351593E-2</c:v>
                </c:pt>
                <c:pt idx="742" formatCode="0.00%">
                  <c:v>4.3723419932687468E-2</c:v>
                </c:pt>
                <c:pt idx="743" formatCode="0.00%">
                  <c:v>4.4545104057660788E-2</c:v>
                </c:pt>
                <c:pt idx="744" formatCode="0.00%">
                  <c:v>4.8534440026734536E-2</c:v>
                </c:pt>
                <c:pt idx="745" formatCode="0.00%">
                  <c:v>4.8156346244590982E-2</c:v>
                </c:pt>
                <c:pt idx="746" formatCode="0.00%">
                  <c:v>5.1469876792038065E-2</c:v>
                </c:pt>
                <c:pt idx="747" formatCode="0.00%">
                  <c:v>5.2138239422677625E-2</c:v>
                </c:pt>
                <c:pt idx="748" formatCode="0.00%">
                  <c:v>5.2138239422677625E-2</c:v>
                </c:pt>
                <c:pt idx="749" formatCode="0.00%">
                  <c:v>5.7781363549080006E-2</c:v>
                </c:pt>
                <c:pt idx="750" formatCode="0.00%">
                  <c:v>5.9892139073015327E-2</c:v>
                </c:pt>
                <c:pt idx="751" formatCode="0.00%">
                  <c:v>6.3251814924582206E-2</c:v>
                </c:pt>
                <c:pt idx="752" formatCode="0.00%">
                  <c:v>6.8470699964721243E-2</c:v>
                </c:pt>
                <c:pt idx="753" formatCode="0.00%">
                  <c:v>7.0234641428658609E-2</c:v>
                </c:pt>
                <c:pt idx="754" formatCode="0.00%">
                  <c:v>7.1063768344619166E-2</c:v>
                </c:pt>
                <c:pt idx="755" formatCode="0.00%">
                  <c:v>7.3257903127609672E-2</c:v>
                </c:pt>
                <c:pt idx="756" formatCode="0.00%">
                  <c:v>7.738418645084566E-2</c:v>
                </c:pt>
                <c:pt idx="757" formatCode="0.00%">
                  <c:v>8.2996050855102324E-2</c:v>
                </c:pt>
                <c:pt idx="758" formatCode="0.00%">
                  <c:v>8.523186526762043E-2</c:v>
                </c:pt>
                <c:pt idx="759" formatCode="0.00%">
                  <c:v>8.5511714208734574E-2</c:v>
                </c:pt>
                <c:pt idx="760" formatCode="0.00%">
                  <c:v>9.2275722657790979E-2</c:v>
                </c:pt>
                <c:pt idx="761" formatCode="0.00%">
                  <c:v>7.4795583745539948E-2</c:v>
                </c:pt>
                <c:pt idx="762" formatCode="0.00%">
                  <c:v>7.884892771710246E-2</c:v>
                </c:pt>
                <c:pt idx="763" formatCode="0.00%">
                  <c:v>7.3018245257825687E-2</c:v>
                </c:pt>
                <c:pt idx="764" formatCode="0.00%">
                  <c:v>7.1529687060410116E-2</c:v>
                </c:pt>
                <c:pt idx="765" formatCode="0.00%">
                  <c:v>6.4494761019424265E-2</c:v>
                </c:pt>
                <c:pt idx="766" formatCode="0.00%">
                  <c:v>6.4369722130841328E-2</c:v>
                </c:pt>
                <c:pt idx="767" formatCode="0.00%">
                  <c:v>6.6467100630999892E-2</c:v>
                </c:pt>
                <c:pt idx="768" formatCode="0.00%">
                  <c:v>6.6029464520959633E-2</c:v>
                </c:pt>
                <c:pt idx="769" formatCode="0.00%">
                  <c:v>6.9453148375015428E-2</c:v>
                </c:pt>
                <c:pt idx="770" formatCode="0.00%">
                  <c:v>5.9627175713875255E-2</c:v>
                </c:pt>
                <c:pt idx="771" formatCode="0.00%">
                  <c:v>5.6749792718270978E-2</c:v>
                </c:pt>
                <c:pt idx="772" formatCode="0.00%">
                  <c:v>5.8015067186074208E-2</c:v>
                </c:pt>
                <c:pt idx="773" formatCode="0.00%">
                  <c:v>6.2942194819519778E-2</c:v>
                </c:pt>
                <c:pt idx="774" formatCode="0.00%">
                  <c:v>7.0020289048230822E-2</c:v>
                </c:pt>
                <c:pt idx="775" formatCode="0.00%">
                  <c:v>6.76162675594046E-2</c:v>
                </c:pt>
                <c:pt idx="776" formatCode="0.00%">
                  <c:v>6.9710668943168394E-2</c:v>
                </c:pt>
                <c:pt idx="777" formatCode="0.00%">
                  <c:v>7.0097694074496369E-2</c:v>
                </c:pt>
                <c:pt idx="778" formatCode="0.00%">
                  <c:v>7.6153148821582931E-2</c:v>
                </c:pt>
                <c:pt idx="779" formatCode="0.00%">
                  <c:v>8.0507181549023449E-2</c:v>
                </c:pt>
                <c:pt idx="780" formatCode="0.00%">
                  <c:v>8.3509603433210663E-2</c:v>
                </c:pt>
                <c:pt idx="781" formatCode="0.00%">
                  <c:v>8.1967457140688191E-2</c:v>
                </c:pt>
                <c:pt idx="782" formatCode="0.00%">
                  <c:v>8.7006226638939796E-2</c:v>
                </c:pt>
                <c:pt idx="783" formatCode="0.00%">
                  <c:v>8.3360747613469108E-2</c:v>
                </c:pt>
                <c:pt idx="784" formatCode="0.00%">
                  <c:v>8.6641529880572998E-2</c:v>
                </c:pt>
                <c:pt idx="785" formatCode="0.00%">
                  <c:v>8.290078313046767E-2</c:v>
                </c:pt>
                <c:pt idx="786" formatCode="0.00%">
                  <c:v>8.6982409707781164E-2</c:v>
                </c:pt>
                <c:pt idx="787" formatCode="0.00%">
                  <c:v>8.2385741994161876E-2</c:v>
                </c:pt>
                <c:pt idx="788" formatCode="0.00%">
                  <c:v>7.8266901461913008E-2</c:v>
                </c:pt>
                <c:pt idx="789" formatCode="0.00%">
                  <c:v>7.9651260585509503E-2</c:v>
                </c:pt>
                <c:pt idx="790" formatCode="0.00%">
                  <c:v>8.1205315343611292E-2</c:v>
                </c:pt>
                <c:pt idx="791" formatCode="0.00%">
                  <c:v>9.8987631569937645E-2</c:v>
                </c:pt>
                <c:pt idx="792" formatCode="0.00%">
                  <c:v>9.8905760869079901E-2</c:v>
                </c:pt>
                <c:pt idx="793" formatCode="0.00%">
                  <c:v>9.7701517287370684E-2</c:v>
                </c:pt>
                <c:pt idx="794" formatCode="0.00%">
                  <c:v>9.4108137798809458E-2</c:v>
                </c:pt>
                <c:pt idx="795" formatCode="0.00%">
                  <c:v>9.2451372525085923E-2</c:v>
                </c:pt>
                <c:pt idx="796" formatCode="0.00%">
                  <c:v>9.179938403461789E-2</c:v>
                </c:pt>
                <c:pt idx="797" formatCode="0.00%">
                  <c:v>8.8874367176696348E-2</c:v>
                </c:pt>
                <c:pt idx="798" formatCode="0.00%">
                  <c:v>9.3060192827828903E-2</c:v>
                </c:pt>
                <c:pt idx="799" formatCode="0.00%">
                  <c:v>9.6632732501626267E-2</c:v>
                </c:pt>
                <c:pt idx="800" formatCode="0.00%">
                  <c:v>9.5258793285411758E-2</c:v>
                </c:pt>
                <c:pt idx="801" formatCode="0.00%">
                  <c:v>9.6864947580423147E-2</c:v>
                </c:pt>
                <c:pt idx="802" formatCode="0.00%">
                  <c:v>0.10390731641239612</c:v>
                </c:pt>
                <c:pt idx="803" formatCode="0.00%">
                  <c:v>0.10524850734826757</c:v>
                </c:pt>
                <c:pt idx="804" formatCode="0.00%">
                  <c:v>0.10597045807401417</c:v>
                </c:pt>
                <c:pt idx="805" formatCode="0.00%">
                  <c:v>9.8308849031916223E-2</c:v>
                </c:pt>
                <c:pt idx="806" formatCode="0.00%">
                  <c:v>9.032719997737397E-2</c:v>
                </c:pt>
                <c:pt idx="807" formatCode="0.00%">
                  <c:v>9.2707404535041435E-2</c:v>
                </c:pt>
                <c:pt idx="808" formatCode="0.00%">
                  <c:v>9.2128355396246725E-2</c:v>
                </c:pt>
                <c:pt idx="809" formatCode="0.00%">
                  <c:v>8.5679921285042537E-2</c:v>
                </c:pt>
                <c:pt idx="810" formatCode="0.00%">
                  <c:v>9.3110803806541062E-2</c:v>
                </c:pt>
                <c:pt idx="811" formatCode="0.00%">
                  <c:v>9.7621135144710242E-2</c:v>
                </c:pt>
                <c:pt idx="812" formatCode="0.00%">
                  <c:v>9.6995940701795735E-2</c:v>
                </c:pt>
                <c:pt idx="813" formatCode="0.00%">
                  <c:v>9.0059259501839142E-2</c:v>
                </c:pt>
                <c:pt idx="814" formatCode="0.00%">
                  <c:v>8.4070789873636254E-2</c:v>
                </c:pt>
                <c:pt idx="815" formatCode="0.00%">
                  <c:v>8.9895518100123376E-2</c:v>
                </c:pt>
                <c:pt idx="816" formatCode="0.00%">
                  <c:v>9.1363236482775209E-2</c:v>
                </c:pt>
                <c:pt idx="817" formatCode="0.00%">
                  <c:v>8.7123822736535614E-2</c:v>
                </c:pt>
                <c:pt idx="818" formatCode="0.00%">
                  <c:v>9.3996495934003291E-2</c:v>
                </c:pt>
                <c:pt idx="819" formatCode="0.00%">
                  <c:v>9.3932487931514375E-2</c:v>
                </c:pt>
                <c:pt idx="820" formatCode="0.00%">
                  <c:v>9.6397540306434618E-2</c:v>
                </c:pt>
                <c:pt idx="821" formatCode="0.00%">
                  <c:v>9.393993072250148E-2</c:v>
                </c:pt>
                <c:pt idx="822" formatCode="0.00%">
                  <c:v>9.075441618003223E-2</c:v>
                </c:pt>
                <c:pt idx="823" formatCode="0.00%">
                  <c:v>9.075441618003223E-2</c:v>
                </c:pt>
                <c:pt idx="824" formatCode="0.00%">
                  <c:v>6.3946971602775293E-2</c:v>
                </c:pt>
                <c:pt idx="825" formatCode="0.00%">
                  <c:v>5.9013889736540058E-2</c:v>
                </c:pt>
                <c:pt idx="826" formatCode="0.00%">
                  <c:v>5.9636107063059808E-2</c:v>
                </c:pt>
                <c:pt idx="827" formatCode="0.00%">
                  <c:v>5.9042172342291033E-2</c:v>
                </c:pt>
                <c:pt idx="828" formatCode="0.00%">
                  <c:v>8.1389896560090935E-2</c:v>
                </c:pt>
                <c:pt idx="829" formatCode="0.00%">
                  <c:v>8.3021356344458397E-2</c:v>
                </c:pt>
                <c:pt idx="830" formatCode="0.00%">
                  <c:v>8.4968390466677937E-2</c:v>
                </c:pt>
                <c:pt idx="831" formatCode="0.00%">
                  <c:v>7.7294872959000671E-2</c:v>
                </c:pt>
                <c:pt idx="832" formatCode="0.00%">
                  <c:v>7.2348394068988686E-2</c:v>
                </c:pt>
                <c:pt idx="833" formatCode="0.00%">
                  <c:v>7.2348394068988686E-2</c:v>
                </c:pt>
                <c:pt idx="834" formatCode="0.00%">
                  <c:v>7.9212135917271942E-2</c:v>
                </c:pt>
                <c:pt idx="835" formatCode="0.00%">
                  <c:v>7.690189359488292E-2</c:v>
                </c:pt>
                <c:pt idx="836" formatCode="0.00%">
                  <c:v>7.8921867068775936E-2</c:v>
                </c:pt>
                <c:pt idx="837" formatCode="0.00%">
                  <c:v>8.6264924656626898E-2</c:v>
                </c:pt>
                <c:pt idx="838" formatCode="0.00%">
                  <c:v>8.6775500118340357E-2</c:v>
                </c:pt>
                <c:pt idx="839" formatCode="0.00%">
                  <c:v>9.2930688264653769E-2</c:v>
                </c:pt>
                <c:pt idx="840" formatCode="0.00%">
                  <c:v>9.9335954188132902E-2</c:v>
                </c:pt>
                <c:pt idx="841" formatCode="0.00%">
                  <c:v>9.9542863777573723E-2</c:v>
                </c:pt>
                <c:pt idx="842" formatCode="0.00%">
                  <c:v>0.10680107354817205</c:v>
                </c:pt>
                <c:pt idx="843" formatCode="0.00%">
                  <c:v>0.10962635700686672</c:v>
                </c:pt>
                <c:pt idx="844" formatCode="0.00%">
                  <c:v>0.11969794177058042</c:v>
                </c:pt>
                <c:pt idx="845" formatCode="0.00%">
                  <c:v>0.11693517775617721</c:v>
                </c:pt>
                <c:pt idx="846" formatCode="0.00%">
                  <c:v>0.10695439504250581</c:v>
                </c:pt>
                <c:pt idx="847" formatCode="0.00%">
                  <c:v>0.11205866110144379</c:v>
                </c:pt>
                <c:pt idx="848" formatCode="0.00%">
                  <c:v>0.11587383576141989</c:v>
                </c:pt>
                <c:pt idx="849" formatCode="0.00%">
                  <c:v>0.11422897895327566</c:v>
                </c:pt>
                <c:pt idx="850" formatCode="0.00%">
                  <c:v>0.11863659977582311</c:v>
                </c:pt>
                <c:pt idx="851" formatCode="0.00%">
                  <c:v>0.11905488462929693</c:v>
                </c:pt>
                <c:pt idx="852" formatCode="0.00%">
                  <c:v>0.12350865075596432</c:v>
                </c:pt>
                <c:pt idx="853" formatCode="0.00%">
                  <c:v>0.12036481584302267</c:v>
                </c:pt>
                <c:pt idx="854" formatCode="0.00%">
                  <c:v>0.11938832166551799</c:v>
                </c:pt>
                <c:pt idx="855" formatCode="0.00%">
                  <c:v>0.12293406729176196</c:v>
                </c:pt>
                <c:pt idx="856" formatCode="0.00%">
                  <c:v>0.12350865075596432</c:v>
                </c:pt>
                <c:pt idx="857" formatCode="0.00%">
                  <c:v>0.1202531739782165</c:v>
                </c:pt>
                <c:pt idx="858" formatCode="0.00%">
                  <c:v>0.12013260076422577</c:v>
                </c:pt>
                <c:pt idx="859" formatCode="0.00%">
                  <c:v>0.11323611063559948</c:v>
                </c:pt>
                <c:pt idx="860" formatCode="0.00%">
                  <c:v>0.10897287995820125</c:v>
                </c:pt>
                <c:pt idx="861" formatCode="0.00%">
                  <c:v>0.12048687761521069</c:v>
                </c:pt>
                <c:pt idx="862" formatCode="0.00%">
                  <c:v>0.11818556664200623</c:v>
                </c:pt>
                <c:pt idx="863" formatCode="0.00%">
                  <c:v>0.11648414462236019</c:v>
                </c:pt>
                <c:pt idx="864" formatCode="0.00%">
                  <c:v>0.11260793907629006</c:v>
                </c:pt>
                <c:pt idx="865" formatCode="0.00%">
                  <c:v>0.10441491475771481</c:v>
                </c:pt>
                <c:pt idx="866" formatCode="0.00%">
                  <c:v>0.11099136487389681</c:v>
                </c:pt>
                <c:pt idx="867" formatCode="0.00%">
                  <c:v>0.11996290512972049</c:v>
                </c:pt>
                <c:pt idx="868" formatCode="0.00%">
                  <c:v>0.1123563727409269</c:v>
                </c:pt>
                <c:pt idx="869" formatCode="0.00%">
                  <c:v>0.10864688571296729</c:v>
                </c:pt>
                <c:pt idx="870" formatCode="0.00%">
                  <c:v>0.10738161124516407</c:v>
                </c:pt>
                <c:pt idx="871" formatCode="0.00%">
                  <c:v>0.10512495701788209</c:v>
                </c:pt>
                <c:pt idx="872" formatCode="0.00%">
                  <c:v>0.10849951845142319</c:v>
                </c:pt>
                <c:pt idx="873" formatCode="0.00%">
                  <c:v>0.10664775205383815</c:v>
                </c:pt>
                <c:pt idx="874" formatCode="0.00%">
                  <c:v>9.9717025086671351E-2</c:v>
                </c:pt>
                <c:pt idx="875" formatCode="0.00%">
                  <c:v>9.4137908962757741E-2</c:v>
                </c:pt>
                <c:pt idx="876" formatCode="0.00%">
                  <c:v>8.8540930140475302E-2</c:v>
                </c:pt>
                <c:pt idx="877" formatCode="0.00%">
                  <c:v>9.8122779257239279E-2</c:v>
                </c:pt>
                <c:pt idx="878" formatCode="0.00%">
                  <c:v>9.671013752789194E-2</c:v>
                </c:pt>
                <c:pt idx="879" formatCode="0.00%">
                  <c:v>9.2196829073327852E-2</c:v>
                </c:pt>
                <c:pt idx="880" formatCode="0.00%">
                  <c:v>9.422722245460273E-2</c:v>
                </c:pt>
                <c:pt idx="881" formatCode="0.00%">
                  <c:v>9.7071857169863829E-2</c:v>
                </c:pt>
                <c:pt idx="882" formatCode="0.00%">
                  <c:v>9.1077433308871414E-2</c:v>
                </c:pt>
                <c:pt idx="883" formatCode="0.00%">
                  <c:v>0.10405319511574292</c:v>
                </c:pt>
                <c:pt idx="884" formatCode="0.00%">
                  <c:v>0.10353368830484477</c:v>
                </c:pt>
                <c:pt idx="885" formatCode="0.00%">
                  <c:v>9.8316291822903329E-2</c:v>
                </c:pt>
                <c:pt idx="886" formatCode="0.00%">
                  <c:v>0.10214784062305096</c:v>
                </c:pt>
                <c:pt idx="887" formatCode="0.00%">
                  <c:v>0.10007725617044592</c:v>
                </c:pt>
                <c:pt idx="888" formatCode="0.00%">
                  <c:v>0.1061341994757298</c:v>
                </c:pt>
                <c:pt idx="889" formatCode="0.00%">
                  <c:v>0.11461302696820887</c:v>
                </c:pt>
                <c:pt idx="890" formatCode="0.00%">
                  <c:v>0.10940902751004405</c:v>
                </c:pt>
                <c:pt idx="891" formatCode="0.00%">
                  <c:v>9.821804698187378E-2</c:v>
                </c:pt>
                <c:pt idx="892" formatCode="0.00%">
                  <c:v>0.10671622573091927</c:v>
                </c:pt>
                <c:pt idx="893" formatCode="0.00%">
                  <c:v>0.10932120257639651</c:v>
                </c:pt>
                <c:pt idx="894" formatCode="0.00%">
                  <c:v>0.10793535489460269</c:v>
                </c:pt>
                <c:pt idx="895" formatCode="0.00%">
                  <c:v>9.6824756509092863E-2</c:v>
                </c:pt>
                <c:pt idx="896" formatCode="0.00%">
                  <c:v>9.736510313475473E-2</c:v>
                </c:pt>
                <c:pt idx="897" formatCode="0.00%">
                  <c:v>0.10505499478260352</c:v>
                </c:pt>
                <c:pt idx="898" formatCode="0.00%">
                  <c:v>0.10323448810716435</c:v>
                </c:pt>
                <c:pt idx="899" formatCode="0.00%">
                  <c:v>0.11266301572959456</c:v>
                </c:pt>
                <c:pt idx="900" formatCode="0.00%">
                  <c:v>0.1181617497108476</c:v>
                </c:pt>
                <c:pt idx="901" formatCode="0.00%">
                  <c:v>0.12117310294421922</c:v>
                </c:pt>
                <c:pt idx="902" formatCode="0.00%">
                  <c:v>0.12277925723923061</c:v>
                </c:pt>
                <c:pt idx="903" formatCode="0.00%">
                  <c:v>0.11612986777137541</c:v>
                </c:pt>
                <c:pt idx="904" formatCode="0.00%">
                  <c:v>0.1000355765409182</c:v>
                </c:pt>
                <c:pt idx="905" formatCode="0.00%">
                  <c:v>8.8130088077988569E-2</c:v>
                </c:pt>
                <c:pt idx="906" formatCode="0.00%">
                  <c:v>9.4669324239235186E-2</c:v>
                </c:pt>
                <c:pt idx="907" formatCode="0.00%">
                  <c:v>9.9129044598692234E-2</c:v>
                </c:pt>
                <c:pt idx="908" formatCode="0.00%">
                  <c:v>0.10644977381358189</c:v>
                </c:pt>
                <c:pt idx="909" formatCode="0.00%">
                  <c:v>9.9727444994053213E-2</c:v>
                </c:pt>
                <c:pt idx="910" formatCode="0.00%">
                  <c:v>9.0217046670765119E-2</c:v>
                </c:pt>
                <c:pt idx="911" formatCode="0.00%">
                  <c:v>8.9457881990083268E-2</c:v>
                </c:pt>
                <c:pt idx="912" formatCode="0.00%">
                  <c:v>9.8814958819037457E-2</c:v>
                </c:pt>
                <c:pt idx="913" formatCode="0.00%">
                  <c:v>9.8950417615002256E-2</c:v>
                </c:pt>
                <c:pt idx="914" formatCode="0.00%">
                  <c:v>0.10258398817489377</c:v>
                </c:pt>
                <c:pt idx="915" formatCode="0.00%">
                  <c:v>0.10175039558434099</c:v>
                </c:pt>
                <c:pt idx="916" formatCode="0.00%">
                  <c:v>0.10175039558434099</c:v>
                </c:pt>
                <c:pt idx="917" formatCode="0.00%">
                  <c:v>9.2219157446289168E-2</c:v>
                </c:pt>
                <c:pt idx="918" formatCode="0.00%">
                  <c:v>9.6361814909696669E-2</c:v>
                </c:pt>
                <c:pt idx="919" formatCode="0.00%">
                  <c:v>0.10609103128800476</c:v>
                </c:pt>
                <c:pt idx="920" formatCode="0.00%">
                  <c:v>0.10726401514756824</c:v>
                </c:pt>
                <c:pt idx="921" formatCode="0.00%">
                  <c:v>9.7502050488916969E-2</c:v>
                </c:pt>
                <c:pt idx="922" formatCode="0.00%">
                  <c:v>9.4705049635973135E-2</c:v>
                </c:pt>
                <c:pt idx="923" formatCode="0.00%">
                  <c:v>0.10108352151189876</c:v>
                </c:pt>
                <c:pt idx="924" formatCode="0.00%">
                  <c:v>9.8198695725307497E-2</c:v>
                </c:pt>
                <c:pt idx="925" formatCode="0.00%">
                  <c:v>0.10355601667780609</c:v>
                </c:pt>
                <c:pt idx="926" formatCode="0.00%">
                  <c:v>0.10163577660313992</c:v>
                </c:pt>
                <c:pt idx="927" formatCode="0.00%">
                  <c:v>9.8511292946764695E-2</c:v>
                </c:pt>
                <c:pt idx="928" formatCode="0.00%">
                  <c:v>8.5961258784354136E-2</c:v>
                </c:pt>
                <c:pt idx="929" formatCode="0.00%">
                  <c:v>7.4064701670608926E-2</c:v>
                </c:pt>
                <c:pt idx="930" formatCode="0.00%">
                  <c:v>7.9692940215037103E-2</c:v>
                </c:pt>
                <c:pt idx="931" formatCode="0.00%">
                  <c:v>8.2963302574759132E-2</c:v>
                </c:pt>
                <c:pt idx="932" formatCode="0.00%">
                  <c:v>8.247207836961197E-2</c:v>
                </c:pt>
                <c:pt idx="933" formatCode="0.00%">
                  <c:v>8.1273789020692419E-2</c:v>
                </c:pt>
                <c:pt idx="934" formatCode="0.00%">
                  <c:v>8.8231310035412874E-2</c:v>
                </c:pt>
                <c:pt idx="935" formatCode="0.00%">
                  <c:v>8.6839508120829259E-2</c:v>
                </c:pt>
                <c:pt idx="936" formatCode="0.00%">
                  <c:v>8.4524800123848026E-2</c:v>
                </c:pt>
                <c:pt idx="937" formatCode="0.00%">
                  <c:v>8.865852623807112E-2</c:v>
                </c:pt>
                <c:pt idx="938" formatCode="0.00%">
                  <c:v>9.0044373919864945E-2</c:v>
                </c:pt>
                <c:pt idx="939" formatCode="0.00%">
                  <c:v>9.7478233557758351E-2</c:v>
                </c:pt>
                <c:pt idx="940" formatCode="0.00%">
                  <c:v>0.10731462612628039</c:v>
                </c:pt>
                <c:pt idx="941" formatCode="0.00%">
                  <c:v>0.11167163597011569</c:v>
                </c:pt>
                <c:pt idx="942" formatCode="0.00%">
                  <c:v>0.1115927423856527</c:v>
                </c:pt>
                <c:pt idx="943" formatCode="0.00%">
                  <c:v>0.11760800606140898</c:v>
                </c:pt>
                <c:pt idx="944" formatCode="0.00%">
                  <c:v>0.11982298065916334</c:v>
                </c:pt>
                <c:pt idx="945" formatCode="0.00%">
                  <c:v>0.1221153602831834</c:v>
                </c:pt>
                <c:pt idx="946" formatCode="0.00%">
                  <c:v>0.12145146332713605</c:v>
                </c:pt>
                <c:pt idx="947" formatCode="0.00%">
                  <c:v>0.12479029936393908</c:v>
                </c:pt>
                <c:pt idx="948" formatCode="0.00%">
                  <c:v>0.12169409831331467</c:v>
                </c:pt>
                <c:pt idx="949" formatCode="0.00%">
                  <c:v>0.12043328952010378</c:v>
                </c:pt>
                <c:pt idx="950" formatCode="0.00%">
                  <c:v>0.11882564666689495</c:v>
                </c:pt>
                <c:pt idx="951" formatCode="0.00%">
                  <c:v>0.12280009705399449</c:v>
                </c:pt>
                <c:pt idx="952" formatCode="0.00%">
                  <c:v>0.11984828614851943</c:v>
                </c:pt>
                <c:pt idx="953" formatCode="0.00%">
                  <c:v>0.11987656875427026</c:v>
                </c:pt>
                <c:pt idx="954" formatCode="0.00%">
                  <c:v>0.12005817285435499</c:v>
                </c:pt>
                <c:pt idx="955" formatCode="0.00%">
                  <c:v>0.12036928151761488</c:v>
                </c:pt>
                <c:pt idx="956" formatCode="0.00%">
                  <c:v>0.1085605493375172</c:v>
                </c:pt>
                <c:pt idx="957" formatCode="0.00%">
                  <c:v>0.11440909449516296</c:v>
                </c:pt>
                <c:pt idx="958" formatCode="0.00%">
                  <c:v>0.11716739283497396</c:v>
                </c:pt>
                <c:pt idx="959" formatCode="0.00%">
                  <c:v>0.11460409561902446</c:v>
                </c:pt>
                <c:pt idx="960" formatCode="0.00%">
                  <c:v>0.11538856578906238</c:v>
                </c:pt>
                <c:pt idx="961" formatCode="0.00%">
                  <c:v>0.11462642399198564</c:v>
                </c:pt>
                <c:pt idx="962" formatCode="0.00%">
                  <c:v>0.12465335200977683</c:v>
                </c:pt>
                <c:pt idx="963" formatCode="0.00%">
                  <c:v>0.12540209678307696</c:v>
                </c:pt>
                <c:pt idx="964" formatCode="0.00%">
                  <c:v>0.12568938851517808</c:v>
                </c:pt>
                <c:pt idx="965" formatCode="0.00%">
                  <c:v>0.11837014785848572</c:v>
                </c:pt>
                <c:pt idx="966" formatCode="0.00%">
                  <c:v>0.12084264302439307</c:v>
                </c:pt>
                <c:pt idx="967" formatCode="0.00%">
                  <c:v>0.11405184052778328</c:v>
                </c:pt>
                <c:pt idx="968" formatCode="0.00%">
                  <c:v>0.10644381958079223</c:v>
                </c:pt>
                <c:pt idx="969" formatCode="0.00%">
                  <c:v>0.10379269743119518</c:v>
                </c:pt>
                <c:pt idx="970" formatCode="0.00%">
                  <c:v>0.10367956700819157</c:v>
                </c:pt>
                <c:pt idx="971" formatCode="0.00%">
                  <c:v>9.7455905184797034E-2</c:v>
                </c:pt>
                <c:pt idx="972" formatCode="0.00%">
                  <c:v>9.9589009081693533E-2</c:v>
                </c:pt>
                <c:pt idx="973" formatCode="0.00%">
                  <c:v>9.865717165011148E-2</c:v>
                </c:pt>
                <c:pt idx="974" formatCode="0.00%">
                  <c:v>9.9964125747442317E-2</c:v>
                </c:pt>
                <c:pt idx="975" formatCode="0.00%">
                  <c:v>0.10322109108338759</c:v>
                </c:pt>
                <c:pt idx="976" formatCode="0.00%">
                  <c:v>0.10436430377900278</c:v>
                </c:pt>
                <c:pt idx="977" formatCode="0.00%">
                  <c:v>0.10296803618982697</c:v>
                </c:pt>
                <c:pt idx="978" formatCode="0.00%">
                  <c:v>9.9136487389679201E-2</c:v>
                </c:pt>
                <c:pt idx="979" formatCode="0.00%">
                  <c:v>0.11056117155484367</c:v>
                </c:pt>
                <c:pt idx="980" formatCode="0.00%">
                  <c:v>0.10057443460838275</c:v>
                </c:pt>
                <c:pt idx="981" formatCode="0.00%">
                  <c:v>9.061746882586999E-2</c:v>
                </c:pt>
                <c:pt idx="982" formatCode="0.00%">
                  <c:v>8.6720423465035987E-2</c:v>
                </c:pt>
                <c:pt idx="983" formatCode="0.00%">
                  <c:v>9.2448395408691153E-2</c:v>
                </c:pt>
                <c:pt idx="984" formatCode="0.00%">
                  <c:v>9.0741019156255473E-2</c:v>
                </c:pt>
                <c:pt idx="985" formatCode="0.00%">
                  <c:v>9.3797029135549589E-2</c:v>
                </c:pt>
                <c:pt idx="986" formatCode="0.00%">
                  <c:v>8.9736242372999958E-2</c:v>
                </c:pt>
                <c:pt idx="987" formatCode="0.00%">
                  <c:v>0.10063397693627932</c:v>
                </c:pt>
                <c:pt idx="988" formatCode="0.00%">
                  <c:v>0.10949387532729669</c:v>
                </c:pt>
                <c:pt idx="989" formatCode="0.00%">
                  <c:v>0.11647967894776798</c:v>
                </c:pt>
                <c:pt idx="990" formatCode="0.00%">
                  <c:v>0.11589914125077597</c:v>
                </c:pt>
                <c:pt idx="991" formatCode="0.00%">
                  <c:v>0.108696008133482</c:v>
                </c:pt>
                <c:pt idx="992" formatCode="0.00%">
                  <c:v>0.11501493768151104</c:v>
                </c:pt>
                <c:pt idx="993" formatCode="0.00%">
                  <c:v>0.121927801950309</c:v>
                </c:pt>
                <c:pt idx="994" formatCode="0.00%">
                  <c:v>0.12298170115407922</c:v>
                </c:pt>
                <c:pt idx="995" formatCode="0.00%">
                  <c:v>0.12017279183555606</c:v>
                </c:pt>
                <c:pt idx="996" formatCode="0.00%">
                  <c:v>0.13189667619840095</c:v>
                </c:pt>
                <c:pt idx="997" formatCode="0.00%">
                  <c:v>0.13021162831892658</c:v>
                </c:pt>
                <c:pt idx="998" formatCode="0.00%">
                  <c:v>0.13021162831892658</c:v>
                </c:pt>
                <c:pt idx="999" formatCode="0.00%">
                  <c:v>0.13438256838808504</c:v>
                </c:pt>
                <c:pt idx="1000" formatCode="0.00%">
                  <c:v>0.13471005119151644</c:v>
                </c:pt>
                <c:pt idx="1001" formatCode="0.00%">
                  <c:v>0.14436930533454609</c:v>
                </c:pt>
                <c:pt idx="1002" formatCode="0.00%">
                  <c:v>0.13846419496539855</c:v>
                </c:pt>
                <c:pt idx="1003" formatCode="0.00%">
                  <c:v>0.14188936737765165</c:v>
                </c:pt>
                <c:pt idx="1004" formatCode="0.00%">
                  <c:v>0.14557652603265009</c:v>
                </c:pt>
                <c:pt idx="1005" formatCode="0.00%">
                  <c:v>0.14979509996412582</c:v>
                </c:pt>
                <c:pt idx="1006" formatCode="0.00%">
                  <c:v>0.14567030519908727</c:v>
                </c:pt>
                <c:pt idx="1007" formatCode="0.00%">
                  <c:v>0.15080731953836843</c:v>
                </c:pt>
                <c:pt idx="1008" formatCode="0.00%">
                  <c:v>0.15341080782564823</c:v>
                </c:pt>
                <c:pt idx="1009" formatCode="0.00%">
                  <c:v>0.15555879730451877</c:v>
                </c:pt>
                <c:pt idx="1010" formatCode="0.00%">
                  <c:v>0.15789583367446133</c:v>
                </c:pt>
                <c:pt idx="1011" formatCode="0.00%">
                  <c:v>0.15451531800813056</c:v>
                </c:pt>
                <c:pt idx="1012" formatCode="0.00%">
                  <c:v>0.14997521550601309</c:v>
                </c:pt>
                <c:pt idx="1013" formatCode="0.00%">
                  <c:v>0.14633271359693717</c:v>
                </c:pt>
                <c:pt idx="1014" formatCode="0.00%">
                  <c:v>0.15077308269982778</c:v>
                </c:pt>
                <c:pt idx="1015" formatCode="0.00%">
                  <c:v>0.14848814586679485</c:v>
                </c:pt>
                <c:pt idx="1016" formatCode="0.00%">
                  <c:v>0.15092789275235902</c:v>
                </c:pt>
                <c:pt idx="1017" formatCode="0.00%">
                  <c:v>0.13776903828720546</c:v>
                </c:pt>
                <c:pt idx="1018" formatCode="0.00%">
                  <c:v>0.1336621062205359</c:v>
                </c:pt>
                <c:pt idx="1019" formatCode="0.00%">
                  <c:v>0.14106024046169122</c:v>
                </c:pt>
                <c:pt idx="1020" formatCode="0.00%">
                  <c:v>0.14195188682194312</c:v>
                </c:pt>
                <c:pt idx="1021" formatCode="0.00%">
                  <c:v>0.12951498308253603</c:v>
                </c:pt>
                <c:pt idx="1022" formatCode="0.00%">
                  <c:v>0.12141276081400322</c:v>
                </c:pt>
                <c:pt idx="1023" formatCode="0.00%">
                  <c:v>0.11498814363395765</c:v>
                </c:pt>
                <c:pt idx="1024" formatCode="0.00%">
                  <c:v>0.10799787433889416</c:v>
                </c:pt>
                <c:pt idx="1025" formatCode="0.00%">
                  <c:v>9.1854460687922246E-2</c:v>
                </c:pt>
                <c:pt idx="1026" formatCode="0.00%">
                  <c:v>6.3038951102351748E-2</c:v>
                </c:pt>
                <c:pt idx="1027" formatCode="0.00%">
                  <c:v>8.3584031343081441E-2</c:v>
                </c:pt>
                <c:pt idx="1028" formatCode="0.00%">
                  <c:v>6.7398938062581931E-2</c:v>
                </c:pt>
                <c:pt idx="1029" formatCode="0.00%">
                  <c:v>5.5749481609607819E-2</c:v>
                </c:pt>
                <c:pt idx="1030" formatCode="0.00%">
                  <c:v>6.834714963433576E-2</c:v>
                </c:pt>
                <c:pt idx="1031" formatCode="0.00%">
                  <c:v>6.7000004465674654E-2</c:v>
                </c:pt>
                <c:pt idx="1032" formatCode="0.00%">
                  <c:v>7.3841417940996593E-2</c:v>
                </c:pt>
                <c:pt idx="1033" formatCode="0.00%">
                  <c:v>7.6943573224410658E-2</c:v>
                </c:pt>
                <c:pt idx="1034" formatCode="0.00%">
                  <c:v>8.585854826873239E-2</c:v>
                </c:pt>
                <c:pt idx="1035" formatCode="0.00%">
                  <c:v>7.8723888828519675E-2</c:v>
                </c:pt>
                <c:pt idx="1036" formatCode="0.00%">
                  <c:v>8.3904071355525731E-2</c:v>
                </c:pt>
                <c:pt idx="1037" formatCode="0.00%">
                  <c:v>7.9560458535467199E-2</c:v>
                </c:pt>
                <c:pt idx="1038" formatCode="0.00%">
                  <c:v>7.8372589093929509E-2</c:v>
                </c:pt>
                <c:pt idx="1039" formatCode="0.00%">
                  <c:v>8.5096406471655631E-2</c:v>
                </c:pt>
                <c:pt idx="1040" formatCode="0.00%">
                  <c:v>8.4035064476898319E-2</c:v>
                </c:pt>
                <c:pt idx="1041" formatCode="0.00%">
                  <c:v>7.6511891347160049E-2</c:v>
                </c:pt>
                <c:pt idx="1042" formatCode="0.00%">
                  <c:v>6.8135774370302743E-2</c:v>
                </c:pt>
                <c:pt idx="1043" formatCode="0.00%">
                  <c:v>5.2395759990830452E-2</c:v>
                </c:pt>
                <c:pt idx="1044" formatCode="0.00%">
                  <c:v>5.9255036164521366E-2</c:v>
                </c:pt>
                <c:pt idx="1045" formatCode="0.00%">
                  <c:v>6.3835329737969126E-2</c:v>
                </c:pt>
                <c:pt idx="1046" formatCode="0.00%">
                  <c:v>6.548614077890301E-2</c:v>
                </c:pt>
                <c:pt idx="1047" formatCode="0.00%">
                  <c:v>7.2244194995169625E-2</c:v>
                </c:pt>
                <c:pt idx="1048" formatCode="0.00%">
                  <c:v>7.5410358281072593E-2</c:v>
                </c:pt>
                <c:pt idx="1049" formatCode="0.00%">
                  <c:v>7.3959014038592411E-2</c:v>
                </c:pt>
                <c:pt idx="1050" formatCode="0.00%">
                  <c:v>6.2648948854628878E-2</c:v>
                </c:pt>
                <c:pt idx="1051" formatCode="0.00%">
                  <c:v>6.174241691240278E-2</c:v>
                </c:pt>
                <c:pt idx="1052" formatCode="0.00%">
                  <c:v>6.2794827557975677E-2</c:v>
                </c:pt>
                <c:pt idx="1053" formatCode="0.00%">
                  <c:v>6.6423932443274838E-2</c:v>
                </c:pt>
                <c:pt idx="1054" formatCode="0.00%">
                  <c:v>4.838111853240077E-2</c:v>
                </c:pt>
                <c:pt idx="1055" formatCode="0.00%">
                  <c:v>5.1111134266460939E-2</c:v>
                </c:pt>
                <c:pt idx="1056" formatCode="0.00%">
                  <c:v>4.7791649486224198E-2</c:v>
                </c:pt>
                <c:pt idx="1057" formatCode="0.00%">
                  <c:v>3.4933483776948528E-2</c:v>
                </c:pt>
                <c:pt idx="1058" formatCode="0.00%">
                  <c:v>3.0371052901869741E-2</c:v>
                </c:pt>
                <c:pt idx="1059" formatCode="0.00%">
                  <c:v>2.5421596895462986E-2</c:v>
                </c:pt>
                <c:pt idx="1060" formatCode="0.00%">
                  <c:v>4.2011578005659571E-2</c:v>
                </c:pt>
                <c:pt idx="1061" formatCode="0.00%">
                  <c:v>4.8650547566132907E-2</c:v>
                </c:pt>
                <c:pt idx="1062" formatCode="0.00%">
                  <c:v>5.0417466146465167E-2</c:v>
                </c:pt>
                <c:pt idx="1063" formatCode="0.00%">
                  <c:v>5.0417466146465167E-2</c:v>
                </c:pt>
                <c:pt idx="1064" formatCode="0.00%">
                  <c:v>4.652488646022352E-2</c:v>
                </c:pt>
                <c:pt idx="1065" formatCode="0.00%">
                  <c:v>4.7053324620306071E-2</c:v>
                </c:pt>
                <c:pt idx="1066" formatCode="0.00%">
                  <c:v>7.1687474229336232E-2</c:v>
                </c:pt>
                <c:pt idx="1067" formatCode="0.00%">
                  <c:v>6.9326620928235189E-2</c:v>
                </c:pt>
                <c:pt idx="1068" formatCode="0.00%">
                  <c:v>7.0980409085563842E-2</c:v>
                </c:pt>
                <c:pt idx="1069" formatCode="0.00%">
                  <c:v>8.1698028106955908E-2</c:v>
                </c:pt>
                <c:pt idx="1070" formatCode="0.00%">
                  <c:v>8.0267523679239602E-2</c:v>
                </c:pt>
                <c:pt idx="1071" formatCode="0.00%">
                  <c:v>8.0446150662929441E-2</c:v>
                </c:pt>
                <c:pt idx="1072" formatCode="0.00%">
                  <c:v>8.1372033861721954E-2</c:v>
                </c:pt>
                <c:pt idx="1073" formatCode="0.00%">
                  <c:v>7.1493961663672181E-2</c:v>
                </c:pt>
                <c:pt idx="1074" formatCode="0.00%">
                  <c:v>7.5639596243474577E-2</c:v>
                </c:pt>
                <c:pt idx="1075" formatCode="0.00%">
                  <c:v>8.922864402768127E-2</c:v>
                </c:pt>
                <c:pt idx="1076" formatCode="0.00%">
                  <c:v>9.095239442028849E-2</c:v>
                </c:pt>
                <c:pt idx="1077" formatCode="0.00%">
                  <c:v>9.679498534514458E-2</c:v>
                </c:pt>
                <c:pt idx="1078" formatCode="0.00%">
                  <c:v>0.10136485901121034</c:v>
                </c:pt>
                <c:pt idx="1079" formatCode="0.00%">
                  <c:v>0.10531400390895379</c:v>
                </c:pt>
                <c:pt idx="1080" formatCode="0.00%">
                  <c:v>9.8454727735262884E-2</c:v>
                </c:pt>
                <c:pt idx="1081" formatCode="0.00%">
                  <c:v>0.10472304630457992</c:v>
                </c:pt>
                <c:pt idx="1082" formatCode="0.00%">
                  <c:v>0.11674761942330281</c:v>
                </c:pt>
                <c:pt idx="1083" formatCode="0.00%">
                  <c:v>0.11780300718527047</c:v>
                </c:pt>
                <c:pt idx="1084" formatCode="0.00%">
                  <c:v>0.11944935255161201</c:v>
                </c:pt>
                <c:pt idx="1085" formatCode="0.00%">
                  <c:v>0.12284921947450918</c:v>
                </c:pt>
                <c:pt idx="1086" formatCode="0.00%">
                  <c:v>0.11681907021677869</c:v>
                </c:pt>
                <c:pt idx="1087" formatCode="0.00%">
                  <c:v>0.12641282779912213</c:v>
                </c:pt>
                <c:pt idx="1088" formatCode="0.00%">
                  <c:v>0.12641282779912213</c:v>
                </c:pt>
                <c:pt idx="1089" formatCode="0.00%">
                  <c:v>0.1262059182096813</c:v>
                </c:pt>
                <c:pt idx="1090" formatCode="0.00%">
                  <c:v>0.14061069588607181</c:v>
                </c:pt>
                <c:pt idx="1091" formatCode="0.00%">
                  <c:v>0.14633420215513462</c:v>
                </c:pt>
                <c:pt idx="1092" formatCode="0.00%">
                  <c:v>0.14984422238464051</c:v>
                </c:pt>
                <c:pt idx="1093" formatCode="0.00%">
                  <c:v>0.1478242489107475</c:v>
                </c:pt>
                <c:pt idx="1094" formatCode="0.00%">
                  <c:v>0.14961051874764617</c:v>
                </c:pt>
                <c:pt idx="1095" formatCode="0.00%">
                  <c:v>0.15128068104514647</c:v>
                </c:pt>
                <c:pt idx="1096" formatCode="0.00%">
                  <c:v>0.15928465847265003</c:v>
                </c:pt>
                <c:pt idx="1097" formatCode="0.00%">
                  <c:v>0.15791816204742251</c:v>
                </c:pt>
                <c:pt idx="1098" formatCode="0.00%">
                  <c:v>0.16988319283824885</c:v>
                </c:pt>
                <c:pt idx="1099" formatCode="0.00%">
                  <c:v>0.17260427722312446</c:v>
                </c:pt>
                <c:pt idx="1100" formatCode="0.00%">
                  <c:v>0.15935462070792847</c:v>
                </c:pt>
                <c:pt idx="1101" formatCode="0.00%">
                  <c:v>0.1486816584324589</c:v>
                </c:pt>
                <c:pt idx="1102" formatCode="0.00%">
                  <c:v>0.15069716623175958</c:v>
                </c:pt>
                <c:pt idx="1103" formatCode="0.00%">
                  <c:v>0.13616288399219406</c:v>
                </c:pt>
                <c:pt idx="1104" formatCode="0.00%">
                  <c:v>0.14463724581008081</c:v>
                </c:pt>
                <c:pt idx="1105" formatCode="0.00%">
                  <c:v>0.14294475513961932</c:v>
                </c:pt>
                <c:pt idx="1106" formatCode="0.00%">
                  <c:v>0.1464532868109279</c:v>
                </c:pt>
                <c:pt idx="1107" formatCode="0.00%">
                  <c:v>0.15233606880711414</c:v>
                </c:pt>
                <c:pt idx="1108" formatCode="0.00%">
                  <c:v>0.14422491518939676</c:v>
                </c:pt>
                <c:pt idx="1109" formatCode="0.00%">
                  <c:v>0.1480311585001883</c:v>
                </c:pt>
                <c:pt idx="1110" formatCode="0.00%">
                  <c:v>0.14684477761684805</c:v>
                </c:pt>
                <c:pt idx="1111" formatCode="0.00%">
                  <c:v>0.14337197134227755</c:v>
                </c:pt>
                <c:pt idx="1112" formatCode="0.00%">
                  <c:v>0.15176148534291178</c:v>
                </c:pt>
                <c:pt idx="1113" formatCode="0.00%">
                  <c:v>0.14675695268320066</c:v>
                </c:pt>
                <c:pt idx="1114" formatCode="0.00%">
                  <c:v>0.14674206710122645</c:v>
                </c:pt>
                <c:pt idx="1115" formatCode="0.00%">
                  <c:v>0.15598303639078226</c:v>
                </c:pt>
                <c:pt idx="1116" formatCode="0.00%">
                  <c:v>0.13635193088326578</c:v>
                </c:pt>
                <c:pt idx="1117" formatCode="0.00%">
                  <c:v>0.13596788286833258</c:v>
                </c:pt>
                <c:pt idx="1118" formatCode="0.00%">
                  <c:v>0.13187732494183466</c:v>
                </c:pt>
                <c:pt idx="1119" formatCode="0.00%">
                  <c:v>0.13538287949674821</c:v>
                </c:pt>
                <c:pt idx="1120" formatCode="0.00%">
                  <c:v>0.12482007052788736</c:v>
                </c:pt>
                <c:pt idx="1121" formatCode="0.00%">
                  <c:v>0.14355059832596753</c:v>
                </c:pt>
                <c:pt idx="1122" formatCode="0.00%">
                  <c:v>0.11788338932793091</c:v>
                </c:pt>
                <c:pt idx="1123" formatCode="0.00%">
                  <c:v>0.1220632607462738</c:v>
                </c:pt>
                <c:pt idx="1124" formatCode="0.00%">
                  <c:v>0.13453291276602392</c:v>
                </c:pt>
                <c:pt idx="1125" formatCode="0.00%">
                  <c:v>0.13363084649839016</c:v>
                </c:pt>
                <c:pt idx="1126" formatCode="0.00%">
                  <c:v>0.13680147545888535</c:v>
                </c:pt>
                <c:pt idx="1127" formatCode="0.00%">
                  <c:v>0.12354139903630749</c:v>
                </c:pt>
                <c:pt idx="1128" formatCode="0.00%">
                  <c:v>0.13030540748536376</c:v>
                </c:pt>
                <c:pt idx="1129" formatCode="0.00%">
                  <c:v>0.13178354577539747</c:v>
                </c:pt>
                <c:pt idx="1130" formatCode="0.00%">
                  <c:v>0.13393897804525515</c:v>
                </c:pt>
                <c:pt idx="1131" formatCode="0.00%">
                  <c:v>0.14440205361488914</c:v>
                </c:pt>
                <c:pt idx="1132" formatCode="0.00%">
                  <c:v>0.14500491968484247</c:v>
                </c:pt>
                <c:pt idx="1133" formatCode="0.00%">
                  <c:v>0.13010742924510751</c:v>
                </c:pt>
                <c:pt idx="1134" formatCode="0.00%">
                  <c:v>0.1389449992631637</c:v>
                </c:pt>
                <c:pt idx="1135" formatCode="0.00%">
                  <c:v>0.14051393960323971</c:v>
                </c:pt>
                <c:pt idx="1136" formatCode="0.00%">
                  <c:v>0.13137121515471328</c:v>
                </c:pt>
                <c:pt idx="1137" formatCode="0.00%">
                  <c:v>0.13522360376962481</c:v>
                </c:pt>
                <c:pt idx="1138" formatCode="0.00%">
                  <c:v>0.14265895196571551</c:v>
                </c:pt>
                <c:pt idx="1139" formatCode="0.00%">
                  <c:v>0.14380365321952815</c:v>
                </c:pt>
                <c:pt idx="1140" formatCode="0.00%">
                  <c:v>0.14303258007326686</c:v>
                </c:pt>
                <c:pt idx="1141" formatCode="0.00%">
                  <c:v>0.13960889621921105</c:v>
                </c:pt>
                <c:pt idx="1142" formatCode="0.00%">
                  <c:v>0.1475369571786464</c:v>
                </c:pt>
                <c:pt idx="1143" formatCode="0.00%">
                  <c:v>0.13997657009397274</c:v>
                </c:pt>
                <c:pt idx="1144" formatCode="0.00%">
                  <c:v>0.14070745216890376</c:v>
                </c:pt>
                <c:pt idx="1145" formatCode="0.00%">
                  <c:v>0.14638481313384677</c:v>
                </c:pt>
                <c:pt idx="1146" formatCode="0.00%">
                  <c:v>0.14631633945676564</c:v>
                </c:pt>
                <c:pt idx="1147" formatCode="0.00%">
                  <c:v>0.15344802178058362</c:v>
                </c:pt>
                <c:pt idx="1148" formatCode="0.00%">
                  <c:v>0.13918019145835536</c:v>
                </c:pt>
                <c:pt idx="1149" formatCode="0.00%">
                  <c:v>0.1277212704546504</c:v>
                </c:pt>
                <c:pt idx="1150" formatCode="0.00%">
                  <c:v>0.14010160898255566</c:v>
                </c:pt>
                <c:pt idx="1151" formatCode="0.00%">
                  <c:v>0.14079825421894607</c:v>
                </c:pt>
                <c:pt idx="1152" formatCode="0.00%">
                  <c:v>0.14894066755880916</c:v>
                </c:pt>
                <c:pt idx="1153" formatCode="0.00%">
                  <c:v>0.15759961059317554</c:v>
                </c:pt>
                <c:pt idx="1154" formatCode="0.00%">
                  <c:v>0.15240751960059015</c:v>
                </c:pt>
                <c:pt idx="1155" formatCode="0.00%">
                  <c:v>0.14127905851671135</c:v>
                </c:pt>
                <c:pt idx="1156" formatCode="0.00%">
                  <c:v>0.13762315958385868</c:v>
                </c:pt>
                <c:pt idx="1157" formatCode="0.00%">
                  <c:v>0.13303691177762139</c:v>
                </c:pt>
                <c:pt idx="1158" formatCode="0.00%">
                  <c:v>0.11610158516562444</c:v>
                </c:pt>
                <c:pt idx="1159" formatCode="0.00%">
                  <c:v>0.12481113917870294</c:v>
                </c:pt>
                <c:pt idx="1160" formatCode="0.00%">
                  <c:v>0.12514011054033178</c:v>
                </c:pt>
                <c:pt idx="1161" formatCode="0.00%">
                  <c:v>0.13000323017128845</c:v>
                </c:pt>
                <c:pt idx="1162" formatCode="0.00%">
                  <c:v>0.12619847541869419</c:v>
                </c:pt>
                <c:pt idx="1163" formatCode="0.00%">
                  <c:v>0.1274697041192871</c:v>
                </c:pt>
                <c:pt idx="1164" formatCode="0.00%">
                  <c:v>0.12582931298573521</c:v>
                </c:pt>
                <c:pt idx="1165" formatCode="0.00%">
                  <c:v>0.12795348553344715</c:v>
                </c:pt>
                <c:pt idx="1166" formatCode="0.00%">
                  <c:v>0.12795348553344715</c:v>
                </c:pt>
                <c:pt idx="1167" formatCode="0.00%">
                  <c:v>0.13386752725177925</c:v>
                </c:pt>
                <c:pt idx="1168" formatCode="0.00%">
                  <c:v>0.12582782442753776</c:v>
                </c:pt>
                <c:pt idx="1169" formatCode="0.00%">
                  <c:v>0.11880480685213109</c:v>
                </c:pt>
                <c:pt idx="1170" formatCode="0.00%">
                  <c:v>0.10635897176353959</c:v>
                </c:pt>
                <c:pt idx="1171" formatCode="0.00%">
                  <c:v>0.11014586381776473</c:v>
                </c:pt>
                <c:pt idx="1172" formatCode="0.00%">
                  <c:v>9.9044196781439456E-2</c:v>
                </c:pt>
                <c:pt idx="1173" formatCode="0.00%">
                  <c:v>8.9469790455662584E-2</c:v>
                </c:pt>
                <c:pt idx="1174" formatCode="0.00%">
                  <c:v>8.3327999333125929E-2</c:v>
                </c:pt>
                <c:pt idx="1175" formatCode="0.00%">
                  <c:v>8.3566168644712474E-2</c:v>
                </c:pt>
                <c:pt idx="1176" formatCode="0.00%">
                  <c:v>8.2708759123001074E-2</c:v>
                </c:pt>
                <c:pt idx="1177" formatCode="0.00%">
                  <c:v>8.8636197865109803E-2</c:v>
                </c:pt>
                <c:pt idx="1178" formatCode="0.00%">
                  <c:v>8.3904071355525731E-2</c:v>
                </c:pt>
                <c:pt idx="1179" formatCode="0.00%">
                  <c:v>8.7248861625118551E-2</c:v>
                </c:pt>
                <c:pt idx="1180" formatCode="0.00%">
                  <c:v>8.6960081334819986E-2</c:v>
                </c:pt>
                <c:pt idx="1181" formatCode="0.00%">
                  <c:v>8.6681720951903157E-2</c:v>
                </c:pt>
                <c:pt idx="1182" formatCode="0.00%">
                  <c:v>9.1279877223719885E-2</c:v>
                </c:pt>
                <c:pt idx="1183" formatCode="0.00%">
                  <c:v>9.6668457898364202E-2</c:v>
                </c:pt>
                <c:pt idx="1184" formatCode="0.00%">
                  <c:v>0.11496432670279889</c:v>
                </c:pt>
                <c:pt idx="1185" formatCode="0.00%">
                  <c:v>0.11022773451862261</c:v>
                </c:pt>
                <c:pt idx="1186" formatCode="0.00%">
                  <c:v>0.1175439980589202</c:v>
                </c:pt>
                <c:pt idx="1187" formatCode="0.00%">
                  <c:v>0.11812900143050442</c:v>
                </c:pt>
                <c:pt idx="1188" formatCode="0.00%">
                  <c:v>0.12318265651073024</c:v>
                </c:pt>
                <c:pt idx="1189" formatCode="0.00%">
                  <c:v>0.11793697742303781</c:v>
                </c:pt>
                <c:pt idx="1190" formatCode="0.00%">
                  <c:v>0.11577410236219304</c:v>
                </c:pt>
                <c:pt idx="1191" formatCode="0.00%">
                  <c:v>0.11263026744925138</c:v>
                </c:pt>
                <c:pt idx="1192" formatCode="0.00%">
                  <c:v>0.11794888588861713</c:v>
                </c:pt>
                <c:pt idx="1193" formatCode="0.00%">
                  <c:v>0.10426308182157848</c:v>
                </c:pt>
                <c:pt idx="1194" formatCode="0.00%">
                  <c:v>8.9407271011371109E-2</c:v>
                </c:pt>
                <c:pt idx="1195" formatCode="0.00%">
                  <c:v>7.7357392403292147E-2</c:v>
                </c:pt>
                <c:pt idx="1196" formatCode="0.00%">
                  <c:v>6.3684985360030116E-2</c:v>
                </c:pt>
                <c:pt idx="1197" formatCode="0.00%">
                  <c:v>4.302230902170473E-2</c:v>
                </c:pt>
                <c:pt idx="1198" formatCode="0.00%">
                  <c:v>4.1381917888152715E-2</c:v>
                </c:pt>
                <c:pt idx="1199" formatCode="0.00%">
                  <c:v>4.6340305243744023E-2</c:v>
                </c:pt>
                <c:pt idx="1200" formatCode="0.00%">
                  <c:v>5.0832773883544104E-2</c:v>
                </c:pt>
                <c:pt idx="1201" formatCode="0.00%">
                  <c:v>5.011826594878474E-2</c:v>
                </c:pt>
                <c:pt idx="1202" formatCode="0.00%">
                  <c:v>4.6008356765720279E-2</c:v>
                </c:pt>
                <c:pt idx="1203" formatCode="0.00%">
                  <c:v>4.9403758014025245E-2</c:v>
                </c:pt>
                <c:pt idx="1204" formatCode="0.00%">
                  <c:v>4.8361767275834348E-2</c:v>
                </c:pt>
                <c:pt idx="1205" formatCode="0.00%">
                  <c:v>3.5323486024671391E-2</c:v>
                </c:pt>
                <c:pt idx="1206" formatCode="0.00%">
                  <c:v>3.6480095744063218E-2</c:v>
                </c:pt>
                <c:pt idx="1207" formatCode="0.00%">
                  <c:v>4.2601047051836136E-2</c:v>
                </c:pt>
                <c:pt idx="1208" formatCode="0.00%">
                  <c:v>3.2993892445716086E-2</c:v>
                </c:pt>
                <c:pt idx="1209" formatCode="0.00%">
                  <c:v>4.5908623366493428E-2</c:v>
                </c:pt>
                <c:pt idx="1210" formatCode="0.00%">
                  <c:v>4.7327219328630557E-2</c:v>
                </c:pt>
                <c:pt idx="1211" formatCode="0.00%">
                  <c:v>6.1059168699789147E-2</c:v>
                </c:pt>
                <c:pt idx="1212" formatCode="0.00%">
                  <c:v>5.9058546482462553E-2</c:v>
                </c:pt>
                <c:pt idx="1213" formatCode="0.00%">
                  <c:v>5.6001047944970989E-2</c:v>
                </c:pt>
                <c:pt idx="1214" formatCode="0.00%">
                  <c:v>5.7447926512858953E-2</c:v>
                </c:pt>
                <c:pt idx="1215" formatCode="0.00%">
                  <c:v>4.8046192937982263E-2</c:v>
                </c:pt>
                <c:pt idx="1216" formatCode="0.00%">
                  <c:v>5.9448548730185416E-2</c:v>
                </c:pt>
                <c:pt idx="1217" formatCode="0.00%">
                  <c:v>6.2931774912137917E-2</c:v>
                </c:pt>
                <c:pt idx="1218" formatCode="0.00%">
                  <c:v>5.7671210242471287E-2</c:v>
                </c:pt>
                <c:pt idx="1219" formatCode="0.00%">
                  <c:v>4.9993227060201817E-2</c:v>
                </c:pt>
                <c:pt idx="1220" formatCode="0.00%">
                  <c:v>4.7020576339962893E-2</c:v>
                </c:pt>
                <c:pt idx="1221" formatCode="0.00%">
                  <c:v>4.7648747899272301E-2</c:v>
                </c:pt>
                <c:pt idx="1222" formatCode="0.00%">
                  <c:v>4.4056856968908521E-2</c:v>
                </c:pt>
                <c:pt idx="1223" formatCode="0.00%">
                  <c:v>4.2123219870465738E-2</c:v>
                </c:pt>
                <c:pt idx="1224" formatCode="0.00%">
                  <c:v>3.4238327098755447E-2</c:v>
                </c:pt>
                <c:pt idx="1225" formatCode="0.00%">
                  <c:v>4.9467766016514023E-2</c:v>
                </c:pt>
                <c:pt idx="1226" formatCode="0.00%">
                  <c:v>3.497367484827868E-2</c:v>
                </c:pt>
                <c:pt idx="1227" formatCode="0.00%">
                  <c:v>4.7349547701591735E-2</c:v>
                </c:pt>
                <c:pt idx="1228" formatCode="0.00%">
                  <c:v>4.4498958753540985E-2</c:v>
                </c:pt>
                <c:pt idx="1229" formatCode="0.00%">
                  <c:v>4.2663566496127604E-2</c:v>
                </c:pt>
                <c:pt idx="1230" formatCode="0.00%">
                  <c:v>4.7788672369829303E-2</c:v>
                </c:pt>
                <c:pt idx="1231" formatCode="0.00%">
                  <c:v>3.9049347192802515E-2</c:v>
                </c:pt>
                <c:pt idx="1232" formatCode="0.00%">
                  <c:v>5.1280829900966225E-2</c:v>
                </c:pt>
                <c:pt idx="1233" formatCode="0.00%">
                  <c:v>4.5378696648213562E-2</c:v>
                </c:pt>
                <c:pt idx="1234" formatCode="0.00%">
                  <c:v>3.0356167319895665E-2</c:v>
                </c:pt>
                <c:pt idx="1235" formatCode="0.00%">
                  <c:v>-2.0631416616179246E-3</c:v>
                </c:pt>
                <c:pt idx="1236" formatCode="0.00%">
                  <c:v>8.9611203484416761E-3</c:v>
                </c:pt>
                <c:pt idx="1237" formatCode="0.00%">
                  <c:v>5.4034662566186643E-4</c:v>
                </c:pt>
                <c:pt idx="1238" formatCode="0.00%">
                  <c:v>1.325263363159074E-2</c:v>
                </c:pt>
                <c:pt idx="1239" formatCode="0.00%">
                  <c:v>2.4156322427659756E-2</c:v>
                </c:pt>
                <c:pt idx="1240" formatCode="0.00%">
                  <c:v>2.3755900272555027E-2</c:v>
                </c:pt>
                <c:pt idx="1241" formatCode="0.00%">
                  <c:v>1.8943391620310515E-2</c:v>
                </c:pt>
                <c:pt idx="1242" formatCode="0.00%">
                  <c:v>8.2361925063003123E-3</c:v>
                </c:pt>
                <c:pt idx="1243" formatCode="0.00%">
                  <c:v>-2.4293269781821593E-3</c:v>
                </c:pt>
                <c:pt idx="1244" formatCode="0.00%">
                  <c:v>7.1495450221869218E-3</c:v>
                </c:pt>
                <c:pt idx="1245" formatCode="0.00%">
                  <c:v>-8.9015780205444308E-4</c:v>
                </c:pt>
                <c:pt idx="1246" formatCode="0.00%">
                  <c:v>4.8526997235750677E-4</c:v>
                </c:pt>
                <c:pt idx="1247" formatCode="0.00%">
                  <c:v>-4.7514777661504951E-3</c:v>
                </c:pt>
                <c:pt idx="1248" formatCode="0.00%">
                  <c:v>-4.7514777661504951E-3</c:v>
                </c:pt>
                <c:pt idx="1249" formatCode="0.00%">
                  <c:v>-1.983206086416751E-2</c:v>
                </c:pt>
                <c:pt idx="1250" formatCode="0.00%">
                  <c:v>2.3906244650494573E-3</c:v>
                </c:pt>
                <c:pt idx="1251" formatCode="0.00%">
                  <c:v>1.5213064777587456E-3</c:v>
                </c:pt>
                <c:pt idx="1252" formatCode="0.00%">
                  <c:v>2.4293269781821593E-3</c:v>
                </c:pt>
                <c:pt idx="1253" formatCode="0.00%">
                  <c:v>-3.7586094484743024E-3</c:v>
                </c:pt>
                <c:pt idx="1254" formatCode="0.00%">
                  <c:v>1.7789759017313455E-2</c:v>
                </c:pt>
                <c:pt idx="1255" formatCode="0.00%">
                  <c:v>1.3839125561372548E-2</c:v>
                </c:pt>
                <c:pt idx="1256" formatCode="0.00%">
                  <c:v>2.1389092738664333E-2</c:v>
                </c:pt>
                <c:pt idx="1257" formatCode="0.00%">
                  <c:v>2.8092070301626585E-2</c:v>
                </c:pt>
                <c:pt idx="1258" formatCode="0.00%">
                  <c:v>3.3486605209060563E-2</c:v>
                </c:pt>
                <c:pt idx="1259" formatCode="0.00%">
                  <c:v>2.9811355019641592E-2</c:v>
                </c:pt>
                <c:pt idx="1260" formatCode="0.00%">
                  <c:v>2.0409621444764901E-2</c:v>
                </c:pt>
                <c:pt idx="1261" formatCode="0.00%">
                  <c:v>2.6363854234427164E-2</c:v>
                </c:pt>
                <c:pt idx="1262" formatCode="0.00%">
                  <c:v>2.1549857023985205E-2</c:v>
                </c:pt>
                <c:pt idx="1263" formatCode="0.00%">
                  <c:v>1.7417619467959562E-2</c:v>
                </c:pt>
                <c:pt idx="1264" formatCode="0.00%">
                  <c:v>3.7276474379680596E-2</c:v>
                </c:pt>
                <c:pt idx="1265" formatCode="0.00%">
                  <c:v>2.7312065806180862E-2</c:v>
                </c:pt>
                <c:pt idx="1266" formatCode="0.00%">
                  <c:v>1.8602511793102357E-2</c:v>
                </c:pt>
                <c:pt idx="1267" formatCode="0.00%">
                  <c:v>1.5040392026686866E-2</c:v>
                </c:pt>
                <c:pt idx="1268" formatCode="0.00%">
                  <c:v>1.3592024900601586E-2</c:v>
                </c:pt>
                <c:pt idx="1269" formatCode="0.00%">
                  <c:v>4.345101378256111E-3</c:v>
                </c:pt>
                <c:pt idx="1270" formatCode="0.00%">
                  <c:v>1.7270252206415454E-2</c:v>
                </c:pt>
                <c:pt idx="1271" formatCode="0.00%">
                  <c:v>3.3302023992581066E-2</c:v>
                </c:pt>
                <c:pt idx="1272" formatCode="0.00%">
                  <c:v>3.7353879405946269E-2</c:v>
                </c:pt>
                <c:pt idx="1273" formatCode="0.00%">
                  <c:v>4.5000602866070015E-2</c:v>
                </c:pt>
                <c:pt idx="1274" formatCode="0.00%">
                  <c:v>4.7071187318675045E-2</c:v>
                </c:pt>
                <c:pt idx="1275" formatCode="0.00%">
                  <c:v>6.8393294938455571E-2</c:v>
                </c:pt>
                <c:pt idx="1276" formatCode="0.00%">
                  <c:v>6.7756192029961748E-2</c:v>
                </c:pt>
                <c:pt idx="1277" formatCode="0.00%">
                  <c:v>5.5920665802310553E-2</c:v>
                </c:pt>
                <c:pt idx="1278" formatCode="0.00%">
                  <c:v>5.258629544009974E-2</c:v>
                </c:pt>
                <c:pt idx="1279" formatCode="0.00%">
                  <c:v>6.1209513077728019E-2</c:v>
                </c:pt>
                <c:pt idx="1280" formatCode="0.00%">
                  <c:v>6.1809402031286591E-2</c:v>
                </c:pt>
                <c:pt idx="1281" formatCode="0.00%">
                  <c:v>7.0398382830374376E-2</c:v>
                </c:pt>
                <c:pt idx="1282" formatCode="0.00%">
                  <c:v>7.1316823238179783E-2</c:v>
                </c:pt>
                <c:pt idx="1283" formatCode="0.00%">
                  <c:v>7.7221933607327348E-2</c:v>
                </c:pt>
                <c:pt idx="1284" formatCode="0.00%">
                  <c:v>6.8661235413990399E-2</c:v>
                </c:pt>
                <c:pt idx="1285" formatCode="0.00%">
                  <c:v>7.6022155700210342E-2</c:v>
                </c:pt>
                <c:pt idx="1286" formatCode="0.00%">
                  <c:v>6.6907713857434895E-2</c:v>
                </c:pt>
                <c:pt idx="1287" formatCode="0.00%">
                  <c:v>6.8576387596737759E-2</c:v>
                </c:pt>
                <c:pt idx="1288" formatCode="0.00%">
                  <c:v>6.9341506510209261E-2</c:v>
                </c:pt>
                <c:pt idx="1289" formatCode="0.00%">
                  <c:v>6.4485829670239705E-2</c:v>
                </c:pt>
                <c:pt idx="1290" formatCode="0.00%">
                  <c:v>5.7948082067190536E-2</c:v>
                </c:pt>
                <c:pt idx="1291" formatCode="0.00%">
                  <c:v>5.3114733600182158E-2</c:v>
                </c:pt>
                <c:pt idx="1292" formatCode="0.00%">
                  <c:v>5.7878119831911969E-2</c:v>
                </c:pt>
                <c:pt idx="1293" formatCode="0.00%">
                  <c:v>6.1995471805963535E-2</c:v>
                </c:pt>
                <c:pt idx="1294" formatCode="0.00%">
                  <c:v>6.9295361206089465E-2</c:v>
                </c:pt>
                <c:pt idx="1295" formatCode="0.00%">
                  <c:v>7.1166478860240787E-2</c:v>
                </c:pt>
                <c:pt idx="1296" formatCode="0.00%">
                  <c:v>6.5442972591177956E-2</c:v>
                </c:pt>
                <c:pt idx="1297" formatCode="0.00%">
                  <c:v>5.7517888748137527E-2</c:v>
                </c:pt>
                <c:pt idx="1298" formatCode="0.00%">
                  <c:v>6.14342853655378E-2</c:v>
                </c:pt>
                <c:pt idx="1299" formatCode="0.00%">
                  <c:v>6.4490295344831916E-2</c:v>
                </c:pt>
                <c:pt idx="1300" formatCode="0.00%">
                  <c:v>6.5687096135554027E-2</c:v>
                </c:pt>
                <c:pt idx="1301" formatCode="0.00%">
                  <c:v>6.9593072845572576E-2</c:v>
                </c:pt>
                <c:pt idx="1302" formatCode="0.00%">
                  <c:v>7.5971544721498183E-2</c:v>
                </c:pt>
                <c:pt idx="1303" formatCode="0.00%">
                  <c:v>8.6526910899371937E-2</c:v>
                </c:pt>
                <c:pt idx="1304" formatCode="0.00%">
                  <c:v>9.0220023787160014E-2</c:v>
                </c:pt>
                <c:pt idx="1305" formatCode="0.00%">
                  <c:v>8.5309270293886102E-2</c:v>
                </c:pt>
                <c:pt idx="1306" formatCode="0.00%">
                  <c:v>9.4880699503268218E-2</c:v>
                </c:pt>
                <c:pt idx="1307" formatCode="0.00%">
                  <c:v>7.2891717811045448E-2</c:v>
                </c:pt>
                <c:pt idx="1308" formatCode="0.00%">
                  <c:v>6.8424554660601294E-2</c:v>
                </c:pt>
                <c:pt idx="1309" formatCode="0.00%">
                  <c:v>7.1209647047965827E-2</c:v>
                </c:pt>
                <c:pt idx="1310" formatCode="0.00%">
                  <c:v>7.0897049826508504E-2</c:v>
                </c:pt>
                <c:pt idx="1311" formatCode="0.00%">
                  <c:v>7.6872122430934636E-2</c:v>
                </c:pt>
                <c:pt idx="1312" formatCode="0.00%">
                  <c:v>8.3549794504540809E-2</c:v>
                </c:pt>
                <c:pt idx="1313" formatCode="0.00%">
                  <c:v>8.9234598260470935E-2</c:v>
                </c:pt>
                <c:pt idx="1314" formatCode="0.00%">
                  <c:v>0.10021122640821328</c:v>
                </c:pt>
                <c:pt idx="1315" formatCode="0.00%">
                  <c:v>0.10425415047239393</c:v>
                </c:pt>
                <c:pt idx="1316" formatCode="0.00%">
                  <c:v>0.10182184637781687</c:v>
                </c:pt>
                <c:pt idx="1317" formatCode="0.00%">
                  <c:v>0.10850993835880506</c:v>
                </c:pt>
                <c:pt idx="1318" formatCode="0.00%">
                  <c:v>0.10925719457390773</c:v>
                </c:pt>
                <c:pt idx="1319" formatCode="0.00%">
                  <c:v>0.10533930939830988</c:v>
                </c:pt>
                <c:pt idx="1320" formatCode="0.00%">
                  <c:v>0.1047944970980558</c:v>
                </c:pt>
                <c:pt idx="1321" formatCode="0.00%">
                  <c:v>0.10420502805187923</c:v>
                </c:pt>
                <c:pt idx="1322" formatCode="0.00%">
                  <c:v>0.10704966276714045</c:v>
                </c:pt>
                <c:pt idx="1323" formatCode="0.00%">
                  <c:v>0.10702138016138948</c:v>
                </c:pt>
                <c:pt idx="1324" formatCode="0.00%">
                  <c:v>0.11194106500384796</c:v>
                </c:pt>
                <c:pt idx="1325" formatCode="0.00%">
                  <c:v>0.11214946315148608</c:v>
                </c:pt>
                <c:pt idx="1326" formatCode="0.00%">
                  <c:v>0.11044655257364273</c:v>
                </c:pt>
                <c:pt idx="1327" formatCode="0.00%">
                  <c:v>0.11044655257364273</c:v>
                </c:pt>
                <c:pt idx="1328" formatCode="0.00%">
                  <c:v>0.11985275182311163</c:v>
                </c:pt>
                <c:pt idx="1329" formatCode="0.00%">
                  <c:v>0.11221347115397499</c:v>
                </c:pt>
                <c:pt idx="1330" formatCode="0.00%">
                  <c:v>0.10661351521529766</c:v>
                </c:pt>
                <c:pt idx="1331" formatCode="0.00%">
                  <c:v>0.10572931164603273</c:v>
                </c:pt>
                <c:pt idx="1332" formatCode="0.00%">
                  <c:v>0.10758554371820998</c:v>
                </c:pt>
                <c:pt idx="1333" formatCode="0.00%">
                  <c:v>0.10424521912320951</c:v>
                </c:pt>
                <c:pt idx="1334" formatCode="0.00%">
                  <c:v>9.9338931304527797E-2</c:v>
                </c:pt>
                <c:pt idx="1335" formatCode="0.00%">
                  <c:v>9.4285276224301981E-2</c:v>
                </c:pt>
                <c:pt idx="1336" formatCode="0.00%">
                  <c:v>9.8651217417321829E-2</c:v>
                </c:pt>
                <c:pt idx="1337" formatCode="0.00%">
                  <c:v>9.8651217417321829E-2</c:v>
                </c:pt>
                <c:pt idx="1338" formatCode="0.00%">
                  <c:v>8.0763213558978975E-2</c:v>
                </c:pt>
                <c:pt idx="1339" formatCode="0.00%">
                  <c:v>8.233066534085752E-2</c:v>
                </c:pt>
                <c:pt idx="1340" formatCode="0.00%">
                  <c:v>7.2864923763491921E-2</c:v>
                </c:pt>
                <c:pt idx="1341" formatCode="0.00%">
                  <c:v>7.225163778615673E-2</c:v>
                </c:pt>
                <c:pt idx="1342" formatCode="0.00%">
                  <c:v>6.6355458766193726E-2</c:v>
                </c:pt>
                <c:pt idx="1343" formatCode="0.00%">
                  <c:v>7.795430424045581E-2</c:v>
                </c:pt>
                <c:pt idx="1344" formatCode="0.00%">
                  <c:v>8.6193473863150891E-2</c:v>
                </c:pt>
                <c:pt idx="1345" formatCode="0.00%">
                  <c:v>9.461275902773339E-2</c:v>
                </c:pt>
                <c:pt idx="1346" formatCode="0.00%">
                  <c:v>9.3884854069197124E-2</c:v>
                </c:pt>
                <c:pt idx="1347" formatCode="0.00%">
                  <c:v>8.8267035432150809E-2</c:v>
                </c:pt>
                <c:pt idx="1348" formatCode="0.00%">
                  <c:v>9.095239442028849E-2</c:v>
                </c:pt>
                <c:pt idx="1349" formatCode="0.00%">
                  <c:v>9.1736864590326414E-2</c:v>
                </c:pt>
                <c:pt idx="1350" formatCode="0.00%">
                  <c:v>7.6382386783984915E-2</c:v>
                </c:pt>
                <c:pt idx="1351" formatCode="0.00%">
                  <c:v>8.3332465007718126E-2</c:v>
                </c:pt>
                <c:pt idx="1352" formatCode="0.00%">
                  <c:v>8.2025510910387303E-2</c:v>
                </c:pt>
                <c:pt idx="1353" formatCode="0.00%">
                  <c:v>6.9573721589006154E-2</c:v>
                </c:pt>
                <c:pt idx="1354" formatCode="0.00%">
                  <c:v>7.4465123825713658E-2</c:v>
                </c:pt>
                <c:pt idx="1355" formatCode="0.00%">
                  <c:v>6.6062212801302811E-2</c:v>
                </c:pt>
                <c:pt idx="1356" formatCode="0.00%">
                  <c:v>6.9499293679135377E-2</c:v>
                </c:pt>
                <c:pt idx="1357" formatCode="0.00%">
                  <c:v>7.3889051803313843E-2</c:v>
                </c:pt>
                <c:pt idx="1358" formatCode="0.00%">
                  <c:v>7.4771766814381316E-2</c:v>
                </c:pt>
                <c:pt idx="1359" formatCode="0.00%">
                  <c:v>8.0670922950739216E-2</c:v>
                </c:pt>
                <c:pt idx="1360" formatCode="0.00%">
                  <c:v>9.1401938995907914E-2</c:v>
                </c:pt>
                <c:pt idx="1361" formatCode="0.00%">
                  <c:v>9.789205273663984E-2</c:v>
                </c:pt>
                <c:pt idx="1362" formatCode="0.00%">
                  <c:v>0.10130233956691888</c:v>
                </c:pt>
                <c:pt idx="1363" formatCode="0.00%">
                  <c:v>9.6713114644286696E-2</c:v>
                </c:pt>
                <c:pt idx="1364" formatCode="0.00%">
                  <c:v>9.6854527673041146E-2</c:v>
                </c:pt>
                <c:pt idx="1365" formatCode="0.00%">
                  <c:v>9.3462103541131075E-2</c:v>
                </c:pt>
                <c:pt idx="1366" formatCode="0.00%">
                  <c:v>9.5178411142751329E-2</c:v>
                </c:pt>
                <c:pt idx="1367" formatCode="0.00%">
                  <c:v>0.10793982056919491</c:v>
                </c:pt>
                <c:pt idx="1368" formatCode="0.00%">
                  <c:v>0.10206001568940341</c:v>
                </c:pt>
                <c:pt idx="1369" formatCode="0.00%">
                  <c:v>0.1051711023220019</c:v>
                </c:pt>
                <c:pt idx="1370" formatCode="0.00%">
                  <c:v>0.10264948473557998</c:v>
                </c:pt>
                <c:pt idx="1371" formatCode="0.00%">
                  <c:v>0.10401746971900483</c:v>
                </c:pt>
                <c:pt idx="1372" formatCode="0.00%">
                  <c:v>0.10487190212432147</c:v>
                </c:pt>
                <c:pt idx="1373" formatCode="0.00%">
                  <c:v>0.10397281297308247</c:v>
                </c:pt>
                <c:pt idx="1374" formatCode="0.00%">
                  <c:v>0.10187990014751613</c:v>
                </c:pt>
                <c:pt idx="1375" formatCode="0.00%">
                  <c:v>0.10534824074749442</c:v>
                </c:pt>
                <c:pt idx="1376" formatCode="0.00%">
                  <c:v>0.11604650851232008</c:v>
                </c:pt>
                <c:pt idx="1377" formatCode="0.00%">
                  <c:v>0.12522942403217663</c:v>
                </c:pt>
                <c:pt idx="1378" formatCode="0.00%">
                  <c:v>0.13269156627582088</c:v>
                </c:pt>
                <c:pt idx="1379" formatCode="0.00%">
                  <c:v>0.12432884632274033</c:v>
                </c:pt>
                <c:pt idx="1380" formatCode="0.00%">
                  <c:v>0.12375277430034053</c:v>
                </c:pt>
                <c:pt idx="1381" formatCode="0.00%">
                  <c:v>0.12184741980764857</c:v>
                </c:pt>
                <c:pt idx="1382" formatCode="0.00%">
                  <c:v>0.12098703316954228</c:v>
                </c:pt>
                <c:pt idx="1383" formatCode="0.00%">
                  <c:v>0.11788041221153601</c:v>
                </c:pt>
                <c:pt idx="1384" formatCode="0.00%">
                  <c:v>0.11730731730553109</c:v>
                </c:pt>
                <c:pt idx="1385" formatCode="0.00%">
                  <c:v>0.12114035466387618</c:v>
                </c:pt>
                <c:pt idx="1386" formatCode="0.00%">
                  <c:v>0.12791031734572211</c:v>
                </c:pt>
                <c:pt idx="1387" formatCode="0.00%">
                  <c:v>0.12169707542970956</c:v>
                </c:pt>
                <c:pt idx="1388" formatCode="0.00%">
                  <c:v>0.11539005434725984</c:v>
                </c:pt>
                <c:pt idx="1389" formatCode="0.00%">
                  <c:v>0.11771369369342548</c:v>
                </c:pt>
                <c:pt idx="1390" formatCode="0.00%">
                  <c:v>0.11864106545041544</c:v>
                </c:pt>
                <c:pt idx="1391" formatCode="0.00%">
                  <c:v>0.12488258997217883</c:v>
                </c:pt>
                <c:pt idx="1392" formatCode="0.00%">
                  <c:v>0.11663597755849664</c:v>
                </c:pt>
                <c:pt idx="1393" formatCode="0.00%">
                  <c:v>0.11478867683550395</c:v>
                </c:pt>
                <c:pt idx="1394" formatCode="0.00%">
                  <c:v>0.12372151457819479</c:v>
                </c:pt>
                <c:pt idx="1395" formatCode="0.00%">
                  <c:v>0.14419663258364579</c:v>
                </c:pt>
                <c:pt idx="1396" formatCode="0.00%">
                  <c:v>0.13826621672514228</c:v>
                </c:pt>
                <c:pt idx="1397" formatCode="0.00%">
                  <c:v>0.12933635609884619</c:v>
                </c:pt>
                <c:pt idx="1398" formatCode="0.00%">
                  <c:v>0.12905204148313984</c:v>
                </c:pt>
                <c:pt idx="1399" formatCode="0.00%">
                  <c:v>0.10258398817489377</c:v>
                </c:pt>
                <c:pt idx="1400" formatCode="0.00%">
                  <c:v>7.5312113440043182E-2</c:v>
                </c:pt>
                <c:pt idx="1401" formatCode="0.00%">
                  <c:v>6.7547793882323487E-2</c:v>
                </c:pt>
                <c:pt idx="1402" formatCode="0.00%">
                  <c:v>7.1568389573542959E-2</c:v>
                </c:pt>
                <c:pt idx="1403" formatCode="0.00%">
                  <c:v>8.4548617055006658E-2</c:v>
                </c:pt>
                <c:pt idx="1404" formatCode="0.00%">
                  <c:v>7.9777788032289881E-2</c:v>
                </c:pt>
                <c:pt idx="1405" formatCode="0.00%">
                  <c:v>7.5739329642701442E-2</c:v>
                </c:pt>
                <c:pt idx="1406" formatCode="0.00%">
                  <c:v>7.9338663364052181E-2</c:v>
                </c:pt>
                <c:pt idx="1407" formatCode="0.00%">
                  <c:v>6.4003536814277104E-2</c:v>
                </c:pt>
                <c:pt idx="1408" formatCode="0.00%">
                  <c:v>5.1965566671777437E-2</c:v>
                </c:pt>
                <c:pt idx="1409" formatCode="0.00%">
                  <c:v>5.9429197473618994E-2</c:v>
                </c:pt>
                <c:pt idx="1410" formatCode="0.00%">
                  <c:v>7.0221244404881838E-2</c:v>
                </c:pt>
                <c:pt idx="1411" formatCode="0.00%">
                  <c:v>6.0597715658590269E-2</c:v>
                </c:pt>
                <c:pt idx="1412" formatCode="0.00%">
                  <c:v>7.2352859743581022E-2</c:v>
                </c:pt>
                <c:pt idx="1413" formatCode="0.00%">
                  <c:v>6.1071077165368463E-2</c:v>
                </c:pt>
                <c:pt idx="1414" formatCode="0.00%">
                  <c:v>5.6129063949948675E-2</c:v>
                </c:pt>
                <c:pt idx="1415" formatCode="0.00%">
                  <c:v>5.6129063949948675E-2</c:v>
                </c:pt>
                <c:pt idx="1416" formatCode="0.00%">
                  <c:v>5.5325242523344323E-2</c:v>
                </c:pt>
                <c:pt idx="1417" formatCode="0.00%">
                  <c:v>5.9065989273449658E-2</c:v>
                </c:pt>
                <c:pt idx="1418" formatCode="0.00%">
                  <c:v>6.9427842885659355E-2</c:v>
                </c:pt>
                <c:pt idx="1419" formatCode="0.00%">
                  <c:v>7.2830686924951427E-2</c:v>
                </c:pt>
                <c:pt idx="1420" formatCode="0.00%">
                  <c:v>8.1912380487383682E-2</c:v>
                </c:pt>
                <c:pt idx="1421" formatCode="0.00%">
                  <c:v>8.8323600643652619E-2</c:v>
                </c:pt>
                <c:pt idx="1422" formatCode="0.00%">
                  <c:v>8.2355970830213593E-2</c:v>
                </c:pt>
                <c:pt idx="1423" formatCode="0.00%">
                  <c:v>8.4018690336726792E-2</c:v>
                </c:pt>
                <c:pt idx="1424" formatCode="0.00%">
                  <c:v>7.7092429044152214E-2</c:v>
                </c:pt>
                <c:pt idx="1425" formatCode="0.00%">
                  <c:v>8.1876655090645747E-2</c:v>
                </c:pt>
                <c:pt idx="1426" formatCode="0.00%">
                  <c:v>9.2308470938134018E-2</c:v>
                </c:pt>
                <c:pt idx="1427" formatCode="0.00%">
                  <c:v>9.3296873581218007E-2</c:v>
                </c:pt>
                <c:pt idx="1428" formatCode="0.00%">
                  <c:v>9.6689297713128064E-2</c:v>
                </c:pt>
                <c:pt idx="1429" formatCode="0.00%">
                  <c:v>8.9834487214029368E-2</c:v>
                </c:pt>
                <c:pt idx="1430" formatCode="0.00%">
                  <c:v>8.9684142836090358E-2</c:v>
                </c:pt>
                <c:pt idx="1431" formatCode="0.00%">
                  <c:v>8.8738908380731563E-2</c:v>
                </c:pt>
                <c:pt idx="1432" formatCode="0.00%">
                  <c:v>9.5045929463181286E-2</c:v>
                </c:pt>
                <c:pt idx="1433" formatCode="0.00%">
                  <c:v>9.3334087536153396E-2</c:v>
                </c:pt>
                <c:pt idx="1434" formatCode="0.00%">
                  <c:v>9.0529643892222442E-2</c:v>
                </c:pt>
                <c:pt idx="1435" formatCode="0.00%">
                  <c:v>8.5371789738177564E-2</c:v>
                </c:pt>
                <c:pt idx="1436" formatCode="0.00%">
                  <c:v>8.5157437357749652E-2</c:v>
                </c:pt>
                <c:pt idx="1437" formatCode="0.00%">
                  <c:v>9.4251039385761362E-2</c:v>
                </c:pt>
                <c:pt idx="1438" formatCode="0.00%">
                  <c:v>0.10543457712294452</c:v>
                </c:pt>
                <c:pt idx="1439" formatCode="0.00%">
                  <c:v>0.1027551723675965</c:v>
                </c:pt>
                <c:pt idx="1440" formatCode="0.00%">
                  <c:v>9.5626467160173312E-2</c:v>
                </c:pt>
                <c:pt idx="1441" formatCode="0.00%">
                  <c:v>6.0231530342026038E-2</c:v>
                </c:pt>
                <c:pt idx="1442" formatCode="0.00%">
                  <c:v>5.3547904035630201E-2</c:v>
                </c:pt>
                <c:pt idx="1443" formatCode="0.00%">
                  <c:v>6.5119955462338772E-2</c:v>
                </c:pt>
                <c:pt idx="1444" formatCode="0.00%">
                  <c:v>7.1446327801354931E-2</c:v>
                </c:pt>
                <c:pt idx="1445" formatCode="0.00%">
                  <c:v>6.329944878689947E-2</c:v>
                </c:pt>
                <c:pt idx="1446" formatCode="0.00%">
                  <c:v>6.6775232177864866E-2</c:v>
                </c:pt>
                <c:pt idx="1447" formatCode="0.00%">
                  <c:v>6.9731508757932131E-2</c:v>
                </c:pt>
                <c:pt idx="1448" formatCode="0.00%">
                  <c:v>7.8770034132639485E-2</c:v>
                </c:pt>
                <c:pt idx="1449" formatCode="0.00%">
                  <c:v>7.3494583880998776E-2</c:v>
                </c:pt>
                <c:pt idx="1450" formatCode="0.00%">
                  <c:v>6.6991073116490094E-2</c:v>
                </c:pt>
                <c:pt idx="1451" formatCode="0.00%">
                  <c:v>6.9130131246176243E-2</c:v>
                </c:pt>
                <c:pt idx="1452" formatCode="0.00%">
                  <c:v>6.4403958969381822E-2</c:v>
                </c:pt>
                <c:pt idx="1453" formatCode="0.00%">
                  <c:v>6.6349504533404061E-2</c:v>
                </c:pt>
                <c:pt idx="1454" formatCode="0.00%">
                  <c:v>7.3621111327779015E-2</c:v>
                </c:pt>
                <c:pt idx="1455" formatCode="0.00%">
                  <c:v>8.080340463030912E-2</c:v>
                </c:pt>
                <c:pt idx="1456" formatCode="0.00%">
                  <c:v>9.085266102106164E-2</c:v>
                </c:pt>
                <c:pt idx="1457" formatCode="0.00%">
                  <c:v>9.0289986022438581E-2</c:v>
                </c:pt>
                <c:pt idx="1458" formatCode="0.00%">
                  <c:v>9.1303694154878517E-2</c:v>
                </c:pt>
                <c:pt idx="1459" formatCode="0.00%">
                  <c:v>8.7579321544944841E-2</c:v>
                </c:pt>
                <c:pt idx="1460" formatCode="0.00%">
                  <c:v>9.122926624500774E-2</c:v>
                </c:pt>
                <c:pt idx="1461" formatCode="0.00%">
                  <c:v>7.8963546698303536E-2</c:v>
                </c:pt>
                <c:pt idx="1462" formatCode="0.00%">
                  <c:v>8.7007715197137236E-2</c:v>
                </c:pt>
                <c:pt idx="1463" formatCode="0.00%">
                  <c:v>9.7021246191151683E-2</c:v>
                </c:pt>
                <c:pt idx="1464" formatCode="0.00%">
                  <c:v>9.9758704716198951E-2</c:v>
                </c:pt>
                <c:pt idx="1465" formatCode="0.00%">
                  <c:v>0.10103439909138405</c:v>
                </c:pt>
                <c:pt idx="1466" formatCode="0.00%">
                  <c:v>0.10248723189206167</c:v>
                </c:pt>
                <c:pt idx="1467" formatCode="0.00%">
                  <c:v>9.5486542689616302E-2</c:v>
                </c:pt>
                <c:pt idx="1468" formatCode="0.00%">
                  <c:v>9.6388608957250058E-2</c:v>
                </c:pt>
                <c:pt idx="1469" formatCode="0.00%">
                  <c:v>9.4270390642327784E-2</c:v>
                </c:pt>
                <c:pt idx="1470" formatCode="0.00%">
                  <c:v>8.5569767978433825E-2</c:v>
                </c:pt>
                <c:pt idx="1471" formatCode="0.00%">
                  <c:v>8.7085120223402784E-2</c:v>
                </c:pt>
                <c:pt idx="1472" formatCode="0.00%">
                  <c:v>8.7793673925372614E-2</c:v>
                </c:pt>
                <c:pt idx="1473" formatCode="0.00%">
                  <c:v>9.0190252623211731E-2</c:v>
                </c:pt>
                <c:pt idx="1474" formatCode="0.00%">
                  <c:v>8.1063902314856842E-2</c:v>
                </c:pt>
                <c:pt idx="1475" formatCode="0.00%">
                  <c:v>7.7500293990244037E-2</c:v>
                </c:pt>
                <c:pt idx="1476" formatCode="0.00%">
                  <c:v>9.0638308640633852E-2</c:v>
                </c:pt>
                <c:pt idx="1477" formatCode="0.00%">
                  <c:v>0.10098081099627713</c:v>
                </c:pt>
                <c:pt idx="1478" formatCode="0.00%">
                  <c:v>0.10200047336150685</c:v>
                </c:pt>
                <c:pt idx="1479" formatCode="0.00%">
                  <c:v>0.10596599239942182</c:v>
                </c:pt>
                <c:pt idx="1480" formatCode="0.00%">
                  <c:v>9.3573745405937256E-2</c:v>
                </c:pt>
                <c:pt idx="1481" formatCode="0.00%">
                  <c:v>8.4554571287796323E-2</c:v>
                </c:pt>
                <c:pt idx="1482" formatCode="0.00%">
                  <c:v>6.5623088133065249E-2</c:v>
                </c:pt>
                <c:pt idx="1483" formatCode="0.00%">
                  <c:v>7.0050060212179105E-2</c:v>
                </c:pt>
                <c:pt idx="1484" formatCode="0.00%">
                  <c:v>6.2510512942269322E-2</c:v>
                </c:pt>
                <c:pt idx="1485" formatCode="0.00%">
                  <c:v>7.766552395015712E-2</c:v>
                </c:pt>
                <c:pt idx="1486" formatCode="0.00%">
                  <c:v>7.680811442844572E-2</c:v>
                </c:pt>
                <c:pt idx="1487" formatCode="0.00%">
                  <c:v>7.3810158218850855E-2</c:v>
                </c:pt>
                <c:pt idx="1488" formatCode="0.00%">
                  <c:v>7.4180809210007304E-2</c:v>
                </c:pt>
                <c:pt idx="1489" formatCode="0.00%">
                  <c:v>8.2698339215619199E-2</c:v>
                </c:pt>
                <c:pt idx="1490" formatCode="0.00%">
                  <c:v>9.4602339120351389E-2</c:v>
                </c:pt>
                <c:pt idx="1491" formatCode="0.00%">
                  <c:v>0.11925435142775065</c:v>
                </c:pt>
                <c:pt idx="1492" formatCode="0.00%">
                  <c:v>0.12018172318474048</c:v>
                </c:pt>
                <c:pt idx="1493" formatCode="0.00%">
                  <c:v>0.12248452271614239</c:v>
                </c:pt>
                <c:pt idx="1494" formatCode="0.00%">
                  <c:v>0.12740718467499562</c:v>
                </c:pt>
                <c:pt idx="1495" formatCode="0.00%">
                  <c:v>0.12869627607395748</c:v>
                </c:pt>
                <c:pt idx="1496" formatCode="0.00%">
                  <c:v>0.13481573882353295</c:v>
                </c:pt>
                <c:pt idx="1497" formatCode="0.00%">
                  <c:v>0.13610334166429738</c:v>
                </c:pt>
                <c:pt idx="1498" formatCode="0.00%">
                  <c:v>0.13610334166429738</c:v>
                </c:pt>
                <c:pt idx="1499" formatCode="0.00%">
                  <c:v>0.13798785634222546</c:v>
                </c:pt>
                <c:pt idx="1500" formatCode="0.00%">
                  <c:v>0.12937654717017649</c:v>
                </c:pt>
                <c:pt idx="1501" formatCode="0.00%">
                  <c:v>0.12273608905150557</c:v>
                </c:pt>
                <c:pt idx="1502" formatCode="0.00%">
                  <c:v>0.13194431006071833</c:v>
                </c:pt>
                <c:pt idx="1503" formatCode="0.00%">
                  <c:v>0.13463860039804043</c:v>
                </c:pt>
                <c:pt idx="1504" formatCode="0.00%">
                  <c:v>0.12763344552100286</c:v>
                </c:pt>
                <c:pt idx="1505" formatCode="0.00%">
                  <c:v>0.12741165034958798</c:v>
                </c:pt>
                <c:pt idx="1506" formatCode="0.00%">
                  <c:v>0.12757241463490884</c:v>
                </c:pt>
                <c:pt idx="1507" formatCode="0.00%">
                  <c:v>0.13102438109471548</c:v>
                </c:pt>
                <c:pt idx="1508" formatCode="0.00%">
                  <c:v>0.12949563182596976</c:v>
                </c:pt>
                <c:pt idx="1509" formatCode="0.00%">
                  <c:v>0.13392409246328107</c:v>
                </c:pt>
                <c:pt idx="1510" formatCode="0.00%">
                  <c:v>0.13463115760705346</c:v>
                </c:pt>
                <c:pt idx="1511" formatCode="0.00%">
                  <c:v>0.13767525912076828</c:v>
                </c:pt>
                <c:pt idx="1512" formatCode="0.00%">
                  <c:v>0.13276450562749434</c:v>
                </c:pt>
                <c:pt idx="1513" formatCode="0.00%">
                  <c:v>0.14240291995576013</c:v>
                </c:pt>
                <c:pt idx="1514" formatCode="0.00%">
                  <c:v>0.13289698730706426</c:v>
                </c:pt>
                <c:pt idx="1515" formatCode="0.00%">
                  <c:v>0.12712435861748672</c:v>
                </c:pt>
                <c:pt idx="1516" formatCode="0.00%">
                  <c:v>0.11756037219909171</c:v>
                </c:pt>
                <c:pt idx="1517" formatCode="0.00%">
                  <c:v>0.12921727144305292</c:v>
                </c:pt>
                <c:pt idx="1518" formatCode="0.00%">
                  <c:v>0.10332677871540409</c:v>
                </c:pt>
                <c:pt idx="1519" formatCode="0.00%">
                  <c:v>0.11354424218246445</c:v>
                </c:pt>
                <c:pt idx="1520" formatCode="0.00%">
                  <c:v>0.11397294694332015</c:v>
                </c:pt>
                <c:pt idx="1521" formatCode="0.00%">
                  <c:v>9.8847707099380636E-2</c:v>
                </c:pt>
                <c:pt idx="1522" formatCode="0.00%">
                  <c:v>8.4564991195178324E-2</c:v>
                </c:pt>
                <c:pt idx="1523" formatCode="0.00%">
                  <c:v>9.0563880730763074E-2</c:v>
                </c:pt>
                <c:pt idx="1524" formatCode="0.00%">
                  <c:v>0.10746050482962705</c:v>
                </c:pt>
                <c:pt idx="1525" formatCode="0.00%">
                  <c:v>0.11381069409980184</c:v>
                </c:pt>
                <c:pt idx="1526" formatCode="0.00%">
                  <c:v>0.11713166743823601</c:v>
                </c:pt>
                <c:pt idx="1527" formatCode="0.00%">
                  <c:v>0.11146174926428011</c:v>
                </c:pt>
                <c:pt idx="1528" formatCode="0.00%">
                  <c:v>0.1085114269170025</c:v>
                </c:pt>
                <c:pt idx="1529" formatCode="0.00%">
                  <c:v>0.11633528880261863</c:v>
                </c:pt>
                <c:pt idx="1530" formatCode="0.00%">
                  <c:v>0.12153482258619125</c:v>
                </c:pt>
                <c:pt idx="1531" formatCode="0.00%">
                  <c:v>0.10927803438867147</c:v>
                </c:pt>
                <c:pt idx="1532" formatCode="0.00%">
                  <c:v>0.10289211972175874</c:v>
                </c:pt>
                <c:pt idx="1533" formatCode="0.00%">
                  <c:v>9.8855149890367741E-2</c:v>
                </c:pt>
                <c:pt idx="1534" formatCode="0.00%">
                  <c:v>0.11002082492918193</c:v>
                </c:pt>
                <c:pt idx="1535" formatCode="0.00%">
                  <c:v>0.10698714332284899</c:v>
                </c:pt>
                <c:pt idx="1536" formatCode="0.00%">
                  <c:v>0.10211658090090522</c:v>
                </c:pt>
                <c:pt idx="1537" formatCode="0.00%">
                  <c:v>6.5335796400964E-2</c:v>
                </c:pt>
                <c:pt idx="1538" formatCode="0.00%">
                  <c:v>4.4652280247874751E-2</c:v>
                </c:pt>
                <c:pt idx="1539" formatCode="0.00%">
                  <c:v>4.8312644855319643E-2</c:v>
                </c:pt>
                <c:pt idx="1540" formatCode="0.00%">
                  <c:v>1.168369329151474E-2</c:v>
                </c:pt>
                <c:pt idx="1541" formatCode="0.00%">
                  <c:v>-2.0437904050515737E-2</c:v>
                </c:pt>
                <c:pt idx="1542" formatCode="0.00%">
                  <c:v>-9.3808937601128229E-3</c:v>
                </c:pt>
                <c:pt idx="1543" formatCode="0.00%">
                  <c:v>4.3168187725045975E-5</c:v>
                </c:pt>
                <c:pt idx="1544" formatCode="0.00%">
                  <c:v>1.4540236472355285E-2</c:v>
                </c:pt>
                <c:pt idx="1545" formatCode="0.00%">
                  <c:v>-1.8577206303745605E-3</c:v>
                </c:pt>
                <c:pt idx="1546" formatCode="0.00%">
                  <c:v>-3.8011822129203829E-2</c:v>
                </c:pt>
                <c:pt idx="1547" formatCode="0.00%">
                  <c:v>-0.11196041626041424</c:v>
                </c:pt>
                <c:pt idx="1548" formatCode="0.00%">
                  <c:v>-0.1127850775017826</c:v>
                </c:pt>
                <c:pt idx="1549" formatCode="0.00%">
                  <c:v>-0.12524579817234816</c:v>
                </c:pt>
                <c:pt idx="1550" formatCode="0.00%">
                  <c:v>-0.22037062121999257</c:v>
                </c:pt>
                <c:pt idx="1551" formatCode="0.00%">
                  <c:v>-0.20122329712663614</c:v>
                </c:pt>
                <c:pt idx="1552" formatCode="0.00%">
                  <c:v>-0.23323176404566301</c:v>
                </c:pt>
                <c:pt idx="1553" formatCode="0.00%">
                  <c:v>-0.21182332005043239</c:v>
                </c:pt>
                <c:pt idx="1554" formatCode="0.00%">
                  <c:v>-0.24372609933744274</c:v>
                </c:pt>
                <c:pt idx="1555" formatCode="0.00%">
                  <c:v>-0.23315287046120001</c:v>
                </c:pt>
                <c:pt idx="1556" formatCode="0.00%">
                  <c:v>-0.22732218800192325</c:v>
                </c:pt>
                <c:pt idx="1557" formatCode="0.00%">
                  <c:v>-0.25663041035083822</c:v>
                </c:pt>
                <c:pt idx="1558" formatCode="0.00%">
                  <c:v>-0.1893297171292857</c:v>
                </c:pt>
                <c:pt idx="1559" formatCode="0.00%">
                  <c:v>-0.15327832614607817</c:v>
                </c:pt>
                <c:pt idx="1560" formatCode="0.00%">
                  <c:v>-0.13429474345443751</c:v>
                </c:pt>
                <c:pt idx="1561" formatCode="0.00%">
                  <c:v>-0.17975531080350882</c:v>
                </c:pt>
                <c:pt idx="1562" formatCode="0.00%">
                  <c:v>-0.17180492147111232</c:v>
                </c:pt>
                <c:pt idx="1563" formatCode="0.00%">
                  <c:v>-0.15569574465868102</c:v>
                </c:pt>
                <c:pt idx="1564" formatCode="0.00%">
                  <c:v>-0.18805551131229806</c:v>
                </c:pt>
                <c:pt idx="1565" formatCode="0.00%">
                  <c:v>-0.18423735953592704</c:v>
                </c:pt>
                <c:pt idx="1566" formatCode="0.00%">
                  <c:v>-0.19387130818960061</c:v>
                </c:pt>
                <c:pt idx="1567" formatCode="0.00%">
                  <c:v>-0.16902876043293219</c:v>
                </c:pt>
                <c:pt idx="1568" formatCode="0.00%">
                  <c:v>-0.15085941907527789</c:v>
                </c:pt>
                <c:pt idx="1569" formatCode="0.00%">
                  <c:v>-0.15483684657877231</c:v>
                </c:pt>
                <c:pt idx="1570" formatCode="0.00%">
                  <c:v>-0.13028605622879735</c:v>
                </c:pt>
                <c:pt idx="1571" formatCode="0.00%">
                  <c:v>-0.13028605622879735</c:v>
                </c:pt>
                <c:pt idx="1572" formatCode="0.00%">
                  <c:v>-0.13792980257252621</c:v>
                </c:pt>
                <c:pt idx="1573" formatCode="0.00%">
                  <c:v>-0.16675722062367615</c:v>
                </c:pt>
                <c:pt idx="1574" formatCode="0.00%">
                  <c:v>-0.16217543849203095</c:v>
                </c:pt>
                <c:pt idx="1575" formatCode="0.00%">
                  <c:v>-0.13857732538840203</c:v>
                </c:pt>
                <c:pt idx="1576" formatCode="0.00%">
                  <c:v>-0.13472642533168797</c:v>
                </c:pt>
                <c:pt idx="1577" formatCode="0.00%">
                  <c:v>-0.1602998551632874</c:v>
                </c:pt>
                <c:pt idx="1578" formatCode="0.00%">
                  <c:v>-0.14100814092478164</c:v>
                </c:pt>
                <c:pt idx="1579" formatCode="0.00%">
                  <c:v>-0.13267519213564935</c:v>
                </c:pt>
                <c:pt idx="1580" formatCode="0.00%">
                  <c:v>-0.14374708800802635</c:v>
                </c:pt>
                <c:pt idx="1581" formatCode="0.00%">
                  <c:v>-0.1296712816932647</c:v>
                </c:pt>
                <c:pt idx="1582" formatCode="0.00%">
                  <c:v>-0.11304259806993543</c:v>
                </c:pt>
                <c:pt idx="1583" formatCode="0.00%">
                  <c:v>-8.9709448325446431E-2</c:v>
                </c:pt>
                <c:pt idx="1584" formatCode="0.00%">
                  <c:v>-0.12157054798292918</c:v>
                </c:pt>
                <c:pt idx="1585" formatCode="0.00%">
                  <c:v>-0.14213497948022516</c:v>
                </c:pt>
                <c:pt idx="1586" formatCode="0.00%">
                  <c:v>-0.14351636148742691</c:v>
                </c:pt>
                <c:pt idx="1587" formatCode="0.00%">
                  <c:v>-0.1292797908873444</c:v>
                </c:pt>
                <c:pt idx="1588" formatCode="0.00%">
                  <c:v>-0.12863375662966603</c:v>
                </c:pt>
                <c:pt idx="1589" formatCode="0.00%">
                  <c:v>-0.11639483113051534</c:v>
                </c:pt>
                <c:pt idx="1590" formatCode="0.00%">
                  <c:v>-0.11639483113051534</c:v>
                </c:pt>
                <c:pt idx="1591" formatCode="0.00%">
                  <c:v>-0.1158366218064845</c:v>
                </c:pt>
                <c:pt idx="1592" formatCode="0.00%">
                  <c:v>-0.1076435974879091</c:v>
                </c:pt>
                <c:pt idx="1593" formatCode="0.00%">
                  <c:v>-0.12114779745486315</c:v>
                </c:pt>
                <c:pt idx="1594" formatCode="0.00%">
                  <c:v>-0.14533835672106354</c:v>
                </c:pt>
                <c:pt idx="1595" formatCode="0.00%">
                  <c:v>-0.13667048233751264</c:v>
                </c:pt>
                <c:pt idx="1596" formatCode="0.00%">
                  <c:v>-9.9632177269418573E-2</c:v>
                </c:pt>
                <c:pt idx="1597" formatCode="0.00%">
                  <c:v>-0.10653313307263722</c:v>
                </c:pt>
                <c:pt idx="1598" formatCode="0.00%">
                  <c:v>-9.6867924696817917E-2</c:v>
                </c:pt>
                <c:pt idx="1599" formatCode="0.00%">
                  <c:v>-0.10459503029960208</c:v>
                </c:pt>
                <c:pt idx="1600" formatCode="0.00%">
                  <c:v>-0.10786539265932413</c:v>
                </c:pt>
                <c:pt idx="1601" formatCode="0.00%">
                  <c:v>-9.6778611204972928E-2</c:v>
                </c:pt>
                <c:pt idx="1602" formatCode="0.00%">
                  <c:v>-8.5392629552941302E-2</c:v>
                </c:pt>
                <c:pt idx="1603" formatCode="0.00%">
                  <c:v>-7.4296916749405681E-2</c:v>
                </c:pt>
                <c:pt idx="1604" formatCode="0.00%">
                  <c:v>-9.5462725758457545E-2</c:v>
                </c:pt>
                <c:pt idx="1605" formatCode="0.00%">
                  <c:v>-8.2092496029270975E-2</c:v>
                </c:pt>
                <c:pt idx="1606" formatCode="0.00%">
                  <c:v>-7.4095961392754525E-2</c:v>
                </c:pt>
                <c:pt idx="1607" formatCode="0.00%">
                  <c:v>-4.9941127523292217E-2</c:v>
                </c:pt>
                <c:pt idx="1608" formatCode="0.00%">
                  <c:v>-5.6039750458103825E-2</c:v>
                </c:pt>
                <c:pt idx="1609" formatCode="0.00%">
                  <c:v>-3.4774208049824971E-2</c:v>
                </c:pt>
                <c:pt idx="1610" formatCode="0.00%">
                  <c:v>-3.6517309698998607E-2</c:v>
                </c:pt>
                <c:pt idx="1611" formatCode="0.00%">
                  <c:v>-5.6891205747025428E-2</c:v>
                </c:pt>
                <c:pt idx="1612" formatCode="0.00%">
                  <c:v>-5.7872165599122311E-2</c:v>
                </c:pt>
                <c:pt idx="1613" formatCode="0.00%">
                  <c:v>-9.5447840176483473E-2</c:v>
                </c:pt>
                <c:pt idx="1614" formatCode="0.00%">
                  <c:v>-9.1208426430243864E-2</c:v>
                </c:pt>
                <c:pt idx="1615" formatCode="0.00%">
                  <c:v>-9.7234110013382141E-2</c:v>
                </c:pt>
                <c:pt idx="1616" formatCode="0.00%">
                  <c:v>-7.0724377075608316E-2</c:v>
                </c:pt>
                <c:pt idx="1617" formatCode="0.00%">
                  <c:v>-6.9167345201111632E-2</c:v>
                </c:pt>
                <c:pt idx="1618" formatCode="0.00%">
                  <c:v>-7.3510958021170303E-2</c:v>
                </c:pt>
                <c:pt idx="1619" formatCode="0.00%">
                  <c:v>-6.3309868694281332E-2</c:v>
                </c:pt>
                <c:pt idx="1620" formatCode="0.00%">
                  <c:v>-7.0451970925481278E-2</c:v>
                </c:pt>
                <c:pt idx="1621" formatCode="0.00%">
                  <c:v>-5.9213356534993766E-2</c:v>
                </c:pt>
                <c:pt idx="1622" formatCode="0.00%">
                  <c:v>-8.8453105206827753E-2</c:v>
                </c:pt>
                <c:pt idx="1623" formatCode="0.00%">
                  <c:v>-8.4962436233888147E-2</c:v>
                </c:pt>
                <c:pt idx="1624" formatCode="0.00%">
                  <c:v>-8.3152349465830847E-2</c:v>
                </c:pt>
                <c:pt idx="1625" formatCode="0.00%">
                  <c:v>-7.3257903127609547E-2</c:v>
                </c:pt>
                <c:pt idx="1626" formatCode="0.00%">
                  <c:v>-8.1598294707729058E-2</c:v>
                </c:pt>
                <c:pt idx="1627" formatCode="0.00%">
                  <c:v>-8.3351816264284548E-2</c:v>
                </c:pt>
                <c:pt idx="1628" formatCode="0.00%">
                  <c:v>-7.1086096717580344E-2</c:v>
                </c:pt>
                <c:pt idx="1629" formatCode="0.00%">
                  <c:v>-6.4301248453760215E-2</c:v>
                </c:pt>
                <c:pt idx="1630" formatCode="0.00%">
                  <c:v>-7.8597361381739297E-2</c:v>
                </c:pt>
                <c:pt idx="1631" formatCode="0.00%">
                  <c:v>-8.3619756739819376E-2</c:v>
                </c:pt>
                <c:pt idx="1632" formatCode="0.00%">
                  <c:v>-9.9478855775084807E-2</c:v>
                </c:pt>
                <c:pt idx="1633" formatCode="0.00%">
                  <c:v>-9.2662747789118941E-2</c:v>
                </c:pt>
                <c:pt idx="1634" formatCode="0.00%">
                  <c:v>-8.0638174670396037E-2</c:v>
                </c:pt>
                <c:pt idx="1635" formatCode="0.00%">
                  <c:v>-8.0108247952116046E-2</c:v>
                </c:pt>
                <c:pt idx="1636" formatCode="0.00%">
                  <c:v>-6.3302425903294365E-2</c:v>
                </c:pt>
                <c:pt idx="1637" formatCode="0.00%">
                  <c:v>-6.9548416099650082E-2</c:v>
                </c:pt>
                <c:pt idx="1638" formatCode="0.00%">
                  <c:v>-6.3652237079686938E-2</c:v>
                </c:pt>
                <c:pt idx="1639" formatCode="0.00%">
                  <c:v>-6.7936307571848903E-2</c:v>
                </c:pt>
                <c:pt idx="1640" formatCode="0.00%">
                  <c:v>-6.6714201291770844E-2</c:v>
                </c:pt>
                <c:pt idx="1641" formatCode="0.00%">
                  <c:v>-7.6037041282184414E-2</c:v>
                </c:pt>
                <c:pt idx="1642" formatCode="0.00%">
                  <c:v>-7.5391007024506171E-2</c:v>
                </c:pt>
                <c:pt idx="1643" formatCode="0.00%">
                  <c:v>-8.8433753950261346E-2</c:v>
                </c:pt>
                <c:pt idx="1644" formatCode="0.00%">
                  <c:v>-9.1253083176166358E-2</c:v>
                </c:pt>
                <c:pt idx="1645" formatCode="0.00%">
                  <c:v>-8.7623978290867197E-2</c:v>
                </c:pt>
                <c:pt idx="1646" formatCode="0.00%">
                  <c:v>-8.7296495487435802E-2</c:v>
                </c:pt>
                <c:pt idx="1647" formatCode="0.00%">
                  <c:v>-0.10835512830627383</c:v>
                </c:pt>
                <c:pt idx="1648" formatCode="0.00%">
                  <c:v>-0.12208410056103754</c:v>
                </c:pt>
                <c:pt idx="1649" formatCode="0.00%">
                  <c:v>-0.10197516787215063</c:v>
                </c:pt>
                <c:pt idx="1650" formatCode="0.00%">
                  <c:v>-0.10150627203996479</c:v>
                </c:pt>
                <c:pt idx="1651" formatCode="0.00%">
                  <c:v>-9.127690010732499E-2</c:v>
                </c:pt>
                <c:pt idx="1652" formatCode="0.00%">
                  <c:v>-0.10285490576682335</c:v>
                </c:pt>
                <c:pt idx="1653" formatCode="0.00%">
                  <c:v>-0.1020749012713775</c:v>
                </c:pt>
                <c:pt idx="1654" formatCode="0.00%">
                  <c:v>-9.9334465629935462E-2</c:v>
                </c:pt>
                <c:pt idx="1655" formatCode="0.00%">
                  <c:v>-8.3890674331748974E-2</c:v>
                </c:pt>
                <c:pt idx="1656" formatCode="0.00%">
                  <c:v>-6.5167589324656022E-2</c:v>
                </c:pt>
                <c:pt idx="1657" formatCode="0.00%">
                  <c:v>-7.923446429023312E-2</c:v>
                </c:pt>
                <c:pt idx="1658" formatCode="0.00%">
                  <c:v>-9.3462103541131075E-2</c:v>
                </c:pt>
                <c:pt idx="1659" formatCode="0.00%">
                  <c:v>-8.789489588279692E-2</c:v>
                </c:pt>
                <c:pt idx="1660" formatCode="0.00%">
                  <c:v>-9.5459748642062775E-2</c:v>
                </c:pt>
                <c:pt idx="1661" formatCode="0.00%">
                  <c:v>-9.0196206856001396E-2</c:v>
                </c:pt>
                <c:pt idx="1662" formatCode="0.00%">
                  <c:v>-0.10487934491530844</c:v>
                </c:pt>
                <c:pt idx="1663" formatCode="0.00%">
                  <c:v>-0.10658374405134924</c:v>
                </c:pt>
                <c:pt idx="1664" formatCode="0.00%">
                  <c:v>-9.1275411549127675E-2</c:v>
                </c:pt>
                <c:pt idx="1665" formatCode="0.00%">
                  <c:v>-0.10135592766202578</c:v>
                </c:pt>
                <c:pt idx="1666" formatCode="0.00%">
                  <c:v>-0.1000772561704458</c:v>
                </c:pt>
                <c:pt idx="1667" formatCode="0.00%">
                  <c:v>-0.10686657010885828</c:v>
                </c:pt>
                <c:pt idx="1668" formatCode="0.00%">
                  <c:v>-0.11228789906384577</c:v>
                </c:pt>
                <c:pt idx="1669" formatCode="0.00%">
                  <c:v>-0.11228789906384577</c:v>
                </c:pt>
                <c:pt idx="1670" formatCode="0.00%">
                  <c:v>-0.12739974188400852</c:v>
                </c:pt>
                <c:pt idx="1671" formatCode="0.00%">
                  <c:v>-0.11565501770639977</c:v>
                </c:pt>
                <c:pt idx="1672" formatCode="0.00%">
                  <c:v>-0.12906543850691662</c:v>
                </c:pt>
                <c:pt idx="1673" formatCode="0.00%">
                  <c:v>-0.13677319285313438</c:v>
                </c:pt>
                <c:pt idx="1674" formatCode="0.00%">
                  <c:v>-0.11724033218664728</c:v>
                </c:pt>
                <c:pt idx="1675" formatCode="0.00%">
                  <c:v>-0.10495377282517922</c:v>
                </c:pt>
                <c:pt idx="1676" formatCode="0.00%">
                  <c:v>-0.10637088022911891</c:v>
                </c:pt>
                <c:pt idx="1677" formatCode="0.00%">
                  <c:v>-0.10208829829515426</c:v>
                </c:pt>
                <c:pt idx="1678" formatCode="0.00%">
                  <c:v>-0.10295761628244497</c:v>
                </c:pt>
                <c:pt idx="1679" formatCode="0.00%">
                  <c:v>-9.1154838335136962E-2</c:v>
                </c:pt>
                <c:pt idx="1680" formatCode="0.00%">
                  <c:v>-9.518287681734354E-2</c:v>
                </c:pt>
                <c:pt idx="1681" formatCode="0.00%">
                  <c:v>-9.9434199029162312E-2</c:v>
                </c:pt>
                <c:pt idx="1682" formatCode="0.00%">
                  <c:v>-0.10581564802148283</c:v>
                </c:pt>
                <c:pt idx="1683" formatCode="0.00%">
                  <c:v>-0.13599765403228087</c:v>
                </c:pt>
                <c:pt idx="1684" formatCode="0.00%">
                  <c:v>-0.13225095304938586</c:v>
                </c:pt>
                <c:pt idx="1685" formatCode="0.00%">
                  <c:v>-0.1218608168314252</c:v>
                </c:pt>
                <c:pt idx="1686" formatCode="0.00%">
                  <c:v>-0.13324530992525951</c:v>
                </c:pt>
                <c:pt idx="1687" formatCode="0.00%">
                  <c:v>-0.1302845676705999</c:v>
                </c:pt>
                <c:pt idx="1688" formatCode="0.00%">
                  <c:v>-0.11759312047943477</c:v>
                </c:pt>
                <c:pt idx="1689" formatCode="0.00%">
                  <c:v>-0.12212280307417037</c:v>
                </c:pt>
                <c:pt idx="1690" formatCode="0.00%">
                  <c:v>-0.12679687581405519</c:v>
                </c:pt>
                <c:pt idx="1691" formatCode="0.00%">
                  <c:v>-0.12480965062050549</c:v>
                </c:pt>
                <c:pt idx="1692" formatCode="0.00%">
                  <c:v>-0.1214350891869644</c:v>
                </c:pt>
                <c:pt idx="1693" formatCode="0.00%">
                  <c:v>-0.1153587946251141</c:v>
                </c:pt>
                <c:pt idx="1694" formatCode="0.00%">
                  <c:v>-0.11431680388692321</c:v>
                </c:pt>
                <c:pt idx="1695" formatCode="0.00%">
                  <c:v>-0.11486608186176948</c:v>
                </c:pt>
                <c:pt idx="1696" formatCode="0.00%">
                  <c:v>-0.11013544391038287</c:v>
                </c:pt>
                <c:pt idx="1697" formatCode="0.00%">
                  <c:v>-0.10438663215196396</c:v>
                </c:pt>
                <c:pt idx="1698" formatCode="0.00%">
                  <c:v>-0.11137392433063256</c:v>
                </c:pt>
                <c:pt idx="1699" formatCode="0.00%">
                  <c:v>-0.11653177848467745</c:v>
                </c:pt>
                <c:pt idx="1700" formatCode="0.00%">
                  <c:v>-0.13179545424097666</c:v>
                </c:pt>
                <c:pt idx="1701" formatCode="0.00%">
                  <c:v>-0.11883606657427681</c:v>
                </c:pt>
                <c:pt idx="1702" formatCode="0.00%">
                  <c:v>-0.12403560035784943</c:v>
                </c:pt>
                <c:pt idx="1703" formatCode="0.00%">
                  <c:v>-0.12335532926163043</c:v>
                </c:pt>
                <c:pt idx="1704" formatCode="0.00%">
                  <c:v>-0.14013435726289872</c:v>
                </c:pt>
                <c:pt idx="1705" formatCode="0.00%">
                  <c:v>-0.13877232651226351</c:v>
                </c:pt>
                <c:pt idx="1706" formatCode="0.00%">
                  <c:v>-0.12766321668495115</c:v>
                </c:pt>
                <c:pt idx="1707" formatCode="0.00%">
                  <c:v>-0.13782560349870715</c:v>
                </c:pt>
                <c:pt idx="1708" formatCode="0.00%">
                  <c:v>-0.1472064972588201</c:v>
                </c:pt>
                <c:pt idx="1709" formatCode="0.00%">
                  <c:v>-0.16896772954683817</c:v>
                </c:pt>
                <c:pt idx="1710" formatCode="0.00%">
                  <c:v>-0.16912402815756686</c:v>
                </c:pt>
                <c:pt idx="1711" formatCode="0.00%">
                  <c:v>-0.16979090223000895</c:v>
                </c:pt>
                <c:pt idx="1712" formatCode="0.00%">
                  <c:v>-0.15822480503609004</c:v>
                </c:pt>
                <c:pt idx="1713" formatCode="0.00%">
                  <c:v>-0.13860560799415286</c:v>
                </c:pt>
                <c:pt idx="1714" formatCode="0.00%">
                  <c:v>-0.12424250994729011</c:v>
                </c:pt>
                <c:pt idx="1715" formatCode="0.00%">
                  <c:v>-0.12083073455881362</c:v>
                </c:pt>
                <c:pt idx="1716" formatCode="0.00%">
                  <c:v>-0.12025912821100601</c:v>
                </c:pt>
                <c:pt idx="1717" formatCode="0.00%">
                  <c:v>-7.9134730891006269E-2</c:v>
                </c:pt>
                <c:pt idx="1718" formatCode="0.00%">
                  <c:v>-6.267723146037972E-2</c:v>
                </c:pt>
                <c:pt idx="1719" formatCode="0.00%">
                  <c:v>-5.6411890007457714E-2</c:v>
                </c:pt>
                <c:pt idx="1720" formatCode="0.00%">
                  <c:v>-5.9768588742629705E-2</c:v>
                </c:pt>
                <c:pt idx="1721" formatCode="0.00%">
                  <c:v>-4.4153613251740484E-2</c:v>
                </c:pt>
                <c:pt idx="1722" formatCode="0.00%">
                  <c:v>-5.2483584924477987E-2</c:v>
                </c:pt>
                <c:pt idx="1723" formatCode="0.00%">
                  <c:v>-4.9519865553423623E-2</c:v>
                </c:pt>
                <c:pt idx="1724" formatCode="0.00%">
                  <c:v>-5.7095138220071347E-2</c:v>
                </c:pt>
                <c:pt idx="1725" formatCode="0.00%">
                  <c:v>-5.4549703702490814E-2</c:v>
                </c:pt>
                <c:pt idx="1726" formatCode="0.00%">
                  <c:v>-5.7171054688139572E-2</c:v>
                </c:pt>
                <c:pt idx="1727" formatCode="0.00%">
                  <c:v>-4.2534061932952331E-2</c:v>
                </c:pt>
                <c:pt idx="1728" formatCode="0.00%">
                  <c:v>-4.8649059007935459E-2</c:v>
                </c:pt>
                <c:pt idx="1729" formatCode="0.00%">
                  <c:v>-5.2148659330059487E-2</c:v>
                </c:pt>
                <c:pt idx="1730" formatCode="0.00%">
                  <c:v>-6.7241150893655954E-2</c:v>
                </c:pt>
                <c:pt idx="1731" formatCode="0.00%">
                  <c:v>-4.9595782021491848E-2</c:v>
                </c:pt>
                <c:pt idx="1732" formatCode="0.00%">
                  <c:v>-3.7886783240620898E-2</c:v>
                </c:pt>
                <c:pt idx="1733" formatCode="0.00%">
                  <c:v>-3.3885538805967841E-2</c:v>
                </c:pt>
                <c:pt idx="1734" formatCode="0.00%">
                  <c:v>-2.4960143854264243E-2</c:v>
                </c:pt>
                <c:pt idx="1735" formatCode="0.00%">
                  <c:v>-2.4192047824397697E-2</c:v>
                </c:pt>
                <c:pt idx="1736" formatCode="0.00%">
                  <c:v>-2.3681472362684249E-2</c:v>
                </c:pt>
                <c:pt idx="1737" formatCode="0.00%">
                  <c:v>-2.2867231028697897E-2</c:v>
                </c:pt>
                <c:pt idx="1738" formatCode="0.00%">
                  <c:v>-1.7587315102464848E-2</c:v>
                </c:pt>
                <c:pt idx="1739" formatCode="0.00%">
                  <c:v>-2.5478162106964793E-2</c:v>
                </c:pt>
                <c:pt idx="1740" formatCode="0.00%">
                  <c:v>-2.7699090937508827E-2</c:v>
                </c:pt>
                <c:pt idx="1741" formatCode="0.00%">
                  <c:v>-3.0454412160925072E-2</c:v>
                </c:pt>
                <c:pt idx="1742" formatCode="0.00%">
                  <c:v>-2.188180550200881E-2</c:v>
                </c:pt>
                <c:pt idx="1743" formatCode="0.00%">
                  <c:v>-2.4836593523878625E-2</c:v>
                </c:pt>
                <c:pt idx="1744" formatCode="0.00%">
                  <c:v>-2.8093558859823897E-2</c:v>
                </c:pt>
                <c:pt idx="1745" formatCode="0.00%">
                  <c:v>-4.4893426675856052E-2</c:v>
                </c:pt>
                <c:pt idx="1746" formatCode="0.00%">
                  <c:v>-3.9409578276577088E-2</c:v>
                </c:pt>
                <c:pt idx="1747" formatCode="0.00%">
                  <c:v>-3.3069808913784179E-2</c:v>
                </c:pt>
                <c:pt idx="1748" formatCode="0.00%">
                  <c:v>-3.2123085900227923E-2</c:v>
                </c:pt>
                <c:pt idx="1749" formatCode="0.00%">
                  <c:v>-3.2123085900227923E-2</c:v>
                </c:pt>
                <c:pt idx="1750" formatCode="0.00%">
                  <c:v>-1.715712178341184E-2</c:v>
                </c:pt>
                <c:pt idx="1751" formatCode="0.00%">
                  <c:v>-2.412803982190892E-2</c:v>
                </c:pt>
                <c:pt idx="1752" formatCode="0.00%">
                  <c:v>-3.8313999443279151E-2</c:v>
                </c:pt>
                <c:pt idx="1753" formatCode="0.00%">
                  <c:v>-2.1737415356859462E-2</c:v>
                </c:pt>
                <c:pt idx="1754" formatCode="0.00%">
                  <c:v>-1.5728105913892843E-2</c:v>
                </c:pt>
                <c:pt idx="1755" formatCode="0.00%">
                  <c:v>1.8450678856965906E-2</c:v>
                </c:pt>
                <c:pt idx="1756" formatCode="0.00%">
                  <c:v>2.0698401735063463E-2</c:v>
                </c:pt>
                <c:pt idx="1757" formatCode="0.00%">
                  <c:v>2.3124751596850859E-2</c:v>
                </c:pt>
                <c:pt idx="1758" formatCode="0.00%">
                  <c:v>1.1993313396577165E-2</c:v>
                </c:pt>
                <c:pt idx="1759" formatCode="0.00%">
                  <c:v>5.3885806746443192E-3</c:v>
                </c:pt>
                <c:pt idx="1760" formatCode="0.00%">
                  <c:v>4.1099091830644622E-3</c:v>
                </c:pt>
                <c:pt idx="1761" formatCode="0.00%">
                  <c:v>1.2511331649277853E-2</c:v>
                </c:pt>
                <c:pt idx="1762" formatCode="0.00%">
                  <c:v>2.6496335913997332E-3</c:v>
                </c:pt>
                <c:pt idx="1763" formatCode="0.00%">
                  <c:v>-7.3832486591812578E-4</c:v>
                </c:pt>
                <c:pt idx="1764" formatCode="0.00%">
                  <c:v>3.3462788277902611E-3</c:v>
                </c:pt>
                <c:pt idx="1765" formatCode="0.00%">
                  <c:v>-3.7065099115644325E-4</c:v>
                </c:pt>
                <c:pt idx="1766" formatCode="0.00%">
                  <c:v>-3.3998669228971728E-3</c:v>
                </c:pt>
                <c:pt idx="1767" formatCode="0.00%">
                  <c:v>-1.1768541108767383E-2</c:v>
                </c:pt>
                <c:pt idx="1768" formatCode="0.00%">
                  <c:v>-9.5118868814854079E-3</c:v>
                </c:pt>
                <c:pt idx="1769" formatCode="0.00%">
                  <c:v>-2.2408755103893913E-2</c:v>
                </c:pt>
                <c:pt idx="1770" formatCode="0.00%">
                  <c:v>-2.8544591993640914E-2</c:v>
                </c:pt>
                <c:pt idx="1771" formatCode="0.00%">
                  <c:v>-4.6212289238766198E-2</c:v>
                </c:pt>
                <c:pt idx="1772" formatCode="0.00%">
                  <c:v>-3.7435750106804021E-2</c:v>
                </c:pt>
                <c:pt idx="1773" formatCode="0.00%">
                  <c:v>-2.99587222811857E-2</c:v>
                </c:pt>
                <c:pt idx="1774" formatCode="0.00%">
                  <c:v>-3.1273119169503635E-2</c:v>
                </c:pt>
                <c:pt idx="1775" formatCode="0.00%">
                  <c:v>-3.188342803044393E-2</c:v>
                </c:pt>
                <c:pt idx="1776" formatCode="0.00%">
                  <c:v>-3.4025463276524982E-2</c:v>
                </c:pt>
                <c:pt idx="1777" formatCode="0.00%">
                  <c:v>-2.8934594241363774E-2</c:v>
                </c:pt>
                <c:pt idx="1778" formatCode="0.00%">
                  <c:v>-2.7739282008838979E-2</c:v>
                </c:pt>
                <c:pt idx="1779" formatCode="0.00%">
                  <c:v>-2.8811043910978294E-2</c:v>
                </c:pt>
                <c:pt idx="1780" formatCode="0.00%">
                  <c:v>-2.816203253690502E-2</c:v>
                </c:pt>
                <c:pt idx="1781" formatCode="0.00%">
                  <c:v>-1.9071407625288205E-2</c:v>
                </c:pt>
                <c:pt idx="1782" formatCode="0.00%">
                  <c:v>4.6070876210011474E-3</c:v>
                </c:pt>
                <c:pt idx="1783" formatCode="0.00%">
                  <c:v>-1.0434792963883437E-3</c:v>
                </c:pt>
                <c:pt idx="1784" formatCode="0.00%">
                  <c:v>-1.4998712397159268E-2</c:v>
                </c:pt>
                <c:pt idx="1785" formatCode="0.00%">
                  <c:v>-1.3976072915534656E-2</c:v>
                </c:pt>
                <c:pt idx="1786" formatCode="0.00%">
                  <c:v>-1.572959447209029E-2</c:v>
                </c:pt>
                <c:pt idx="1787" formatCode="0.00%">
                  <c:v>-1.3690269741630992E-2</c:v>
                </c:pt>
                <c:pt idx="1788" formatCode="0.00%">
                  <c:v>-8.7735620155672822E-3</c:v>
                </c:pt>
                <c:pt idx="1789" formatCode="0.00%">
                  <c:v>-9.8170413119556266E-3</c:v>
                </c:pt>
                <c:pt idx="1790" formatCode="0.00%">
                  <c:v>-3.4903712613000112E-2</c:v>
                </c:pt>
                <c:pt idx="1791" formatCode="0.00%">
                  <c:v>-1.9258965958162601E-2</c:v>
                </c:pt>
                <c:pt idx="1792" formatCode="0.00%">
                  <c:v>-1.5504822184280507E-2</c:v>
                </c:pt>
                <c:pt idx="1793" formatCode="0.00%">
                  <c:v>-6.3174409898315992E-3</c:v>
                </c:pt>
                <c:pt idx="1794" formatCode="0.00%">
                  <c:v>-9.9778055972764967E-3</c:v>
                </c:pt>
                <c:pt idx="1795" formatCode="0.00%">
                  <c:v>-1.3008510087214539E-2</c:v>
                </c:pt>
                <c:pt idx="1796" formatCode="0.00%">
                  <c:v>1.8160410008473686E-4</c:v>
                </c:pt>
                <c:pt idx="1797" formatCode="0.00%">
                  <c:v>1.8502778393875909E-3</c:v>
                </c:pt>
                <c:pt idx="1798" formatCode="0.00%">
                  <c:v>1.1447012538126455E-3</c:v>
                </c:pt>
                <c:pt idx="1799" formatCode="0.00%">
                  <c:v>2.8357033660766791E-3</c:v>
                </c:pt>
                <c:pt idx="1800" formatCode="0.00%">
                  <c:v>6.4841595079422618E-3</c:v>
                </c:pt>
                <c:pt idx="1801" formatCode="0.00%">
                  <c:v>4.7321265095840769E-3</c:v>
                </c:pt>
                <c:pt idx="1802" formatCode="0.00%">
                  <c:v>1.2756943751851367E-2</c:v>
                </c:pt>
                <c:pt idx="1803" formatCode="0.00%">
                  <c:v>6.6627864916321026E-3</c:v>
                </c:pt>
                <c:pt idx="1804" formatCode="0.00%">
                  <c:v>9.1948239854360118E-3</c:v>
                </c:pt>
                <c:pt idx="1805" formatCode="0.00%">
                  <c:v>-1.369473541622293E-3</c:v>
                </c:pt>
                <c:pt idx="1806" formatCode="0.00%">
                  <c:v>1.2191291636834238E-3</c:v>
                </c:pt>
                <c:pt idx="1807" formatCode="0.00%">
                  <c:v>-2.7865809455619762E-3</c:v>
                </c:pt>
                <c:pt idx="1808" formatCode="0.00%">
                  <c:v>-7.4725621510254338E-4</c:v>
                </c:pt>
                <c:pt idx="1809" formatCode="0.00%">
                  <c:v>-6.4127087144662445E-3</c:v>
                </c:pt>
                <c:pt idx="1810" formatCode="0.00%">
                  <c:v>3.3760499917385453E-3</c:v>
                </c:pt>
                <c:pt idx="1811" formatCode="0.00%">
                  <c:v>2.7181072684808547E-3</c:v>
                </c:pt>
                <c:pt idx="1812" formatCode="0.00%">
                  <c:v>8.0694739881897841E-3</c:v>
                </c:pt>
                <c:pt idx="1813" formatCode="0.00%">
                  <c:v>-6.3710290849382407E-4</c:v>
                </c:pt>
                <c:pt idx="1814" formatCode="0.00%">
                  <c:v>2.8863143447888299E-3</c:v>
                </c:pt>
                <c:pt idx="1815" formatCode="0.00%">
                  <c:v>2.8863143447888299E-3</c:v>
                </c:pt>
                <c:pt idx="1816" formatCode="0.00%">
                  <c:v>1.5725128797498079E-2</c:v>
                </c:pt>
                <c:pt idx="1817" formatCode="0.00%">
                  <c:v>2.4919952782933956E-2</c:v>
                </c:pt>
                <c:pt idx="1818" formatCode="0.00%">
                  <c:v>3.3389848926228607E-2</c:v>
                </c:pt>
                <c:pt idx="1819" formatCode="0.00%">
                  <c:v>2.9449635377669564E-2</c:v>
                </c:pt>
                <c:pt idx="1820" formatCode="0.00%">
                  <c:v>2.5485604897951899E-2</c:v>
                </c:pt>
                <c:pt idx="1821" formatCode="0.00%">
                  <c:v>2.5689537370997814E-2</c:v>
                </c:pt>
                <c:pt idx="1822" formatCode="0.00%">
                  <c:v>3.2996869562110849E-2</c:v>
                </c:pt>
                <c:pt idx="1823" formatCode="0.00%">
                  <c:v>3.9534617165160019E-2</c:v>
                </c:pt>
                <c:pt idx="1824" formatCode="0.00%">
                  <c:v>4.4897892350448262E-2</c:v>
                </c:pt>
                <c:pt idx="1825" formatCode="0.00%">
                  <c:v>4.2002646656475018E-2</c:v>
                </c:pt>
                <c:pt idx="1826" formatCode="0.00%">
                  <c:v>2.113157217051137E-2</c:v>
                </c:pt>
                <c:pt idx="1827" formatCode="0.00%">
                  <c:v>2.6404045305757313E-2</c:v>
                </c:pt>
                <c:pt idx="1828" formatCode="0.00%">
                  <c:v>3.2797402763657141E-2</c:v>
                </c:pt>
                <c:pt idx="1829" formatCode="0.00%">
                  <c:v>3.284503662597453E-2</c:v>
                </c:pt>
                <c:pt idx="1830" formatCode="0.00%">
                  <c:v>3.650093555882708E-2</c:v>
                </c:pt>
                <c:pt idx="1831" formatCode="0.00%">
                  <c:v>3.3799202430517886E-2</c:v>
                </c:pt>
                <c:pt idx="1832" formatCode="0.00%">
                  <c:v>3.6582806259684963E-2</c:v>
                </c:pt>
                <c:pt idx="1833" formatCode="0.00%">
                  <c:v>3.6256812014450877E-2</c:v>
                </c:pt>
                <c:pt idx="1834" formatCode="0.00%">
                  <c:v>3.7496780992898174E-2</c:v>
                </c:pt>
                <c:pt idx="1835" formatCode="0.00%">
                  <c:v>3.7496780992898174E-2</c:v>
                </c:pt>
                <c:pt idx="1836" formatCode="0.00%">
                  <c:v>3.0554145560151926E-2</c:v>
                </c:pt>
                <c:pt idx="1837" formatCode="0.00%">
                  <c:v>4.7840771906738903E-2</c:v>
                </c:pt>
                <c:pt idx="1838" formatCode="0.00%">
                  <c:v>5.3329085980610078E-2</c:v>
                </c:pt>
                <c:pt idx="1839" formatCode="0.00%">
                  <c:v>6.1298826569573008E-2</c:v>
                </c:pt>
                <c:pt idx="1840" formatCode="0.00%">
                  <c:v>6.0401225976531456E-2</c:v>
                </c:pt>
                <c:pt idx="1841" formatCode="0.00%">
                  <c:v>3.4248747006137316E-2</c:v>
                </c:pt>
                <c:pt idx="1842" formatCode="0.00%">
                  <c:v>4.2679940636299124E-2</c:v>
                </c:pt>
                <c:pt idx="1843" formatCode="0.00%">
                  <c:v>3.6532195280972811E-2</c:v>
                </c:pt>
                <c:pt idx="1844" formatCode="0.00%">
                  <c:v>4.8482340489824936E-2</c:v>
                </c:pt>
                <c:pt idx="1845" formatCode="0.00%">
                  <c:v>4.688065186940589E-2</c:v>
                </c:pt>
                <c:pt idx="1846" formatCode="0.00%">
                  <c:v>4.7087561458846565E-2</c:v>
                </c:pt>
                <c:pt idx="1847" formatCode="0.00%">
                  <c:v>3.4577718367766158E-2</c:v>
                </c:pt>
                <c:pt idx="1848" formatCode="0.00%">
                  <c:v>4.4936594863581099E-2</c:v>
                </c:pt>
                <c:pt idx="1849" formatCode="0.00%">
                  <c:v>4.4677585737230824E-2</c:v>
                </c:pt>
                <c:pt idx="1850" formatCode="0.00%">
                  <c:v>4.9670209931362626E-2</c:v>
                </c:pt>
                <c:pt idx="1851" formatCode="0.00%">
                  <c:v>4.642515306099667E-2</c:v>
                </c:pt>
                <c:pt idx="1852" formatCode="0.00%">
                  <c:v>4.5999425416535865E-2</c:v>
                </c:pt>
                <c:pt idx="1853" formatCode="0.00%">
                  <c:v>4.4918732165212132E-2</c:v>
                </c:pt>
                <c:pt idx="1854" formatCode="0.00%">
                  <c:v>4.5356368275252246E-2</c:v>
                </c:pt>
                <c:pt idx="1855" formatCode="0.00%">
                  <c:v>5.3967677447301347E-2</c:v>
                </c:pt>
                <c:pt idx="1856" formatCode="0.00%">
                  <c:v>5.8067166722983808E-2</c:v>
                </c:pt>
                <c:pt idx="1857" formatCode="0.00%">
                  <c:v>5.1569610191264922E-2</c:v>
                </c:pt>
                <c:pt idx="1858" formatCode="0.00%">
                  <c:v>5.2267743985852759E-2</c:v>
                </c:pt>
                <c:pt idx="1859" formatCode="0.00%">
                  <c:v>5.3485384591338739E-2</c:v>
                </c:pt>
                <c:pt idx="1860" formatCode="0.00%">
                  <c:v>5.6145438090120334E-2</c:v>
                </c:pt>
                <c:pt idx="1861" formatCode="0.00%">
                  <c:v>5.4049548148159231E-2</c:v>
                </c:pt>
                <c:pt idx="1862" formatCode="0.00%">
                  <c:v>5.51168443757062E-2</c:v>
                </c:pt>
                <c:pt idx="1863" formatCode="0.00%">
                  <c:v>6.194634938544883E-2</c:v>
                </c:pt>
                <c:pt idx="1864" formatCode="0.00%">
                  <c:v>6.3824909830587265E-2</c:v>
                </c:pt>
                <c:pt idx="1865" formatCode="0.00%">
                  <c:v>6.7665389979919305E-2</c:v>
                </c:pt>
                <c:pt idx="1866" formatCode="0.00%">
                  <c:v>6.9521622052096554E-2</c:v>
                </c:pt>
                <c:pt idx="1867" formatCode="0.00%">
                  <c:v>6.4829686613842766E-2</c:v>
                </c:pt>
                <c:pt idx="1868" formatCode="0.00%">
                  <c:v>4.4591249361780737E-2</c:v>
                </c:pt>
                <c:pt idx="1869" formatCode="0.00%">
                  <c:v>5.1262967202597251E-2</c:v>
                </c:pt>
                <c:pt idx="1870" formatCode="0.00%">
                  <c:v>5.5389250525833239E-2</c:v>
                </c:pt>
                <c:pt idx="1871" formatCode="0.00%">
                  <c:v>5.3015000200955439E-2</c:v>
                </c:pt>
                <c:pt idx="1872" formatCode="0.00%">
                  <c:v>5.8360412687874709E-2</c:v>
                </c:pt>
                <c:pt idx="1873" formatCode="0.00%">
                  <c:v>6.2245549583129257E-2</c:v>
                </c:pt>
                <c:pt idx="1874" formatCode="0.00%">
                  <c:v>5.285274735743712E-2</c:v>
                </c:pt>
                <c:pt idx="1875" formatCode="0.00%">
                  <c:v>5.5023065209269001E-2</c:v>
                </c:pt>
                <c:pt idx="1876" formatCode="0.00%">
                  <c:v>4.7568365756611865E-2</c:v>
                </c:pt>
                <c:pt idx="1877" formatCode="0.00%">
                  <c:v>6.0621532589748894E-2</c:v>
                </c:pt>
                <c:pt idx="1878" formatCode="0.00%">
                  <c:v>6.0340195090437442E-2</c:v>
                </c:pt>
                <c:pt idx="1879" formatCode="0.00%">
                  <c:v>5.7007313286423944E-2</c:v>
                </c:pt>
                <c:pt idx="1880" formatCode="0.00%">
                  <c:v>6.4470944088265633E-2</c:v>
                </c:pt>
                <c:pt idx="1881" formatCode="0.00%">
                  <c:v>4.6554657624171804E-2</c:v>
                </c:pt>
                <c:pt idx="1882" formatCode="0.00%">
                  <c:v>6.0133285500996628E-2</c:v>
                </c:pt>
                <c:pt idx="1883" formatCode="0.00%">
                  <c:v>6.0660235102881731E-2</c:v>
                </c:pt>
                <c:pt idx="1884" formatCode="0.00%">
                  <c:v>6.055603602906267E-2</c:v>
                </c:pt>
                <c:pt idx="1885" formatCode="0.00%">
                  <c:v>5.5564900393128183E-2</c:v>
                </c:pt>
                <c:pt idx="1886" formatCode="0.00%">
                  <c:v>4.3779985144189279E-2</c:v>
                </c:pt>
                <c:pt idx="1887" formatCode="0.00%">
                  <c:v>4.3194981772604918E-2</c:v>
                </c:pt>
                <c:pt idx="1888" formatCode="0.00%">
                  <c:v>1.8827284080912141E-2</c:v>
                </c:pt>
                <c:pt idx="1889" formatCode="0.00%">
                  <c:v>2.4296246898216894E-2</c:v>
                </c:pt>
                <c:pt idx="1890" formatCode="0.00%">
                  <c:v>4.173470618094019E-2</c:v>
                </c:pt>
                <c:pt idx="1891" formatCode="0.00%">
                  <c:v>3.7272008705088386E-2</c:v>
                </c:pt>
                <c:pt idx="1892" formatCode="0.00%">
                  <c:v>4.6096181699367821E-2</c:v>
                </c:pt>
                <c:pt idx="1893" formatCode="0.00%">
                  <c:v>4.5776141686923531E-2</c:v>
                </c:pt>
                <c:pt idx="1894" formatCode="0.00%">
                  <c:v>4.1407223377508788E-2</c:v>
                </c:pt>
                <c:pt idx="1895" formatCode="0.00%">
                  <c:v>4.4466210473197806E-2</c:v>
                </c:pt>
                <c:pt idx="1896" formatCode="0.00%">
                  <c:v>5.3664011575028578E-2</c:v>
                </c:pt>
                <c:pt idx="1897" formatCode="0.00%">
                  <c:v>4.6798781168548007E-2</c:v>
                </c:pt>
                <c:pt idx="1898" formatCode="0.00%">
                  <c:v>5.4155235780175739E-2</c:v>
                </c:pt>
                <c:pt idx="1899" formatCode="0.00%">
                  <c:v>5.7727775453973097E-2</c:v>
                </c:pt>
                <c:pt idx="1900" formatCode="0.00%">
                  <c:v>6.0428020024084844E-2</c:v>
                </c:pt>
                <c:pt idx="1901" formatCode="0.00%">
                  <c:v>5.99174445623714E-2</c:v>
                </c:pt>
                <c:pt idx="1902" formatCode="0.00%">
                  <c:v>6.0292561228120052E-2</c:v>
                </c:pt>
                <c:pt idx="1903" formatCode="0.00%">
                  <c:v>6.168436314270366E-2</c:v>
                </c:pt>
                <c:pt idx="1904" formatCode="0.00%">
                  <c:v>6.596247940207596E-2</c:v>
                </c:pt>
                <c:pt idx="1905" formatCode="0.00%">
                  <c:v>7.4759858348802E-2</c:v>
                </c:pt>
                <c:pt idx="1906" formatCode="0.00%">
                  <c:v>7.07541482395566E-2</c:v>
                </c:pt>
                <c:pt idx="1907" formatCode="0.00%">
                  <c:v>7.4546994526571542E-2</c:v>
                </c:pt>
                <c:pt idx="1908" formatCode="0.00%">
                  <c:v>6.491155731470051E-2</c:v>
                </c:pt>
                <c:pt idx="1909" formatCode="0.00%">
                  <c:v>6.8950015704288964E-2</c:v>
                </c:pt>
                <c:pt idx="1910" formatCode="0.00%">
                  <c:v>6.7195005589536005E-2</c:v>
                </c:pt>
                <c:pt idx="1911" formatCode="0.00%">
                  <c:v>5.0752391740883675E-2</c:v>
                </c:pt>
                <c:pt idx="1912" formatCode="0.00%">
                  <c:v>5.5075164746178469E-2</c:v>
                </c:pt>
                <c:pt idx="1913" formatCode="0.00%">
                  <c:v>5.8218999659120259E-2</c:v>
                </c:pt>
                <c:pt idx="1914" formatCode="0.00%">
                  <c:v>6.0713823197988646E-2</c:v>
                </c:pt>
                <c:pt idx="1915" formatCode="0.00%">
                  <c:v>6.433697385049815E-2</c:v>
                </c:pt>
                <c:pt idx="1916" formatCode="0.00%">
                  <c:v>6.0594738542195374E-2</c:v>
                </c:pt>
                <c:pt idx="1917" formatCode="0.00%">
                  <c:v>6.4022888070843512E-2</c:v>
                </c:pt>
                <c:pt idx="1918" formatCode="0.00%">
                  <c:v>6.4022888070843512E-2</c:v>
                </c:pt>
                <c:pt idx="1919" formatCode="0.00%">
                  <c:v>5.9808779813959989E-2</c:v>
                </c:pt>
                <c:pt idx="1920" formatCode="0.00%">
                  <c:v>6.429529422097055E-2</c:v>
                </c:pt>
                <c:pt idx="1921" formatCode="0.00%">
                  <c:v>6.6388207046536765E-2</c:v>
                </c:pt>
                <c:pt idx="1922" formatCode="0.00%">
                  <c:v>6.25849408521401E-2</c:v>
                </c:pt>
                <c:pt idx="1923" formatCode="0.00%">
                  <c:v>6.4225331985691983E-2</c:v>
                </c:pt>
                <c:pt idx="1924" formatCode="0.00%">
                  <c:v>5.6210934650806559E-2</c:v>
                </c:pt>
                <c:pt idx="1925" formatCode="0.00%">
                  <c:v>4.559453758683879E-2</c:v>
                </c:pt>
                <c:pt idx="1926" formatCode="0.00%">
                  <c:v>4.6337328127349128E-2</c:v>
                </c:pt>
                <c:pt idx="1927" formatCode="0.00%">
                  <c:v>5.2176941935810461E-2</c:v>
                </c:pt>
                <c:pt idx="1928" formatCode="0.00%">
                  <c:v>4.7060767411293176E-2</c:v>
                </c:pt>
                <c:pt idx="1929" formatCode="0.00%">
                  <c:v>4.4445370658433937E-2</c:v>
                </c:pt>
                <c:pt idx="1930" formatCode="0.00%">
                  <c:v>4.6081296117393609E-2</c:v>
                </c:pt>
                <c:pt idx="1931" formatCode="0.00%">
                  <c:v>3.6578340585092753E-2</c:v>
                </c:pt>
                <c:pt idx="1932" formatCode="0.00%">
                  <c:v>2.7687182471929514E-2</c:v>
                </c:pt>
                <c:pt idx="1933" formatCode="0.00%">
                  <c:v>3.9159500499411234E-2</c:v>
                </c:pt>
                <c:pt idx="1934" formatCode="0.00%">
                  <c:v>5.4400847882749258E-2</c:v>
                </c:pt>
                <c:pt idx="1935" formatCode="0.00%">
                  <c:v>5.3653591667646709E-2</c:v>
                </c:pt>
                <c:pt idx="1936" formatCode="0.00%">
                  <c:v>4.9653835791190967E-2</c:v>
                </c:pt>
                <c:pt idx="1937" formatCode="0.00%">
                  <c:v>5.1428197162510333E-2</c:v>
                </c:pt>
                <c:pt idx="1938" formatCode="0.00%">
                  <c:v>4.6173586725633493E-2</c:v>
                </c:pt>
                <c:pt idx="1939" formatCode="0.00%">
                  <c:v>5.8090983654142433E-2</c:v>
                </c:pt>
                <c:pt idx="1940" formatCode="0.00%">
                  <c:v>5.485485813296103E-2</c:v>
                </c:pt>
                <c:pt idx="1941" formatCode="0.00%">
                  <c:v>4.6020265231299595E-2</c:v>
                </c:pt>
                <c:pt idx="1942" formatCode="0.00%">
                  <c:v>4.3629640766250276E-2</c:v>
                </c:pt>
                <c:pt idx="1943" formatCode="0.00%">
                  <c:v>5.3467521892969765E-2</c:v>
                </c:pt>
                <c:pt idx="1944" formatCode="0.00%">
                  <c:v>4.1375963655363057E-2</c:v>
                </c:pt>
                <c:pt idx="1945" formatCode="0.00%">
                  <c:v>5.3607446363526767E-2</c:v>
                </c:pt>
                <c:pt idx="1946" formatCode="0.00%">
                  <c:v>5.6213911767201453E-2</c:v>
                </c:pt>
                <c:pt idx="1947" formatCode="0.00%">
                  <c:v>6.1376231595838542E-2</c:v>
                </c:pt>
                <c:pt idx="1948" formatCode="0.00%">
                  <c:v>6.310147054664321E-2</c:v>
                </c:pt>
                <c:pt idx="1949" formatCode="0.00%">
                  <c:v>7.2909580509414415E-2</c:v>
                </c:pt>
                <c:pt idx="1950" formatCode="0.00%">
                  <c:v>7.6827465685012142E-2</c:v>
                </c:pt>
                <c:pt idx="1951" formatCode="0.00%">
                  <c:v>7.2332019928817159E-2</c:v>
                </c:pt>
                <c:pt idx="1952" formatCode="0.00%">
                  <c:v>7.4371344659276459E-2</c:v>
                </c:pt>
                <c:pt idx="1953" formatCode="0.00%">
                  <c:v>7.5200471575237016E-2</c:v>
                </c:pt>
                <c:pt idx="1954" formatCode="0.00%">
                  <c:v>7.0318000687713933E-2</c:v>
                </c:pt>
                <c:pt idx="1955" formatCode="0.00%">
                  <c:v>7.2439196119031116E-2</c:v>
                </c:pt>
                <c:pt idx="1956" formatCode="0.00%">
                  <c:v>7.5158791945709291E-2</c:v>
                </c:pt>
                <c:pt idx="1957" formatCode="0.00%">
                  <c:v>8.3316090867546613E-2</c:v>
                </c:pt>
                <c:pt idx="1958" formatCode="0.00%">
                  <c:v>7.9691451656839787E-2</c:v>
                </c:pt>
                <c:pt idx="1959" formatCode="0.00%">
                  <c:v>7.9125799541821848E-2</c:v>
                </c:pt>
                <c:pt idx="1960" formatCode="0.00%">
                  <c:v>7.7354415286897238E-2</c:v>
                </c:pt>
                <c:pt idx="1961" formatCode="0.00%">
                  <c:v>8.4953504884703726E-2</c:v>
                </c:pt>
                <c:pt idx="1962" formatCode="0.00%">
                  <c:v>8.2897806014072914E-2</c:v>
                </c:pt>
                <c:pt idx="1963" formatCode="0.00%">
                  <c:v>7.9039463166371754E-2</c:v>
                </c:pt>
                <c:pt idx="1964" formatCode="0.00%">
                  <c:v>8.3656970694754765E-2</c:v>
                </c:pt>
                <c:pt idx="1965" formatCode="0.00%">
                  <c:v>8.7236953159539235E-2</c:v>
                </c:pt>
                <c:pt idx="1966" formatCode="0.00%">
                  <c:v>8.670702644125923E-2</c:v>
                </c:pt>
                <c:pt idx="1967" formatCode="0.00%">
                  <c:v>8.2783187032871852E-2</c:v>
                </c:pt>
                <c:pt idx="1968" formatCode="0.00%">
                  <c:v>9.2624045275986097E-2</c:v>
                </c:pt>
                <c:pt idx="1969" formatCode="0.00%">
                  <c:v>9.3779166437180608E-2</c:v>
                </c:pt>
                <c:pt idx="1970" formatCode="0.00%">
                  <c:v>9.4367146925159739E-2</c:v>
                </c:pt>
                <c:pt idx="1971" formatCode="0.00%">
                  <c:v>9.0662125571792485E-2</c:v>
                </c:pt>
                <c:pt idx="1972" formatCode="0.00%">
                  <c:v>8.5337552899636931E-2</c:v>
                </c:pt>
                <c:pt idx="1973" formatCode="0.00%">
                  <c:v>8.0091873811944519E-2</c:v>
                </c:pt>
                <c:pt idx="1974" formatCode="0.00%">
                  <c:v>7.5270433810515458E-2</c:v>
                </c:pt>
                <c:pt idx="1975" formatCode="0.00%">
                  <c:v>8.0017445902073742E-2</c:v>
                </c:pt>
                <c:pt idx="1976" formatCode="0.00%">
                  <c:v>8.1689096757771348E-2</c:v>
                </c:pt>
                <c:pt idx="1977" formatCode="0.00%">
                  <c:v>8.461113649929812E-2</c:v>
                </c:pt>
                <c:pt idx="1978" formatCode="0.00%">
                  <c:v>4.8544859934116398E-2</c:v>
                </c:pt>
                <c:pt idx="1979" formatCode="0.00%">
                  <c:v>5.8357435571479814E-2</c:v>
                </c:pt>
                <c:pt idx="1980" formatCode="0.00%">
                  <c:v>5.0840216674531209E-2</c:v>
                </c:pt>
                <c:pt idx="1981" formatCode="0.00%">
                  <c:v>6.7099737864901504E-2</c:v>
                </c:pt>
                <c:pt idx="1982" formatCode="0.00%">
                  <c:v>6.122439865970223E-2</c:v>
                </c:pt>
                <c:pt idx="1983" formatCode="0.00%">
                  <c:v>6.0198782061682853E-2</c:v>
                </c:pt>
                <c:pt idx="1984" formatCode="0.00%">
                  <c:v>7.6566968000464419E-2</c:v>
                </c:pt>
                <c:pt idx="1985" formatCode="0.00%">
                  <c:v>9.2586831321050708E-2</c:v>
                </c:pt>
                <c:pt idx="1986" formatCode="0.00%">
                  <c:v>9.2162592234787358E-2</c:v>
                </c:pt>
                <c:pt idx="1987" formatCode="0.00%">
                  <c:v>8.981215884106819E-2</c:v>
                </c:pt>
                <c:pt idx="1988" formatCode="0.00%">
                  <c:v>8.5423889275087025E-2</c:v>
                </c:pt>
                <c:pt idx="1989" formatCode="0.00%">
                  <c:v>7.6441929111881482E-2</c:v>
                </c:pt>
                <c:pt idx="1990" formatCode="0.00%">
                  <c:v>7.4536574619189666E-2</c:v>
                </c:pt>
                <c:pt idx="1991" formatCode="0.00%">
                  <c:v>6.7407869411766477E-2</c:v>
                </c:pt>
                <c:pt idx="1992" formatCode="0.00%">
                  <c:v>8.0784053373742698E-2</c:v>
                </c:pt>
                <c:pt idx="1993" formatCode="0.00%">
                  <c:v>8.2169901055536648E-2</c:v>
                </c:pt>
                <c:pt idx="1994" formatCode="0.00%">
                  <c:v>7.1468656174316109E-2</c:v>
                </c:pt>
                <c:pt idx="1995" formatCode="0.00%">
                  <c:v>8.6261947540232004E-2</c:v>
                </c:pt>
                <c:pt idx="1996" formatCode="0.00%">
                  <c:v>9.2848817563795885E-2</c:v>
                </c:pt>
                <c:pt idx="1997" formatCode="0.00%">
                  <c:v>9.7564569933208445E-2</c:v>
                </c:pt>
                <c:pt idx="1998" formatCode="0.00%">
                  <c:v>9.7379988716728941E-2</c:v>
                </c:pt>
                <c:pt idx="1999" formatCode="0.00%">
                  <c:v>9.7379988716728941E-2</c:v>
                </c:pt>
                <c:pt idx="2000" formatCode="0.00%">
                  <c:v>0.10461289299797107</c:v>
                </c:pt>
                <c:pt idx="2001" formatCode="0.00%">
                  <c:v>0.10198112210494044</c:v>
                </c:pt>
                <c:pt idx="2002" formatCode="0.00%">
                  <c:v>9.9231755114313841E-2</c:v>
                </c:pt>
                <c:pt idx="2003" formatCode="0.00%">
                  <c:v>9.9231755114313841E-2</c:v>
                </c:pt>
                <c:pt idx="2004" formatCode="0.00%">
                  <c:v>0.11718525553334293</c:v>
                </c:pt>
                <c:pt idx="2005" formatCode="0.00%">
                  <c:v>0.11892984574071401</c:v>
                </c:pt>
                <c:pt idx="2006" formatCode="0.00%">
                  <c:v>0.1090309337279005</c:v>
                </c:pt>
                <c:pt idx="2007" formatCode="0.00%">
                  <c:v>0.11422749039507822</c:v>
                </c:pt>
                <c:pt idx="2008" formatCode="0.00%">
                  <c:v>0.10826879193082374</c:v>
                </c:pt>
                <c:pt idx="2009" formatCode="0.00%">
                  <c:v>0.11513402233730431</c:v>
                </c:pt>
                <c:pt idx="2010" formatCode="0.00%">
                  <c:v>0.12411747105870731</c:v>
                </c:pt>
                <c:pt idx="2011" formatCode="0.00%">
                  <c:v>0.1259230921521724</c:v>
                </c:pt>
                <c:pt idx="2012" formatCode="0.00%">
                  <c:v>0.12281200551957379</c:v>
                </c:pt>
                <c:pt idx="2013" formatCode="0.00%">
                  <c:v>0.12587843540624991</c:v>
                </c:pt>
                <c:pt idx="2014" formatCode="0.00%">
                  <c:v>0.12976506085970191</c:v>
                </c:pt>
                <c:pt idx="2015" formatCode="0.00%">
                  <c:v>0.12907288129790373</c:v>
                </c:pt>
                <c:pt idx="2016" formatCode="0.00%">
                  <c:v>0.11554486439979104</c:v>
                </c:pt>
                <c:pt idx="2017" formatCode="0.00%">
                  <c:v>8.6223245027099174E-2</c:v>
                </c:pt>
                <c:pt idx="2018" formatCode="0.00%">
                  <c:v>9.7284720992094301E-2</c:v>
                </c:pt>
                <c:pt idx="2019" formatCode="0.00%">
                  <c:v>0.11192022518908409</c:v>
                </c:pt>
                <c:pt idx="2020" formatCode="0.00%">
                  <c:v>0.12450300763183796</c:v>
                </c:pt>
                <c:pt idx="2021" formatCode="0.00%">
                  <c:v>0.11136797009784291</c:v>
                </c:pt>
                <c:pt idx="2022" formatCode="0.00%">
                  <c:v>0.11111491520428229</c:v>
                </c:pt>
                <c:pt idx="2023" formatCode="0.00%">
                  <c:v>0.12174470929202683</c:v>
                </c:pt>
                <c:pt idx="2024" formatCode="0.00%">
                  <c:v>0.12877368110022316</c:v>
                </c:pt>
                <c:pt idx="2025" formatCode="0.00%">
                  <c:v>0.12071164990302048</c:v>
                </c:pt>
                <c:pt idx="2026" formatCode="0.00%">
                  <c:v>0.11885988350543544</c:v>
                </c:pt>
                <c:pt idx="2027" formatCode="0.00%">
                  <c:v>0.12735508513808616</c:v>
                </c:pt>
                <c:pt idx="2028" formatCode="0.00%">
                  <c:v>0.12640240789174012</c:v>
                </c:pt>
                <c:pt idx="2029" formatCode="0.00%">
                  <c:v>0.13776754972900801</c:v>
                </c:pt>
                <c:pt idx="2030" formatCode="0.00%">
                  <c:v>0.14208139138511827</c:v>
                </c:pt>
                <c:pt idx="2031" formatCode="0.00%">
                  <c:v>0.14038741215645947</c:v>
                </c:pt>
                <c:pt idx="2032" formatCode="0.00%">
                  <c:v>0.12112100340730976</c:v>
                </c:pt>
                <c:pt idx="2033" formatCode="0.00%">
                  <c:v>0.13263202394792431</c:v>
                </c:pt>
                <c:pt idx="2034" formatCode="0.00%">
                  <c:v>0.13186690503445267</c:v>
                </c:pt>
                <c:pt idx="2035" formatCode="0.00%">
                  <c:v>0.12198139004541592</c:v>
                </c:pt>
                <c:pt idx="2036" formatCode="0.00%">
                  <c:v>0.11844606432655395</c:v>
                </c:pt>
                <c:pt idx="2037" formatCode="0.00%">
                  <c:v>0.11555677286537036</c:v>
                </c:pt>
                <c:pt idx="2038" formatCode="0.00%">
                  <c:v>0.11614773046974437</c:v>
                </c:pt>
                <c:pt idx="2039" formatCode="0.00%">
                  <c:v>7.286045808889971E-2</c:v>
                </c:pt>
                <c:pt idx="2040" formatCode="0.00%">
                  <c:v>0.11484970772159797</c:v>
                </c:pt>
                <c:pt idx="2041" formatCode="0.00%">
                  <c:v>0.11020391758746398</c:v>
                </c:pt>
                <c:pt idx="2042" formatCode="0.00%">
                  <c:v>9.1142929869557646E-2</c:v>
                </c:pt>
                <c:pt idx="2043" formatCode="0.00%">
                  <c:v>0.10593324411907878</c:v>
                </c:pt>
                <c:pt idx="2044" formatCode="0.00%">
                  <c:v>7.7544950736166532E-2</c:v>
                </c:pt>
                <c:pt idx="2045" formatCode="0.00%">
                  <c:v>4.0076452349019333E-2</c:v>
                </c:pt>
                <c:pt idx="2046" formatCode="0.00%">
                  <c:v>3.5959100374967766E-2</c:v>
                </c:pt>
                <c:pt idx="2047" formatCode="0.00%">
                  <c:v>3.6648302820371188E-2</c:v>
                </c:pt>
                <c:pt idx="2048" formatCode="0.00%">
                  <c:v>7.0380520132005409E-2</c:v>
                </c:pt>
                <c:pt idx="2049" formatCode="0.00%">
                  <c:v>5.6740861369086563E-2</c:v>
                </c:pt>
                <c:pt idx="2050" formatCode="0.00%">
                  <c:v>6.5158657975471615E-2</c:v>
                </c:pt>
                <c:pt idx="2051" formatCode="0.00%">
                  <c:v>7.0789873636294687E-2</c:v>
                </c:pt>
                <c:pt idx="2052" formatCode="0.00%">
                  <c:v>6.8144705719487164E-2</c:v>
                </c:pt>
                <c:pt idx="2053" formatCode="0.00%">
                  <c:v>8.5409003693112953E-2</c:v>
                </c:pt>
                <c:pt idx="2054" formatCode="0.00%">
                  <c:v>9.9350839770107113E-2</c:v>
                </c:pt>
                <c:pt idx="2055" formatCode="0.00%">
                  <c:v>0.10223715411489581</c:v>
                </c:pt>
                <c:pt idx="2056" formatCode="0.00%">
                  <c:v>0.10784306428636295</c:v>
                </c:pt>
                <c:pt idx="2057" formatCode="0.00%">
                  <c:v>0.11295328457809056</c:v>
                </c:pt>
                <c:pt idx="2058" formatCode="0.00%">
                  <c:v>0.1105581944384489</c:v>
                </c:pt>
                <c:pt idx="2059" formatCode="0.00%">
                  <c:v>0.11156297122170442</c:v>
                </c:pt>
                <c:pt idx="2060" formatCode="0.00%">
                  <c:v>0.11394019866297711</c:v>
                </c:pt>
                <c:pt idx="2061" formatCode="0.00%">
                  <c:v>0.1124203807434158</c:v>
                </c:pt>
                <c:pt idx="2062" formatCode="0.00%">
                  <c:v>0.12196352734704695</c:v>
                </c:pt>
                <c:pt idx="2063" formatCode="0.00%">
                  <c:v>0.12814104386632155</c:v>
                </c:pt>
                <c:pt idx="2064" formatCode="0.00%">
                  <c:v>0.11875270731522161</c:v>
                </c:pt>
                <c:pt idx="2065" formatCode="0.00%">
                  <c:v>0.1220602836298789</c:v>
                </c:pt>
                <c:pt idx="2066" formatCode="0.00%">
                  <c:v>0.1251892329608465</c:v>
                </c:pt>
                <c:pt idx="2067" formatCode="0.00%">
                  <c:v>0.13334653188268381</c:v>
                </c:pt>
                <c:pt idx="2068" formatCode="0.00%">
                  <c:v>0.12947330345300845</c:v>
                </c:pt>
                <c:pt idx="2069" formatCode="0.00%">
                  <c:v>0.12413086808248407</c:v>
                </c:pt>
                <c:pt idx="2070" formatCode="0.00%">
                  <c:v>0.14165864085705235</c:v>
                </c:pt>
                <c:pt idx="2071" formatCode="0.00%">
                  <c:v>0.13402978009529759</c:v>
                </c:pt>
                <c:pt idx="2072" formatCode="0.00%">
                  <c:v>0.12782993520306166</c:v>
                </c:pt>
                <c:pt idx="2073" formatCode="0.00%">
                  <c:v>0.12844619829679177</c:v>
                </c:pt>
                <c:pt idx="2074" formatCode="0.00%">
                  <c:v>0.13374248836319633</c:v>
                </c:pt>
                <c:pt idx="2075" formatCode="0.00%">
                  <c:v>0.13374248836319633</c:v>
                </c:pt>
                <c:pt idx="2076" formatCode="0.00%">
                  <c:v>0.13149476548509878</c:v>
                </c:pt>
                <c:pt idx="2077" formatCode="0.00%">
                  <c:v>0.13565379708867795</c:v>
                </c:pt>
                <c:pt idx="2078" formatCode="0.00%">
                  <c:v>0.13546475019760609</c:v>
                </c:pt>
                <c:pt idx="2079" formatCode="0.00%">
                  <c:v>0.11964584223367096</c:v>
                </c:pt>
                <c:pt idx="2080" formatCode="0.00%">
                  <c:v>9.8636331835347618E-2</c:v>
                </c:pt>
                <c:pt idx="2081" formatCode="0.00%">
                  <c:v>9.9477367216887352E-2</c:v>
                </c:pt>
                <c:pt idx="2082" formatCode="0.00%">
                  <c:v>0.10534526363109953</c:v>
                </c:pt>
                <c:pt idx="2083" formatCode="0.00%">
                  <c:v>0.11778663304509882</c:v>
                </c:pt>
                <c:pt idx="2084" formatCode="0.00%">
                  <c:v>0.12305017483116033</c:v>
                </c:pt>
                <c:pt idx="2085" formatCode="0.00%">
                  <c:v>0.12305017483116033</c:v>
                </c:pt>
                <c:pt idx="2086" formatCode="0.00%">
                  <c:v>0.12554797548642363</c:v>
                </c:pt>
                <c:pt idx="2087" formatCode="0.00%">
                  <c:v>0.11544364244236674</c:v>
                </c:pt>
                <c:pt idx="2088" formatCode="0.00%">
                  <c:v>0.11690540659222892</c:v>
                </c:pt>
                <c:pt idx="2089" formatCode="0.00%">
                  <c:v>9.9737864901435089E-2</c:v>
                </c:pt>
                <c:pt idx="2090" formatCode="0.00%">
                  <c:v>7.4229931630522009E-2</c:v>
                </c:pt>
                <c:pt idx="2091" formatCode="0.00%">
                  <c:v>7.8195450668437125E-2</c:v>
                </c:pt>
                <c:pt idx="2092" formatCode="0.00%">
                  <c:v>9.3741952482245219E-2</c:v>
                </c:pt>
                <c:pt idx="2093" formatCode="0.00%">
                  <c:v>7.6724755169390521E-2</c:v>
                </c:pt>
                <c:pt idx="2094" formatCode="0.00%">
                  <c:v>0.10423479921582751</c:v>
                </c:pt>
                <c:pt idx="2095" formatCode="0.00%">
                  <c:v>0.11117892320677121</c:v>
                </c:pt>
                <c:pt idx="2096" formatCode="0.00%">
                  <c:v>0.11915015235393159</c:v>
                </c:pt>
                <c:pt idx="2097" formatCode="0.00%">
                  <c:v>0.10720298426147422</c:v>
                </c:pt>
                <c:pt idx="2098" formatCode="0.00%">
                  <c:v>8.7055349059454487E-2</c:v>
                </c:pt>
                <c:pt idx="2099" formatCode="0.00%">
                  <c:v>0.10004153077370785</c:v>
                </c:pt>
                <c:pt idx="2100" formatCode="0.00%">
                  <c:v>0.11841927027900043</c:v>
                </c:pt>
                <c:pt idx="2101" formatCode="0.00%">
                  <c:v>0.11408905448271867</c:v>
                </c:pt>
                <c:pt idx="2102" formatCode="0.00%">
                  <c:v>0.11980511796079438</c:v>
                </c:pt>
                <c:pt idx="2103" formatCode="0.00%">
                  <c:v>0.12608236787929583</c:v>
                </c:pt>
                <c:pt idx="2104" formatCode="0.00%">
                  <c:v>0.1291398664167874</c:v>
                </c:pt>
                <c:pt idx="2105" formatCode="0.00%">
                  <c:v>0.13244446561504991</c:v>
                </c:pt>
                <c:pt idx="2106" formatCode="0.00%">
                  <c:v>0.12132344732215823</c:v>
                </c:pt>
                <c:pt idx="2107" formatCode="0.00%">
                  <c:v>0.12132344732215823</c:v>
                </c:pt>
                <c:pt idx="2108" formatCode="0.00%">
                  <c:v>0.12132344732215823</c:v>
                </c:pt>
                <c:pt idx="2109" formatCode="0.00%">
                  <c:v>0.13252782487410525</c:v>
                </c:pt>
                <c:pt idx="2110" formatCode="0.00%">
                  <c:v>0.13114495430870621</c:v>
                </c:pt>
                <c:pt idx="2111" formatCode="0.00%">
                  <c:v>0.13026223929763872</c:v>
                </c:pt>
                <c:pt idx="2112" formatCode="0.00%">
                  <c:v>0.11287736811002234</c:v>
                </c:pt>
                <c:pt idx="2113" formatCode="0.00%">
                  <c:v>8.9255438075234797E-2</c:v>
                </c:pt>
                <c:pt idx="2114" formatCode="0.00%">
                  <c:v>7.2626754451905515E-2</c:v>
                </c:pt>
                <c:pt idx="2115" formatCode="0.00%">
                  <c:v>6.9895250159647898E-2</c:v>
                </c:pt>
                <c:pt idx="2116" formatCode="0.00%">
                  <c:v>8.2689407866434653E-2</c:v>
                </c:pt>
                <c:pt idx="2117" formatCode="0.00%">
                  <c:v>4.8686272962870848E-2</c:v>
                </c:pt>
                <c:pt idx="2118" formatCode="0.00%">
                  <c:v>4.4409645261695996E-2</c:v>
                </c:pt>
                <c:pt idx="2119" formatCode="0.00%">
                  <c:v>6.4624265582599399E-2</c:v>
                </c:pt>
                <c:pt idx="2120" formatCode="0.00%">
                  <c:v>5.5271654428237414E-2</c:v>
                </c:pt>
                <c:pt idx="2121" formatCode="0.00%">
                  <c:v>4.5034839704610509E-2</c:v>
                </c:pt>
                <c:pt idx="2122" formatCode="0.00%">
                  <c:v>7.3073321911130182E-2</c:v>
                </c:pt>
                <c:pt idx="2123" formatCode="0.00%">
                  <c:v>8.0443173546534547E-2</c:v>
                </c:pt>
                <c:pt idx="2124" formatCode="0.00%">
                  <c:v>9.013219885351248E-2</c:v>
                </c:pt>
                <c:pt idx="2125" formatCode="0.00%">
                  <c:v>8.8481387812578596E-2</c:v>
                </c:pt>
                <c:pt idx="2126" formatCode="0.00%">
                  <c:v>6.7189051356746354E-2</c:v>
                </c:pt>
                <c:pt idx="2127" formatCode="0.00%">
                  <c:v>6.7095272190309155E-2</c:v>
                </c:pt>
                <c:pt idx="2128" formatCode="0.00%">
                  <c:v>4.5782095919713182E-2</c:v>
                </c:pt>
                <c:pt idx="2129" formatCode="0.00%">
                  <c:v>5.8032929884443314E-2</c:v>
                </c:pt>
                <c:pt idx="2130" formatCode="0.00%">
                  <c:v>7.0136396587629199E-2</c:v>
                </c:pt>
                <c:pt idx="2131" formatCode="0.00%">
                  <c:v>7.1202204256978721E-2</c:v>
                </c:pt>
                <c:pt idx="2132" formatCode="0.00%">
                  <c:v>7.1254303793888321E-2</c:v>
                </c:pt>
                <c:pt idx="2133" formatCode="0.00%">
                  <c:v>7.3229620521858704E-2</c:v>
                </c:pt>
                <c:pt idx="2134" formatCode="0.00%">
                  <c:v>6.5267322723882887E-2</c:v>
                </c:pt>
                <c:pt idx="2135" formatCode="0.00%">
                  <c:v>4.7916688374807129E-2</c:v>
                </c:pt>
                <c:pt idx="2136" formatCode="0.00%">
                  <c:v>6.5660302088000638E-2</c:v>
                </c:pt>
                <c:pt idx="2137" formatCode="0.00%">
                  <c:v>7.5221311390000753E-2</c:v>
                </c:pt>
                <c:pt idx="2138" formatCode="0.00%">
                  <c:v>8.609374046392404E-2</c:v>
                </c:pt>
                <c:pt idx="2139" formatCode="0.00%">
                  <c:v>8.1334819906786565E-2</c:v>
                </c:pt>
                <c:pt idx="2140" formatCode="0.00%">
                  <c:v>8.2257725989184197E-2</c:v>
                </c:pt>
                <c:pt idx="2141" formatCode="0.00%">
                  <c:v>8.3130021092869669E-2</c:v>
                </c:pt>
                <c:pt idx="2142" formatCode="0.00%">
                  <c:v>8.7585275777734492E-2</c:v>
                </c:pt>
                <c:pt idx="2143" formatCode="0.00%">
                  <c:v>8.7582298661339597E-2</c:v>
                </c:pt>
                <c:pt idx="2144" formatCode="0.00%">
                  <c:v>9.3826800299497873E-2</c:v>
                </c:pt>
                <c:pt idx="2145" formatCode="0.00%">
                  <c:v>9.3383209956668101E-2</c:v>
                </c:pt>
                <c:pt idx="2146" formatCode="0.00%">
                  <c:v>0.10502075794406303</c:v>
                </c:pt>
                <c:pt idx="2147" formatCode="0.00%">
                  <c:v>0.10353071118845002</c:v>
                </c:pt>
                <c:pt idx="2148" formatCode="0.00%">
                  <c:v>0.10288914260536385</c:v>
                </c:pt>
                <c:pt idx="2149" formatCode="0.00%">
                  <c:v>0.10833279993331266</c:v>
                </c:pt>
                <c:pt idx="2150" formatCode="0.00%">
                  <c:v>0.10868707678429758</c:v>
                </c:pt>
                <c:pt idx="2151" formatCode="0.00%">
                  <c:v>0.10744859636404774</c:v>
                </c:pt>
                <c:pt idx="2152" formatCode="0.00%">
                  <c:v>0.11379431995963031</c:v>
                </c:pt>
                <c:pt idx="2153" formatCode="0.00%">
                  <c:v>0.11465470659773647</c:v>
                </c:pt>
                <c:pt idx="2154" formatCode="0.00%">
                  <c:v>0.11747701294003639</c:v>
                </c:pt>
                <c:pt idx="2155" formatCode="0.00%">
                  <c:v>0.11134415316668428</c:v>
                </c:pt>
                <c:pt idx="2156" formatCode="0.00%">
                  <c:v>0.116551129741244</c:v>
                </c:pt>
                <c:pt idx="2157" formatCode="0.00%">
                  <c:v>0.11778067881230915</c:v>
                </c:pt>
                <c:pt idx="2158" formatCode="0.00%">
                  <c:v>0.12178638892155455</c:v>
                </c:pt>
                <c:pt idx="2159" formatCode="0.00%">
                  <c:v>0.11876312722260349</c:v>
                </c:pt>
                <c:pt idx="2160" formatCode="0.00%">
                  <c:v>0.12264826411785816</c:v>
                </c:pt>
                <c:pt idx="2161" formatCode="0.00%">
                  <c:v>0.12391651570205615</c:v>
                </c:pt>
                <c:pt idx="2162" formatCode="0.00%">
                  <c:v>0.12144848621074116</c:v>
                </c:pt>
                <c:pt idx="2163" formatCode="0.00%">
                  <c:v>0.11464875236494682</c:v>
                </c:pt>
                <c:pt idx="2164" formatCode="0.00%">
                  <c:v>0.11217774575723706</c:v>
                </c:pt>
                <c:pt idx="2165" formatCode="0.00%">
                  <c:v>0.11340282915371</c:v>
                </c:pt>
                <c:pt idx="2166" formatCode="0.00%">
                  <c:v>0.10559831852466028</c:v>
                </c:pt>
                <c:pt idx="2167" formatCode="0.00%">
                  <c:v>0.10559831852466028</c:v>
                </c:pt>
                <c:pt idx="2168" formatCode="0.00%">
                  <c:v>9.5821468284034803E-2</c:v>
                </c:pt>
                <c:pt idx="2169" formatCode="0.00%">
                  <c:v>8.4288119370458936E-2</c:v>
                </c:pt>
                <c:pt idx="2170" formatCode="0.00%">
                  <c:v>6.4095827422516849E-2</c:v>
                </c:pt>
                <c:pt idx="2171" formatCode="0.00%">
                  <c:v>8.384750614402392E-2</c:v>
                </c:pt>
                <c:pt idx="2172" formatCode="0.00%">
                  <c:v>8.6712980674048881E-2</c:v>
                </c:pt>
                <c:pt idx="2173" formatCode="0.00%">
                  <c:v>7.7393117800030081E-2</c:v>
                </c:pt>
                <c:pt idx="2174" formatCode="0.00%">
                  <c:v>8.0999894312368065E-2</c:v>
                </c:pt>
                <c:pt idx="2175" formatCode="0.00%">
                  <c:v>9.4249550827563908E-2</c:v>
                </c:pt>
                <c:pt idx="2176" formatCode="0.00%">
                  <c:v>0.11240400660324415</c:v>
                </c:pt>
                <c:pt idx="2177" formatCode="0.00%">
                  <c:v>9.9428244796372661E-2</c:v>
                </c:pt>
                <c:pt idx="2178" formatCode="0.00%">
                  <c:v>8.3268457005229349E-2</c:v>
                </c:pt>
                <c:pt idx="2179" formatCode="0.00%">
                  <c:v>8.3978499265396508E-2</c:v>
                </c:pt>
                <c:pt idx="2180" formatCode="0.00%">
                  <c:v>7.7221933607327348E-2</c:v>
                </c:pt>
                <c:pt idx="2181" formatCode="0.00%">
                  <c:v>7.7221933607327348E-2</c:v>
                </c:pt>
                <c:pt idx="2182" formatCode="0.00%">
                  <c:v>7.066930042230396E-2</c:v>
                </c:pt>
                <c:pt idx="2183" formatCode="0.00%">
                  <c:v>7.7364835194279238E-2</c:v>
                </c:pt>
                <c:pt idx="2184" formatCode="0.00%">
                  <c:v>6.5736218556068871E-2</c:v>
                </c:pt>
                <c:pt idx="2185" formatCode="0.00%">
                  <c:v>4.4759456438088707E-2</c:v>
                </c:pt>
                <c:pt idx="2186" formatCode="0.00%">
                  <c:v>4.5109267614481287E-2</c:v>
                </c:pt>
                <c:pt idx="2187" formatCode="0.00%">
                  <c:v>3.9696870008678338E-2</c:v>
                </c:pt>
                <c:pt idx="2188" formatCode="0.00%">
                  <c:v>4.2793071059302738E-2</c:v>
                </c:pt>
                <c:pt idx="2189" formatCode="0.00%">
                  <c:v>2.4364720575298017E-2</c:v>
                </c:pt>
                <c:pt idx="2190" formatCode="0.00%">
                  <c:v>2.6183738692539874E-2</c:v>
                </c:pt>
                <c:pt idx="2191" formatCode="0.00%">
                  <c:v>2.8409133197676118E-2</c:v>
                </c:pt>
                <c:pt idx="2192" formatCode="0.00%">
                  <c:v>5.4860812365750689E-2</c:v>
                </c:pt>
                <c:pt idx="2193" formatCode="0.00%">
                  <c:v>4.9823531425696392E-2</c:v>
                </c:pt>
                <c:pt idx="2194" formatCode="0.00%">
                  <c:v>4.1584361803001318E-2</c:v>
                </c:pt>
                <c:pt idx="2195" formatCode="0.00%">
                  <c:v>4.0664432836998457E-2</c:v>
                </c:pt>
                <c:pt idx="2196" formatCode="0.00%">
                  <c:v>2.4906555759157196E-2</c:v>
                </c:pt>
                <c:pt idx="2197" formatCode="0.00%">
                  <c:v>1.6112153928826048E-2</c:v>
                </c:pt>
                <c:pt idx="2198" formatCode="0.00%">
                  <c:v>1.9702556300992508E-2</c:v>
                </c:pt>
                <c:pt idx="2199" formatCode="0.00%">
                  <c:v>2.0970807885190498E-2</c:v>
                </c:pt>
                <c:pt idx="2200" formatCode="0.00%">
                  <c:v>3.0117998008309121E-2</c:v>
                </c:pt>
                <c:pt idx="2201" formatCode="0.00%">
                  <c:v>3.2574119034044807E-2</c:v>
                </c:pt>
                <c:pt idx="2202" formatCode="0.00%">
                  <c:v>3.0825063152081514E-2</c:v>
                </c:pt>
                <c:pt idx="2203" formatCode="0.00%">
                  <c:v>3.3641415261591777E-2</c:v>
                </c:pt>
                <c:pt idx="2204" formatCode="0.00%">
                  <c:v>3.7484872527318719E-2</c:v>
                </c:pt>
                <c:pt idx="2205" formatCode="0.00%">
                  <c:v>4.4073231109080048E-2</c:v>
                </c:pt>
                <c:pt idx="2206" formatCode="0.00%">
                  <c:v>4.3997314641011823E-2</c:v>
                </c:pt>
                <c:pt idx="2207" formatCode="0.00%">
                  <c:v>5.0337084003804732E-2</c:v>
                </c:pt>
                <c:pt idx="2208" formatCode="0.00%">
                  <c:v>5.2959923547650944E-2</c:v>
                </c:pt>
                <c:pt idx="2209" formatCode="0.00%">
                  <c:v>4.9086695117975712E-2</c:v>
                </c:pt>
                <c:pt idx="2210" formatCode="0.00%">
                  <c:v>5.6062078831065003E-2</c:v>
                </c:pt>
                <c:pt idx="2211" formatCode="0.00%">
                  <c:v>6.9701737593983848E-2</c:v>
                </c:pt>
                <c:pt idx="2212" formatCode="0.00%">
                  <c:v>6.344681604844371E-2</c:v>
                </c:pt>
                <c:pt idx="2213" formatCode="0.00%">
                  <c:v>7.0069411468745527E-2</c:v>
                </c:pt>
                <c:pt idx="2214" formatCode="0.00%">
                  <c:v>9.1833620873158509E-2</c:v>
                </c:pt>
                <c:pt idx="2215" formatCode="0.00%">
                  <c:v>8.6645995555165209E-2</c:v>
                </c:pt>
                <c:pt idx="2216" formatCode="0.00%">
                  <c:v>8.7561458846575874E-2</c:v>
                </c:pt>
                <c:pt idx="2217" formatCode="0.00%">
                  <c:v>8.6089274789331829E-2</c:v>
                </c:pt>
                <c:pt idx="2218" formatCode="0.00%">
                  <c:v>9.7862281572691556E-2</c:v>
                </c:pt>
                <c:pt idx="2219" formatCode="0.00%">
                  <c:v>9.9325534280751041E-2</c:v>
                </c:pt>
                <c:pt idx="2220" formatCode="0.00%">
                  <c:v>9.6984032236216294E-2</c:v>
                </c:pt>
                <c:pt idx="2221" formatCode="0.00%">
                  <c:v>9.4267413525932875E-2</c:v>
                </c:pt>
                <c:pt idx="2222" formatCode="0.00%">
                  <c:v>9.3575233964134696E-2</c:v>
                </c:pt>
                <c:pt idx="2223" formatCode="0.00%">
                  <c:v>9.9377633817660641E-2</c:v>
                </c:pt>
                <c:pt idx="2224" formatCode="0.00%">
                  <c:v>9.808705386050133E-2</c:v>
                </c:pt>
                <c:pt idx="2225" formatCode="0.00%">
                  <c:v>0.10939860760266218</c:v>
                </c:pt>
                <c:pt idx="2226" formatCode="0.00%">
                  <c:v>0.11124441976745743</c:v>
                </c:pt>
                <c:pt idx="2227" formatCode="0.00%">
                  <c:v>0.11443439998451903</c:v>
                </c:pt>
                <c:pt idx="2228" formatCode="0.00%">
                  <c:v>0.11255137386478839</c:v>
                </c:pt>
                <c:pt idx="2229" formatCode="0.00%">
                  <c:v>0.11820491789857264</c:v>
                </c:pt>
                <c:pt idx="2230" formatCode="0.00%">
                  <c:v>0.12729256569379471</c:v>
                </c:pt>
                <c:pt idx="2231" formatCode="0.00%">
                  <c:v>0.12512522495835757</c:v>
                </c:pt>
                <c:pt idx="2232" formatCode="0.00%">
                  <c:v>0.12478881080574163</c:v>
                </c:pt>
                <c:pt idx="2233" formatCode="0.00%">
                  <c:v>0.1264723701270187</c:v>
                </c:pt>
                <c:pt idx="2234" formatCode="0.00%">
                  <c:v>0.11960267404594591</c:v>
                </c:pt>
                <c:pt idx="2235" formatCode="0.00%">
                  <c:v>0.11480951665026769</c:v>
                </c:pt>
                <c:pt idx="2236" formatCode="0.00%">
                  <c:v>0.11227599059826646</c:v>
                </c:pt>
                <c:pt idx="2237" formatCode="0.00%">
                  <c:v>0.11293988755431381</c:v>
                </c:pt>
                <c:pt idx="2238" formatCode="0.00%">
                  <c:v>0.10837596812103771</c:v>
                </c:pt>
                <c:pt idx="2239" formatCode="0.00%">
                  <c:v>0.11684884138072711</c:v>
                </c:pt>
                <c:pt idx="2240" formatCode="0.00%">
                  <c:v>0.11581280487532587</c:v>
                </c:pt>
                <c:pt idx="2241" formatCode="0.00%">
                  <c:v>0.10542862289015487</c:v>
                </c:pt>
                <c:pt idx="2242" formatCode="0.00%">
                  <c:v>9.1428733043461441E-2</c:v>
                </c:pt>
                <c:pt idx="2243" formatCode="0.00%">
                  <c:v>9.5773834421717552E-2</c:v>
                </c:pt>
                <c:pt idx="2244" formatCode="0.00%">
                  <c:v>9.7159682103511363E-2</c:v>
                </c:pt>
                <c:pt idx="2245" formatCode="0.00%">
                  <c:v>0.11601971446476655</c:v>
                </c:pt>
                <c:pt idx="2246" formatCode="0.00%">
                  <c:v>0.11184579727921332</c:v>
                </c:pt>
                <c:pt idx="2247" formatCode="0.00%">
                  <c:v>0.11240102948684939</c:v>
                </c:pt>
                <c:pt idx="2248" formatCode="0.00%">
                  <c:v>0.11240102948684939</c:v>
                </c:pt>
                <c:pt idx="2249" formatCode="0.00%">
                  <c:v>0.11600036320820013</c:v>
                </c:pt>
                <c:pt idx="2250" formatCode="0.00%">
                  <c:v>0.11831209408878661</c:v>
                </c:pt>
                <c:pt idx="2251" formatCode="0.00%">
                  <c:v>0.10923486620094641</c:v>
                </c:pt>
                <c:pt idx="2252" formatCode="0.00%">
                  <c:v>0.12447025935149478</c:v>
                </c:pt>
                <c:pt idx="2253" formatCode="0.00%">
                  <c:v>0.1290996753454571</c:v>
                </c:pt>
                <c:pt idx="2254" formatCode="0.00%">
                  <c:v>0.13628345720618465</c:v>
                </c:pt>
                <c:pt idx="2255" formatCode="0.00%">
                  <c:v>0.14611389554191706</c:v>
                </c:pt>
                <c:pt idx="2256" formatCode="0.00%">
                  <c:v>0.14990227615433963</c:v>
                </c:pt>
                <c:pt idx="2257" formatCode="0.00%">
                  <c:v>0.14536961644320925</c:v>
                </c:pt>
                <c:pt idx="2258" formatCode="0.00%">
                  <c:v>0.14990823038712928</c:v>
                </c:pt>
                <c:pt idx="2259" formatCode="0.00%">
                  <c:v>0.16018821329848124</c:v>
                </c:pt>
                <c:pt idx="2260" formatCode="0.00%">
                  <c:v>0.16763546996015127</c:v>
                </c:pt>
                <c:pt idx="2261" formatCode="0.00%">
                  <c:v>0.16867150646555251</c:v>
                </c:pt>
                <c:pt idx="2262" formatCode="0.00%">
                  <c:v>0.16564526765020668</c:v>
                </c:pt>
                <c:pt idx="2263" formatCode="0.00%">
                  <c:v>0.15322920372556348</c:v>
                </c:pt>
                <c:pt idx="2264" formatCode="0.00%">
                  <c:v>0.15669754432554178</c:v>
                </c:pt>
                <c:pt idx="2265" formatCode="0.00%">
                  <c:v>0.15879343426750286</c:v>
                </c:pt>
                <c:pt idx="2266" formatCode="0.00%">
                  <c:v>0.15472818183036091</c:v>
                </c:pt>
                <c:pt idx="2267" formatCode="0.00%">
                  <c:v>0.15286897264178889</c:v>
                </c:pt>
                <c:pt idx="2268" formatCode="0.00%">
                  <c:v>0.15528639115439175</c:v>
                </c:pt>
                <c:pt idx="2269" formatCode="0.00%">
                  <c:v>0.15588776866614762</c:v>
                </c:pt>
                <c:pt idx="2270" formatCode="0.00%">
                  <c:v>0.15882320543145115</c:v>
                </c:pt>
                <c:pt idx="2271" formatCode="0.00%">
                  <c:v>0.15686277428545484</c:v>
                </c:pt>
                <c:pt idx="2272" formatCode="0.00%">
                  <c:v>0.15528639115439175</c:v>
                </c:pt>
                <c:pt idx="2273" formatCode="0.00%">
                  <c:v>0.16407632731013069</c:v>
                </c:pt>
                <c:pt idx="2274" formatCode="0.00%">
                  <c:v>0.1762289164338314</c:v>
                </c:pt>
                <c:pt idx="2275" formatCode="0.00%">
                  <c:v>0.16653989112685347</c:v>
                </c:pt>
                <c:pt idx="2276" formatCode="0.00%">
                  <c:v>0.17070785407961706</c:v>
                </c:pt>
                <c:pt idx="2277" formatCode="0.00%">
                  <c:v>0.1737534441515293</c:v>
                </c:pt>
                <c:pt idx="2278" formatCode="0.00%">
                  <c:v>0.17762071834841489</c:v>
                </c:pt>
                <c:pt idx="2279" formatCode="0.00%">
                  <c:v>0.17334855632183224</c:v>
                </c:pt>
                <c:pt idx="2280" formatCode="0.00%">
                  <c:v>0.18304651297799474</c:v>
                </c:pt>
                <c:pt idx="2281" formatCode="0.00%">
                  <c:v>0.18397686185137946</c:v>
                </c:pt>
                <c:pt idx="2282" formatCode="0.00%">
                  <c:v>0.19052354080361306</c:v>
                </c:pt>
                <c:pt idx="2283" formatCode="0.00%">
                  <c:v>0.1927117213538139</c:v>
                </c:pt>
                <c:pt idx="2284" formatCode="0.00%">
                  <c:v>0.19149556930652537</c:v>
                </c:pt>
                <c:pt idx="2285" formatCode="0.00%">
                  <c:v>0.18753451594320261</c:v>
                </c:pt>
                <c:pt idx="2286" formatCode="0.00%">
                  <c:v>0.18052042971698049</c:v>
                </c:pt>
                <c:pt idx="2287" formatCode="0.00%">
                  <c:v>0.17711014288670143</c:v>
                </c:pt>
                <c:pt idx="2288" formatCode="0.00%">
                  <c:v>0.17278439276501173</c:v>
                </c:pt>
                <c:pt idx="2289" formatCode="0.00%">
                  <c:v>0.18118730378942258</c:v>
                </c:pt>
                <c:pt idx="2290" formatCode="0.00%">
                  <c:v>0.17243011591402682</c:v>
                </c:pt>
                <c:pt idx="2291" formatCode="0.00%">
                  <c:v>0.17818339334703806</c:v>
                </c:pt>
                <c:pt idx="2292" formatCode="0.00%">
                  <c:v>0.18251658625971473</c:v>
                </c:pt>
                <c:pt idx="2293" formatCode="0.00%">
                  <c:v>0.18297357362632125</c:v>
                </c:pt>
                <c:pt idx="2294" formatCode="0.00%">
                  <c:v>0.18039539082839753</c:v>
                </c:pt>
                <c:pt idx="2295" formatCode="0.00%">
                  <c:v>0.17886068732686203</c:v>
                </c:pt>
                <c:pt idx="2296" formatCode="0.00%">
                  <c:v>0.18041474208496397</c:v>
                </c:pt>
                <c:pt idx="2297" formatCode="0.00%">
                  <c:v>0.17298088244707055</c:v>
                </c:pt>
                <c:pt idx="2298" formatCode="0.00%">
                  <c:v>0.15338699089448959</c:v>
                </c:pt>
                <c:pt idx="2299" formatCode="0.00%">
                  <c:v>0.12365750657570587</c:v>
                </c:pt>
                <c:pt idx="2300" formatCode="0.00%">
                  <c:v>0.13682826950643873</c:v>
                </c:pt>
                <c:pt idx="2301" formatCode="0.00%">
                  <c:v>9.3264125300874828E-2</c:v>
                </c:pt>
                <c:pt idx="2302" formatCode="0.00%">
                  <c:v>0.10302608995952608</c:v>
                </c:pt>
                <c:pt idx="2303" formatCode="0.00%">
                  <c:v>9.1916980132213708E-2</c:v>
                </c:pt>
                <c:pt idx="2304" formatCode="0.00%">
                  <c:v>0.10210616099352336</c:v>
                </c:pt>
                <c:pt idx="2305" formatCode="0.00%">
                  <c:v>0.12181020585271318</c:v>
                </c:pt>
                <c:pt idx="2306" formatCode="0.00%">
                  <c:v>0.12636817105319964</c:v>
                </c:pt>
                <c:pt idx="2307" formatCode="0.00%">
                  <c:v>0.1163591057337774</c:v>
                </c:pt>
                <c:pt idx="2308" formatCode="0.00%">
                  <c:v>0.10234433030510977</c:v>
                </c:pt>
                <c:pt idx="2309" formatCode="0.00%">
                  <c:v>0.11221644827036989</c:v>
                </c:pt>
                <c:pt idx="2310" formatCode="0.00%">
                  <c:v>0.11407416890074445</c:v>
                </c:pt>
                <c:pt idx="2311" formatCode="0.00%">
                  <c:v>0.12598561159646388</c:v>
                </c:pt>
                <c:pt idx="2312" formatCode="0.00%">
                  <c:v>0.13434535443314966</c:v>
                </c:pt>
                <c:pt idx="2313" formatCode="0.00%">
                  <c:v>0.13602891375442661</c:v>
                </c:pt>
                <c:pt idx="2314" formatCode="0.00%">
                  <c:v>0.14217070487696323</c:v>
                </c:pt>
                <c:pt idx="2315" formatCode="0.00%">
                  <c:v>0.13644273293330822</c:v>
                </c:pt>
                <c:pt idx="2316" formatCode="0.00%">
                  <c:v>0.14067321533036312</c:v>
                </c:pt>
                <c:pt idx="2317" formatCode="0.00%">
                  <c:v>0.15237625987844441</c:v>
                </c:pt>
                <c:pt idx="2318" formatCode="0.00%">
                  <c:v>0.15237625987844441</c:v>
                </c:pt>
                <c:pt idx="2319" formatCode="0.00%">
                  <c:v>0.15894973287823153</c:v>
                </c:pt>
                <c:pt idx="2320" formatCode="0.00%">
                  <c:v>0.16477297254652121</c:v>
                </c:pt>
                <c:pt idx="2321" formatCode="0.00%">
                  <c:v>0.16753275944452967</c:v>
                </c:pt>
                <c:pt idx="2322" formatCode="0.00%">
                  <c:v>0.17177961598175623</c:v>
                </c:pt>
                <c:pt idx="2323" formatCode="0.00%">
                  <c:v>0.17291092021179211</c:v>
                </c:pt>
                <c:pt idx="2324" formatCode="0.00%">
                  <c:v>0.17736617489665682</c:v>
                </c:pt>
                <c:pt idx="2325" formatCode="0.00%">
                  <c:v>0.17577788330001454</c:v>
                </c:pt>
                <c:pt idx="2326" formatCode="0.00%">
                  <c:v>0.17634948964782199</c:v>
                </c:pt>
                <c:pt idx="2327" formatCode="0.00%">
                  <c:v>0.17806430869124479</c:v>
                </c:pt>
                <c:pt idx="2328" formatCode="0.00%">
                  <c:v>0.17777701695914355</c:v>
                </c:pt>
                <c:pt idx="2329" formatCode="0.00%">
                  <c:v>0.17464062483718898</c:v>
                </c:pt>
                <c:pt idx="2330" formatCode="0.00%">
                  <c:v>0.16891116433533651</c:v>
                </c:pt>
                <c:pt idx="2331" formatCode="0.00%">
                  <c:v>0.16577626077157928</c:v>
                </c:pt>
                <c:pt idx="2332" formatCode="0.00%">
                  <c:v>0.17158014918330253</c:v>
                </c:pt>
                <c:pt idx="2333" formatCode="0.00%">
                  <c:v>0.17158014918330253</c:v>
                </c:pt>
                <c:pt idx="2334" formatCode="0.00%">
                  <c:v>0.15706075252571111</c:v>
                </c:pt>
                <c:pt idx="2335" formatCode="0.00%">
                  <c:v>0.15934420080054662</c:v>
                </c:pt>
                <c:pt idx="2336" formatCode="0.00%">
                  <c:v>0.14658279137410304</c:v>
                </c:pt>
                <c:pt idx="2337" formatCode="0.00%">
                  <c:v>0.15785713116132849</c:v>
                </c:pt>
                <c:pt idx="2338" formatCode="0.00%">
                  <c:v>0.15785713116132849</c:v>
                </c:pt>
                <c:pt idx="2339" formatCode="0.00%">
                  <c:v>0.15572998149722164</c:v>
                </c:pt>
                <c:pt idx="2340" formatCode="0.00%">
                  <c:v>0.1523420230399038</c:v>
                </c:pt>
                <c:pt idx="2341" formatCode="0.00%">
                  <c:v>0.15074182297768207</c:v>
                </c:pt>
                <c:pt idx="2342" formatCode="0.00%">
                  <c:v>0.15432031688426909</c:v>
                </c:pt>
                <c:pt idx="2343" formatCode="0.00%">
                  <c:v>0.1577559092039042</c:v>
                </c:pt>
                <c:pt idx="2344" formatCode="0.00%">
                  <c:v>0.15379336728238396</c:v>
                </c:pt>
                <c:pt idx="2345" formatCode="0.00%">
                  <c:v>0.14964773270258155</c:v>
                </c:pt>
                <c:pt idx="2346" formatCode="0.00%">
                  <c:v>0.15248641318505315</c:v>
                </c:pt>
                <c:pt idx="2347" formatCode="0.00%">
                  <c:v>0.15465524247868759</c:v>
                </c:pt>
                <c:pt idx="2348" formatCode="0.00%">
                  <c:v>0.15675708665343835</c:v>
                </c:pt>
                <c:pt idx="2349" formatCode="0.00%">
                  <c:v>0.15556028586271622</c:v>
                </c:pt>
                <c:pt idx="2350" formatCode="0.00%">
                  <c:v>0.13533822275082585</c:v>
                </c:pt>
                <c:pt idx="2351" formatCode="0.00%">
                  <c:v>0.12696806000675806</c:v>
                </c:pt>
                <c:pt idx="2352" formatCode="0.00%">
                  <c:v>0.13535310833279993</c:v>
                </c:pt>
                <c:pt idx="2353" formatCode="0.00%">
                  <c:v>0.11970389600337007</c:v>
                </c:pt>
                <c:pt idx="2354" formatCode="0.00%">
                  <c:v>0.10840127361039378</c:v>
                </c:pt>
                <c:pt idx="2355" formatCode="0.00%">
                  <c:v>0.11497028093558868</c:v>
                </c:pt>
                <c:pt idx="2356" formatCode="0.00%">
                  <c:v>0.13238790040354811</c:v>
                </c:pt>
                <c:pt idx="2357" formatCode="0.00%">
                  <c:v>0.13130274147763218</c:v>
                </c:pt>
                <c:pt idx="2358" formatCode="0.00%">
                  <c:v>0.13548707857056741</c:v>
                </c:pt>
                <c:pt idx="2359" formatCode="0.00%">
                  <c:v>0.13492738068833912</c:v>
                </c:pt>
                <c:pt idx="2360" formatCode="0.00%">
                  <c:v>0.1312655275226968</c:v>
                </c:pt>
                <c:pt idx="2361" formatCode="0.00%">
                  <c:v>0.12570129698075738</c:v>
                </c:pt>
                <c:pt idx="2362" formatCode="0.00%">
                  <c:v>0.12694126595920455</c:v>
                </c:pt>
                <c:pt idx="2363" formatCode="0.00%">
                  <c:v>0.13052720265677867</c:v>
                </c:pt>
                <c:pt idx="2364" formatCode="0.00%">
                  <c:v>0.13171209498192146</c:v>
                </c:pt>
                <c:pt idx="2365" formatCode="0.00%">
                  <c:v>0.13551089550172604</c:v>
                </c:pt>
                <c:pt idx="2366" formatCode="0.00%">
                  <c:v>0.13766335065518895</c:v>
                </c:pt>
                <c:pt idx="2367" formatCode="0.00%">
                  <c:v>0.12673584492796131</c:v>
                </c:pt>
                <c:pt idx="2368" formatCode="0.00%">
                  <c:v>0.12522793547397931</c:v>
                </c:pt>
                <c:pt idx="2369" formatCode="0.00%">
                  <c:v>0.11672082537574929</c:v>
                </c:pt>
                <c:pt idx="2370" formatCode="0.00%">
                  <c:v>0.1107427756549284</c:v>
                </c:pt>
                <c:pt idx="2371" formatCode="0.00%">
                  <c:v>0.10950876090927091</c:v>
                </c:pt>
                <c:pt idx="2372" formatCode="0.00%">
                  <c:v>0.11068174476883438</c:v>
                </c:pt>
                <c:pt idx="2373" formatCode="0.00%">
                  <c:v>0.11649158741334729</c:v>
                </c:pt>
                <c:pt idx="2374" formatCode="0.00%">
                  <c:v>0.11220453980479045</c:v>
                </c:pt>
                <c:pt idx="2375" formatCode="0.00%">
                  <c:v>0.1211120720581252</c:v>
                </c:pt>
                <c:pt idx="2376" formatCode="0.00%">
                  <c:v>0.12047645770782883</c:v>
                </c:pt>
                <c:pt idx="2377" formatCode="0.00%">
                  <c:v>0.1077998960986379</c:v>
                </c:pt>
                <c:pt idx="2378" formatCode="0.00%">
                  <c:v>8.3744795628402313E-2</c:v>
                </c:pt>
                <c:pt idx="2379" formatCode="0.00%">
                  <c:v>8.023775251529118E-2</c:v>
                </c:pt>
                <c:pt idx="2380" formatCode="0.00%">
                  <c:v>8.2745973077936463E-2</c:v>
                </c:pt>
                <c:pt idx="2381" formatCode="0.00%">
                  <c:v>8.404548438428032E-2</c:v>
                </c:pt>
                <c:pt idx="2382" formatCode="0.00%">
                  <c:v>0.10393113334355474</c:v>
                </c:pt>
                <c:pt idx="2383" formatCode="0.00%">
                  <c:v>0.10751855859932631</c:v>
                </c:pt>
                <c:pt idx="2384" formatCode="0.00%">
                  <c:v>0.10667901177598388</c:v>
                </c:pt>
                <c:pt idx="2385" formatCode="0.00%">
                  <c:v>0.10248872045025911</c:v>
                </c:pt>
                <c:pt idx="2386" formatCode="0.00%">
                  <c:v>0.10952513504944242</c:v>
                </c:pt>
                <c:pt idx="2387" formatCode="0.00%">
                  <c:v>0.12954773136287923</c:v>
                </c:pt>
                <c:pt idx="2388" formatCode="0.00%">
                  <c:v>0.13815904053492833</c:v>
                </c:pt>
                <c:pt idx="2389" formatCode="0.00%">
                  <c:v>0.14079081142795896</c:v>
                </c:pt>
                <c:pt idx="2390" formatCode="0.00%">
                  <c:v>0.14300280890931857</c:v>
                </c:pt>
                <c:pt idx="2391" formatCode="0.00%">
                  <c:v>0.14496919428810454</c:v>
                </c:pt>
                <c:pt idx="2392" formatCode="0.00%">
                  <c:v>0.14274975401575796</c:v>
                </c:pt>
                <c:pt idx="2393" formatCode="0.00%">
                  <c:v>0.14511209587505644</c:v>
                </c:pt>
                <c:pt idx="2394" formatCode="0.00%">
                  <c:v>0.14533686816286623</c:v>
                </c:pt>
                <c:pt idx="2395" formatCode="0.00%">
                  <c:v>0.14610198707633773</c:v>
                </c:pt>
                <c:pt idx="2396" formatCode="0.00%">
                  <c:v>0.14116890521010264</c:v>
                </c:pt>
                <c:pt idx="2397" formatCode="0.00%">
                  <c:v>0.12559263223234612</c:v>
                </c:pt>
                <c:pt idx="2398" formatCode="0.00%">
                  <c:v>0.12075928376533773</c:v>
                </c:pt>
                <c:pt idx="2399" formatCode="0.00%">
                  <c:v>0.12600049717843795</c:v>
                </c:pt>
                <c:pt idx="2400" formatCode="0.00%">
                  <c:v>0.12452980167939134</c:v>
                </c:pt>
                <c:pt idx="2401" formatCode="0.00%">
                  <c:v>0.12050027463898746</c:v>
                </c:pt>
                <c:pt idx="2402" formatCode="0.00%">
                  <c:v>0.12941376112511188</c:v>
                </c:pt>
                <c:pt idx="2403" formatCode="0.00%">
                  <c:v>0.13407294828302263</c:v>
                </c:pt>
                <c:pt idx="2404" formatCode="0.00%">
                  <c:v>0.12001500466662995</c:v>
                </c:pt>
                <c:pt idx="2405" formatCode="0.00%">
                  <c:v>0.11748296717282604</c:v>
                </c:pt>
                <c:pt idx="2406" formatCode="0.00%">
                  <c:v>9.9990919794995844E-2</c:v>
                </c:pt>
                <c:pt idx="2407" formatCode="0.00%">
                  <c:v>9.5114403140262413E-2</c:v>
                </c:pt>
                <c:pt idx="2408" formatCode="0.00%">
                  <c:v>8.8167302032923958E-2</c:v>
                </c:pt>
                <c:pt idx="2409" formatCode="0.00%">
                  <c:v>8.1054970965672421E-2</c:v>
                </c:pt>
                <c:pt idx="2410" formatCode="0.00%">
                  <c:v>8.0368745636663769E-2</c:v>
                </c:pt>
                <c:pt idx="2411" formatCode="0.00%">
                  <c:v>8.2294939944119586E-2</c:v>
                </c:pt>
                <c:pt idx="2412" formatCode="0.00%">
                  <c:v>8.970349409265678E-2</c:v>
                </c:pt>
                <c:pt idx="2413" formatCode="0.00%">
                  <c:v>9.1653505331271229E-2</c:v>
                </c:pt>
                <c:pt idx="2414" formatCode="0.00%">
                  <c:v>9.2390341638991902E-2</c:v>
                </c:pt>
                <c:pt idx="2415" formatCode="0.00%">
                  <c:v>9.2390341638991902E-2</c:v>
                </c:pt>
                <c:pt idx="2416" formatCode="0.00%">
                  <c:v>0.11120720581252204</c:v>
                </c:pt>
                <c:pt idx="2417" formatCode="0.00%">
                  <c:v>0.11249927432787879</c:v>
                </c:pt>
                <c:pt idx="2418" formatCode="0.00%">
                  <c:v>0.10735779431400544</c:v>
                </c:pt>
                <c:pt idx="2419" formatCode="0.00%">
                  <c:v>0.11114022069363837</c:v>
                </c:pt>
                <c:pt idx="2420" formatCode="0.00%">
                  <c:v>0.1071791673303156</c:v>
                </c:pt>
                <c:pt idx="2421" formatCode="0.00%">
                  <c:v>0.10542415721556266</c:v>
                </c:pt>
                <c:pt idx="2422" formatCode="0.00%">
                  <c:v>0.10774333088713609</c:v>
                </c:pt>
                <c:pt idx="2423" formatCode="0.00%">
                  <c:v>0.11317210263311056</c:v>
                </c:pt>
                <c:pt idx="2424" formatCode="0.00%">
                  <c:v>0.11595272934588288</c:v>
                </c:pt>
                <c:pt idx="2425" formatCode="0.00%">
                  <c:v>0.12051664877915898</c:v>
                </c:pt>
                <c:pt idx="2426" formatCode="0.00%">
                  <c:v>0.12028741081675699</c:v>
                </c:pt>
                <c:pt idx="2427" formatCode="0.00%">
                  <c:v>0.14218261334254256</c:v>
                </c:pt>
                <c:pt idx="2428" formatCode="0.00%">
                  <c:v>0.1478837912386442</c:v>
                </c:pt>
                <c:pt idx="2429" formatCode="0.00%">
                  <c:v>0.13918465713294756</c:v>
                </c:pt>
                <c:pt idx="2430" formatCode="0.00%">
                  <c:v>0.14026535038427129</c:v>
                </c:pt>
                <c:pt idx="2431" formatCode="0.00%">
                  <c:v>0.15090109870480548</c:v>
                </c:pt>
                <c:pt idx="2432" formatCode="0.00%">
                  <c:v>0.14300727458391077</c:v>
                </c:pt>
                <c:pt idx="2433" formatCode="0.00%">
                  <c:v>0.14379472187034362</c:v>
                </c:pt>
                <c:pt idx="2434" formatCode="0.00%">
                  <c:v>0.13487528115142952</c:v>
                </c:pt>
                <c:pt idx="2435" formatCode="0.00%">
                  <c:v>0.1351328017195825</c:v>
                </c:pt>
                <c:pt idx="2436" formatCode="0.00%">
                  <c:v>0.13029498757798191</c:v>
                </c:pt>
                <c:pt idx="2437" formatCode="0.00%">
                  <c:v>0.13157961330235154</c:v>
                </c:pt>
                <c:pt idx="2438" formatCode="0.00%">
                  <c:v>0.13250698505934139</c:v>
                </c:pt>
                <c:pt idx="2439" formatCode="0.00%">
                  <c:v>0.1180143824493035</c:v>
                </c:pt>
                <c:pt idx="2440" formatCode="0.00%">
                  <c:v>0.1119767904005859</c:v>
                </c:pt>
                <c:pt idx="2441" formatCode="0.00%">
                  <c:v>0.10338632104330067</c:v>
                </c:pt>
                <c:pt idx="2442" formatCode="0.00%">
                  <c:v>0.10920509503699813</c:v>
                </c:pt>
                <c:pt idx="2443" formatCode="0.00%">
                  <c:v>0.11561184951867472</c:v>
                </c:pt>
                <c:pt idx="2444" formatCode="0.00%">
                  <c:v>0.13550345271073894</c:v>
                </c:pt>
                <c:pt idx="2445" formatCode="0.00%">
                  <c:v>0.13428581210525295</c:v>
                </c:pt>
                <c:pt idx="2446" formatCode="0.00%">
                  <c:v>0.13796999364385648</c:v>
                </c:pt>
                <c:pt idx="2447" formatCode="0.00%">
                  <c:v>0.13124468770793304</c:v>
                </c:pt>
                <c:pt idx="2448" formatCode="0.00%">
                  <c:v>0.13586368379451352</c:v>
                </c:pt>
                <c:pt idx="2449" formatCode="0.00%">
                  <c:v>0.14249967623859208</c:v>
                </c:pt>
                <c:pt idx="2450" formatCode="0.00%">
                  <c:v>0.12951796019893094</c:v>
                </c:pt>
                <c:pt idx="2451" formatCode="0.00%">
                  <c:v>0.1163486858263954</c:v>
                </c:pt>
                <c:pt idx="2452" formatCode="0.00%">
                  <c:v>0.10185161754176529</c:v>
                </c:pt>
                <c:pt idx="2453" formatCode="0.00%">
                  <c:v>9.7786365104623324E-2</c:v>
                </c:pt>
                <c:pt idx="2454" formatCode="0.00%">
                  <c:v>9.9999851144180252E-2</c:v>
                </c:pt>
                <c:pt idx="2455" formatCode="0.00%">
                  <c:v>0.10366765854261226</c:v>
                </c:pt>
                <c:pt idx="2456" formatCode="0.00%">
                  <c:v>9.4770546196659353E-2</c:v>
                </c:pt>
                <c:pt idx="2457" formatCode="0.00%">
                  <c:v>8.5349461365216248E-2</c:v>
                </c:pt>
                <c:pt idx="2458" formatCode="0.00%">
                  <c:v>9.0724645016083946E-2</c:v>
                </c:pt>
                <c:pt idx="2459" formatCode="0.00%">
                  <c:v>8.9880632518149303E-2</c:v>
                </c:pt>
                <c:pt idx="2460" formatCode="0.00%">
                  <c:v>9.2963436544996947E-2</c:v>
                </c:pt>
                <c:pt idx="2461" formatCode="0.00%">
                  <c:v>0.1084593273800929</c:v>
                </c:pt>
                <c:pt idx="2462" formatCode="0.00%">
                  <c:v>0.10417227977153605</c:v>
                </c:pt>
                <c:pt idx="2463" formatCode="0.00%">
                  <c:v>0.10417674544612839</c:v>
                </c:pt>
                <c:pt idx="2464" formatCode="0.00%">
                  <c:v>0.10302757851772354</c:v>
                </c:pt>
                <c:pt idx="2465" formatCode="0.00%">
                  <c:v>0.10178909809747383</c:v>
                </c:pt>
                <c:pt idx="2466" formatCode="0.00%">
                  <c:v>0.10981986957253077</c:v>
                </c:pt>
                <c:pt idx="2467" formatCode="0.00%">
                  <c:v>9.5660703998713931E-2</c:v>
                </c:pt>
                <c:pt idx="2468" formatCode="0.00%">
                  <c:v>0.10537801191144271</c:v>
                </c:pt>
                <c:pt idx="2469" formatCode="0.00%">
                  <c:v>0.10755726111245914</c:v>
                </c:pt>
                <c:pt idx="2470" formatCode="0.00%">
                  <c:v>0.11447012538125698</c:v>
                </c:pt>
                <c:pt idx="2471" formatCode="0.00%">
                  <c:v>0.10316601443008323</c:v>
                </c:pt>
                <c:pt idx="2472" formatCode="0.00%">
                  <c:v>0.11705128529557558</c:v>
                </c:pt>
                <c:pt idx="2473" formatCode="0.00%">
                  <c:v>0.11587681287781465</c:v>
                </c:pt>
                <c:pt idx="2474" formatCode="0.00%">
                  <c:v>0.1137377547481285</c:v>
                </c:pt>
                <c:pt idx="2475" formatCode="0.00%">
                  <c:v>0.11188003411775393</c:v>
                </c:pt>
                <c:pt idx="2476" formatCode="0.00%">
                  <c:v>0.11466214938872357</c:v>
                </c:pt>
                <c:pt idx="2477" formatCode="0.00%">
                  <c:v>0.11056861434583076</c:v>
                </c:pt>
                <c:pt idx="2478" formatCode="0.00%">
                  <c:v>0.10975586157004187</c:v>
                </c:pt>
                <c:pt idx="2479" formatCode="0.00%">
                  <c:v>0.10502522361865524</c:v>
                </c:pt>
                <c:pt idx="2480" formatCode="0.00%">
                  <c:v>0.10953406639862698</c:v>
                </c:pt>
                <c:pt idx="2481" formatCode="0.00%">
                  <c:v>0.1207875663710887</c:v>
                </c:pt>
                <c:pt idx="2482" formatCode="0.00%">
                  <c:v>0.11834781948552454</c:v>
                </c:pt>
                <c:pt idx="2483" formatCode="0.00%">
                  <c:v>0.11490627293309977</c:v>
                </c:pt>
                <c:pt idx="2484" formatCode="0.00%">
                  <c:v>0.11870805056929912</c:v>
                </c:pt>
                <c:pt idx="2485" formatCode="0.00%">
                  <c:v>0.11846094990852817</c:v>
                </c:pt>
                <c:pt idx="2486" formatCode="0.00%">
                  <c:v>0.12452682456299659</c:v>
                </c:pt>
                <c:pt idx="2487" formatCode="0.00%">
                  <c:v>0.12310078580987249</c:v>
                </c:pt>
                <c:pt idx="2488" formatCode="0.00%">
                  <c:v>0.1227852114720204</c:v>
                </c:pt>
                <c:pt idx="2489" formatCode="0.00%">
                  <c:v>0.1236292239699549</c:v>
                </c:pt>
                <c:pt idx="2490" formatCode="0.00%">
                  <c:v>0.13859518808677099</c:v>
                </c:pt>
                <c:pt idx="2491" formatCode="0.00%">
                  <c:v>0.12778527845713916</c:v>
                </c:pt>
                <c:pt idx="2492" formatCode="0.00%">
                  <c:v>0.13345966230568729</c:v>
                </c:pt>
                <c:pt idx="2493" formatCode="0.00%">
                  <c:v>0.13696521686060098</c:v>
                </c:pt>
                <c:pt idx="2494" formatCode="0.00%">
                  <c:v>0.14852387126353292</c:v>
                </c:pt>
                <c:pt idx="2495" formatCode="0.00%">
                  <c:v>0.14540534183994722</c:v>
                </c:pt>
                <c:pt idx="2496" formatCode="0.00%">
                  <c:v>0.14581916101882883</c:v>
                </c:pt>
                <c:pt idx="2497" formatCode="0.00%">
                  <c:v>0.14581916101882883</c:v>
                </c:pt>
                <c:pt idx="2498" formatCode="0.00%">
                  <c:v>0.14990376471253708</c:v>
                </c:pt>
                <c:pt idx="2499" formatCode="0.00%">
                  <c:v>0.14957479335090823</c:v>
                </c:pt>
                <c:pt idx="2500" formatCode="0.00%">
                  <c:v>0.15113777945819459</c:v>
                </c:pt>
                <c:pt idx="2501" formatCode="0.00%">
                  <c:v>0.14939318925082362</c:v>
                </c:pt>
                <c:pt idx="2502" formatCode="0.00%">
                  <c:v>0.14355952967515195</c:v>
                </c:pt>
                <c:pt idx="2503" formatCode="0.00%">
                  <c:v>0.14962391577142295</c:v>
                </c:pt>
                <c:pt idx="2504" formatCode="0.00%">
                  <c:v>0.14464320004287046</c:v>
                </c:pt>
                <c:pt idx="2505" formatCode="0.00%">
                  <c:v>0.14532495969728676</c:v>
                </c:pt>
                <c:pt idx="2506" formatCode="0.00%">
                  <c:v>0.14380216466133072</c:v>
                </c:pt>
                <c:pt idx="2507" formatCode="0.00%">
                  <c:v>0.13900900726565263</c:v>
                </c:pt>
                <c:pt idx="2508" formatCode="0.00%">
                  <c:v>0.12781951529567981</c:v>
                </c:pt>
                <c:pt idx="2509" formatCode="0.00%">
                  <c:v>0.13501520562198666</c:v>
                </c:pt>
                <c:pt idx="2510" formatCode="0.00%">
                  <c:v>0.12510289658539639</c:v>
                </c:pt>
                <c:pt idx="2511" formatCode="0.00%">
                  <c:v>0.10842360198335496</c:v>
                </c:pt>
                <c:pt idx="2512" formatCode="0.00%">
                  <c:v>0.11032895647604692</c:v>
                </c:pt>
                <c:pt idx="2513" formatCode="0.00%">
                  <c:v>0.11075170700411295</c:v>
                </c:pt>
                <c:pt idx="2514" formatCode="0.00%">
                  <c:v>0.11458921003705025</c:v>
                </c:pt>
                <c:pt idx="2515" formatCode="0.00%">
                  <c:v>0.11429447551396189</c:v>
                </c:pt>
                <c:pt idx="2516" formatCode="0.00%">
                  <c:v>0.12053748859392285</c:v>
                </c:pt>
                <c:pt idx="2517" formatCode="0.00%">
                  <c:v>0.12084413158259037</c:v>
                </c:pt>
                <c:pt idx="2518" formatCode="0.00%">
                  <c:v>0.13652758075056087</c:v>
                </c:pt>
                <c:pt idx="2519" formatCode="0.00%">
                  <c:v>0.13617776957416816</c:v>
                </c:pt>
                <c:pt idx="2520" formatCode="0.00%">
                  <c:v>0.14117485944289229</c:v>
                </c:pt>
                <c:pt idx="2521" formatCode="0.00%">
                  <c:v>0.13585475244532896</c:v>
                </c:pt>
                <c:pt idx="2522" formatCode="0.00%">
                  <c:v>0.1346028750013025</c:v>
                </c:pt>
                <c:pt idx="2523" formatCode="0.00%">
                  <c:v>0.1336174494746134</c:v>
                </c:pt>
                <c:pt idx="2524" formatCode="0.00%">
                  <c:v>0.133218515877706</c:v>
                </c:pt>
                <c:pt idx="2525" formatCode="0.00%">
                  <c:v>0.14336303999309316</c:v>
                </c:pt>
                <c:pt idx="2526" formatCode="0.00%">
                  <c:v>0.13558383485339937</c:v>
                </c:pt>
                <c:pt idx="2527" formatCode="0.00%">
                  <c:v>0.13063140173059773</c:v>
                </c:pt>
                <c:pt idx="2528" formatCode="0.00%">
                  <c:v>0.12722260345851613</c:v>
                </c:pt>
                <c:pt idx="2529" formatCode="0.00%">
                  <c:v>0.12738783341842921</c:v>
                </c:pt>
                <c:pt idx="2530" formatCode="0.00%">
                  <c:v>0.11824659752810024</c:v>
                </c:pt>
                <c:pt idx="2531" formatCode="0.00%">
                  <c:v>0.12660038613199637</c:v>
                </c:pt>
                <c:pt idx="2532" formatCode="0.00%">
                  <c:v>0.13093655616106795</c:v>
                </c:pt>
                <c:pt idx="2533" formatCode="0.00%">
                  <c:v>0.14793291365915889</c:v>
                </c:pt>
                <c:pt idx="2534" formatCode="0.00%">
                  <c:v>0.14904933230722059</c:v>
                </c:pt>
                <c:pt idx="2535" formatCode="0.00%">
                  <c:v>0.14060920732787435</c:v>
                </c:pt>
                <c:pt idx="2536" formatCode="0.00%">
                  <c:v>0.1438810582457937</c:v>
                </c:pt>
                <c:pt idx="2537" formatCode="0.00%">
                  <c:v>0.14712462655796221</c:v>
                </c:pt>
                <c:pt idx="2538" formatCode="0.00%">
                  <c:v>0.14385277564004287</c:v>
                </c:pt>
                <c:pt idx="2539" formatCode="0.00%">
                  <c:v>0.1436622401907737</c:v>
                </c:pt>
                <c:pt idx="2540" formatCode="0.00%">
                  <c:v>0.13502264841297365</c:v>
                </c:pt>
                <c:pt idx="2541" formatCode="0.00%">
                  <c:v>0.13577288174447122</c:v>
                </c:pt>
                <c:pt idx="2542" formatCode="0.00%">
                  <c:v>0.14358483516450804</c:v>
                </c:pt>
                <c:pt idx="2543" formatCode="0.00%">
                  <c:v>0.13730758524600659</c:v>
                </c:pt>
                <c:pt idx="2544" formatCode="0.00%">
                  <c:v>0.13817541467509986</c:v>
                </c:pt>
                <c:pt idx="2545" formatCode="0.00%">
                  <c:v>0.14310998509953252</c:v>
                </c:pt>
                <c:pt idx="2546" formatCode="0.00%">
                  <c:v>0.14506743912913395</c:v>
                </c:pt>
                <c:pt idx="2547" formatCode="0.00%">
                  <c:v>0.14019687670719017</c:v>
                </c:pt>
                <c:pt idx="2548" formatCode="0.00%">
                  <c:v>0.14160951843653752</c:v>
                </c:pt>
                <c:pt idx="2549" formatCode="0.00%">
                  <c:v>0.15330660875182914</c:v>
                </c:pt>
                <c:pt idx="2550" formatCode="0.00%">
                  <c:v>0.15693273652073342</c:v>
                </c:pt>
                <c:pt idx="2551" formatCode="0.00%">
                  <c:v>0.15261294063183339</c:v>
                </c:pt>
                <c:pt idx="2552" formatCode="0.00%">
                  <c:v>0.15027143858729877</c:v>
                </c:pt>
                <c:pt idx="2553" formatCode="0.00%">
                  <c:v>0.1495465107451574</c:v>
                </c:pt>
                <c:pt idx="2554" formatCode="0.00%">
                  <c:v>0.1518909899060869</c:v>
                </c:pt>
                <c:pt idx="2555" formatCode="0.00%">
                  <c:v>0.15175404255192468</c:v>
                </c:pt>
                <c:pt idx="2556" formatCode="0.00%">
                  <c:v>0.17336344190380645</c:v>
                </c:pt>
                <c:pt idx="2557" formatCode="0.00%">
                  <c:v>0.18056359790470553</c:v>
                </c:pt>
                <c:pt idx="2558" formatCode="0.00%">
                  <c:v>0.17857637271115567</c:v>
                </c:pt>
                <c:pt idx="2559" formatCode="0.00%">
                  <c:v>0.18056955213749518</c:v>
                </c:pt>
                <c:pt idx="2560" formatCode="0.00%">
                  <c:v>0.1807213850736315</c:v>
                </c:pt>
                <c:pt idx="2561" formatCode="0.00%">
                  <c:v>0.18379376919309726</c:v>
                </c:pt>
                <c:pt idx="2562" formatCode="0.00%">
                  <c:v>0.18379376919309726</c:v>
                </c:pt>
                <c:pt idx="2563" formatCode="0.00%">
                  <c:v>0.18118432667302781</c:v>
                </c:pt>
                <c:pt idx="2564" formatCode="0.00%">
                  <c:v>0.18153413784942041</c:v>
                </c:pt>
                <c:pt idx="2565" formatCode="0.00%">
                  <c:v>0.18725764411848336</c:v>
                </c:pt>
                <c:pt idx="2566" formatCode="0.00%">
                  <c:v>0.17762220690661232</c:v>
                </c:pt>
                <c:pt idx="2567" formatCode="0.00%">
                  <c:v>0.18243173844246208</c:v>
                </c:pt>
                <c:pt idx="2568" formatCode="0.00%">
                  <c:v>0.18113966992710531</c:v>
                </c:pt>
                <c:pt idx="2569" formatCode="0.00%">
                  <c:v>0.18507244068467726</c:v>
                </c:pt>
                <c:pt idx="2570" formatCode="0.00%">
                  <c:v>0.17950374446814565</c:v>
                </c:pt>
                <c:pt idx="2571" formatCode="0.00%">
                  <c:v>0.19018861520919453</c:v>
                </c:pt>
                <c:pt idx="2572" formatCode="0.00%">
                  <c:v>0.18571549782596075</c:v>
                </c:pt>
                <c:pt idx="2573" formatCode="0.00%">
                  <c:v>0.16410609847407898</c:v>
                </c:pt>
                <c:pt idx="2574" formatCode="0.00%">
                  <c:v>0.16821898477353819</c:v>
                </c:pt>
                <c:pt idx="2575" formatCode="0.00%">
                  <c:v>0.1725447348952279</c:v>
                </c:pt>
                <c:pt idx="2576" formatCode="0.00%">
                  <c:v>0.17534322430636917</c:v>
                </c:pt>
                <c:pt idx="2577" formatCode="0.00%">
                  <c:v>0.19439974634968318</c:v>
                </c:pt>
                <c:pt idx="2578" formatCode="0.00%">
                  <c:v>0.19751678721507143</c:v>
                </c:pt>
                <c:pt idx="2579" formatCode="0.00%">
                  <c:v>0.19685735593361631</c:v>
                </c:pt>
                <c:pt idx="2580" formatCode="0.00%">
                  <c:v>0.20258532787727132</c:v>
                </c:pt>
                <c:pt idx="2581" formatCode="0.00%">
                  <c:v>0.21166106720691408</c:v>
                </c:pt>
                <c:pt idx="2582" formatCode="0.00%">
                  <c:v>0.21273282910905325</c:v>
                </c:pt>
                <c:pt idx="2583" formatCode="0.00%">
                  <c:v>0.21230114723180279</c:v>
                </c:pt>
                <c:pt idx="2584" formatCode="0.00%">
                  <c:v>0.20889383751791851</c:v>
                </c:pt>
                <c:pt idx="2585" formatCode="0.00%">
                  <c:v>0.21647208730096112</c:v>
                </c:pt>
                <c:pt idx="2586" formatCode="0.00%">
                  <c:v>0.22262578688907711</c:v>
                </c:pt>
                <c:pt idx="2587" formatCode="0.00%">
                  <c:v>0.22262578688907711</c:v>
                </c:pt>
                <c:pt idx="2588" formatCode="0.00%">
                  <c:v>0.23753816291078628</c:v>
                </c:pt>
                <c:pt idx="2589" formatCode="0.00%">
                  <c:v>0.24354896091195022</c:v>
                </c:pt>
                <c:pt idx="2590" formatCode="0.00%">
                  <c:v>0.24761272479089486</c:v>
                </c:pt>
                <c:pt idx="2591" formatCode="0.00%">
                  <c:v>0.2554142583035498</c:v>
                </c:pt>
                <c:pt idx="2592" formatCode="0.00%">
                  <c:v>0.25262023456700072</c:v>
                </c:pt>
                <c:pt idx="2593" formatCode="0.00%">
                  <c:v>0.2545762000384047</c:v>
                </c:pt>
                <c:pt idx="2594" formatCode="0.00%">
                  <c:v>0.25720648237323801</c:v>
                </c:pt>
                <c:pt idx="2595" formatCode="0.00%">
                  <c:v>0.25614216326208594</c:v>
                </c:pt>
                <c:pt idx="2596" formatCode="0.00%">
                  <c:v>0.2534047047370388</c:v>
                </c:pt>
                <c:pt idx="2597" formatCode="0.00%">
                  <c:v>0.25399119666682063</c:v>
                </c:pt>
                <c:pt idx="2598" formatCode="0.00%">
                  <c:v>0.25283756406382357</c:v>
                </c:pt>
                <c:pt idx="2599" formatCode="0.00%">
                  <c:v>0.24597233365734286</c:v>
                </c:pt>
                <c:pt idx="2600" formatCode="0.00%">
                  <c:v>0.2413429176633804</c:v>
                </c:pt>
                <c:pt idx="2601" formatCode="0.00%">
                  <c:v>0.2381216777241732</c:v>
                </c:pt>
                <c:pt idx="2602" formatCode="0.00%">
                  <c:v>0.22868273019436111</c:v>
                </c:pt>
                <c:pt idx="2603" formatCode="0.00%">
                  <c:v>0.21809759285253894</c:v>
                </c:pt>
                <c:pt idx="2604" formatCode="0.00%">
                  <c:v>0.22523969508373876</c:v>
                </c:pt>
                <c:pt idx="2605" formatCode="0.00%">
                  <c:v>0.23183847357288195</c:v>
                </c:pt>
                <c:pt idx="2606" formatCode="0.00%">
                  <c:v>0.22995842456954621</c:v>
                </c:pt>
                <c:pt idx="2607" formatCode="0.00%">
                  <c:v>0.22538706234528313</c:v>
                </c:pt>
                <c:pt idx="2608" formatCode="0.00%">
                  <c:v>0.22760650261762971</c:v>
                </c:pt>
                <c:pt idx="2609" formatCode="0.00%">
                  <c:v>0.233321077537508</c:v>
                </c:pt>
                <c:pt idx="2610" formatCode="0.00%">
                  <c:v>0.22737131042243808</c:v>
                </c:pt>
                <c:pt idx="2611" formatCode="0.00%">
                  <c:v>0.22485713562700299</c:v>
                </c:pt>
                <c:pt idx="2612" formatCode="0.00%">
                  <c:v>0.21284893664845175</c:v>
                </c:pt>
                <c:pt idx="2613" formatCode="0.00%">
                  <c:v>0.22292200997036277</c:v>
                </c:pt>
                <c:pt idx="2614" formatCode="0.00%">
                  <c:v>0.21520978994955281</c:v>
                </c:pt>
                <c:pt idx="2615" formatCode="0.00%">
                  <c:v>0.21270752361969716</c:v>
                </c:pt>
                <c:pt idx="2616" formatCode="0.00%">
                  <c:v>0.21200641270871443</c:v>
                </c:pt>
                <c:pt idx="2617" formatCode="0.00%">
                  <c:v>0.21932118769081457</c:v>
                </c:pt>
                <c:pt idx="2618" formatCode="0.00%">
                  <c:v>0.23140381457923659</c:v>
                </c:pt>
                <c:pt idx="2619" formatCode="0.00%">
                  <c:v>0.22623256340141495</c:v>
                </c:pt>
                <c:pt idx="2620" formatCode="0.00%">
                  <c:v>0.23275691398068737</c:v>
                </c:pt>
                <c:pt idx="2621" formatCode="0.00%">
                  <c:v>0.22773154150621266</c:v>
                </c:pt>
                <c:pt idx="2622" formatCode="0.00%">
                  <c:v>0.22438823979481715</c:v>
                </c:pt>
                <c:pt idx="2623" formatCode="0.00%">
                  <c:v>0.21759297162361516</c:v>
                </c:pt>
                <c:pt idx="2624" formatCode="0.00%">
                  <c:v>0.21527677506843648</c:v>
                </c:pt>
                <c:pt idx="2625" formatCode="0.00%">
                  <c:v>0.21566975443255423</c:v>
                </c:pt>
                <c:pt idx="2626" formatCode="0.00%">
                  <c:v>0.20888788328512886</c:v>
                </c:pt>
                <c:pt idx="2627" formatCode="0.00%">
                  <c:v>0.21631876580662737</c:v>
                </c:pt>
                <c:pt idx="2628" formatCode="0.00%">
                  <c:v>0.22120272525234791</c:v>
                </c:pt>
                <c:pt idx="2629" formatCode="0.00%">
                  <c:v>0.21964867049424597</c:v>
                </c:pt>
                <c:pt idx="2630" formatCode="0.00%">
                  <c:v>0.21165809009051931</c:v>
                </c:pt>
                <c:pt idx="2631" formatCode="0.00%">
                  <c:v>0.21965164761064088</c:v>
                </c:pt>
                <c:pt idx="2632" formatCode="0.00%">
                  <c:v>0.22409201671353149</c:v>
                </c:pt>
                <c:pt idx="2633" formatCode="0.00%">
                  <c:v>0.22849368330328929</c:v>
                </c:pt>
                <c:pt idx="2634" formatCode="0.00%">
                  <c:v>0.21808121871236741</c:v>
                </c:pt>
                <c:pt idx="2635" formatCode="0.00%">
                  <c:v>0.21539288260783485</c:v>
                </c:pt>
                <c:pt idx="2636" formatCode="0.00%">
                  <c:v>0.21875106990120444</c:v>
                </c:pt>
                <c:pt idx="2637" formatCode="0.00%">
                  <c:v>0.22134562683929968</c:v>
                </c:pt>
                <c:pt idx="2638" formatCode="0.00%">
                  <c:v>0.21402638618260744</c:v>
                </c:pt>
                <c:pt idx="2639" formatCode="0.00%">
                  <c:v>0.22043611778067893</c:v>
                </c:pt>
                <c:pt idx="2640" formatCode="0.00%">
                  <c:v>0.21576055648259654</c:v>
                </c:pt>
                <c:pt idx="2641" formatCode="0.00%">
                  <c:v>0.213724208868532</c:v>
                </c:pt>
                <c:pt idx="2642" formatCode="0.00%">
                  <c:v>0.21858583994129135</c:v>
                </c:pt>
                <c:pt idx="2643" formatCode="0.00%">
                  <c:v>0.23337615419081223</c:v>
                </c:pt>
                <c:pt idx="2644" formatCode="0.00%">
                  <c:v>0.23436455683389634</c:v>
                </c:pt>
                <c:pt idx="2645" formatCode="0.00%">
                  <c:v>0.23169408342773273</c:v>
                </c:pt>
                <c:pt idx="2646" formatCode="0.00%">
                  <c:v>0.24562252248095015</c:v>
                </c:pt>
                <c:pt idx="2647" formatCode="0.00%">
                  <c:v>0.23302634301441977</c:v>
                </c:pt>
                <c:pt idx="2648" formatCode="0.00%">
                  <c:v>0.21685315819949957</c:v>
                </c:pt>
                <c:pt idx="2649" formatCode="0.00%">
                  <c:v>0.19207164132892518</c:v>
                </c:pt>
                <c:pt idx="2650" formatCode="0.00%">
                  <c:v>0.19481951976135431</c:v>
                </c:pt>
                <c:pt idx="2651" formatCode="0.00%">
                  <c:v>0.21568761713092321</c:v>
                </c:pt>
                <c:pt idx="2652" formatCode="0.00%">
                  <c:v>0.21242618612038572</c:v>
                </c:pt>
                <c:pt idx="2653" formatCode="0.00%">
                  <c:v>0.21586922123100794</c:v>
                </c:pt>
                <c:pt idx="2654" formatCode="0.00%">
                  <c:v>0.22214349403311448</c:v>
                </c:pt>
                <c:pt idx="2655" formatCode="0.00%">
                  <c:v>0.22586191241025852</c:v>
                </c:pt>
                <c:pt idx="2656" formatCode="0.00%">
                  <c:v>0.2326824860708166</c:v>
                </c:pt>
                <c:pt idx="2657" formatCode="0.00%">
                  <c:v>0.24255162691968193</c:v>
                </c:pt>
                <c:pt idx="2658" formatCode="0.00%">
                  <c:v>0.23720174875817032</c:v>
                </c:pt>
                <c:pt idx="2659" formatCode="0.00%">
                  <c:v>0.2439791542310035</c:v>
                </c:pt>
                <c:pt idx="2660" formatCode="0.00%">
                  <c:v>0.23153183058421442</c:v>
                </c:pt>
                <c:pt idx="2661" formatCode="0.00%">
                  <c:v>0.23303676292180164</c:v>
                </c:pt>
                <c:pt idx="2662" formatCode="0.00%">
                  <c:v>0.23371703401802052</c:v>
                </c:pt>
                <c:pt idx="2663" formatCode="0.00%">
                  <c:v>0.23963851852733972</c:v>
                </c:pt>
                <c:pt idx="2664" formatCode="0.00%">
                  <c:v>0.23963851852733972</c:v>
                </c:pt>
                <c:pt idx="2665" formatCode="0.00%">
                  <c:v>0.24227028942037021</c:v>
                </c:pt>
                <c:pt idx="2666" formatCode="0.00%">
                  <c:v>0.24203063155058649</c:v>
                </c:pt>
                <c:pt idx="2667" formatCode="0.00%">
                  <c:v>0.24735818133913667</c:v>
                </c:pt>
                <c:pt idx="2668" formatCode="0.00%">
                  <c:v>0.24691012532171455</c:v>
                </c:pt>
                <c:pt idx="2669" formatCode="0.00%">
                  <c:v>0.23527406589251706</c:v>
                </c:pt>
                <c:pt idx="2670" formatCode="0.00%">
                  <c:v>0.23097808693477592</c:v>
                </c:pt>
                <c:pt idx="2671" formatCode="0.00%">
                  <c:v>0.22682649812218372</c:v>
                </c:pt>
                <c:pt idx="2672" formatCode="0.00%">
                  <c:v>0.21785942354095253</c:v>
                </c:pt>
                <c:pt idx="2673" formatCode="0.00%">
                  <c:v>0.23116266815125541</c:v>
                </c:pt>
                <c:pt idx="2674" formatCode="0.00%">
                  <c:v>0.22150787968281799</c:v>
                </c:pt>
                <c:pt idx="2675" formatCode="0.00%">
                  <c:v>0.21971565561312978</c:v>
                </c:pt>
                <c:pt idx="2676" formatCode="0.00%">
                  <c:v>0.22671634481557501</c:v>
                </c:pt>
                <c:pt idx="2677" formatCode="0.00%">
                  <c:v>0.23149759374567391</c:v>
                </c:pt>
                <c:pt idx="2678" formatCode="0.00%">
                  <c:v>0.23229397238129132</c:v>
                </c:pt>
                <c:pt idx="2679" formatCode="0.00%">
                  <c:v>0.23697102223757102</c:v>
                </c:pt>
                <c:pt idx="2680" formatCode="0.00%">
                  <c:v>0.22860830228449033</c:v>
                </c:pt>
                <c:pt idx="2681" formatCode="0.00%">
                  <c:v>0.23977844299789661</c:v>
                </c:pt>
                <c:pt idx="2682" formatCode="0.00%">
                  <c:v>0.22508190791481278</c:v>
                </c:pt>
                <c:pt idx="2683" formatCode="0.00%">
                  <c:v>0.22950590287753175</c:v>
                </c:pt>
                <c:pt idx="2684" formatCode="0.00%">
                  <c:v>0.23293702952257478</c:v>
                </c:pt>
                <c:pt idx="2685" formatCode="0.00%">
                  <c:v>0.23084411669700858</c:v>
                </c:pt>
                <c:pt idx="2686" formatCode="0.00%">
                  <c:v>0.23325706953501907</c:v>
                </c:pt>
                <c:pt idx="2687" formatCode="0.00%">
                  <c:v>0.23859355067275392</c:v>
                </c:pt>
                <c:pt idx="2688" formatCode="0.00%">
                  <c:v>0.22611794442021416</c:v>
                </c:pt>
                <c:pt idx="2689" formatCode="0.00%">
                  <c:v>0.23202752046395378</c:v>
                </c:pt>
                <c:pt idx="2690" formatCode="0.00%">
                  <c:v>0.23414276166248146</c:v>
                </c:pt>
                <c:pt idx="2691" formatCode="0.00%">
                  <c:v>0.23290130412583684</c:v>
                </c:pt>
                <c:pt idx="2692" formatCode="0.00%">
                  <c:v>0.23261996662652512</c:v>
                </c:pt>
                <c:pt idx="2693" formatCode="0.00%">
                  <c:v>0.23604216192238375</c:v>
                </c:pt>
                <c:pt idx="2694" formatCode="0.00%">
                  <c:v>0.21921996573339028</c:v>
                </c:pt>
                <c:pt idx="2695" formatCode="0.00%">
                  <c:v>0.2271286754362592</c:v>
                </c:pt>
                <c:pt idx="2696" formatCode="0.00%">
                  <c:v>0.22623405195961241</c:v>
                </c:pt>
                <c:pt idx="2697" formatCode="0.00%">
                  <c:v>0.228603836609898</c:v>
                </c:pt>
                <c:pt idx="2698" formatCode="0.00%">
                  <c:v>0.22795333667762754</c:v>
                </c:pt>
                <c:pt idx="2699" formatCode="0.00%">
                  <c:v>0.23983054253480621</c:v>
                </c:pt>
                <c:pt idx="2700" formatCode="0.00%">
                  <c:v>0.24817539978951778</c:v>
                </c:pt>
                <c:pt idx="2701" formatCode="0.00%">
                  <c:v>0.24417415535486486</c:v>
                </c:pt>
                <c:pt idx="2702" formatCode="0.00%">
                  <c:v>0.23821843400700515</c:v>
                </c:pt>
                <c:pt idx="2703" formatCode="0.00%">
                  <c:v>0.23647682091602909</c:v>
                </c:pt>
                <c:pt idx="2704" formatCode="0.00%">
                  <c:v>0.22934662715040832</c:v>
                </c:pt>
                <c:pt idx="2705" formatCode="0.00%">
                  <c:v>0.23094533865443262</c:v>
                </c:pt>
                <c:pt idx="2706" formatCode="0.00%">
                  <c:v>0.22788784011694119</c:v>
                </c:pt>
                <c:pt idx="2707" formatCode="0.00%">
                  <c:v>0.23336275716703572</c:v>
                </c:pt>
                <c:pt idx="2708" formatCode="0.00%">
                  <c:v>0.22353678450589554</c:v>
                </c:pt>
                <c:pt idx="2709" formatCode="0.00%">
                  <c:v>0.21460841243779691</c:v>
                </c:pt>
                <c:pt idx="2710" formatCode="0.00%">
                  <c:v>0.20723558368599765</c:v>
                </c:pt>
                <c:pt idx="2711" formatCode="0.00%">
                  <c:v>0.2172163663996689</c:v>
                </c:pt>
                <c:pt idx="2712" formatCode="0.00%">
                  <c:v>0.21827175416163658</c:v>
                </c:pt>
                <c:pt idx="2713" formatCode="0.00%">
                  <c:v>0.2165078126976992</c:v>
                </c:pt>
                <c:pt idx="2714" formatCode="0.00%">
                  <c:v>0.2156578459669749</c:v>
                </c:pt>
                <c:pt idx="2715" formatCode="0.00%">
                  <c:v>0.21179652600287888</c:v>
                </c:pt>
                <c:pt idx="2716" formatCode="0.00%">
                  <c:v>0.20162223072354354</c:v>
                </c:pt>
                <c:pt idx="2717" formatCode="0.00%">
                  <c:v>0.19468257240719219</c:v>
                </c:pt>
                <c:pt idx="2718" formatCode="0.00%">
                  <c:v>0.19536135494521364</c:v>
                </c:pt>
                <c:pt idx="2719" formatCode="0.00%">
                  <c:v>0.20144360373985359</c:v>
                </c:pt>
                <c:pt idx="2720" formatCode="0.00%">
                  <c:v>0.2003152766262126</c:v>
                </c:pt>
                <c:pt idx="2721" formatCode="0.00%">
                  <c:v>0.20711947614659915</c:v>
                </c:pt>
                <c:pt idx="2722" formatCode="0.00%">
                  <c:v>0.20558626120326123</c:v>
                </c:pt>
                <c:pt idx="2723" formatCode="0.00%">
                  <c:v>0.20350972251786639</c:v>
                </c:pt>
                <c:pt idx="2724" formatCode="0.00%">
                  <c:v>0.21306626614527444</c:v>
                </c:pt>
                <c:pt idx="2725" formatCode="0.00%">
                  <c:v>0.22985869117031935</c:v>
                </c:pt>
                <c:pt idx="2726" formatCode="0.00%">
                  <c:v>0.23426482343466948</c:v>
                </c:pt>
                <c:pt idx="2727" formatCode="0.00%">
                  <c:v>0.22934216147581626</c:v>
                </c:pt>
                <c:pt idx="2728" formatCode="0.00%">
                  <c:v>0.23174469440644488</c:v>
                </c:pt>
                <c:pt idx="2729" formatCode="0.00%">
                  <c:v>0.23361283494420132</c:v>
                </c:pt>
                <c:pt idx="2730" formatCode="0.00%">
                  <c:v>0.23742205537138777</c:v>
                </c:pt>
                <c:pt idx="2731" formatCode="0.00%">
                  <c:v>0.24434682810576505</c:v>
                </c:pt>
                <c:pt idx="2732" formatCode="0.00%">
                  <c:v>0.24083383075986425</c:v>
                </c:pt>
                <c:pt idx="2733" formatCode="0.00%">
                  <c:v>0.24285380423375713</c:v>
                </c:pt>
                <c:pt idx="2734" formatCode="0.00%">
                  <c:v>0.23678495246289408</c:v>
                </c:pt>
                <c:pt idx="2735" formatCode="0.00%">
                  <c:v>0.24325571494705944</c:v>
                </c:pt>
                <c:pt idx="2736" formatCode="0.00%">
                  <c:v>0.2325797755551951</c:v>
                </c:pt>
                <c:pt idx="2737" formatCode="0.00%">
                  <c:v>0.23574445028290064</c:v>
                </c:pt>
                <c:pt idx="2738" formatCode="0.00%">
                  <c:v>0.23725384829507992</c:v>
                </c:pt>
                <c:pt idx="2739" formatCode="0.00%">
                  <c:v>0.23555242627543391</c:v>
                </c:pt>
                <c:pt idx="2740" formatCode="0.00%">
                  <c:v>0.22985422549572701</c:v>
                </c:pt>
                <c:pt idx="2741" formatCode="0.00%">
                  <c:v>0.21990321394600418</c:v>
                </c:pt>
                <c:pt idx="2742" formatCode="0.00%">
                  <c:v>0.22048524020119364</c:v>
                </c:pt>
                <c:pt idx="2743" formatCode="0.00%">
                  <c:v>0.20652405286763292</c:v>
                </c:pt>
                <c:pt idx="2744" formatCode="0.00%">
                  <c:v>0.20344124884078529</c:v>
                </c:pt>
                <c:pt idx="2745" formatCode="0.00%">
                  <c:v>0.20613702773630496</c:v>
                </c:pt>
                <c:pt idx="2746" formatCode="0.00%">
                  <c:v>0.21123831667884801</c:v>
                </c:pt>
                <c:pt idx="2747" formatCode="0.00%">
                  <c:v>0.21123831667884801</c:v>
                </c:pt>
                <c:pt idx="2748" formatCode="0.00%">
                  <c:v>0.21314218261334253</c:v>
                </c:pt>
                <c:pt idx="2749" formatCode="0.00%">
                  <c:v>0.20885960067937803</c:v>
                </c:pt>
                <c:pt idx="2750" formatCode="0.00%">
                  <c:v>0.21660159186413641</c:v>
                </c:pt>
                <c:pt idx="2751" formatCode="0.00%">
                  <c:v>0.22956246808903369</c:v>
                </c:pt>
                <c:pt idx="2752" formatCode="0.00%">
                  <c:v>0.22418728443816599</c:v>
                </c:pt>
                <c:pt idx="2753" formatCode="0.00%">
                  <c:v>0.2280099018891292</c:v>
                </c:pt>
                <c:pt idx="2754" formatCode="0.00%">
                  <c:v>0.22735791339866132</c:v>
                </c:pt>
                <c:pt idx="2755" formatCode="0.00%">
                  <c:v>0.22821383436217527</c:v>
                </c:pt>
                <c:pt idx="2756" formatCode="0.00%">
                  <c:v>0.23843427494563052</c:v>
                </c:pt>
                <c:pt idx="2757" formatCode="0.00%">
                  <c:v>0.22783574058003159</c:v>
                </c:pt>
                <c:pt idx="2758" formatCode="0.00%">
                  <c:v>0.22421854416031187</c:v>
                </c:pt>
                <c:pt idx="2759" formatCode="0.00%">
                  <c:v>0.22084695984316566</c:v>
                </c:pt>
                <c:pt idx="2760" formatCode="0.00%">
                  <c:v>0.23567151093122704</c:v>
                </c:pt>
                <c:pt idx="2761" formatCode="0.00%">
                  <c:v>0.24918315368916819</c:v>
                </c:pt>
                <c:pt idx="2762" formatCode="0.00%">
                  <c:v>0.26605149518228133</c:v>
                </c:pt>
                <c:pt idx="2763" formatCode="0.00%">
                  <c:v>0.27246271533855038</c:v>
                </c:pt>
                <c:pt idx="2764" formatCode="0.00%">
                  <c:v>0.27199233094816683</c:v>
                </c:pt>
                <c:pt idx="2765" formatCode="0.00%">
                  <c:v>0.27497986725038009</c:v>
                </c:pt>
                <c:pt idx="2766" formatCode="0.00%">
                  <c:v>0.26562427897962321</c:v>
                </c:pt>
                <c:pt idx="2767" formatCode="0.00%">
                  <c:v>0.26582672289447157</c:v>
                </c:pt>
                <c:pt idx="2768" formatCode="0.00%">
                  <c:v>0.27031621441787712</c:v>
                </c:pt>
                <c:pt idx="2769" formatCode="0.00%">
                  <c:v>0.27387982274248979</c:v>
                </c:pt>
                <c:pt idx="2770" formatCode="0.00%">
                  <c:v>0.28713841060687018</c:v>
                </c:pt>
                <c:pt idx="2771" formatCode="0.00%">
                  <c:v>0.29116942620547154</c:v>
                </c:pt>
                <c:pt idx="2772" formatCode="0.00%">
                  <c:v>0.2777128601008349</c:v>
                </c:pt>
                <c:pt idx="2773" formatCode="0.00%">
                  <c:v>0.27580899416634053</c:v>
                </c:pt>
                <c:pt idx="2774" formatCode="0.00%">
                  <c:v>0.28362690181916711</c:v>
                </c:pt>
                <c:pt idx="2775" formatCode="0.00%">
                  <c:v>0.29910641851409159</c:v>
                </c:pt>
                <c:pt idx="2776" formatCode="0.00%">
                  <c:v>0.29512452533600492</c:v>
                </c:pt>
                <c:pt idx="2777" formatCode="0.00%">
                  <c:v>0.30513805633001923</c:v>
                </c:pt>
                <c:pt idx="2778" formatCode="0.00%">
                  <c:v>0.30656558364134079</c:v>
                </c:pt>
                <c:pt idx="2779" formatCode="0.00%">
                  <c:v>0.3110387010245747</c:v>
                </c:pt>
                <c:pt idx="2780" formatCode="0.00%">
                  <c:v>0.30467958040521526</c:v>
                </c:pt>
                <c:pt idx="2781" formatCode="0.00%">
                  <c:v>0.2998774916603526</c:v>
                </c:pt>
                <c:pt idx="2782" formatCode="0.00%">
                  <c:v>0.30497878060289579</c:v>
                </c:pt>
                <c:pt idx="2783" formatCode="0.00%">
                  <c:v>0.29691079517290359</c:v>
                </c:pt>
                <c:pt idx="2784" formatCode="0.00%">
                  <c:v>0.28953350074651185</c:v>
                </c:pt>
                <c:pt idx="2785" formatCode="0.00%">
                  <c:v>0.28899761979544247</c:v>
                </c:pt>
                <c:pt idx="2786" formatCode="0.00%">
                  <c:v>0.28893956602574311</c:v>
                </c:pt>
                <c:pt idx="2787" formatCode="0.00%">
                  <c:v>0.29038197891903883</c:v>
                </c:pt>
                <c:pt idx="2788" formatCode="0.00%">
                  <c:v>0.29972863584061105</c:v>
                </c:pt>
                <c:pt idx="2789" formatCode="0.00%">
                  <c:v>0.30341281737921455</c:v>
                </c:pt>
                <c:pt idx="2790" formatCode="0.00%">
                  <c:v>0.31138106940998017</c:v>
                </c:pt>
                <c:pt idx="2791" formatCode="0.00%">
                  <c:v>0.32054612223146778</c:v>
                </c:pt>
                <c:pt idx="2792" formatCode="0.00%">
                  <c:v>0.30382812511629365</c:v>
                </c:pt>
                <c:pt idx="2793" formatCode="0.00%">
                  <c:v>0.30335774072591032</c:v>
                </c:pt>
                <c:pt idx="2794" formatCode="0.00%">
                  <c:v>0.2924912658847767</c:v>
                </c:pt>
                <c:pt idx="2795" formatCode="0.00%">
                  <c:v>0.29205065265834157</c:v>
                </c:pt>
                <c:pt idx="2796" formatCode="0.00%">
                  <c:v>0.28019279805772918</c:v>
                </c:pt>
                <c:pt idx="2797" formatCode="0.00%">
                  <c:v>0.26467755596606685</c:v>
                </c:pt>
                <c:pt idx="2798" formatCode="0.00%">
                  <c:v>0.27137309073804194</c:v>
                </c:pt>
                <c:pt idx="2799" formatCode="0.00%">
                  <c:v>0.27160977149143106</c:v>
                </c:pt>
                <c:pt idx="2800" formatCode="0.00%">
                  <c:v>0.28497255842963065</c:v>
                </c:pt>
                <c:pt idx="2801" formatCode="0.00%">
                  <c:v>0.29211168354443584</c:v>
                </c:pt>
                <c:pt idx="2802" formatCode="0.00%">
                  <c:v>0.29582414768879006</c:v>
                </c:pt>
                <c:pt idx="2803" formatCode="0.00%">
                  <c:v>0.29603701151102052</c:v>
                </c:pt>
                <c:pt idx="2804" formatCode="0.00%">
                  <c:v>0.29534185483282749</c:v>
                </c:pt>
                <c:pt idx="2805" formatCode="0.00%">
                  <c:v>0.28712501358309372</c:v>
                </c:pt>
                <c:pt idx="2806" formatCode="0.00%">
                  <c:v>0.28581805948576272</c:v>
                </c:pt>
                <c:pt idx="2807" formatCode="0.00%">
                  <c:v>0.28965705107689732</c:v>
                </c:pt>
                <c:pt idx="2808" formatCode="0.00%">
                  <c:v>0.2934960426680322</c:v>
                </c:pt>
                <c:pt idx="2809" formatCode="0.00%">
                  <c:v>0.29000239657869797</c:v>
                </c:pt>
                <c:pt idx="2810" formatCode="0.00%">
                  <c:v>0.28892021476917679</c:v>
                </c:pt>
                <c:pt idx="2811" formatCode="0.00%">
                  <c:v>0.27760121823602874</c:v>
                </c:pt>
                <c:pt idx="2812" formatCode="0.00%">
                  <c:v>0.28534023230439221</c:v>
                </c:pt>
                <c:pt idx="2813" formatCode="0.00%">
                  <c:v>0.28142234712879449</c:v>
                </c:pt>
                <c:pt idx="2814" formatCode="0.00%">
                  <c:v>0.26151436979655873</c:v>
                </c:pt>
                <c:pt idx="2815" formatCode="0.00%">
                  <c:v>0.19903065090184294</c:v>
                </c:pt>
                <c:pt idx="2816" formatCode="0.00%">
                  <c:v>0.14649943211504771</c:v>
                </c:pt>
                <c:pt idx="2817" formatCode="0.00%">
                  <c:v>0.17752842774017513</c:v>
                </c:pt>
                <c:pt idx="2818" formatCode="0.00%">
                  <c:v>0.14313529058888846</c:v>
                </c:pt>
                <c:pt idx="2819" formatCode="0.00%">
                  <c:v>0.17793331556987221</c:v>
                </c:pt>
                <c:pt idx="2820" formatCode="0.00%">
                  <c:v>0.18551454246930971</c:v>
                </c:pt>
                <c:pt idx="2821" formatCode="0.00%">
                  <c:v>0.21084384875653295</c:v>
                </c:pt>
                <c:pt idx="2822" formatCode="0.00%">
                  <c:v>0.22792951974646891</c:v>
                </c:pt>
                <c:pt idx="2823" formatCode="0.00%">
                  <c:v>0.23187122185322526</c:v>
                </c:pt>
                <c:pt idx="2824" formatCode="0.00%">
                  <c:v>0.23188015320240968</c:v>
                </c:pt>
                <c:pt idx="2825" formatCode="0.00%">
                  <c:v>0.23188015320240968</c:v>
                </c:pt>
                <c:pt idx="2826" formatCode="0.00%">
                  <c:v>0.23976058029952776</c:v>
                </c:pt>
                <c:pt idx="2827" formatCode="0.00%">
                  <c:v>0.25086224733585305</c:v>
                </c:pt>
                <c:pt idx="2828" formatCode="0.00%">
                  <c:v>0.25149637312795209</c:v>
                </c:pt>
                <c:pt idx="2829" formatCode="0.00%">
                  <c:v>0.25265893708013359</c:v>
                </c:pt>
                <c:pt idx="2830" formatCode="0.00%">
                  <c:v>0.25297004574339343</c:v>
                </c:pt>
                <c:pt idx="2831" formatCode="0.00%">
                  <c:v>0.25983527614987389</c:v>
                </c:pt>
                <c:pt idx="2832" formatCode="0.00%">
                  <c:v>0.26450786033156154</c:v>
                </c:pt>
                <c:pt idx="2833" formatCode="0.00%">
                  <c:v>0.26479812918005741</c:v>
                </c:pt>
                <c:pt idx="2834" formatCode="0.00%">
                  <c:v>0.2796167260353295</c:v>
                </c:pt>
                <c:pt idx="2835" formatCode="0.00%">
                  <c:v>0.2796167260353295</c:v>
                </c:pt>
                <c:pt idx="2836" formatCode="0.00%">
                  <c:v>0.27977600176245293</c:v>
                </c:pt>
                <c:pt idx="2837" formatCode="0.00%">
                  <c:v>0.27410608358849703</c:v>
                </c:pt>
                <c:pt idx="2838" formatCode="0.00%">
                  <c:v>0.26997980026526119</c:v>
                </c:pt>
                <c:pt idx="2839" formatCode="0.00%">
                  <c:v>0.27343176672506769</c:v>
                </c:pt>
                <c:pt idx="2840" formatCode="0.00%">
                  <c:v>0.28090135175969905</c:v>
                </c:pt>
                <c:pt idx="2841" formatCode="0.00%">
                  <c:v>0.28059470877103149</c:v>
                </c:pt>
                <c:pt idx="2842" formatCode="0.00%">
                  <c:v>0.27792870103946027</c:v>
                </c:pt>
                <c:pt idx="2843" formatCode="0.00%">
                  <c:v>0.28518393369366368</c:v>
                </c:pt>
                <c:pt idx="2844" formatCode="0.00%">
                  <c:v>0.29274729789473208</c:v>
                </c:pt>
                <c:pt idx="2845" formatCode="0.00%">
                  <c:v>0.29494292123592003</c:v>
                </c:pt>
                <c:pt idx="2846" formatCode="0.00%">
                  <c:v>0.30712081584897699</c:v>
                </c:pt>
                <c:pt idx="2847" formatCode="0.00%">
                  <c:v>0.30791570592639667</c:v>
                </c:pt>
                <c:pt idx="2848" formatCode="0.00%">
                  <c:v>0.30088971123459535</c:v>
                </c:pt>
                <c:pt idx="2849" formatCode="0.00%">
                  <c:v>0.29772057083229747</c:v>
                </c:pt>
                <c:pt idx="2850" formatCode="0.00%">
                  <c:v>0.30666382848237017</c:v>
                </c:pt>
                <c:pt idx="2851" formatCode="0.00%">
                  <c:v>0.29891737162301973</c:v>
                </c:pt>
                <c:pt idx="2852" formatCode="0.00%">
                  <c:v>0.29749430998629051</c:v>
                </c:pt>
                <c:pt idx="2853" formatCode="0.00%">
                  <c:v>0.30581981598443553</c:v>
                </c:pt>
                <c:pt idx="2854" formatCode="0.00%">
                  <c:v>0.3060996649255498</c:v>
                </c:pt>
                <c:pt idx="2855" formatCode="0.00%">
                  <c:v>0.30799906518545211</c:v>
                </c:pt>
                <c:pt idx="2856" formatCode="0.00%">
                  <c:v>0.31012323773316419</c:v>
                </c:pt>
                <c:pt idx="2857" formatCode="0.00%">
                  <c:v>0.31157458197564436</c:v>
                </c:pt>
                <c:pt idx="2858" formatCode="0.00%">
                  <c:v>0.31557433785209982</c:v>
                </c:pt>
                <c:pt idx="2859" formatCode="0.00%">
                  <c:v>0.31473627958695499</c:v>
                </c:pt>
                <c:pt idx="2860" formatCode="0.00%">
                  <c:v>0.31783248063757924</c:v>
                </c:pt>
                <c:pt idx="2861" formatCode="0.00%">
                  <c:v>0.31951008572606665</c:v>
                </c:pt>
                <c:pt idx="2862" formatCode="0.00%">
                  <c:v>0.32257204993815047</c:v>
                </c:pt>
                <c:pt idx="2863" formatCode="0.00%">
                  <c:v>0.31746778387921232</c:v>
                </c:pt>
                <c:pt idx="2864" formatCode="0.00%">
                  <c:v>0.32112814848665722</c:v>
                </c:pt>
                <c:pt idx="2865" formatCode="0.00%">
                  <c:v>0.31499677727150271</c:v>
                </c:pt>
                <c:pt idx="2866" formatCode="0.00%">
                  <c:v>0.31640197620986282</c:v>
                </c:pt>
                <c:pt idx="2867" formatCode="0.00%">
                  <c:v>0.30615771869524894</c:v>
                </c:pt>
                <c:pt idx="2868" formatCode="0.00%">
                  <c:v>0.30368522352934185</c:v>
                </c:pt>
                <c:pt idx="2869" formatCode="0.00%">
                  <c:v>0.30382663655809616</c:v>
                </c:pt>
                <c:pt idx="2870" formatCode="0.00%">
                  <c:v>0.29783667837169597</c:v>
                </c:pt>
                <c:pt idx="2871" formatCode="0.00%">
                  <c:v>0.30034489893434124</c:v>
                </c:pt>
                <c:pt idx="2872" formatCode="0.00%">
                  <c:v>0.30976896088217915</c:v>
                </c:pt>
                <c:pt idx="2873" formatCode="0.00%">
                  <c:v>0.30411988252298694</c:v>
                </c:pt>
                <c:pt idx="2874" formatCode="0.00%">
                  <c:v>0.30774749885008879</c:v>
                </c:pt>
                <c:pt idx="2875" formatCode="0.00%">
                  <c:v>0.30616367292803875</c:v>
                </c:pt>
                <c:pt idx="2876" formatCode="0.00%">
                  <c:v>0.31338466874370169</c:v>
                </c:pt>
                <c:pt idx="2877" formatCode="0.00%">
                  <c:v>0.31090324222860993</c:v>
                </c:pt>
                <c:pt idx="2878" formatCode="0.00%">
                  <c:v>0.31799622203929501</c:v>
                </c:pt>
                <c:pt idx="2879" formatCode="0.00%">
                  <c:v>0.31990753076477663</c:v>
                </c:pt>
                <c:pt idx="2880" formatCode="0.00%">
                  <c:v>0.33607922702149923</c:v>
                </c:pt>
                <c:pt idx="2881" formatCode="0.00%">
                  <c:v>0.33093774700762602</c:v>
                </c:pt>
                <c:pt idx="2882" formatCode="0.00%">
                  <c:v>0.33941359738371008</c:v>
                </c:pt>
                <c:pt idx="2883" formatCode="0.00%">
                  <c:v>0.33052095071234949</c:v>
                </c:pt>
                <c:pt idx="2884" formatCode="0.00%">
                  <c:v>0.3287689177139913</c:v>
                </c:pt>
                <c:pt idx="2885" formatCode="0.00%">
                  <c:v>0.33562968244587971</c:v>
                </c:pt>
                <c:pt idx="2886" formatCode="0.00%">
                  <c:v>0.33852939381444541</c:v>
                </c:pt>
                <c:pt idx="2887" formatCode="0.00%">
                  <c:v>0.34163601477245154</c:v>
                </c:pt>
                <c:pt idx="2888" formatCode="0.00%">
                  <c:v>0.34324663474205513</c:v>
                </c:pt>
                <c:pt idx="2889" formatCode="0.00%">
                  <c:v>0.34885552202991704</c:v>
                </c:pt>
                <c:pt idx="2890" formatCode="0.00%">
                  <c:v>0.36029955745164804</c:v>
                </c:pt>
                <c:pt idx="2891" formatCode="0.00%">
                  <c:v>0.35761122134711537</c:v>
                </c:pt>
                <c:pt idx="2892" formatCode="0.00%">
                  <c:v>0.35182519563376119</c:v>
                </c:pt>
                <c:pt idx="2893" formatCode="0.00%">
                  <c:v>0.35999440302117769</c:v>
                </c:pt>
                <c:pt idx="2894" formatCode="0.00%">
                  <c:v>0.36008669362941759</c:v>
                </c:pt>
                <c:pt idx="2895" formatCode="0.00%">
                  <c:v>0.35947191909388482</c:v>
                </c:pt>
                <c:pt idx="2896" formatCode="0.00%">
                  <c:v>0.34991090979188472</c:v>
                </c:pt>
                <c:pt idx="2897" formatCode="0.00%">
                  <c:v>0.35880057934685033</c:v>
                </c:pt>
                <c:pt idx="2898" formatCode="0.00%">
                  <c:v>0.36094856882572107</c:v>
                </c:pt>
                <c:pt idx="2899" formatCode="0.00%">
                  <c:v>0.36416087741574382</c:v>
                </c:pt>
                <c:pt idx="2900" formatCode="0.00%">
                  <c:v>0.35470257862936549</c:v>
                </c:pt>
                <c:pt idx="2901" formatCode="0.00%">
                  <c:v>0.3539523452978679</c:v>
                </c:pt>
                <c:pt idx="2902" formatCode="0.00%">
                  <c:v>0.35901046605268594</c:v>
                </c:pt>
                <c:pt idx="2903" formatCode="0.00%">
                  <c:v>0.36170475639000815</c:v>
                </c:pt>
                <c:pt idx="2904" formatCode="0.00%">
                  <c:v>0.36429782476990608</c:v>
                </c:pt>
                <c:pt idx="2905" formatCode="0.00%">
                  <c:v>0.36608558316500223</c:v>
                </c:pt>
                <c:pt idx="2906" formatCode="0.00%">
                  <c:v>0.36037845103611094</c:v>
                </c:pt>
                <c:pt idx="2907" formatCode="0.00%">
                  <c:v>0.36318289468004183</c:v>
                </c:pt>
                <c:pt idx="2908" formatCode="0.00%">
                  <c:v>0.36786887588550599</c:v>
                </c:pt>
                <c:pt idx="2909" formatCode="0.00%">
                  <c:v>0.38259369357434075</c:v>
                </c:pt>
                <c:pt idx="2910" formatCode="0.00%">
                  <c:v>0.38572859713809815</c:v>
                </c:pt>
                <c:pt idx="2911" formatCode="0.00%">
                  <c:v>0.38754463813894496</c:v>
                </c:pt>
                <c:pt idx="2912" formatCode="0.00%">
                  <c:v>0.38754463813894496</c:v>
                </c:pt>
                <c:pt idx="2913" formatCode="0.00%">
                  <c:v>0.37926825456131436</c:v>
                </c:pt>
                <c:pt idx="2914" formatCode="0.00%">
                  <c:v>0.37773503961797644</c:v>
                </c:pt>
                <c:pt idx="2915" formatCode="0.00%">
                  <c:v>0.37197729651037298</c:v>
                </c:pt>
                <c:pt idx="2916" formatCode="0.00%">
                  <c:v>0.36758902694439199</c:v>
                </c:pt>
                <c:pt idx="2917" formatCode="0.00%">
                  <c:v>0.35707236327965108</c:v>
                </c:pt>
                <c:pt idx="2918" formatCode="0.00%">
                  <c:v>0.36619722502980839</c:v>
                </c:pt>
                <c:pt idx="2919" formatCode="0.00%">
                  <c:v>0.37198473930136022</c:v>
                </c:pt>
                <c:pt idx="2920" formatCode="0.00%">
                  <c:v>0.37069564790239812</c:v>
                </c:pt>
                <c:pt idx="2921" formatCode="0.00%">
                  <c:v>0.3726650103975791</c:v>
                </c:pt>
                <c:pt idx="2922" formatCode="0.00%">
                  <c:v>0.37580437963592855</c:v>
                </c:pt>
                <c:pt idx="2923" formatCode="0.00%">
                  <c:v>0.37325299088555808</c:v>
                </c:pt>
                <c:pt idx="2924" formatCode="0.00%">
                  <c:v>0.38399889251270114</c:v>
                </c:pt>
                <c:pt idx="2925" formatCode="0.00%">
                  <c:v>0.38187174284859443</c:v>
                </c:pt>
                <c:pt idx="2926" formatCode="0.00%">
                  <c:v>0.38093990541701228</c:v>
                </c:pt>
                <c:pt idx="2927" formatCode="0.00%">
                  <c:v>0.3688275073646417</c:v>
                </c:pt>
                <c:pt idx="2928" formatCode="0.00%">
                  <c:v>0.370719464833557</c:v>
                </c:pt>
                <c:pt idx="2929" formatCode="0.00%">
                  <c:v>0.3736578787152553</c:v>
                </c:pt>
                <c:pt idx="2930" formatCode="0.00%">
                  <c:v>0.3719549681374118</c:v>
                </c:pt>
                <c:pt idx="2931" formatCode="0.00%">
                  <c:v>0.37344501489302484</c:v>
                </c:pt>
                <c:pt idx="2932" formatCode="0.00%">
                  <c:v>0.37294485933869315</c:v>
                </c:pt>
                <c:pt idx="2933" formatCode="0.00%">
                  <c:v>0.37698034061188679</c:v>
                </c:pt>
                <c:pt idx="2934" formatCode="0.00%">
                  <c:v>0.37155454598230697</c:v>
                </c:pt>
                <c:pt idx="2935" formatCode="0.00%">
                  <c:v>0.3821009808109963</c:v>
                </c:pt>
                <c:pt idx="2936" formatCode="0.00%">
                  <c:v>0.38433530666531707</c:v>
                </c:pt>
                <c:pt idx="2937" formatCode="0.00%">
                  <c:v>0.39186592258604247</c:v>
                </c:pt>
                <c:pt idx="2938" formatCode="0.00%">
                  <c:v>0.40615608128123187</c:v>
                </c:pt>
                <c:pt idx="2939" formatCode="0.00%">
                  <c:v>0.40337247745206467</c:v>
                </c:pt>
                <c:pt idx="2940" formatCode="0.00%">
                  <c:v>0.41282779912204842</c:v>
                </c:pt>
                <c:pt idx="2941" formatCode="0.00%">
                  <c:v>0.41102515514497806</c:v>
                </c:pt>
                <c:pt idx="2942" formatCode="0.00%">
                  <c:v>0.41168607498463067</c:v>
                </c:pt>
                <c:pt idx="2943" formatCode="0.00%">
                  <c:v>0.421404871455557</c:v>
                </c:pt>
                <c:pt idx="2944" formatCode="0.00%">
                  <c:v>0.4155295322503576</c:v>
                </c:pt>
                <c:pt idx="2945" formatCode="0.00%">
                  <c:v>0.40333377493893185</c:v>
                </c:pt>
                <c:pt idx="2946" formatCode="0.00%">
                  <c:v>0.40709982717839338</c:v>
                </c:pt>
                <c:pt idx="2947" formatCode="0.00%">
                  <c:v>0.40292888710923491</c:v>
                </c:pt>
                <c:pt idx="2948" formatCode="0.00%">
                  <c:v>0.40461691210510414</c:v>
                </c:pt>
                <c:pt idx="2949" formatCode="0.00%">
                  <c:v>0.39248218567977239</c:v>
                </c:pt>
                <c:pt idx="2950" formatCode="0.00%">
                  <c:v>0.39977612084710867</c:v>
                </c:pt>
                <c:pt idx="2951" formatCode="0.00%">
                  <c:v>0.40326232414545593</c:v>
                </c:pt>
                <c:pt idx="2952" formatCode="0.00%">
                  <c:v>0.41636312484091037</c:v>
                </c:pt>
                <c:pt idx="2953" formatCode="0.00%">
                  <c:v>0.42582588930188109</c:v>
                </c:pt>
                <c:pt idx="2954" formatCode="0.00%">
                  <c:v>0.43580667201555262</c:v>
                </c:pt>
                <c:pt idx="2955" formatCode="0.00%">
                  <c:v>0.43702728973743321</c:v>
                </c:pt>
                <c:pt idx="2956" formatCode="0.00%">
                  <c:v>0.4434161815207408</c:v>
                </c:pt>
                <c:pt idx="2957" formatCode="0.00%">
                  <c:v>0.45225821721338921</c:v>
                </c:pt>
                <c:pt idx="2958" formatCode="0.00%">
                  <c:v>0.45284173202677613</c:v>
                </c:pt>
                <c:pt idx="2959" formatCode="0.00%">
                  <c:v>0.44646921438364018</c:v>
                </c:pt>
                <c:pt idx="2960" formatCode="0.00%">
                  <c:v>0.44410538396614441</c:v>
                </c:pt>
                <c:pt idx="2961" formatCode="0.00%">
                  <c:v>0.44612833455643186</c:v>
                </c:pt>
                <c:pt idx="2962" formatCode="0.00%">
                  <c:v>0.45537525807877749</c:v>
                </c:pt>
                <c:pt idx="2963" formatCode="0.00%">
                  <c:v>0.44922751272345129</c:v>
                </c:pt>
                <c:pt idx="2964" formatCode="0.00%">
                  <c:v>0.44130689455500294</c:v>
                </c:pt>
                <c:pt idx="2965" formatCode="0.00%">
                  <c:v>0.45687423618357492</c:v>
                </c:pt>
                <c:pt idx="2966" formatCode="0.00%">
                  <c:v>0.47537254890285824</c:v>
                </c:pt>
                <c:pt idx="2967" formatCode="0.00%">
                  <c:v>0.45993024616286921</c:v>
                </c:pt>
                <c:pt idx="2968" formatCode="0.00%">
                  <c:v>0.44365881650691974</c:v>
                </c:pt>
                <c:pt idx="2969" formatCode="0.00%">
                  <c:v>0.44024406400204835</c:v>
                </c:pt>
                <c:pt idx="2970" formatCode="0.00%">
                  <c:v>0.42191544691727034</c:v>
                </c:pt>
                <c:pt idx="2971" formatCode="0.00%">
                  <c:v>0.41523330916907192</c:v>
                </c:pt>
                <c:pt idx="2972" formatCode="0.00%">
                  <c:v>0.41824615096064099</c:v>
                </c:pt>
                <c:pt idx="2973" formatCode="0.00%">
                  <c:v>0.42004135214672411</c:v>
                </c:pt>
                <c:pt idx="2974" formatCode="0.00%">
                  <c:v>0.41932684421196476</c:v>
                </c:pt>
                <c:pt idx="2975" formatCode="0.00%">
                  <c:v>0.43043446548107983</c:v>
                </c:pt>
                <c:pt idx="2976" formatCode="0.00%">
                  <c:v>0.44264808549087442</c:v>
                </c:pt>
                <c:pt idx="2977" formatCode="0.00%">
                  <c:v>0.44695448435599766</c:v>
                </c:pt>
                <c:pt idx="2978" formatCode="0.00%">
                  <c:v>0.44427805671704457</c:v>
                </c:pt>
                <c:pt idx="2979" formatCode="0.00%">
                  <c:v>0.44416939196863303</c:v>
                </c:pt>
                <c:pt idx="2980" formatCode="0.00%">
                  <c:v>0.44272102484254777</c:v>
                </c:pt>
                <c:pt idx="2981" formatCode="0.00%">
                  <c:v>0.44551951425368919</c:v>
                </c:pt>
                <c:pt idx="2982" formatCode="0.00%">
                  <c:v>0.43899069799982443</c:v>
                </c:pt>
                <c:pt idx="2983" formatCode="0.00%">
                  <c:v>0.43572777843108951</c:v>
                </c:pt>
                <c:pt idx="2984" formatCode="0.00%">
                  <c:v>0.43526930250628548</c:v>
                </c:pt>
                <c:pt idx="2985" formatCode="0.00%">
                  <c:v>0.43728183318919139</c:v>
                </c:pt>
                <c:pt idx="2986" formatCode="0.00%">
                  <c:v>0.44437183588348161</c:v>
                </c:pt>
                <c:pt idx="2987" formatCode="0.00%">
                  <c:v>0.43631427036087128</c:v>
                </c:pt>
                <c:pt idx="2988" formatCode="0.00%">
                  <c:v>0.45153924360403752</c:v>
                </c:pt>
                <c:pt idx="2989" formatCode="0.00%">
                  <c:v>0.44163735447482938</c:v>
                </c:pt>
                <c:pt idx="2990" formatCode="0.00%">
                  <c:v>0.45496441601629078</c:v>
                </c:pt>
                <c:pt idx="2991" formatCode="0.00%">
                  <c:v>0.46440931777889266</c:v>
                </c:pt>
                <c:pt idx="2992" formatCode="0.00%">
                  <c:v>0.47328856742647646</c:v>
                </c:pt>
                <c:pt idx="2993" formatCode="0.00%">
                  <c:v>0.46860705189560437</c:v>
                </c:pt>
                <c:pt idx="2994" formatCode="0.00%">
                  <c:v>0.47206794970459554</c:v>
                </c:pt>
                <c:pt idx="2995" formatCode="0.00%">
                  <c:v>0.46930816280658727</c:v>
                </c:pt>
                <c:pt idx="2996" formatCode="0.00%">
                  <c:v>0.46930816280658727</c:v>
                </c:pt>
                <c:pt idx="2997" formatCode="0.00%">
                  <c:v>0.46869041115465981</c:v>
                </c:pt>
                <c:pt idx="2998" formatCode="0.00%">
                  <c:v>0.47973253586308828</c:v>
                </c:pt>
                <c:pt idx="2999" formatCode="0.00%">
                  <c:v>0.47834371106489953</c:v>
                </c:pt>
                <c:pt idx="3000" formatCode="0.00%">
                  <c:v>0.48128510206299274</c:v>
                </c:pt>
              </c:numCache>
            </c:numRef>
          </c:val>
          <c:smooth val="0"/>
          <c:extLst>
            <c:ext xmlns:c16="http://schemas.microsoft.com/office/drawing/2014/chart" uri="{C3380CC4-5D6E-409C-BE32-E72D297353CC}">
              <c16:uniqueId val="{00000000-4A58-4318-8E97-8DBFD2B4D194}"/>
            </c:ext>
          </c:extLst>
        </c:ser>
        <c:ser>
          <c:idx val="0"/>
          <c:order val="1"/>
          <c:tx>
            <c:strRef>
              <c:f>Sheet1!$F$1</c:f>
              <c:strCache>
                <c:ptCount val="1"/>
                <c:pt idx="0">
                  <c:v>S&amp;P 500</c:v>
                </c:pt>
              </c:strCache>
            </c:strRef>
          </c:tx>
          <c:spPr>
            <a:ln w="12700"/>
          </c:spPr>
          <c:marker>
            <c:symbol val="none"/>
          </c:marker>
          <c:val>
            <c:numRef>
              <c:f>Sheet1!$F$3:$F$3367</c:f>
              <c:numCache>
                <c:formatCode>0.00%</c:formatCode>
                <c:ptCount val="3365"/>
                <c:pt idx="0">
                  <c:v>0</c:v>
                </c:pt>
                <c:pt idx="1">
                  <c:v>-3.3297306739163489E-4</c:v>
                </c:pt>
                <c:pt idx="2">
                  <c:v>-2.8439175100165048E-3</c:v>
                </c:pt>
                <c:pt idx="3">
                  <c:v>3.2205591764102722E-3</c:v>
                </c:pt>
                <c:pt idx="4">
                  <c:v>3.0076747562746268E-3</c:v>
                </c:pt>
                <c:pt idx="5">
                  <c:v>3.3570235482920617E-3</c:v>
                </c:pt>
                <c:pt idx="6">
                  <c:v>5.6714592954070853E-3</c:v>
                </c:pt>
                <c:pt idx="7">
                  <c:v>-6.9760586905970442E-3</c:v>
                </c:pt>
                <c:pt idx="8">
                  <c:v>3.7664166639374288E-3</c:v>
                </c:pt>
                <c:pt idx="9">
                  <c:v>8.9520627954454146E-3</c:v>
                </c:pt>
                <c:pt idx="10">
                  <c:v>7.5928776515027906E-3</c:v>
                </c:pt>
                <c:pt idx="11">
                  <c:v>3.6681623161825059E-3</c:v>
                </c:pt>
                <c:pt idx="12">
                  <c:v>6.4520355025709537E-3</c:v>
                </c:pt>
                <c:pt idx="13">
                  <c:v>7.0306444393497102E-3</c:v>
                </c:pt>
                <c:pt idx="14">
                  <c:v>-1.9214183560955806E-3</c:v>
                </c:pt>
                <c:pt idx="15">
                  <c:v>-2.2756798655007179E-2</c:v>
                </c:pt>
                <c:pt idx="16">
                  <c:v>-2.7522134521119266E-2</c:v>
                </c:pt>
                <c:pt idx="17">
                  <c:v>-2.1550453607572146E-2</c:v>
                </c:pt>
                <c:pt idx="18">
                  <c:v>-3.1539645629319081E-2</c:v>
                </c:pt>
                <c:pt idx="19">
                  <c:v>-2.0627954453651221E-2</c:v>
                </c:pt>
                <c:pt idx="20">
                  <c:v>-2.6959901308966309E-2</c:v>
                </c:pt>
                <c:pt idx="21">
                  <c:v>-4.9176301051321474E-2</c:v>
                </c:pt>
                <c:pt idx="22">
                  <c:v>-4.1910937892335055E-2</c:v>
                </c:pt>
                <c:pt idx="23">
                  <c:v>-4.3854190547931701E-2</c:v>
                </c:pt>
                <c:pt idx="24">
                  <c:v>-3.1959955894714981E-2</c:v>
                </c:pt>
                <c:pt idx="25">
                  <c:v>-1.9083177763949407E-2</c:v>
                </c:pt>
                <c:pt idx="26">
                  <c:v>-1.7543859649122862E-2</c:v>
                </c:pt>
                <c:pt idx="27">
                  <c:v>-6.6758370724571327E-3</c:v>
                </c:pt>
                <c:pt idx="28">
                  <c:v>-6.9433072413454446E-3</c:v>
                </c:pt>
                <c:pt idx="29">
                  <c:v>-1.1735935981834358E-3</c:v>
                </c:pt>
                <c:pt idx="30">
                  <c:v>3.6299522920556397E-3</c:v>
                </c:pt>
                <c:pt idx="31">
                  <c:v>4.7926287404884181E-3</c:v>
                </c:pt>
                <c:pt idx="32">
                  <c:v>-1.7631196847127252E-3</c:v>
                </c:pt>
                <c:pt idx="33">
                  <c:v>4.2576884027117953E-3</c:v>
                </c:pt>
                <c:pt idx="34">
                  <c:v>2.3308114717409479E-3</c:v>
                </c:pt>
                <c:pt idx="35">
                  <c:v>8.5317525300493899E-3</c:v>
                </c:pt>
                <c:pt idx="36">
                  <c:v>7.1725673861067658E-3</c:v>
                </c:pt>
                <c:pt idx="37">
                  <c:v>7.1944016856079563E-3</c:v>
                </c:pt>
                <c:pt idx="38">
                  <c:v>1.217808054673083E-2</c:v>
                </c:pt>
                <c:pt idx="39">
                  <c:v>1.4994705182371001E-2</c:v>
                </c:pt>
                <c:pt idx="40">
                  <c:v>7.5055404534984009E-3</c:v>
                </c:pt>
                <c:pt idx="41">
                  <c:v>2.2887804452013702E-2</c:v>
                </c:pt>
                <c:pt idx="42">
                  <c:v>2.2833218703260914E-2</c:v>
                </c:pt>
                <c:pt idx="43">
                  <c:v>2.4590879813098373E-2</c:v>
                </c:pt>
                <c:pt idx="44">
                  <c:v>2.5142195875500793E-2</c:v>
                </c:pt>
                <c:pt idx="45">
                  <c:v>2.4667299861352229E-2</c:v>
                </c:pt>
                <c:pt idx="46">
                  <c:v>1.9459819430343174E-2</c:v>
                </c:pt>
                <c:pt idx="47">
                  <c:v>1.9770958198233619E-2</c:v>
                </c:pt>
                <c:pt idx="48">
                  <c:v>7.8385135208899111E-3</c:v>
                </c:pt>
                <c:pt idx="49">
                  <c:v>4.9945960108735308E-3</c:v>
                </c:pt>
                <c:pt idx="50">
                  <c:v>1.46562735401041E-2</c:v>
                </c:pt>
                <c:pt idx="51">
                  <c:v>2.198168102271858E-2</c:v>
                </c:pt>
                <c:pt idx="52">
                  <c:v>1.5715237065906815E-2</c:v>
                </c:pt>
                <c:pt idx="53">
                  <c:v>2.1850675225712057E-2</c:v>
                </c:pt>
                <c:pt idx="54">
                  <c:v>1.8853917619187963E-2</c:v>
                </c:pt>
                <c:pt idx="55">
                  <c:v>1.3897531632441422E-2</c:v>
                </c:pt>
                <c:pt idx="56">
                  <c:v>1.8362645880413472E-2</c:v>
                </c:pt>
                <c:pt idx="57">
                  <c:v>1.1233747093308839E-2</c:v>
                </c:pt>
                <c:pt idx="58">
                  <c:v>9.3123287372132591E-3</c:v>
                </c:pt>
                <c:pt idx="59">
                  <c:v>1.3995785980196221E-2</c:v>
                </c:pt>
                <c:pt idx="60">
                  <c:v>2.2030808196595978E-2</c:v>
                </c:pt>
                <c:pt idx="61">
                  <c:v>2.9225209882203933E-2</c:v>
                </c:pt>
                <c:pt idx="62">
                  <c:v>3.2161923165100095E-2</c:v>
                </c:pt>
                <c:pt idx="63">
                  <c:v>3.0999246716667192E-2</c:v>
                </c:pt>
                <c:pt idx="64">
                  <c:v>1.8073341412024095E-2</c:v>
                </c:pt>
                <c:pt idx="65">
                  <c:v>7.128898787104633E-3</c:v>
                </c:pt>
                <c:pt idx="66">
                  <c:v>1.0906232600792595E-2</c:v>
                </c:pt>
                <c:pt idx="67">
                  <c:v>2.1943470998591712E-2</c:v>
                </c:pt>
                <c:pt idx="68">
                  <c:v>6.0044323627982241E-4</c:v>
                </c:pt>
                <c:pt idx="69">
                  <c:v>-8.8920184718173575E-3</c:v>
                </c:pt>
                <c:pt idx="70">
                  <c:v>-7.4782475791226877E-4</c:v>
                </c:pt>
                <c:pt idx="71">
                  <c:v>6.0044323627987204E-3</c:v>
                </c:pt>
                <c:pt idx="72">
                  <c:v>1.6555857596698614E-2</c:v>
                </c:pt>
                <c:pt idx="73">
                  <c:v>1.7942335615017572E-2</c:v>
                </c:pt>
                <c:pt idx="74">
                  <c:v>2.1785172327208856E-2</c:v>
                </c:pt>
                <c:pt idx="75">
                  <c:v>2.5966440681666796E-2</c:v>
                </c:pt>
                <c:pt idx="76">
                  <c:v>2.3695673533553903E-2</c:v>
                </c:pt>
                <c:pt idx="77">
                  <c:v>2.5453334643391237E-2</c:v>
                </c:pt>
                <c:pt idx="78">
                  <c:v>1.7150842258103295E-2</c:v>
                </c:pt>
                <c:pt idx="79">
                  <c:v>2.0442362907892031E-2</c:v>
                </c:pt>
                <c:pt idx="80">
                  <c:v>2.5300494546883649E-2</c:v>
                </c:pt>
                <c:pt idx="81">
                  <c:v>2.8368213626786334E-2</c:v>
                </c:pt>
                <c:pt idx="82">
                  <c:v>2.8220832105154012E-2</c:v>
                </c:pt>
                <c:pt idx="83">
                  <c:v>2.6834354086835054E-2</c:v>
                </c:pt>
                <c:pt idx="84">
                  <c:v>2.8755772442930636E-2</c:v>
                </c:pt>
                <c:pt idx="85">
                  <c:v>1.9508946604220576E-2</c:v>
                </c:pt>
                <c:pt idx="86">
                  <c:v>2.5234991648380452E-2</c:v>
                </c:pt>
                <c:pt idx="87">
                  <c:v>2.3826679330560426E-2</c:v>
                </c:pt>
                <c:pt idx="88">
                  <c:v>2.5382373170012774E-2</c:v>
                </c:pt>
                <c:pt idx="89">
                  <c:v>3.5300603718381243E-2</c:v>
                </c:pt>
                <c:pt idx="90">
                  <c:v>3.5737289708402946E-2</c:v>
                </c:pt>
                <c:pt idx="91">
                  <c:v>3.0868240919660669E-2</c:v>
                </c:pt>
                <c:pt idx="92">
                  <c:v>2.1217480540180508E-2</c:v>
                </c:pt>
                <c:pt idx="93">
                  <c:v>2.5043941527745871E-2</c:v>
                </c:pt>
                <c:pt idx="94">
                  <c:v>2.8985032587691955E-2</c:v>
                </c:pt>
                <c:pt idx="95">
                  <c:v>2.229827836548429E-2</c:v>
                </c:pt>
                <c:pt idx="96">
                  <c:v>3.0595312175897092E-2</c:v>
                </c:pt>
                <c:pt idx="97">
                  <c:v>3.3029836570268228E-2</c:v>
                </c:pt>
                <c:pt idx="98">
                  <c:v>3.7418530769986545E-2</c:v>
                </c:pt>
                <c:pt idx="99">
                  <c:v>4.3630388978045644E-2</c:v>
                </c:pt>
                <c:pt idx="100">
                  <c:v>4.246771252961274E-2</c:v>
                </c:pt>
                <c:pt idx="101">
                  <c:v>4.8062751776766097E-2</c:v>
                </c:pt>
                <c:pt idx="102">
                  <c:v>4.9995087282612212E-2</c:v>
                </c:pt>
                <c:pt idx="103">
                  <c:v>5.0759287765150277E-2</c:v>
                </c:pt>
                <c:pt idx="104">
                  <c:v>5.0360811799255445E-2</c:v>
                </c:pt>
                <c:pt idx="105">
                  <c:v>5.2347733053854352E-2</c:v>
                </c:pt>
                <c:pt idx="106">
                  <c:v>5.9214620246945938E-2</c:v>
                </c:pt>
                <c:pt idx="107">
                  <c:v>6.4116420484939818E-2</c:v>
                </c:pt>
                <c:pt idx="108">
                  <c:v>6.5115339687114471E-2</c:v>
                </c:pt>
                <c:pt idx="109">
                  <c:v>6.4853328093101417E-2</c:v>
                </c:pt>
                <c:pt idx="110">
                  <c:v>6.1086911429164115E-2</c:v>
                </c:pt>
                <c:pt idx="111">
                  <c:v>5.356499525103979E-2</c:v>
                </c:pt>
                <c:pt idx="112">
                  <c:v>5.6867433050579189E-2</c:v>
                </c:pt>
                <c:pt idx="113">
                  <c:v>5.7751722180373125E-2</c:v>
                </c:pt>
                <c:pt idx="114">
                  <c:v>6.0049782202862473E-2</c:v>
                </c:pt>
                <c:pt idx="115">
                  <c:v>6.8232185940894557E-2</c:v>
                </c:pt>
                <c:pt idx="116">
                  <c:v>6.9596829659712436E-2</c:v>
                </c:pt>
                <c:pt idx="117">
                  <c:v>7.1447286542429433E-2</c:v>
                </c:pt>
                <c:pt idx="118">
                  <c:v>7.1305363595672383E-2</c:v>
                </c:pt>
                <c:pt idx="119">
                  <c:v>6.4411183528204449E-2</c:v>
                </c:pt>
                <c:pt idx="120">
                  <c:v>6.962412253408877E-2</c:v>
                </c:pt>
                <c:pt idx="121">
                  <c:v>6.8363191737901077E-2</c:v>
                </c:pt>
                <c:pt idx="122">
                  <c:v>7.0404698741252644E-2</c:v>
                </c:pt>
                <c:pt idx="123">
                  <c:v>7.0006222775357813E-2</c:v>
                </c:pt>
                <c:pt idx="124">
                  <c:v>7.7151497287088242E-2</c:v>
                </c:pt>
                <c:pt idx="125">
                  <c:v>7.7861112020873521E-2</c:v>
                </c:pt>
                <c:pt idx="126">
                  <c:v>8.3767290035917444E-2</c:v>
                </c:pt>
                <c:pt idx="127">
                  <c:v>7.9515060208080912E-2</c:v>
                </c:pt>
                <c:pt idx="128">
                  <c:v>7.1905806831952329E-2</c:v>
                </c:pt>
                <c:pt idx="129">
                  <c:v>7.688402711819993E-2</c:v>
                </c:pt>
                <c:pt idx="130">
                  <c:v>7.2435288594853681E-2</c:v>
                </c:pt>
                <c:pt idx="131">
                  <c:v>7.4012816733807094E-2</c:v>
                </c:pt>
                <c:pt idx="132">
                  <c:v>7.9214838589940884E-2</c:v>
                </c:pt>
                <c:pt idx="133">
                  <c:v>7.712966298758718E-2</c:v>
                </c:pt>
                <c:pt idx="134">
                  <c:v>8.1654821559187282E-2</c:v>
                </c:pt>
                <c:pt idx="135">
                  <c:v>6.885446347667544E-2</c:v>
                </c:pt>
                <c:pt idx="136">
                  <c:v>7.982619897597136E-2</c:v>
                </c:pt>
                <c:pt idx="137">
                  <c:v>7.732071310822175E-2</c:v>
                </c:pt>
                <c:pt idx="138">
                  <c:v>8.272470223474053E-2</c:v>
                </c:pt>
                <c:pt idx="139">
                  <c:v>8.4624286291335046E-2</c:v>
                </c:pt>
                <c:pt idx="140">
                  <c:v>8.5153768054236398E-2</c:v>
                </c:pt>
                <c:pt idx="141">
                  <c:v>7.9891701874474558E-2</c:v>
                </c:pt>
                <c:pt idx="142">
                  <c:v>8.0202840642365131E-2</c:v>
                </c:pt>
                <c:pt idx="143">
                  <c:v>7.5311957554121789E-2</c:v>
                </c:pt>
                <c:pt idx="144">
                  <c:v>7.5377460452624986E-2</c:v>
                </c:pt>
                <c:pt idx="145">
                  <c:v>5.3870675444055098E-2</c:v>
                </c:pt>
                <c:pt idx="146">
                  <c:v>5.0857542112905205E-2</c:v>
                </c:pt>
                <c:pt idx="147">
                  <c:v>5.8412209740281003E-2</c:v>
                </c:pt>
                <c:pt idx="148">
                  <c:v>4.8161006124521018E-2</c:v>
                </c:pt>
                <c:pt idx="149">
                  <c:v>4.8177381849146821E-2</c:v>
                </c:pt>
                <c:pt idx="150">
                  <c:v>4.2353082457232023E-2</c:v>
                </c:pt>
                <c:pt idx="151">
                  <c:v>5.4372864332579998E-2</c:v>
                </c:pt>
                <c:pt idx="152">
                  <c:v>5.7282284741099823E-2</c:v>
                </c:pt>
                <c:pt idx="153">
                  <c:v>5.5551916505638697E-2</c:v>
                </c:pt>
                <c:pt idx="154">
                  <c:v>6.2631688118865936E-2</c:v>
                </c:pt>
                <c:pt idx="155">
                  <c:v>6.7249642463345694E-2</c:v>
                </c:pt>
                <c:pt idx="156">
                  <c:v>6.7184139564842371E-2</c:v>
                </c:pt>
                <c:pt idx="157">
                  <c:v>7.6289042456795381E-2</c:v>
                </c:pt>
                <c:pt idx="158">
                  <c:v>8.1671197283813085E-2</c:v>
                </c:pt>
                <c:pt idx="159">
                  <c:v>8.4351357547571462E-2</c:v>
                </c:pt>
                <c:pt idx="160">
                  <c:v>8.7550082424480549E-2</c:v>
                </c:pt>
                <c:pt idx="161">
                  <c:v>8.5383028198997846E-2</c:v>
                </c:pt>
                <c:pt idx="162">
                  <c:v>9.0579591480256363E-2</c:v>
                </c:pt>
                <c:pt idx="163">
                  <c:v>9.1725892204063339E-2</c:v>
                </c:pt>
                <c:pt idx="164">
                  <c:v>9.1780477952816006E-2</c:v>
                </c:pt>
                <c:pt idx="165">
                  <c:v>8.9935479644974281E-2</c:v>
                </c:pt>
                <c:pt idx="166">
                  <c:v>9.3554514787279261E-2</c:v>
                </c:pt>
                <c:pt idx="167">
                  <c:v>9.2959530125874712E-2</c:v>
                </c:pt>
                <c:pt idx="168">
                  <c:v>9.2107992445332382E-2</c:v>
                </c:pt>
                <c:pt idx="169">
                  <c:v>9.0432209958624041E-2</c:v>
                </c:pt>
                <c:pt idx="170">
                  <c:v>9.5923536283147204E-2</c:v>
                </c:pt>
                <c:pt idx="171">
                  <c:v>9.2555595585104608E-2</c:v>
                </c:pt>
                <c:pt idx="172">
                  <c:v>8.5404862498498907E-2</c:v>
                </c:pt>
                <c:pt idx="173">
                  <c:v>8.9362329283070793E-2</c:v>
                </c:pt>
                <c:pt idx="174">
                  <c:v>9.0323038461118582E-2</c:v>
                </c:pt>
                <c:pt idx="175">
                  <c:v>8.3821875784670111E-2</c:v>
                </c:pt>
                <c:pt idx="176">
                  <c:v>8.3052216727256892E-2</c:v>
                </c:pt>
                <c:pt idx="177">
                  <c:v>9.1158200417035123E-2</c:v>
                </c:pt>
                <c:pt idx="178">
                  <c:v>9.2571971309730411E-2</c:v>
                </c:pt>
                <c:pt idx="179">
                  <c:v>9.7915916112621251E-2</c:v>
                </c:pt>
                <c:pt idx="180">
                  <c:v>9.7391892924595283E-2</c:v>
                </c:pt>
                <c:pt idx="181">
                  <c:v>8.8598128800532722E-2</c:v>
                </c:pt>
                <c:pt idx="182">
                  <c:v>8.2309850544219895E-2</c:v>
                </c:pt>
                <c:pt idx="183">
                  <c:v>9.0787017325516625E-2</c:v>
                </c:pt>
                <c:pt idx="184">
                  <c:v>7.3150361903514219E-2</c:v>
                </c:pt>
                <c:pt idx="185">
                  <c:v>8.2353519143222031E-2</c:v>
                </c:pt>
                <c:pt idx="186">
                  <c:v>7.9596938831209912E-2</c:v>
                </c:pt>
                <c:pt idx="187">
                  <c:v>7.6589264074935284E-2</c:v>
                </c:pt>
                <c:pt idx="188">
                  <c:v>6.2326007925850753E-2</c:v>
                </c:pt>
                <c:pt idx="189">
                  <c:v>6.2331466500726018E-2</c:v>
                </c:pt>
                <c:pt idx="190">
                  <c:v>7.4192949704691133E-2</c:v>
                </c:pt>
                <c:pt idx="191">
                  <c:v>7.2511708643107409E-2</c:v>
                </c:pt>
                <c:pt idx="192">
                  <c:v>5.6288824113800311E-2</c:v>
                </c:pt>
                <c:pt idx="193">
                  <c:v>7.4733348617343029E-2</c:v>
                </c:pt>
                <c:pt idx="194">
                  <c:v>5.2527866024738273E-2</c:v>
                </c:pt>
                <c:pt idx="195">
                  <c:v>4.04753327001387E-2</c:v>
                </c:pt>
                <c:pt idx="196">
                  <c:v>2.4956604329741606E-2</c:v>
                </c:pt>
                <c:pt idx="197">
                  <c:v>1.6654111944453535E-2</c:v>
                </c:pt>
                <c:pt idx="198">
                  <c:v>1.6801493466085858E-2</c:v>
                </c:pt>
                <c:pt idx="199">
                  <c:v>2.9902073166737615E-2</c:v>
                </c:pt>
                <c:pt idx="200">
                  <c:v>3.9318114826581062E-2</c:v>
                </c:pt>
                <c:pt idx="201">
                  <c:v>5.9662223386718172E-2</c:v>
                </c:pt>
                <c:pt idx="202">
                  <c:v>5.1927422788458327E-2</c:v>
                </c:pt>
                <c:pt idx="203">
                  <c:v>6.486970381772722E-2</c:v>
                </c:pt>
                <c:pt idx="204">
                  <c:v>7.2380702846100889E-2</c:v>
                </c:pt>
                <c:pt idx="205">
                  <c:v>7.0770423257895884E-2</c:v>
                </c:pt>
                <c:pt idx="206">
                  <c:v>8.3554405615781799E-2</c:v>
                </c:pt>
                <c:pt idx="207">
                  <c:v>8.2053297525082114E-2</c:v>
                </c:pt>
                <c:pt idx="208">
                  <c:v>8.8794637496042578E-2</c:v>
                </c:pt>
                <c:pt idx="209">
                  <c:v>0.10156770270417796</c:v>
                </c:pt>
                <c:pt idx="210">
                  <c:v>0.10143669690717143</c:v>
                </c:pt>
                <c:pt idx="211">
                  <c:v>9.8319850653391355E-2</c:v>
                </c:pt>
                <c:pt idx="212">
                  <c:v>0.10458083603532785</c:v>
                </c:pt>
                <c:pt idx="213">
                  <c:v>0.10875118724003538</c:v>
                </c:pt>
                <c:pt idx="214">
                  <c:v>0.10913874605617968</c:v>
                </c:pt>
                <c:pt idx="215">
                  <c:v>0.11259948252710181</c:v>
                </c:pt>
                <c:pt idx="216">
                  <c:v>0.11259402395222654</c:v>
                </c:pt>
                <c:pt idx="217">
                  <c:v>0.11318355003875583</c:v>
                </c:pt>
                <c:pt idx="218">
                  <c:v>0.11345102020764414</c:v>
                </c:pt>
                <c:pt idx="219">
                  <c:v>0.11426980643893488</c:v>
                </c:pt>
                <c:pt idx="220">
                  <c:v>0.11999039290821961</c:v>
                </c:pt>
                <c:pt idx="221">
                  <c:v>0.11830915184663576</c:v>
                </c:pt>
                <c:pt idx="222">
                  <c:v>0.12050895752137031</c:v>
                </c:pt>
                <c:pt idx="223">
                  <c:v>0.12637692551228724</c:v>
                </c:pt>
                <c:pt idx="224">
                  <c:v>0.12960294326357266</c:v>
                </c:pt>
                <c:pt idx="225">
                  <c:v>0.1283038024432582</c:v>
                </c:pt>
                <c:pt idx="226">
                  <c:v>0.13146977587091557</c:v>
                </c:pt>
                <c:pt idx="227">
                  <c:v>0.12859310691164746</c:v>
                </c:pt>
                <c:pt idx="228">
                  <c:v>0.12088559918776408</c:v>
                </c:pt>
                <c:pt idx="229">
                  <c:v>0.12804179084924516</c:v>
                </c:pt>
                <c:pt idx="230">
                  <c:v>0.1322885621022063</c:v>
                </c:pt>
                <c:pt idx="231">
                  <c:v>0.13097304555726594</c:v>
                </c:pt>
                <c:pt idx="232">
                  <c:v>0.13285625388923453</c:v>
                </c:pt>
                <c:pt idx="233">
                  <c:v>0.12463564012707558</c:v>
                </c:pt>
                <c:pt idx="234">
                  <c:v>0.12436816995818739</c:v>
                </c:pt>
                <c:pt idx="235">
                  <c:v>0.10598368977827273</c:v>
                </c:pt>
                <c:pt idx="236">
                  <c:v>0.11100012008864721</c:v>
                </c:pt>
                <c:pt idx="237">
                  <c:v>9.2986823000251045E-2</c:v>
                </c:pt>
                <c:pt idx="238">
                  <c:v>8.6054432908656261E-2</c:v>
                </c:pt>
                <c:pt idx="239">
                  <c:v>7.6834899944322535E-2</c:v>
                </c:pt>
                <c:pt idx="240">
                  <c:v>9.8751078068537904E-2</c:v>
                </c:pt>
                <c:pt idx="241">
                  <c:v>0.12513782901560061</c:v>
                </c:pt>
                <c:pt idx="242">
                  <c:v>0.13027980654810645</c:v>
                </c:pt>
                <c:pt idx="243">
                  <c:v>0.13458662212469566</c:v>
                </c:pt>
                <c:pt idx="244">
                  <c:v>0.13656808480441929</c:v>
                </c:pt>
                <c:pt idx="245">
                  <c:v>0.13640978613303645</c:v>
                </c:pt>
                <c:pt idx="246">
                  <c:v>0.14017074422209846</c:v>
                </c:pt>
                <c:pt idx="247">
                  <c:v>0.14115328769964747</c:v>
                </c:pt>
                <c:pt idx="248">
                  <c:v>0.13557462417711977</c:v>
                </c:pt>
                <c:pt idx="249">
                  <c:v>0.12386598106966237</c:v>
                </c:pt>
                <c:pt idx="250">
                  <c:v>0.12348388082839322</c:v>
                </c:pt>
                <c:pt idx="251">
                  <c:v>0.10294872214762164</c:v>
                </c:pt>
                <c:pt idx="252">
                  <c:v>9.3139663096758626E-2</c:v>
                </c:pt>
                <c:pt idx="253">
                  <c:v>0.10585268398126621</c:v>
                </c:pt>
                <c:pt idx="254">
                  <c:v>0.12563455932925024</c:v>
                </c:pt>
                <c:pt idx="255">
                  <c:v>0.11617484907040465</c:v>
                </c:pt>
                <c:pt idx="256">
                  <c:v>0.10714090765183025</c:v>
                </c:pt>
                <c:pt idx="257">
                  <c:v>0.1042860729920632</c:v>
                </c:pt>
                <c:pt idx="258">
                  <c:v>9.7866788938743857E-2</c:v>
                </c:pt>
                <c:pt idx="259">
                  <c:v>8.7713839670738786E-2</c:v>
                </c:pt>
                <c:pt idx="260">
                  <c:v>0.10231552746209023</c:v>
                </c:pt>
                <c:pt idx="261">
                  <c:v>0.10402406139805016</c:v>
                </c:pt>
                <c:pt idx="262">
                  <c:v>0.10924791755368501</c:v>
                </c:pt>
                <c:pt idx="263">
                  <c:v>0.1261858753916528</c:v>
                </c:pt>
                <c:pt idx="264">
                  <c:v>0.12000131005797014</c:v>
                </c:pt>
                <c:pt idx="265">
                  <c:v>0.12287797901723825</c:v>
                </c:pt>
                <c:pt idx="266">
                  <c:v>0.10784506381074026</c:v>
                </c:pt>
                <c:pt idx="267">
                  <c:v>9.2894027227371515E-2</c:v>
                </c:pt>
                <c:pt idx="268">
                  <c:v>0.10331444666426488</c:v>
                </c:pt>
                <c:pt idx="269">
                  <c:v>8.8980229041801764E-2</c:v>
                </c:pt>
                <c:pt idx="270">
                  <c:v>0.10309610366925397</c:v>
                </c:pt>
                <c:pt idx="271">
                  <c:v>0.11902422515529655</c:v>
                </c:pt>
                <c:pt idx="272">
                  <c:v>0.11437351936156506</c:v>
                </c:pt>
                <c:pt idx="273">
                  <c:v>0.12584198517451062</c:v>
                </c:pt>
                <c:pt idx="274">
                  <c:v>0.12199368988744407</c:v>
                </c:pt>
                <c:pt idx="275">
                  <c:v>0.11722835402133211</c:v>
                </c:pt>
                <c:pt idx="276">
                  <c:v>0.12915534012380053</c:v>
                </c:pt>
                <c:pt idx="277">
                  <c:v>0.12912258867454895</c:v>
                </c:pt>
                <c:pt idx="278">
                  <c:v>0.14001244555071563</c:v>
                </c:pt>
                <c:pt idx="279">
                  <c:v>0.14465769276957158</c:v>
                </c:pt>
                <c:pt idx="280">
                  <c:v>0.14648631535278775</c:v>
                </c:pt>
                <c:pt idx="281">
                  <c:v>0.14612604941101967</c:v>
                </c:pt>
                <c:pt idx="282">
                  <c:v>0.1449087872138341</c:v>
                </c:pt>
                <c:pt idx="283">
                  <c:v>0.15192305592855826</c:v>
                </c:pt>
                <c:pt idx="284">
                  <c:v>0.1515737071365407</c:v>
                </c:pt>
                <c:pt idx="285">
                  <c:v>0.15475059771394883</c:v>
                </c:pt>
                <c:pt idx="286">
                  <c:v>0.1538663085841549</c:v>
                </c:pt>
                <c:pt idx="287">
                  <c:v>0.15216323322306999</c:v>
                </c:pt>
                <c:pt idx="288">
                  <c:v>0.14875708250090067</c:v>
                </c:pt>
                <c:pt idx="289">
                  <c:v>0.15579318551512564</c:v>
                </c:pt>
                <c:pt idx="290">
                  <c:v>0.15054749505998982</c:v>
                </c:pt>
                <c:pt idx="291">
                  <c:v>0.14549831330036364</c:v>
                </c:pt>
                <c:pt idx="292">
                  <c:v>0.14686841559405667</c:v>
                </c:pt>
                <c:pt idx="293">
                  <c:v>0.13061277961549808</c:v>
                </c:pt>
                <c:pt idx="294">
                  <c:v>0.13507243528859475</c:v>
                </c:pt>
                <c:pt idx="295">
                  <c:v>0.11582004170351208</c:v>
                </c:pt>
                <c:pt idx="296">
                  <c:v>0.11368028035240559</c:v>
                </c:pt>
                <c:pt idx="297">
                  <c:v>0.12771427635672866</c:v>
                </c:pt>
                <c:pt idx="298">
                  <c:v>0.12086376488826302</c:v>
                </c:pt>
                <c:pt idx="299">
                  <c:v>0.13603314446664266</c:v>
                </c:pt>
                <c:pt idx="300">
                  <c:v>0.1322612692278301</c:v>
                </c:pt>
                <c:pt idx="301">
                  <c:v>0.14602779506326488</c:v>
                </c:pt>
                <c:pt idx="302">
                  <c:v>0.14044367296586205</c:v>
                </c:pt>
                <c:pt idx="303">
                  <c:v>0.15072216945599837</c:v>
                </c:pt>
                <c:pt idx="304">
                  <c:v>0.14871341390189852</c:v>
                </c:pt>
                <c:pt idx="305">
                  <c:v>0.14166093516304762</c:v>
                </c:pt>
                <c:pt idx="306">
                  <c:v>0.12503957466784579</c:v>
                </c:pt>
                <c:pt idx="307">
                  <c:v>0.12236487297896269</c:v>
                </c:pt>
                <c:pt idx="308">
                  <c:v>0.12502319894321989</c:v>
                </c:pt>
                <c:pt idx="309">
                  <c:v>0.13878972477865467</c:v>
                </c:pt>
                <c:pt idx="310">
                  <c:v>0.12877323988253139</c:v>
                </c:pt>
                <c:pt idx="311">
                  <c:v>0.12429720848480881</c:v>
                </c:pt>
                <c:pt idx="312">
                  <c:v>0.12826559241913121</c:v>
                </c:pt>
                <c:pt idx="313">
                  <c:v>0.13572200569875209</c:v>
                </c:pt>
                <c:pt idx="314">
                  <c:v>0.13338027707726061</c:v>
                </c:pt>
                <c:pt idx="315">
                  <c:v>0.13642070328278696</c:v>
                </c:pt>
                <c:pt idx="316">
                  <c:v>0.14148626076703885</c:v>
                </c:pt>
                <c:pt idx="317">
                  <c:v>0.14742519023133435</c:v>
                </c:pt>
                <c:pt idx="318">
                  <c:v>0.1421685826264478</c:v>
                </c:pt>
                <c:pt idx="319">
                  <c:v>0.14402995665891555</c:v>
                </c:pt>
                <c:pt idx="320">
                  <c:v>0.14991975894933354</c:v>
                </c:pt>
                <c:pt idx="321">
                  <c:v>0.14902455266978884</c:v>
                </c:pt>
                <c:pt idx="322">
                  <c:v>0.13602768589176728</c:v>
                </c:pt>
                <c:pt idx="323">
                  <c:v>0.14651906680203935</c:v>
                </c:pt>
                <c:pt idx="324">
                  <c:v>0.14482145001582983</c:v>
                </c:pt>
                <c:pt idx="325">
                  <c:v>0.15064574940774464</c:v>
                </c:pt>
                <c:pt idx="326">
                  <c:v>0.1533586611207545</c:v>
                </c:pt>
                <c:pt idx="327">
                  <c:v>0.15595694276138389</c:v>
                </c:pt>
                <c:pt idx="328">
                  <c:v>0.15116977259577072</c:v>
                </c:pt>
                <c:pt idx="329">
                  <c:v>0.1543575803229294</c:v>
                </c:pt>
                <c:pt idx="330">
                  <c:v>0.15003984759658942</c:v>
                </c:pt>
                <c:pt idx="331">
                  <c:v>0.13839124881276008</c:v>
                </c:pt>
                <c:pt idx="332">
                  <c:v>0.15082588237862857</c:v>
                </c:pt>
                <c:pt idx="333">
                  <c:v>0.15421019880129683</c:v>
                </c:pt>
                <c:pt idx="334">
                  <c:v>0.14054738588849225</c:v>
                </c:pt>
                <c:pt idx="335">
                  <c:v>0.13546545267961443</c:v>
                </c:pt>
                <c:pt idx="336">
                  <c:v>0.13975043395670259</c:v>
                </c:pt>
                <c:pt idx="337">
                  <c:v>0.15508902935621563</c:v>
                </c:pt>
                <c:pt idx="338">
                  <c:v>0.14921014421554815</c:v>
                </c:pt>
                <c:pt idx="339">
                  <c:v>0.14582036921800448</c:v>
                </c:pt>
                <c:pt idx="340">
                  <c:v>0.14547102042598717</c:v>
                </c:pt>
                <c:pt idx="341">
                  <c:v>0.15781831679385139</c:v>
                </c:pt>
                <c:pt idx="342">
                  <c:v>0.15870806449852073</c:v>
                </c:pt>
                <c:pt idx="343">
                  <c:v>0.16223976244282132</c:v>
                </c:pt>
                <c:pt idx="344">
                  <c:v>0.16149193768490916</c:v>
                </c:pt>
                <c:pt idx="345">
                  <c:v>0.1604111398596054</c:v>
                </c:pt>
                <c:pt idx="346">
                  <c:v>0.1631240515726155</c:v>
                </c:pt>
                <c:pt idx="347">
                  <c:v>0.16052576993198611</c:v>
                </c:pt>
                <c:pt idx="348">
                  <c:v>0.14859332525464242</c:v>
                </c:pt>
                <c:pt idx="349">
                  <c:v>0.1591174576141661</c:v>
                </c:pt>
                <c:pt idx="350">
                  <c:v>0.157649100972718</c:v>
                </c:pt>
                <c:pt idx="351">
                  <c:v>0.15033461063985407</c:v>
                </c:pt>
                <c:pt idx="352">
                  <c:v>0.152703632135722</c:v>
                </c:pt>
                <c:pt idx="353">
                  <c:v>0.15154095568728909</c:v>
                </c:pt>
                <c:pt idx="354">
                  <c:v>0.15398093865653564</c:v>
                </c:pt>
                <c:pt idx="355">
                  <c:v>0.14402995665891555</c:v>
                </c:pt>
                <c:pt idx="356">
                  <c:v>0.14238692562145869</c:v>
                </c:pt>
                <c:pt idx="357">
                  <c:v>0.13499055666546589</c:v>
                </c:pt>
                <c:pt idx="358">
                  <c:v>0.13546545267961443</c:v>
                </c:pt>
                <c:pt idx="359">
                  <c:v>0.14913918274216956</c:v>
                </c:pt>
                <c:pt idx="360">
                  <c:v>0.15113702114651911</c:v>
                </c:pt>
                <c:pt idx="361">
                  <c:v>0.14308562320549356</c:v>
                </c:pt>
                <c:pt idx="362">
                  <c:v>0.13780172272623054</c:v>
                </c:pt>
                <c:pt idx="363">
                  <c:v>0.14427559252830269</c:v>
                </c:pt>
                <c:pt idx="364">
                  <c:v>0.14654090110154042</c:v>
                </c:pt>
                <c:pt idx="365">
                  <c:v>0.15789473684210514</c:v>
                </c:pt>
                <c:pt idx="366">
                  <c:v>0.15175384010742463</c:v>
                </c:pt>
                <c:pt idx="367">
                  <c:v>0.15877356739702392</c:v>
                </c:pt>
                <c:pt idx="368">
                  <c:v>0.15951047500518553</c:v>
                </c:pt>
                <c:pt idx="369">
                  <c:v>0.15098418105001141</c:v>
                </c:pt>
                <c:pt idx="370">
                  <c:v>0.14756165460321616</c:v>
                </c:pt>
                <c:pt idx="371">
                  <c:v>0.14711405146344381</c:v>
                </c:pt>
                <c:pt idx="372">
                  <c:v>0.12317820063537803</c:v>
                </c:pt>
                <c:pt idx="373">
                  <c:v>0.12616404109215171</c:v>
                </c:pt>
                <c:pt idx="374">
                  <c:v>0.13397526173866531</c:v>
                </c:pt>
                <c:pt idx="375">
                  <c:v>0.133625912946648</c:v>
                </c:pt>
                <c:pt idx="376">
                  <c:v>0.12924813589668022</c:v>
                </c:pt>
                <c:pt idx="377">
                  <c:v>0.1361150230897718</c:v>
                </c:pt>
                <c:pt idx="378">
                  <c:v>0.1171956025720805</c:v>
                </c:pt>
                <c:pt idx="379">
                  <c:v>0.11972292273933118</c:v>
                </c:pt>
                <c:pt idx="380">
                  <c:v>0.13353857574864347</c:v>
                </c:pt>
                <c:pt idx="381">
                  <c:v>0.14608238081201755</c:v>
                </c:pt>
                <c:pt idx="382">
                  <c:v>0.1511861483203964</c:v>
                </c:pt>
                <c:pt idx="383">
                  <c:v>0.15034006921472945</c:v>
                </c:pt>
                <c:pt idx="384">
                  <c:v>0.15955960217906306</c:v>
                </c:pt>
                <c:pt idx="385">
                  <c:v>0.16084236727475182</c:v>
                </c:pt>
                <c:pt idx="386">
                  <c:v>0.16173757355429655</c:v>
                </c:pt>
                <c:pt idx="387">
                  <c:v>0.15678664614242516</c:v>
                </c:pt>
                <c:pt idx="388">
                  <c:v>0.15402460725553777</c:v>
                </c:pt>
                <c:pt idx="389">
                  <c:v>0.14747431740521189</c:v>
                </c:pt>
                <c:pt idx="390">
                  <c:v>0.13519252393585088</c:v>
                </c:pt>
                <c:pt idx="391">
                  <c:v>0.12863677551064959</c:v>
                </c:pt>
                <c:pt idx="392">
                  <c:v>0.14261618576622015</c:v>
                </c:pt>
                <c:pt idx="393">
                  <c:v>0.15097872247513627</c:v>
                </c:pt>
                <c:pt idx="394">
                  <c:v>0.15101147392438788</c:v>
                </c:pt>
                <c:pt idx="395">
                  <c:v>0.14839681655913281</c:v>
                </c:pt>
                <c:pt idx="396">
                  <c:v>0.14523084313147519</c:v>
                </c:pt>
                <c:pt idx="397">
                  <c:v>0.14265439579034714</c:v>
                </c:pt>
                <c:pt idx="398">
                  <c:v>0.14621338660902419</c:v>
                </c:pt>
                <c:pt idx="399">
                  <c:v>0.13732682671208196</c:v>
                </c:pt>
                <c:pt idx="400">
                  <c:v>0.13405714036179442</c:v>
                </c:pt>
                <c:pt idx="401">
                  <c:v>0.14858240810489187</c:v>
                </c:pt>
                <c:pt idx="402">
                  <c:v>0.13760521403072093</c:v>
                </c:pt>
                <c:pt idx="403">
                  <c:v>0.13868601185602472</c:v>
                </c:pt>
                <c:pt idx="404">
                  <c:v>0.13723403093920231</c:v>
                </c:pt>
                <c:pt idx="405">
                  <c:v>0.14168276946254868</c:v>
                </c:pt>
                <c:pt idx="406">
                  <c:v>0.14763261607659475</c:v>
                </c:pt>
                <c:pt idx="407">
                  <c:v>0.14461948274544484</c:v>
                </c:pt>
                <c:pt idx="408">
                  <c:v>0.13517068963634979</c:v>
                </c:pt>
                <c:pt idx="409">
                  <c:v>0.11121846308365811</c:v>
                </c:pt>
                <c:pt idx="410">
                  <c:v>7.5825063592397338E-2</c:v>
                </c:pt>
                <c:pt idx="411">
                  <c:v>3.3422853961287795E-2</c:v>
                </c:pt>
                <c:pt idx="412">
                  <c:v>1.9448902280592519E-2</c:v>
                </c:pt>
                <c:pt idx="413">
                  <c:v>5.9241913121322272E-2</c:v>
                </c:pt>
                <c:pt idx="414">
                  <c:v>8.4979093658227742E-2</c:v>
                </c:pt>
                <c:pt idx="415">
                  <c:v>8.5639581218135502E-2</c:v>
                </c:pt>
                <c:pt idx="416">
                  <c:v>7.6529219751307359E-2</c:v>
                </c:pt>
                <c:pt idx="417">
                  <c:v>4.4689352503848236E-2</c:v>
                </c:pt>
                <c:pt idx="418">
                  <c:v>6.3799823142173973E-2</c:v>
                </c:pt>
                <c:pt idx="419">
                  <c:v>6.5038919638860729E-2</c:v>
                </c:pt>
                <c:pt idx="420">
                  <c:v>4.8712322186923444E-2</c:v>
                </c:pt>
                <c:pt idx="421">
                  <c:v>7.5017194510857144E-2</c:v>
                </c:pt>
                <c:pt idx="422">
                  <c:v>6.0077075077238806E-2</c:v>
                </c:pt>
                <c:pt idx="423">
                  <c:v>6.5672114324392156E-2</c:v>
                </c:pt>
                <c:pt idx="424">
                  <c:v>7.0453825915130039E-2</c:v>
                </c:pt>
                <c:pt idx="425">
                  <c:v>6.607604886516226E-2</c:v>
                </c:pt>
                <c:pt idx="426">
                  <c:v>7.9755237502592766E-2</c:v>
                </c:pt>
                <c:pt idx="427">
                  <c:v>8.915490343781042E-2</c:v>
                </c:pt>
                <c:pt idx="428">
                  <c:v>8.6365571676546696E-2</c:v>
                </c:pt>
                <c:pt idx="429">
                  <c:v>6.8805336302798045E-2</c:v>
                </c:pt>
                <c:pt idx="430">
                  <c:v>7.3685302241290843E-2</c:v>
                </c:pt>
                <c:pt idx="431">
                  <c:v>6.0459175318507835E-2</c:v>
                </c:pt>
                <c:pt idx="432">
                  <c:v>5.8286662518149748E-2</c:v>
                </c:pt>
                <c:pt idx="433">
                  <c:v>5.4727671699472694E-2</c:v>
                </c:pt>
                <c:pt idx="434">
                  <c:v>5.4236399960698206E-2</c:v>
                </c:pt>
                <c:pt idx="435">
                  <c:v>2.7178244303977098E-2</c:v>
                </c:pt>
                <c:pt idx="436">
                  <c:v>2.8444633675040066E-2</c:v>
                </c:pt>
                <c:pt idx="437">
                  <c:v>4.8062751776766097E-2</c:v>
                </c:pt>
                <c:pt idx="438">
                  <c:v>5.0131551654493997E-2</c:v>
                </c:pt>
                <c:pt idx="439">
                  <c:v>6.5164466860991865E-2</c:v>
                </c:pt>
                <c:pt idx="440">
                  <c:v>8.4646120590836108E-2</c:v>
                </c:pt>
                <c:pt idx="441">
                  <c:v>8.0754156704767543E-2</c:v>
                </c:pt>
                <c:pt idx="442">
                  <c:v>8.9438749331324521E-2</c:v>
                </c:pt>
                <c:pt idx="443">
                  <c:v>9.9045841111802549E-2</c:v>
                </c:pt>
                <c:pt idx="444">
                  <c:v>9.9842793043592226E-2</c:v>
                </c:pt>
                <c:pt idx="445">
                  <c:v>9.3729189183288042E-2</c:v>
                </c:pt>
                <c:pt idx="446">
                  <c:v>8.8570835926156388E-2</c:v>
                </c:pt>
                <c:pt idx="447">
                  <c:v>0.1047391347067107</c:v>
                </c:pt>
                <c:pt idx="448">
                  <c:v>0.1097883164663369</c:v>
                </c:pt>
                <c:pt idx="449">
                  <c:v>0.11008853808447694</c:v>
                </c:pt>
                <c:pt idx="450">
                  <c:v>0.1085110099455234</c:v>
                </c:pt>
                <c:pt idx="451">
                  <c:v>0.10205351586807718</c:v>
                </c:pt>
                <c:pt idx="452">
                  <c:v>0.12037795172436391</c:v>
                </c:pt>
                <c:pt idx="453">
                  <c:v>0.13273616524197868</c:v>
                </c:pt>
                <c:pt idx="454">
                  <c:v>0.13056911101649571</c:v>
                </c:pt>
                <c:pt idx="455">
                  <c:v>0.12768152490747708</c:v>
                </c:pt>
                <c:pt idx="456">
                  <c:v>0.14103319905239134</c:v>
                </c:pt>
                <c:pt idx="457">
                  <c:v>0.14052009301411578</c:v>
                </c:pt>
                <c:pt idx="458">
                  <c:v>0.13503422526446801</c:v>
                </c:pt>
                <c:pt idx="459">
                  <c:v>0.14851144663151353</c:v>
                </c:pt>
                <c:pt idx="460">
                  <c:v>0.15164466860991929</c:v>
                </c:pt>
                <c:pt idx="461">
                  <c:v>0.14756165460321616</c:v>
                </c:pt>
                <c:pt idx="462">
                  <c:v>0.14626251378290145</c:v>
                </c:pt>
                <c:pt idx="463">
                  <c:v>0.14586403781700663</c:v>
                </c:pt>
                <c:pt idx="464">
                  <c:v>0.13460845642419672</c:v>
                </c:pt>
                <c:pt idx="465">
                  <c:v>0.13632244893503193</c:v>
                </c:pt>
                <c:pt idx="466">
                  <c:v>0.1168080437559362</c:v>
                </c:pt>
                <c:pt idx="467">
                  <c:v>0.10429153156693848</c:v>
                </c:pt>
                <c:pt idx="468">
                  <c:v>0.12074913481588229</c:v>
                </c:pt>
                <c:pt idx="469">
                  <c:v>0.1192480267251826</c:v>
                </c:pt>
                <c:pt idx="470">
                  <c:v>0.13733774386183251</c:v>
                </c:pt>
                <c:pt idx="471">
                  <c:v>0.13606043734101889</c:v>
                </c:pt>
                <c:pt idx="472">
                  <c:v>0.14038908721710938</c:v>
                </c:pt>
                <c:pt idx="473">
                  <c:v>0.13898077489928937</c:v>
                </c:pt>
                <c:pt idx="474">
                  <c:v>0.14037271149248345</c:v>
                </c:pt>
                <c:pt idx="475">
                  <c:v>0.14022532997085113</c:v>
                </c:pt>
                <c:pt idx="476">
                  <c:v>0.14090219325538494</c:v>
                </c:pt>
                <c:pt idx="477">
                  <c:v>0.13560737562637137</c:v>
                </c:pt>
                <c:pt idx="478">
                  <c:v>0.14773632899922493</c:v>
                </c:pt>
                <c:pt idx="479">
                  <c:v>0.13511610388759712</c:v>
                </c:pt>
                <c:pt idx="480">
                  <c:v>0.11880042358541025</c:v>
                </c:pt>
                <c:pt idx="481">
                  <c:v>0.14176464808567782</c:v>
                </c:pt>
                <c:pt idx="482">
                  <c:v>0.13378421161803083</c:v>
                </c:pt>
                <c:pt idx="483">
                  <c:v>0.12642605268616477</c:v>
                </c:pt>
                <c:pt idx="484">
                  <c:v>0.11770870861035594</c:v>
                </c:pt>
                <c:pt idx="485">
                  <c:v>0.12022511162785619</c:v>
                </c:pt>
                <c:pt idx="486">
                  <c:v>9.8467232175023678E-2</c:v>
                </c:pt>
                <c:pt idx="487">
                  <c:v>0.10369108833065865</c:v>
                </c:pt>
                <c:pt idx="488">
                  <c:v>0.11541064858786672</c:v>
                </c:pt>
                <c:pt idx="489">
                  <c:v>0.13160078166792222</c:v>
                </c:pt>
                <c:pt idx="490">
                  <c:v>0.11458094520682545</c:v>
                </c:pt>
                <c:pt idx="491">
                  <c:v>9.4744484110088498E-2</c:v>
                </c:pt>
                <c:pt idx="492">
                  <c:v>0.10325986091551222</c:v>
                </c:pt>
                <c:pt idx="493">
                  <c:v>0.11298704134324611</c:v>
                </c:pt>
                <c:pt idx="494">
                  <c:v>0.12680815292743366</c:v>
                </c:pt>
                <c:pt idx="495">
                  <c:v>0.12500682321859397</c:v>
                </c:pt>
                <c:pt idx="496">
                  <c:v>0.12255592309959715</c:v>
                </c:pt>
                <c:pt idx="497">
                  <c:v>0.13448836777694084</c:v>
                </c:pt>
                <c:pt idx="498">
                  <c:v>0.12630050546403351</c:v>
                </c:pt>
                <c:pt idx="499">
                  <c:v>0.11569995305625609</c:v>
                </c:pt>
                <c:pt idx="500">
                  <c:v>9.8625530846406656E-2</c:v>
                </c:pt>
                <c:pt idx="501">
                  <c:v>0.10083625367089161</c:v>
                </c:pt>
                <c:pt idx="502">
                  <c:v>8.6398323125798301E-2</c:v>
                </c:pt>
                <c:pt idx="503">
                  <c:v>6.0650225439142294E-2</c:v>
                </c:pt>
                <c:pt idx="504">
                  <c:v>4.9154466751820412E-2</c:v>
                </c:pt>
                <c:pt idx="505">
                  <c:v>5.0049673031365004E-2</c:v>
                </c:pt>
                <c:pt idx="506">
                  <c:v>5.8242993919147612E-2</c:v>
                </c:pt>
                <c:pt idx="507">
                  <c:v>3.1823491522833196E-2</c:v>
                </c:pt>
                <c:pt idx="508">
                  <c:v>4.9050753829190219E-2</c:v>
                </c:pt>
                <c:pt idx="509">
                  <c:v>2.6392209521937961E-2</c:v>
                </c:pt>
                <c:pt idx="510">
                  <c:v>2.6938067009465119E-2</c:v>
                </c:pt>
                <c:pt idx="511">
                  <c:v>1.4929202283867678E-2</c:v>
                </c:pt>
                <c:pt idx="512">
                  <c:v>2.0202185613380053E-2</c:v>
                </c:pt>
                <c:pt idx="513">
                  <c:v>4.08956429655346E-2</c:v>
                </c:pt>
                <c:pt idx="514">
                  <c:v>2.4618172687474703E-2</c:v>
                </c:pt>
                <c:pt idx="515">
                  <c:v>3.9110688981320807E-2</c:v>
                </c:pt>
                <c:pt idx="516">
                  <c:v>2.7822356139259177E-2</c:v>
                </c:pt>
                <c:pt idx="517">
                  <c:v>3.3504732584416795E-2</c:v>
                </c:pt>
                <c:pt idx="518">
                  <c:v>5.9094531599689949E-2</c:v>
                </c:pt>
                <c:pt idx="519">
                  <c:v>5.8625094160416648E-2</c:v>
                </c:pt>
                <c:pt idx="520">
                  <c:v>3.8783174488804438E-2</c:v>
                </c:pt>
                <c:pt idx="521">
                  <c:v>4.3968820620312425E-2</c:v>
                </c:pt>
                <c:pt idx="522">
                  <c:v>4.5562724483891759E-2</c:v>
                </c:pt>
                <c:pt idx="523">
                  <c:v>2.6239369425430373E-2</c:v>
                </c:pt>
                <c:pt idx="524">
                  <c:v>1.1714101682332796E-2</c:v>
                </c:pt>
                <c:pt idx="525">
                  <c:v>1.1042696972674383E-2</c:v>
                </c:pt>
                <c:pt idx="526">
                  <c:v>1.0851646852039805E-2</c:v>
                </c:pt>
                <c:pt idx="527">
                  <c:v>-1.5829867138288031E-3</c:v>
                </c:pt>
                <c:pt idx="528">
                  <c:v>1.7904125590890704E-2</c:v>
                </c:pt>
                <c:pt idx="529">
                  <c:v>3.47165362067271E-2</c:v>
                </c:pt>
                <c:pt idx="530">
                  <c:v>5.1769124117075467E-2</c:v>
                </c:pt>
                <c:pt idx="531">
                  <c:v>4.6861865304206329E-2</c:v>
                </c:pt>
                <c:pt idx="532">
                  <c:v>4.6834572429829996E-2</c:v>
                </c:pt>
                <c:pt idx="533">
                  <c:v>6.1965741984082785E-2</c:v>
                </c:pt>
                <c:pt idx="534">
                  <c:v>4.8739615061299778E-2</c:v>
                </c:pt>
                <c:pt idx="535">
                  <c:v>5.3395779429906406E-2</c:v>
                </c:pt>
                <c:pt idx="536">
                  <c:v>6.5350058406751177E-2</c:v>
                </c:pt>
                <c:pt idx="537">
                  <c:v>6.3357678577277005E-2</c:v>
                </c:pt>
                <c:pt idx="538">
                  <c:v>5.4722213124597428E-2</c:v>
                </c:pt>
                <c:pt idx="539">
                  <c:v>7.989716044934983E-2</c:v>
                </c:pt>
                <c:pt idx="540">
                  <c:v>8.431860609831987E-2</c:v>
                </c:pt>
                <c:pt idx="541">
                  <c:v>8.8112315636633631E-2</c:v>
                </c:pt>
                <c:pt idx="542">
                  <c:v>9.1709516479437536E-2</c:v>
                </c:pt>
                <c:pt idx="543">
                  <c:v>9.2675684232360597E-2</c:v>
                </c:pt>
                <c:pt idx="544">
                  <c:v>8.0393890762999576E-2</c:v>
                </c:pt>
                <c:pt idx="545">
                  <c:v>8.5852465638271147E-2</c:v>
                </c:pt>
                <c:pt idx="546">
                  <c:v>8.6021681459404531E-2</c:v>
                </c:pt>
                <c:pt idx="547">
                  <c:v>0.10382755270254045</c:v>
                </c:pt>
                <c:pt idx="548">
                  <c:v>0.10243561610934622</c:v>
                </c:pt>
                <c:pt idx="549">
                  <c:v>0.10041048483062044</c:v>
                </c:pt>
                <c:pt idx="550">
                  <c:v>0.10657321586480202</c:v>
                </c:pt>
                <c:pt idx="551">
                  <c:v>0.11387133047304004</c:v>
                </c:pt>
                <c:pt idx="552">
                  <c:v>0.11877858928590919</c:v>
                </c:pt>
                <c:pt idx="553">
                  <c:v>0.11988122141071403</c:v>
                </c:pt>
                <c:pt idx="554">
                  <c:v>0.1188986779331653</c:v>
                </c:pt>
                <c:pt idx="555">
                  <c:v>0.11175340342143474</c:v>
                </c:pt>
                <c:pt idx="556">
                  <c:v>0.11133309315603884</c:v>
                </c:pt>
                <c:pt idx="557">
                  <c:v>0.11193899496719394</c:v>
                </c:pt>
                <c:pt idx="558">
                  <c:v>0.12174259544318181</c:v>
                </c:pt>
                <c:pt idx="559">
                  <c:v>0.12662256138167435</c:v>
                </c:pt>
                <c:pt idx="560">
                  <c:v>0.12432450135918502</c:v>
                </c:pt>
                <c:pt idx="561">
                  <c:v>0.13144248299653935</c:v>
                </c:pt>
                <c:pt idx="562">
                  <c:v>0.12781253070448373</c:v>
                </c:pt>
                <c:pt idx="563">
                  <c:v>0.11637135776591451</c:v>
                </c:pt>
                <c:pt idx="564">
                  <c:v>0.12810183517287296</c:v>
                </c:pt>
                <c:pt idx="565">
                  <c:v>0.11459186235657598</c:v>
                </c:pt>
                <c:pt idx="566">
                  <c:v>0.11769779146060541</c:v>
                </c:pt>
                <c:pt idx="567">
                  <c:v>0.11463553095557812</c:v>
                </c:pt>
                <c:pt idx="568">
                  <c:v>0.12540529918448878</c:v>
                </c:pt>
                <c:pt idx="569">
                  <c:v>0.13670454917630109</c:v>
                </c:pt>
                <c:pt idx="570">
                  <c:v>0.13690105787181092</c:v>
                </c:pt>
                <c:pt idx="571">
                  <c:v>0.13578205002238017</c:v>
                </c:pt>
                <c:pt idx="572">
                  <c:v>0.14321117042762482</c:v>
                </c:pt>
                <c:pt idx="573">
                  <c:v>0.14673740979705027</c:v>
                </c:pt>
                <c:pt idx="574">
                  <c:v>0.14761078177709366</c:v>
                </c:pt>
                <c:pt idx="575">
                  <c:v>0.14165001801329707</c:v>
                </c:pt>
                <c:pt idx="576">
                  <c:v>0.14170460376204974</c:v>
                </c:pt>
                <c:pt idx="577">
                  <c:v>0.13963580388432184</c:v>
                </c:pt>
                <c:pt idx="578">
                  <c:v>0.14177010666055295</c:v>
                </c:pt>
                <c:pt idx="579">
                  <c:v>0.14365331499252179</c:v>
                </c:pt>
                <c:pt idx="580">
                  <c:v>0.13309643118374651</c:v>
                </c:pt>
                <c:pt idx="581">
                  <c:v>0.12735946898983622</c:v>
                </c:pt>
                <c:pt idx="582">
                  <c:v>0.13616415026364906</c:v>
                </c:pt>
                <c:pt idx="583">
                  <c:v>0.12630596403890865</c:v>
                </c:pt>
                <c:pt idx="584">
                  <c:v>0.11961920981670099</c:v>
                </c:pt>
                <c:pt idx="585">
                  <c:v>0.1193517396478128</c:v>
                </c:pt>
                <c:pt idx="586">
                  <c:v>0.12290527189161446</c:v>
                </c:pt>
                <c:pt idx="587">
                  <c:v>0.12375135099728164</c:v>
                </c:pt>
                <c:pt idx="588">
                  <c:v>0.13777988842672947</c:v>
                </c:pt>
                <c:pt idx="589">
                  <c:v>0.12690094870031332</c:v>
                </c:pt>
                <c:pt idx="590">
                  <c:v>0.12670989857967888</c:v>
                </c:pt>
                <c:pt idx="591">
                  <c:v>0.11715739254795351</c:v>
                </c:pt>
                <c:pt idx="592">
                  <c:v>0.12810183517287296</c:v>
                </c:pt>
                <c:pt idx="593">
                  <c:v>0.11748490704046988</c:v>
                </c:pt>
                <c:pt idx="594">
                  <c:v>0.11771416718523132</c:v>
                </c:pt>
                <c:pt idx="595">
                  <c:v>0.11357110885490013</c:v>
                </c:pt>
                <c:pt idx="596">
                  <c:v>0.12027423880173373</c:v>
                </c:pt>
                <c:pt idx="597">
                  <c:v>0.11793796875511739</c:v>
                </c:pt>
                <c:pt idx="598">
                  <c:v>0.13323289555562828</c:v>
                </c:pt>
                <c:pt idx="599">
                  <c:v>0.14113691197502154</c:v>
                </c:pt>
                <c:pt idx="600">
                  <c:v>0.14089673468050956</c:v>
                </c:pt>
                <c:pt idx="601">
                  <c:v>0.1457876177687529</c:v>
                </c:pt>
                <c:pt idx="602">
                  <c:v>0.14464131704494593</c:v>
                </c:pt>
                <c:pt idx="603">
                  <c:v>0.14593499929038523</c:v>
                </c:pt>
                <c:pt idx="604">
                  <c:v>0.14917193419142141</c:v>
                </c:pt>
                <c:pt idx="605">
                  <c:v>0.14582582779287989</c:v>
                </c:pt>
                <c:pt idx="606">
                  <c:v>0.15143724276465892</c:v>
                </c:pt>
                <c:pt idx="607">
                  <c:v>0.15292197513073291</c:v>
                </c:pt>
                <c:pt idx="608">
                  <c:v>0.15673751896854762</c:v>
                </c:pt>
                <c:pt idx="609">
                  <c:v>0.15475059771394883</c:v>
                </c:pt>
                <c:pt idx="610">
                  <c:v>0.14415550388104681</c:v>
                </c:pt>
                <c:pt idx="611">
                  <c:v>0.13487046801820976</c:v>
                </c:pt>
                <c:pt idx="612">
                  <c:v>0.13282896101485833</c:v>
                </c:pt>
                <c:pt idx="613">
                  <c:v>0.1307437854125045</c:v>
                </c:pt>
                <c:pt idx="614">
                  <c:v>0.13428640050655563</c:v>
                </c:pt>
                <c:pt idx="615">
                  <c:v>0.13059094531599677</c:v>
                </c:pt>
                <c:pt idx="616">
                  <c:v>0.13715761089094858</c:v>
                </c:pt>
                <c:pt idx="617">
                  <c:v>0.14024170569547706</c:v>
                </c:pt>
                <c:pt idx="618">
                  <c:v>0.13835849736350822</c:v>
                </c:pt>
                <c:pt idx="619">
                  <c:v>0.15357154554089025</c:v>
                </c:pt>
                <c:pt idx="620">
                  <c:v>0.11213550366270378</c:v>
                </c:pt>
                <c:pt idx="621">
                  <c:v>9.2009738097577454E-2</c:v>
                </c:pt>
                <c:pt idx="622">
                  <c:v>0.11141497177916784</c:v>
                </c:pt>
                <c:pt idx="623">
                  <c:v>0.13034530944660966</c:v>
                </c:pt>
                <c:pt idx="624">
                  <c:v>0.14567844627124757</c:v>
                </c:pt>
                <c:pt idx="625">
                  <c:v>0.14791100339523347</c:v>
                </c:pt>
                <c:pt idx="626">
                  <c:v>0.14005065557484261</c:v>
                </c:pt>
                <c:pt idx="627">
                  <c:v>0.14615334228539612</c:v>
                </c:pt>
                <c:pt idx="628">
                  <c:v>0.14515442308322146</c:v>
                </c:pt>
                <c:pt idx="629">
                  <c:v>0.16262186268409048</c:v>
                </c:pt>
                <c:pt idx="630">
                  <c:v>0.16658478804353749</c:v>
                </c:pt>
                <c:pt idx="631">
                  <c:v>0.1747617332066943</c:v>
                </c:pt>
                <c:pt idx="632">
                  <c:v>0.17492003187807717</c:v>
                </c:pt>
                <c:pt idx="633">
                  <c:v>0.18109913863688468</c:v>
                </c:pt>
                <c:pt idx="634">
                  <c:v>0.18000196508695496</c:v>
                </c:pt>
                <c:pt idx="635">
                  <c:v>0.18281313114771988</c:v>
                </c:pt>
                <c:pt idx="636">
                  <c:v>0.1811155143615106</c:v>
                </c:pt>
                <c:pt idx="637">
                  <c:v>0.1861592375462614</c:v>
                </c:pt>
                <c:pt idx="638">
                  <c:v>0.18187425626917328</c:v>
                </c:pt>
                <c:pt idx="639">
                  <c:v>0.18725641109619109</c:v>
                </c:pt>
                <c:pt idx="640">
                  <c:v>0.18368104455288814</c:v>
                </c:pt>
                <c:pt idx="641">
                  <c:v>0.18406314479415703</c:v>
                </c:pt>
                <c:pt idx="642">
                  <c:v>0.18264391532658647</c:v>
                </c:pt>
                <c:pt idx="643">
                  <c:v>0.18454349938318099</c:v>
                </c:pt>
                <c:pt idx="644">
                  <c:v>0.18647583488902711</c:v>
                </c:pt>
                <c:pt idx="645">
                  <c:v>0.18496926822345228</c:v>
                </c:pt>
                <c:pt idx="646">
                  <c:v>0.17743097632070229</c:v>
                </c:pt>
                <c:pt idx="647">
                  <c:v>0.18112097293638574</c:v>
                </c:pt>
                <c:pt idx="648">
                  <c:v>0.18137206738064826</c:v>
                </c:pt>
                <c:pt idx="649">
                  <c:v>0.19153593379840383</c:v>
                </c:pt>
                <c:pt idx="650">
                  <c:v>0.19045513597310007</c:v>
                </c:pt>
                <c:pt idx="651">
                  <c:v>0.1909191148374981</c:v>
                </c:pt>
                <c:pt idx="652">
                  <c:v>0.18750750554045337</c:v>
                </c:pt>
                <c:pt idx="653">
                  <c:v>0.19312983766198319</c:v>
                </c:pt>
                <c:pt idx="654">
                  <c:v>0.19218004563368604</c:v>
                </c:pt>
                <c:pt idx="655">
                  <c:v>0.19550977630760166</c:v>
                </c:pt>
                <c:pt idx="656">
                  <c:v>0.18895948645727578</c:v>
                </c:pt>
                <c:pt idx="657">
                  <c:v>0.19118112643151114</c:v>
                </c:pt>
                <c:pt idx="658">
                  <c:v>0.19380124237164159</c:v>
                </c:pt>
                <c:pt idx="659">
                  <c:v>0.192081791285931</c:v>
                </c:pt>
                <c:pt idx="660">
                  <c:v>0.19141038657627257</c:v>
                </c:pt>
                <c:pt idx="661">
                  <c:v>0.19373573947313838</c:v>
                </c:pt>
                <c:pt idx="662">
                  <c:v>0.18748021266607715</c:v>
                </c:pt>
                <c:pt idx="663">
                  <c:v>0.18585901592812137</c:v>
                </c:pt>
                <c:pt idx="664">
                  <c:v>0.1839867247459033</c:v>
                </c:pt>
                <c:pt idx="665">
                  <c:v>0.19017674865446135</c:v>
                </c:pt>
                <c:pt idx="666">
                  <c:v>0.18785139575759555</c:v>
                </c:pt>
                <c:pt idx="667">
                  <c:v>0.1850293125470801</c:v>
                </c:pt>
                <c:pt idx="668">
                  <c:v>0.18498018537320282</c:v>
                </c:pt>
                <c:pt idx="669">
                  <c:v>0.18995840565945044</c:v>
                </c:pt>
                <c:pt idx="670">
                  <c:v>0.19350647932837695</c:v>
                </c:pt>
                <c:pt idx="671">
                  <c:v>0.19333180493236818</c:v>
                </c:pt>
                <c:pt idx="672">
                  <c:v>0.19067893754298637</c:v>
                </c:pt>
                <c:pt idx="673">
                  <c:v>0.16148102053515864</c:v>
                </c:pt>
                <c:pt idx="674">
                  <c:v>0.17852814987063173</c:v>
                </c:pt>
                <c:pt idx="675">
                  <c:v>0.16104979312001222</c:v>
                </c:pt>
                <c:pt idx="676">
                  <c:v>0.16036747126060327</c:v>
                </c:pt>
                <c:pt idx="677">
                  <c:v>0.17209794866756198</c:v>
                </c:pt>
                <c:pt idx="678">
                  <c:v>0.16767650301859183</c:v>
                </c:pt>
                <c:pt idx="679">
                  <c:v>0.16765466871909074</c:v>
                </c:pt>
                <c:pt idx="680">
                  <c:v>0.1680040175111083</c:v>
                </c:pt>
                <c:pt idx="681">
                  <c:v>0.1807552484197425</c:v>
                </c:pt>
                <c:pt idx="682">
                  <c:v>0.18843000469437429</c:v>
                </c:pt>
                <c:pt idx="683">
                  <c:v>0.18161224467516024</c:v>
                </c:pt>
                <c:pt idx="684">
                  <c:v>0.17146475398203032</c:v>
                </c:pt>
                <c:pt idx="685">
                  <c:v>0.17901396303453085</c:v>
                </c:pt>
                <c:pt idx="686">
                  <c:v>0.18525857269184154</c:v>
                </c:pt>
                <c:pt idx="687">
                  <c:v>0.17421041714429203</c:v>
                </c:pt>
                <c:pt idx="688">
                  <c:v>0.18356641448050739</c:v>
                </c:pt>
                <c:pt idx="689">
                  <c:v>0.17970720204369031</c:v>
                </c:pt>
                <c:pt idx="690">
                  <c:v>0.17386106835227447</c:v>
                </c:pt>
                <c:pt idx="691">
                  <c:v>0.17890479153702551</c:v>
                </c:pt>
                <c:pt idx="692">
                  <c:v>0.17947248332405374</c:v>
                </c:pt>
                <c:pt idx="693">
                  <c:v>0.17563510518673772</c:v>
                </c:pt>
                <c:pt idx="694">
                  <c:v>0.16635006932390092</c:v>
                </c:pt>
                <c:pt idx="695">
                  <c:v>0.16768742016834234</c:v>
                </c:pt>
                <c:pt idx="696">
                  <c:v>0.16406838502603749</c:v>
                </c:pt>
                <c:pt idx="697">
                  <c:v>0.16430310374567408</c:v>
                </c:pt>
                <c:pt idx="698">
                  <c:v>0.16076594722649809</c:v>
                </c:pt>
                <c:pt idx="699">
                  <c:v>0.16791668031310381</c:v>
                </c:pt>
                <c:pt idx="700">
                  <c:v>0.17047675192960618</c:v>
                </c:pt>
                <c:pt idx="701">
                  <c:v>0.16886647234140117</c:v>
                </c:pt>
                <c:pt idx="702">
                  <c:v>0.16876821799364614</c:v>
                </c:pt>
                <c:pt idx="703">
                  <c:v>0.17431958864179734</c:v>
                </c:pt>
                <c:pt idx="704">
                  <c:v>0.16985993296870044</c:v>
                </c:pt>
                <c:pt idx="705">
                  <c:v>0.16782388454022415</c:v>
                </c:pt>
                <c:pt idx="706">
                  <c:v>0.16433585519492569</c:v>
                </c:pt>
                <c:pt idx="707">
                  <c:v>0.16071682005262056</c:v>
                </c:pt>
                <c:pt idx="708">
                  <c:v>0.16057489710586365</c:v>
                </c:pt>
                <c:pt idx="709">
                  <c:v>0.15269817356084661</c:v>
                </c:pt>
                <c:pt idx="710">
                  <c:v>0.14517625738272255</c:v>
                </c:pt>
                <c:pt idx="711">
                  <c:v>0.14011069989847041</c:v>
                </c:pt>
                <c:pt idx="712">
                  <c:v>0.1382111158418759</c:v>
                </c:pt>
                <c:pt idx="713">
                  <c:v>0.16350615181388442</c:v>
                </c:pt>
                <c:pt idx="714">
                  <c:v>0.16789484601360272</c:v>
                </c:pt>
                <c:pt idx="715">
                  <c:v>0.18083166846799648</c:v>
                </c:pt>
                <c:pt idx="716">
                  <c:v>0.18313518706536097</c:v>
                </c:pt>
                <c:pt idx="717">
                  <c:v>0.18134477450627179</c:v>
                </c:pt>
                <c:pt idx="718">
                  <c:v>0.19018220722933649</c:v>
                </c:pt>
                <c:pt idx="719">
                  <c:v>0.1882989988973679</c:v>
                </c:pt>
                <c:pt idx="720">
                  <c:v>0.19385582812039426</c:v>
                </c:pt>
                <c:pt idx="721">
                  <c:v>0.19100645203550262</c:v>
                </c:pt>
                <c:pt idx="722">
                  <c:v>0.19989301193244458</c:v>
                </c:pt>
                <c:pt idx="723">
                  <c:v>0.20249129357307397</c:v>
                </c:pt>
                <c:pt idx="724">
                  <c:v>0.20346291990087215</c:v>
                </c:pt>
                <c:pt idx="725">
                  <c:v>0.20817367001823159</c:v>
                </c:pt>
                <c:pt idx="726">
                  <c:v>0.2018253474382907</c:v>
                </c:pt>
                <c:pt idx="727">
                  <c:v>0.20343016845162057</c:v>
                </c:pt>
                <c:pt idx="728">
                  <c:v>0.20023690214958675</c:v>
                </c:pt>
                <c:pt idx="729">
                  <c:v>0.19601742377100181</c:v>
                </c:pt>
                <c:pt idx="730">
                  <c:v>0.19649231978515039</c:v>
                </c:pt>
                <c:pt idx="731">
                  <c:v>0.20345746132599701</c:v>
                </c:pt>
                <c:pt idx="732">
                  <c:v>0.20756230963220124</c:v>
                </c:pt>
                <c:pt idx="733">
                  <c:v>0.22345767966899197</c:v>
                </c:pt>
                <c:pt idx="734">
                  <c:v>0.22609962990862348</c:v>
                </c:pt>
                <c:pt idx="735">
                  <c:v>0.23338136879223581</c:v>
                </c:pt>
                <c:pt idx="736">
                  <c:v>0.23197851504929093</c:v>
                </c:pt>
                <c:pt idx="737">
                  <c:v>0.24003537156519164</c:v>
                </c:pt>
                <c:pt idx="738">
                  <c:v>0.22996975949519111</c:v>
                </c:pt>
                <c:pt idx="739">
                  <c:v>0.2347460125110537</c:v>
                </c:pt>
                <c:pt idx="740">
                  <c:v>0.23258441686044615</c:v>
                </c:pt>
                <c:pt idx="741">
                  <c:v>0.23501894125481729</c:v>
                </c:pt>
                <c:pt idx="742">
                  <c:v>0.23951134837716578</c:v>
                </c:pt>
                <c:pt idx="743">
                  <c:v>0.23646546359676404</c:v>
                </c:pt>
                <c:pt idx="744">
                  <c:v>0.23416194499939957</c:v>
                </c:pt>
                <c:pt idx="745">
                  <c:v>0.23570672168910137</c:v>
                </c:pt>
                <c:pt idx="746">
                  <c:v>0.23848513630061469</c:v>
                </c:pt>
                <c:pt idx="747">
                  <c:v>0.22813567833709977</c:v>
                </c:pt>
                <c:pt idx="748">
                  <c:v>0.22777541239533194</c:v>
                </c:pt>
                <c:pt idx="749">
                  <c:v>0.22208211880042353</c:v>
                </c:pt>
                <c:pt idx="750">
                  <c:v>0.2324534110634395</c:v>
                </c:pt>
                <c:pt idx="751">
                  <c:v>0.2395058898022904</c:v>
                </c:pt>
                <c:pt idx="752">
                  <c:v>0.23855063919911787</c:v>
                </c:pt>
                <c:pt idx="753">
                  <c:v>0.24290658194958459</c:v>
                </c:pt>
                <c:pt idx="754">
                  <c:v>0.2384960534503652</c:v>
                </c:pt>
                <c:pt idx="755">
                  <c:v>0.2384960534503652</c:v>
                </c:pt>
                <c:pt idx="756">
                  <c:v>0.24200045852028959</c:v>
                </c:pt>
                <c:pt idx="757">
                  <c:v>0.23933667398115702</c:v>
                </c:pt>
                <c:pt idx="758">
                  <c:v>0.24162927542877097</c:v>
                </c:pt>
                <c:pt idx="759">
                  <c:v>0.23794473738796268</c:v>
                </c:pt>
                <c:pt idx="760">
                  <c:v>0.2401281673380713</c:v>
                </c:pt>
                <c:pt idx="761">
                  <c:v>0.2356521359403487</c:v>
                </c:pt>
                <c:pt idx="762">
                  <c:v>0.23981156999530559</c:v>
                </c:pt>
                <c:pt idx="763">
                  <c:v>0.23647638074651459</c:v>
                </c:pt>
                <c:pt idx="764">
                  <c:v>0.2445932815860436</c:v>
                </c:pt>
                <c:pt idx="765">
                  <c:v>0.2545824736077904</c:v>
                </c:pt>
                <c:pt idx="766">
                  <c:v>0.25365997445386951</c:v>
                </c:pt>
                <c:pt idx="767">
                  <c:v>0.25257371805369055</c:v>
                </c:pt>
                <c:pt idx="768">
                  <c:v>0.24504634330069108</c:v>
                </c:pt>
                <c:pt idx="769">
                  <c:v>0.24393825260101085</c:v>
                </c:pt>
                <c:pt idx="770">
                  <c:v>0.24430943569252947</c:v>
                </c:pt>
                <c:pt idx="771">
                  <c:v>0.24501905042631464</c:v>
                </c:pt>
                <c:pt idx="772">
                  <c:v>0.25406390899463971</c:v>
                </c:pt>
                <c:pt idx="773">
                  <c:v>0.25141104160525768</c:v>
                </c:pt>
                <c:pt idx="774">
                  <c:v>0.25169488749877178</c:v>
                </c:pt>
                <c:pt idx="775">
                  <c:v>0.25256280090394001</c:v>
                </c:pt>
                <c:pt idx="776">
                  <c:v>0.25976811973929836</c:v>
                </c:pt>
                <c:pt idx="777">
                  <c:v>0.26426052686164692</c:v>
                </c:pt>
                <c:pt idx="778">
                  <c:v>0.27089269533510191</c:v>
                </c:pt>
                <c:pt idx="779">
                  <c:v>0.27598554569373024</c:v>
                </c:pt>
                <c:pt idx="780">
                  <c:v>0.28235570257317216</c:v>
                </c:pt>
                <c:pt idx="781">
                  <c:v>0.28124761187349195</c:v>
                </c:pt>
                <c:pt idx="782">
                  <c:v>0.28339829037434899</c:v>
                </c:pt>
                <c:pt idx="783">
                  <c:v>0.29116038384698528</c:v>
                </c:pt>
                <c:pt idx="784">
                  <c:v>0.28976298867891581</c:v>
                </c:pt>
                <c:pt idx="785">
                  <c:v>0.29030338759156754</c:v>
                </c:pt>
                <c:pt idx="786">
                  <c:v>0.29223026452253853</c:v>
                </c:pt>
                <c:pt idx="787">
                  <c:v>0.29354578106747892</c:v>
                </c:pt>
                <c:pt idx="788">
                  <c:v>0.29021059181868791</c:v>
                </c:pt>
                <c:pt idx="789">
                  <c:v>0.30785270581556567</c:v>
                </c:pt>
                <c:pt idx="790">
                  <c:v>0.3001888666906844</c:v>
                </c:pt>
                <c:pt idx="791">
                  <c:v>0.3008438956757169</c:v>
                </c:pt>
                <c:pt idx="792">
                  <c:v>0.29658074869812984</c:v>
                </c:pt>
                <c:pt idx="793">
                  <c:v>0.29280341488444189</c:v>
                </c:pt>
                <c:pt idx="794">
                  <c:v>0.28985032587692006</c:v>
                </c:pt>
                <c:pt idx="795">
                  <c:v>0.29088199652834629</c:v>
                </c:pt>
                <c:pt idx="796">
                  <c:v>0.29510147490693123</c:v>
                </c:pt>
                <c:pt idx="797">
                  <c:v>0.2955763709210798</c:v>
                </c:pt>
                <c:pt idx="798">
                  <c:v>0.29119859387111202</c:v>
                </c:pt>
                <c:pt idx="799">
                  <c:v>0.30201203069902521</c:v>
                </c:pt>
                <c:pt idx="800">
                  <c:v>0.29989410364741975</c:v>
                </c:pt>
                <c:pt idx="801">
                  <c:v>0.29818556971145971</c:v>
                </c:pt>
                <c:pt idx="802">
                  <c:v>0.2955763709210798</c:v>
                </c:pt>
                <c:pt idx="803">
                  <c:v>0.27950086791340517</c:v>
                </c:pt>
                <c:pt idx="804">
                  <c:v>0.28191901658315038</c:v>
                </c:pt>
                <c:pt idx="805">
                  <c:v>0.28055983143920787</c:v>
                </c:pt>
                <c:pt idx="806">
                  <c:v>0.27947903361390408</c:v>
                </c:pt>
                <c:pt idx="807">
                  <c:v>0.27817443421871424</c:v>
                </c:pt>
                <c:pt idx="808">
                  <c:v>0.28744309435692539</c:v>
                </c:pt>
                <c:pt idx="809">
                  <c:v>0.28884048952499486</c:v>
                </c:pt>
                <c:pt idx="810">
                  <c:v>0.29262328191355796</c:v>
                </c:pt>
                <c:pt idx="811">
                  <c:v>0.28970840293016287</c:v>
                </c:pt>
                <c:pt idx="812">
                  <c:v>0.28759047587855768</c:v>
                </c:pt>
                <c:pt idx="813">
                  <c:v>0.2883110077620934</c:v>
                </c:pt>
                <c:pt idx="814">
                  <c:v>0.28437537527702256</c:v>
                </c:pt>
                <c:pt idx="815">
                  <c:v>0.28685356827039582</c:v>
                </c:pt>
                <c:pt idx="816">
                  <c:v>0.28578914616971796</c:v>
                </c:pt>
                <c:pt idx="817">
                  <c:v>0.28667343529951189</c:v>
                </c:pt>
                <c:pt idx="818">
                  <c:v>0.28482843699167032</c:v>
                </c:pt>
                <c:pt idx="819">
                  <c:v>0.27999759822705478</c:v>
                </c:pt>
                <c:pt idx="820">
                  <c:v>0.2712747955763708</c:v>
                </c:pt>
                <c:pt idx="821">
                  <c:v>0.2822246967761658</c:v>
                </c:pt>
                <c:pt idx="822">
                  <c:v>0.27850194871123046</c:v>
                </c:pt>
                <c:pt idx="823">
                  <c:v>0.27630760161137136</c:v>
                </c:pt>
                <c:pt idx="824">
                  <c:v>0.28595290341597623</c:v>
                </c:pt>
                <c:pt idx="825">
                  <c:v>0.28205002238015703</c:v>
                </c:pt>
                <c:pt idx="826">
                  <c:v>0.29594755401259842</c:v>
                </c:pt>
                <c:pt idx="827">
                  <c:v>0.30384065328224114</c:v>
                </c:pt>
                <c:pt idx="828">
                  <c:v>0.30320745859670944</c:v>
                </c:pt>
                <c:pt idx="829">
                  <c:v>0.30392799048024538</c:v>
                </c:pt>
                <c:pt idx="830">
                  <c:v>0.30143342176224619</c:v>
                </c:pt>
                <c:pt idx="831">
                  <c:v>0.3036878131857334</c:v>
                </c:pt>
                <c:pt idx="832">
                  <c:v>0.30523804845031061</c:v>
                </c:pt>
                <c:pt idx="833">
                  <c:v>0.30357864168822807</c:v>
                </c:pt>
                <c:pt idx="834">
                  <c:v>0.30433738359589074</c:v>
                </c:pt>
                <c:pt idx="835">
                  <c:v>0.30967041124903105</c:v>
                </c:pt>
                <c:pt idx="836">
                  <c:v>0.30971953842290861</c:v>
                </c:pt>
                <c:pt idx="837">
                  <c:v>0.30837672900359175</c:v>
                </c:pt>
                <c:pt idx="838">
                  <c:v>0.30985600279479036</c:v>
                </c:pt>
                <c:pt idx="839">
                  <c:v>0.30702300243452441</c:v>
                </c:pt>
                <c:pt idx="840">
                  <c:v>0.30509066692867831</c:v>
                </c:pt>
                <c:pt idx="841">
                  <c:v>0.31132435943623848</c:v>
                </c:pt>
                <c:pt idx="842">
                  <c:v>0.31042369458181862</c:v>
                </c:pt>
                <c:pt idx="843">
                  <c:v>0.28660247382613357</c:v>
                </c:pt>
                <c:pt idx="844">
                  <c:v>0.29134597539274432</c:v>
                </c:pt>
                <c:pt idx="845">
                  <c:v>0.30008515376805422</c:v>
                </c:pt>
                <c:pt idx="846">
                  <c:v>0.30679374228976297</c:v>
                </c:pt>
                <c:pt idx="847">
                  <c:v>0.30919551523488248</c:v>
                </c:pt>
                <c:pt idx="848">
                  <c:v>0.3124542844354195</c:v>
                </c:pt>
                <c:pt idx="849">
                  <c:v>0.3182840424022097</c:v>
                </c:pt>
                <c:pt idx="850">
                  <c:v>0.31869343551785506</c:v>
                </c:pt>
                <c:pt idx="851">
                  <c:v>0.3171049902291509</c:v>
                </c:pt>
                <c:pt idx="852">
                  <c:v>0.3164990884179959</c:v>
                </c:pt>
                <c:pt idx="853">
                  <c:v>0.32646644614024167</c:v>
                </c:pt>
                <c:pt idx="854">
                  <c:v>0.33138462210286146</c:v>
                </c:pt>
                <c:pt idx="855">
                  <c:v>0.32976342536490566</c:v>
                </c:pt>
                <c:pt idx="856">
                  <c:v>0.32606797017434686</c:v>
                </c:pt>
                <c:pt idx="857">
                  <c:v>0.32814768720182524</c:v>
                </c:pt>
                <c:pt idx="858">
                  <c:v>0.32850249456871794</c:v>
                </c:pt>
                <c:pt idx="859">
                  <c:v>0.32739986244391311</c:v>
                </c:pt>
                <c:pt idx="860">
                  <c:v>0.32610072162359843</c:v>
                </c:pt>
                <c:pt idx="861">
                  <c:v>0.33208331968689608</c:v>
                </c:pt>
                <c:pt idx="862">
                  <c:v>0.33075688599220521</c:v>
                </c:pt>
                <c:pt idx="863">
                  <c:v>0.3277765041103069</c:v>
                </c:pt>
                <c:pt idx="864">
                  <c:v>0.32815314577670068</c:v>
                </c:pt>
                <c:pt idx="865">
                  <c:v>0.33923951134837715</c:v>
                </c:pt>
                <c:pt idx="866">
                  <c:v>0.33027107282830609</c:v>
                </c:pt>
                <c:pt idx="867">
                  <c:v>0.32949595519601749</c:v>
                </c:pt>
                <c:pt idx="868">
                  <c:v>0.32889005338486227</c:v>
                </c:pt>
                <c:pt idx="869">
                  <c:v>0.33096431183746555</c:v>
                </c:pt>
                <c:pt idx="870">
                  <c:v>0.33138462210286146</c:v>
                </c:pt>
                <c:pt idx="871">
                  <c:v>0.3206366881734517</c:v>
                </c:pt>
                <c:pt idx="872">
                  <c:v>0.3322689112326554</c:v>
                </c:pt>
                <c:pt idx="873">
                  <c:v>0.32081136256946025</c:v>
                </c:pt>
                <c:pt idx="874">
                  <c:v>0.32283649384818602</c:v>
                </c:pt>
                <c:pt idx="875">
                  <c:v>0.32589329577833831</c:v>
                </c:pt>
                <c:pt idx="876">
                  <c:v>0.32782017270930902</c:v>
                </c:pt>
                <c:pt idx="877">
                  <c:v>0.31538008056856515</c:v>
                </c:pt>
                <c:pt idx="878">
                  <c:v>0.3238026616011091</c:v>
                </c:pt>
                <c:pt idx="879">
                  <c:v>0.32503084094804519</c:v>
                </c:pt>
                <c:pt idx="880">
                  <c:v>0.32399371172174379</c:v>
                </c:pt>
                <c:pt idx="881">
                  <c:v>0.33366630640072487</c:v>
                </c:pt>
                <c:pt idx="882">
                  <c:v>0.33616633369359922</c:v>
                </c:pt>
                <c:pt idx="883">
                  <c:v>0.34241094335090994</c:v>
                </c:pt>
                <c:pt idx="884">
                  <c:v>0.34233998187753134</c:v>
                </c:pt>
                <c:pt idx="885">
                  <c:v>0.34314239238419642</c:v>
                </c:pt>
                <c:pt idx="886">
                  <c:v>0.35035862836930531</c:v>
                </c:pt>
                <c:pt idx="887">
                  <c:v>0.35015120252404491</c:v>
                </c:pt>
                <c:pt idx="888">
                  <c:v>0.34965447221039525</c:v>
                </c:pt>
                <c:pt idx="889">
                  <c:v>0.34821886701819882</c:v>
                </c:pt>
                <c:pt idx="890">
                  <c:v>0.35215995807814499</c:v>
                </c:pt>
                <c:pt idx="891">
                  <c:v>0.35254205831941393</c:v>
                </c:pt>
                <c:pt idx="892">
                  <c:v>0.35122654177447354</c:v>
                </c:pt>
                <c:pt idx="893">
                  <c:v>0.34941429491588327</c:v>
                </c:pt>
                <c:pt idx="894">
                  <c:v>0.34843175143833455</c:v>
                </c:pt>
                <c:pt idx="895">
                  <c:v>0.3517341892378737</c:v>
                </c:pt>
                <c:pt idx="896">
                  <c:v>0.35240013537265696</c:v>
                </c:pt>
                <c:pt idx="897">
                  <c:v>0.34944704636513491</c:v>
                </c:pt>
                <c:pt idx="898">
                  <c:v>0.35199620083188676</c:v>
                </c:pt>
                <c:pt idx="899">
                  <c:v>0.3542232993809975</c:v>
                </c:pt>
                <c:pt idx="900">
                  <c:v>0.35095361303070999</c:v>
                </c:pt>
                <c:pt idx="901">
                  <c:v>0.35046234129193549</c:v>
                </c:pt>
                <c:pt idx="902">
                  <c:v>0.33091518466358805</c:v>
                </c:pt>
                <c:pt idx="903">
                  <c:v>0.33261280144979755</c:v>
                </c:pt>
                <c:pt idx="904">
                  <c:v>0.34599722704396341</c:v>
                </c:pt>
                <c:pt idx="905">
                  <c:v>0.34532582233430503</c:v>
                </c:pt>
                <c:pt idx="906">
                  <c:v>0.34723632354065004</c:v>
                </c:pt>
                <c:pt idx="907">
                  <c:v>0.32643915326586548</c:v>
                </c:pt>
                <c:pt idx="908">
                  <c:v>0.32400462887149434</c:v>
                </c:pt>
                <c:pt idx="909">
                  <c:v>0.32554394698632072</c:v>
                </c:pt>
                <c:pt idx="910">
                  <c:v>0.33872094673522646</c:v>
                </c:pt>
                <c:pt idx="911">
                  <c:v>0.33409753381587132</c:v>
                </c:pt>
                <c:pt idx="912">
                  <c:v>0.33133003635410857</c:v>
                </c:pt>
                <c:pt idx="913">
                  <c:v>0.33355713490321953</c:v>
                </c:pt>
                <c:pt idx="914">
                  <c:v>0.33420670531337665</c:v>
                </c:pt>
                <c:pt idx="915">
                  <c:v>0.33533117173768279</c:v>
                </c:pt>
                <c:pt idx="916">
                  <c:v>0.34149390277186437</c:v>
                </c:pt>
                <c:pt idx="917">
                  <c:v>0.34916865904649619</c:v>
                </c:pt>
                <c:pt idx="918">
                  <c:v>0.35184336073537931</c:v>
                </c:pt>
                <c:pt idx="919">
                  <c:v>0.34163582571862133</c:v>
                </c:pt>
                <c:pt idx="920">
                  <c:v>0.34583346979770518</c:v>
                </c:pt>
                <c:pt idx="921">
                  <c:v>0.34559329250319321</c:v>
                </c:pt>
                <c:pt idx="922">
                  <c:v>0.34358999552396852</c:v>
                </c:pt>
                <c:pt idx="923">
                  <c:v>0.35815347329119318</c:v>
                </c:pt>
                <c:pt idx="924">
                  <c:v>0.36272230046179543</c:v>
                </c:pt>
                <c:pt idx="925">
                  <c:v>0.36375397111322166</c:v>
                </c:pt>
                <c:pt idx="926">
                  <c:v>0.36225286302252202</c:v>
                </c:pt>
                <c:pt idx="927">
                  <c:v>0.36476926604002224</c:v>
                </c:pt>
                <c:pt idx="928">
                  <c:v>0.36675618729462106</c:v>
                </c:pt>
                <c:pt idx="929">
                  <c:v>0.36827367110994663</c:v>
                </c:pt>
                <c:pt idx="930">
                  <c:v>0.36914158451511464</c:v>
                </c:pt>
                <c:pt idx="931">
                  <c:v>0.36497123331040726</c:v>
                </c:pt>
                <c:pt idx="932">
                  <c:v>0.3658555224402012</c:v>
                </c:pt>
                <c:pt idx="933">
                  <c:v>0.36282055480955022</c:v>
                </c:pt>
                <c:pt idx="934">
                  <c:v>0.36291880915730529</c:v>
                </c:pt>
                <c:pt idx="935">
                  <c:v>0.36848655553008219</c:v>
                </c:pt>
                <c:pt idx="936">
                  <c:v>0.37013504514241419</c:v>
                </c:pt>
                <c:pt idx="937">
                  <c:v>0.37521151977641681</c:v>
                </c:pt>
                <c:pt idx="938">
                  <c:v>0.38053908885468174</c:v>
                </c:pt>
                <c:pt idx="939">
                  <c:v>0.38351947073658005</c:v>
                </c:pt>
                <c:pt idx="940">
                  <c:v>0.3852443803971658</c:v>
                </c:pt>
                <c:pt idx="941">
                  <c:v>0.39306651819343014</c:v>
                </c:pt>
                <c:pt idx="942">
                  <c:v>0.3915708686776056</c:v>
                </c:pt>
                <c:pt idx="943">
                  <c:v>0.39228594198626615</c:v>
                </c:pt>
                <c:pt idx="944">
                  <c:v>0.39479688642889099</c:v>
                </c:pt>
                <c:pt idx="945">
                  <c:v>0.39244424065764899</c:v>
                </c:pt>
                <c:pt idx="946">
                  <c:v>0.39366696142970997</c:v>
                </c:pt>
                <c:pt idx="947">
                  <c:v>0.39610694439895622</c:v>
                </c:pt>
                <c:pt idx="948">
                  <c:v>0.3970458192775031</c:v>
                </c:pt>
                <c:pt idx="949">
                  <c:v>0.39808294850380471</c:v>
                </c:pt>
                <c:pt idx="950">
                  <c:v>0.39854146879332736</c:v>
                </c:pt>
                <c:pt idx="951">
                  <c:v>0.40569766045480848</c:v>
                </c:pt>
                <c:pt idx="952">
                  <c:v>0.40011353835740565</c:v>
                </c:pt>
                <c:pt idx="953">
                  <c:v>0.40237884693064341</c:v>
                </c:pt>
                <c:pt idx="954">
                  <c:v>0.39583947423006804</c:v>
                </c:pt>
                <c:pt idx="955">
                  <c:v>0.3976135110645313</c:v>
                </c:pt>
                <c:pt idx="956">
                  <c:v>0.40889638533171768</c:v>
                </c:pt>
                <c:pt idx="957">
                  <c:v>0.40439851963449375</c:v>
                </c:pt>
                <c:pt idx="958">
                  <c:v>0.4057249533291849</c:v>
                </c:pt>
                <c:pt idx="959">
                  <c:v>0.40796296902804624</c:v>
                </c:pt>
                <c:pt idx="960">
                  <c:v>0.40823043919693441</c:v>
                </c:pt>
                <c:pt idx="961">
                  <c:v>0.41259184052227649</c:v>
                </c:pt>
                <c:pt idx="962">
                  <c:v>0.41438771165624083</c:v>
                </c:pt>
                <c:pt idx="963">
                  <c:v>0.41412024148735238</c:v>
                </c:pt>
                <c:pt idx="964">
                  <c:v>0.41616174849070409</c:v>
                </c:pt>
                <c:pt idx="965">
                  <c:v>0.41083417941243894</c:v>
                </c:pt>
                <c:pt idx="966">
                  <c:v>0.40956779004137606</c:v>
                </c:pt>
                <c:pt idx="967">
                  <c:v>0.41095426805969504</c:v>
                </c:pt>
                <c:pt idx="968">
                  <c:v>0.40769549885915779</c:v>
                </c:pt>
                <c:pt idx="969">
                  <c:v>0.3999170296618958</c:v>
                </c:pt>
                <c:pt idx="970">
                  <c:v>0.4113909540497166</c:v>
                </c:pt>
                <c:pt idx="971">
                  <c:v>0.40768458170940725</c:v>
                </c:pt>
                <c:pt idx="972">
                  <c:v>0.40948045284337159</c:v>
                </c:pt>
                <c:pt idx="973">
                  <c:v>0.4186999858077054</c:v>
                </c:pt>
                <c:pt idx="974">
                  <c:v>0.41763556370702731</c:v>
                </c:pt>
                <c:pt idx="975">
                  <c:v>0.42055044269042241</c:v>
                </c:pt>
                <c:pt idx="976">
                  <c:v>0.42000458520289524</c:v>
                </c:pt>
                <c:pt idx="977">
                  <c:v>0.43398945403334094</c:v>
                </c:pt>
                <c:pt idx="978">
                  <c:v>0.4334599722704397</c:v>
                </c:pt>
                <c:pt idx="979">
                  <c:v>0.44520136682714873</c:v>
                </c:pt>
                <c:pt idx="980">
                  <c:v>0.44227557069400308</c:v>
                </c:pt>
                <c:pt idx="981">
                  <c:v>0.44075808687867774</c:v>
                </c:pt>
                <c:pt idx="982">
                  <c:v>0.43537047347678476</c:v>
                </c:pt>
                <c:pt idx="983">
                  <c:v>0.43520671623052654</c:v>
                </c:pt>
                <c:pt idx="984">
                  <c:v>0.43941527745936093</c:v>
                </c:pt>
                <c:pt idx="985">
                  <c:v>0.44734112817825522</c:v>
                </c:pt>
                <c:pt idx="986">
                  <c:v>0.45197545824736063</c:v>
                </c:pt>
                <c:pt idx="987">
                  <c:v>0.45422439109597273</c:v>
                </c:pt>
                <c:pt idx="988">
                  <c:v>0.45353661066168838</c:v>
                </c:pt>
                <c:pt idx="989">
                  <c:v>0.44761951549689416</c:v>
                </c:pt>
                <c:pt idx="990">
                  <c:v>0.46061092370004036</c:v>
                </c:pt>
                <c:pt idx="991">
                  <c:v>0.46844397864605497</c:v>
                </c:pt>
                <c:pt idx="992">
                  <c:v>0.46370047707944395</c:v>
                </c:pt>
                <c:pt idx="993">
                  <c:v>0.46248867345713379</c:v>
                </c:pt>
                <c:pt idx="994">
                  <c:v>0.46539263529077834</c:v>
                </c:pt>
                <c:pt idx="995">
                  <c:v>0.46472123058111997</c:v>
                </c:pt>
                <c:pt idx="996">
                  <c:v>0.46317099531654277</c:v>
                </c:pt>
                <c:pt idx="997">
                  <c:v>0.46432821319010026</c:v>
                </c:pt>
                <c:pt idx="998">
                  <c:v>0.46701383202873392</c:v>
                </c:pt>
                <c:pt idx="999">
                  <c:v>0.45941003722748069</c:v>
                </c:pt>
                <c:pt idx="1000">
                  <c:v>0.47152807345058345</c:v>
                </c:pt>
                <c:pt idx="1001">
                  <c:v>0.48094411511042695</c:v>
                </c:pt>
                <c:pt idx="1002">
                  <c:v>0.48691033744909867</c:v>
                </c:pt>
                <c:pt idx="1003">
                  <c:v>0.49736896691011911</c:v>
                </c:pt>
                <c:pt idx="1004">
                  <c:v>0.49985807705324292</c:v>
                </c:pt>
                <c:pt idx="1005">
                  <c:v>0.50181224685859016</c:v>
                </c:pt>
                <c:pt idx="1006">
                  <c:v>0.50014192294675708</c:v>
                </c:pt>
                <c:pt idx="1007">
                  <c:v>0.51069334818065693</c:v>
                </c:pt>
                <c:pt idx="1008">
                  <c:v>0.52088996604766413</c:v>
                </c:pt>
                <c:pt idx="1009">
                  <c:v>0.51552964552014757</c:v>
                </c:pt>
                <c:pt idx="1010">
                  <c:v>0.52979836024410742</c:v>
                </c:pt>
                <c:pt idx="1011">
                  <c:v>0.52732562582560949</c:v>
                </c:pt>
                <c:pt idx="1012">
                  <c:v>0.53402329719756769</c:v>
                </c:pt>
                <c:pt idx="1013">
                  <c:v>0.54639788643980813</c:v>
                </c:pt>
                <c:pt idx="1014">
                  <c:v>0.54976036856297561</c:v>
                </c:pt>
                <c:pt idx="1015">
                  <c:v>0.54889245515780738</c:v>
                </c:pt>
                <c:pt idx="1016">
                  <c:v>0.54982587146147888</c:v>
                </c:pt>
                <c:pt idx="1017">
                  <c:v>0.56817760019214181</c:v>
                </c:pt>
                <c:pt idx="1018">
                  <c:v>0.55762071638336674</c:v>
                </c:pt>
                <c:pt idx="1019">
                  <c:v>0.54064454852127197</c:v>
                </c:pt>
                <c:pt idx="1020">
                  <c:v>0.54139783185405954</c:v>
                </c:pt>
                <c:pt idx="1021">
                  <c:v>0.54039891265188489</c:v>
                </c:pt>
                <c:pt idx="1022">
                  <c:v>0.5077293420233846</c:v>
                </c:pt>
                <c:pt idx="1023">
                  <c:v>0.44594373301018569</c:v>
                </c:pt>
                <c:pt idx="1024">
                  <c:v>0.47116234893394027</c:v>
                </c:pt>
                <c:pt idx="1025">
                  <c:v>0.46380419000207418</c:v>
                </c:pt>
                <c:pt idx="1026">
                  <c:v>0.40885817530759067</c:v>
                </c:pt>
                <c:pt idx="1027">
                  <c:v>0.42990098145176264</c:v>
                </c:pt>
                <c:pt idx="1028">
                  <c:v>0.44979748687212739</c:v>
                </c:pt>
                <c:pt idx="1029">
                  <c:v>0.45358573783556588</c:v>
                </c:pt>
                <c:pt idx="1030">
                  <c:v>0.47306739156541017</c:v>
                </c:pt>
                <c:pt idx="1031">
                  <c:v>0.49084596993416946</c:v>
                </c:pt>
                <c:pt idx="1032">
                  <c:v>0.49140274457144717</c:v>
                </c:pt>
                <c:pt idx="1033">
                  <c:v>0.48269085907051396</c:v>
                </c:pt>
                <c:pt idx="1034">
                  <c:v>0.47454120678173339</c:v>
                </c:pt>
                <c:pt idx="1035">
                  <c:v>0.47597681197392983</c:v>
                </c:pt>
                <c:pt idx="1036">
                  <c:v>0.49963427548335687</c:v>
                </c:pt>
                <c:pt idx="1037">
                  <c:v>0.51726547233048392</c:v>
                </c:pt>
                <c:pt idx="1038">
                  <c:v>0.49798578587102488</c:v>
                </c:pt>
                <c:pt idx="1039">
                  <c:v>0.4813644253758228</c:v>
                </c:pt>
                <c:pt idx="1040">
                  <c:v>0.46162621862684095</c:v>
                </c:pt>
                <c:pt idx="1041">
                  <c:v>0.4690389633074597</c:v>
                </c:pt>
                <c:pt idx="1042">
                  <c:v>0.48524547211214097</c:v>
                </c:pt>
                <c:pt idx="1043">
                  <c:v>0.48916472887258589</c:v>
                </c:pt>
                <c:pt idx="1044">
                  <c:v>0.48844419698905017</c:v>
                </c:pt>
                <c:pt idx="1045">
                  <c:v>0.49508728261225549</c:v>
                </c:pt>
                <c:pt idx="1046">
                  <c:v>0.52107009901854828</c:v>
                </c:pt>
                <c:pt idx="1047">
                  <c:v>0.51913230493782681</c:v>
                </c:pt>
                <c:pt idx="1048">
                  <c:v>0.50946516883372084</c:v>
                </c:pt>
                <c:pt idx="1049">
                  <c:v>0.50082424480616605</c:v>
                </c:pt>
                <c:pt idx="1050">
                  <c:v>0.49965065120798258</c:v>
                </c:pt>
                <c:pt idx="1051">
                  <c:v>0.50220526424960976</c:v>
                </c:pt>
                <c:pt idx="1052">
                  <c:v>0.48086769506217319</c:v>
                </c:pt>
                <c:pt idx="1053">
                  <c:v>0.48306204216203236</c:v>
                </c:pt>
                <c:pt idx="1054">
                  <c:v>0.48032729614952119</c:v>
                </c:pt>
                <c:pt idx="1055">
                  <c:v>0.44307798120066816</c:v>
                </c:pt>
                <c:pt idx="1056">
                  <c:v>0.41282110066703798</c:v>
                </c:pt>
                <c:pt idx="1057">
                  <c:v>0.45118942346532176</c:v>
                </c:pt>
                <c:pt idx="1058">
                  <c:v>0.42611818906319932</c:v>
                </c:pt>
                <c:pt idx="1059">
                  <c:v>0.42195875500824243</c:v>
                </c:pt>
                <c:pt idx="1060">
                  <c:v>0.4415386630858415</c:v>
                </c:pt>
                <c:pt idx="1061">
                  <c:v>0.40933852989661462</c:v>
                </c:pt>
                <c:pt idx="1062">
                  <c:v>0.42711710826537397</c:v>
                </c:pt>
                <c:pt idx="1063">
                  <c:v>0.44362383868819533</c:v>
                </c:pt>
                <c:pt idx="1064">
                  <c:v>0.45353115208681322</c:v>
                </c:pt>
                <c:pt idx="1065">
                  <c:v>0.42166945053985294</c:v>
                </c:pt>
                <c:pt idx="1066">
                  <c:v>0.42641295210646396</c:v>
                </c:pt>
                <c:pt idx="1067">
                  <c:v>0.45027238288627597</c:v>
                </c:pt>
                <c:pt idx="1068">
                  <c:v>0.44225919496937743</c:v>
                </c:pt>
                <c:pt idx="1069">
                  <c:v>0.45415888819746925</c:v>
                </c:pt>
                <c:pt idx="1070">
                  <c:v>0.44996124411838567</c:v>
                </c:pt>
                <c:pt idx="1071">
                  <c:v>0.46171901439972057</c:v>
                </c:pt>
                <c:pt idx="1072">
                  <c:v>0.47730324566862076</c:v>
                </c:pt>
                <c:pt idx="1073">
                  <c:v>0.47853142501555684</c:v>
                </c:pt>
                <c:pt idx="1074">
                  <c:v>0.47006517538401077</c:v>
                </c:pt>
                <c:pt idx="1075">
                  <c:v>0.45751591174576134</c:v>
                </c:pt>
                <c:pt idx="1076">
                  <c:v>0.45759779036889048</c:v>
                </c:pt>
                <c:pt idx="1077">
                  <c:v>0.43809430233954516</c:v>
                </c:pt>
                <c:pt idx="1078">
                  <c:v>0.44073625257917665</c:v>
                </c:pt>
                <c:pt idx="1079">
                  <c:v>0.45576916778567456</c:v>
                </c:pt>
                <c:pt idx="1080">
                  <c:v>0.45739036452363008</c:v>
                </c:pt>
                <c:pt idx="1081">
                  <c:v>0.44545791984628663</c:v>
                </c:pt>
                <c:pt idx="1082">
                  <c:v>0.44914245788709495</c:v>
                </c:pt>
                <c:pt idx="1083">
                  <c:v>0.43870020415070038</c:v>
                </c:pt>
                <c:pt idx="1084">
                  <c:v>0.435457810674789</c:v>
                </c:pt>
                <c:pt idx="1085">
                  <c:v>0.45384774942957895</c:v>
                </c:pt>
                <c:pt idx="1086">
                  <c:v>0.45887509688970407</c:v>
                </c:pt>
                <c:pt idx="1087">
                  <c:v>0.4584875380735598</c:v>
                </c:pt>
                <c:pt idx="1088">
                  <c:v>0.47260887127588724</c:v>
                </c:pt>
                <c:pt idx="1089">
                  <c:v>0.48640814856057391</c:v>
                </c:pt>
                <c:pt idx="1090">
                  <c:v>0.48894638587757494</c:v>
                </c:pt>
                <c:pt idx="1091">
                  <c:v>0.49026190242251555</c:v>
                </c:pt>
                <c:pt idx="1092">
                  <c:v>0.48006528455550812</c:v>
                </c:pt>
                <c:pt idx="1093">
                  <c:v>0.48607517549318224</c:v>
                </c:pt>
                <c:pt idx="1094">
                  <c:v>0.48480332754724403</c:v>
                </c:pt>
                <c:pt idx="1095">
                  <c:v>0.48089498793654939</c:v>
                </c:pt>
                <c:pt idx="1096">
                  <c:v>0.49183397198659384</c:v>
                </c:pt>
                <c:pt idx="1097">
                  <c:v>0.48715597331848604</c:v>
                </c:pt>
                <c:pt idx="1098">
                  <c:v>0.4919868120831013</c:v>
                </c:pt>
                <c:pt idx="1099">
                  <c:v>0.48896822017707625</c:v>
                </c:pt>
                <c:pt idx="1100">
                  <c:v>0.48545835653227648</c:v>
                </c:pt>
                <c:pt idx="1101">
                  <c:v>0.46828022139979697</c:v>
                </c:pt>
                <c:pt idx="1102">
                  <c:v>0.48692125459884944</c:v>
                </c:pt>
                <c:pt idx="1103">
                  <c:v>0.47669188528259038</c:v>
                </c:pt>
                <c:pt idx="1104">
                  <c:v>0.4927128025415124</c:v>
                </c:pt>
                <c:pt idx="1105">
                  <c:v>0.49939955676372005</c:v>
                </c:pt>
                <c:pt idx="1106">
                  <c:v>0.50045306171464765</c:v>
                </c:pt>
                <c:pt idx="1107">
                  <c:v>0.51330800554591205</c:v>
                </c:pt>
                <c:pt idx="1108">
                  <c:v>0.51222720772060826</c:v>
                </c:pt>
                <c:pt idx="1109">
                  <c:v>0.51695433356259357</c:v>
                </c:pt>
                <c:pt idx="1110">
                  <c:v>0.51857553030054915</c:v>
                </c:pt>
                <c:pt idx="1111">
                  <c:v>0.52122293911505579</c:v>
                </c:pt>
                <c:pt idx="1112">
                  <c:v>0.51509841810500123</c:v>
                </c:pt>
                <c:pt idx="1113">
                  <c:v>0.51884300046943732</c:v>
                </c:pt>
                <c:pt idx="1114">
                  <c:v>0.51729822377973544</c:v>
                </c:pt>
                <c:pt idx="1115">
                  <c:v>0.51407220602845005</c:v>
                </c:pt>
                <c:pt idx="1116">
                  <c:v>0.50798043646764712</c:v>
                </c:pt>
                <c:pt idx="1117">
                  <c:v>0.5105623423836505</c:v>
                </c:pt>
                <c:pt idx="1118">
                  <c:v>0.50097708490267367</c:v>
                </c:pt>
                <c:pt idx="1119">
                  <c:v>0.50377187523881273</c:v>
                </c:pt>
                <c:pt idx="1120">
                  <c:v>0.48313300363541095</c:v>
                </c:pt>
                <c:pt idx="1121">
                  <c:v>0.48640268998569847</c:v>
                </c:pt>
                <c:pt idx="1122">
                  <c:v>0.47361324905293728</c:v>
                </c:pt>
                <c:pt idx="1123">
                  <c:v>0.48271815194489021</c:v>
                </c:pt>
                <c:pt idx="1124">
                  <c:v>0.48384261836919612</c:v>
                </c:pt>
                <c:pt idx="1125">
                  <c:v>0.48839506981517267</c:v>
                </c:pt>
                <c:pt idx="1126">
                  <c:v>0.4810314523084312</c:v>
                </c:pt>
                <c:pt idx="1127">
                  <c:v>0.49379905894169157</c:v>
                </c:pt>
                <c:pt idx="1128">
                  <c:v>0.50646841122719688</c:v>
                </c:pt>
                <c:pt idx="1129">
                  <c:v>0.51976004104848306</c:v>
                </c:pt>
                <c:pt idx="1130">
                  <c:v>0.5250384829528707</c:v>
                </c:pt>
                <c:pt idx="1131">
                  <c:v>0.51421958755008235</c:v>
                </c:pt>
                <c:pt idx="1132">
                  <c:v>0.52746754877236646</c:v>
                </c:pt>
                <c:pt idx="1133">
                  <c:v>0.52911603838469845</c:v>
                </c:pt>
                <c:pt idx="1134">
                  <c:v>0.52754396882062016</c:v>
                </c:pt>
                <c:pt idx="1135">
                  <c:v>0.53361390408192233</c:v>
                </c:pt>
                <c:pt idx="1136">
                  <c:v>0.53692725903121208</c:v>
                </c:pt>
                <c:pt idx="1137">
                  <c:v>0.5308518651950348</c:v>
                </c:pt>
                <c:pt idx="1138">
                  <c:v>0.52939988427821261</c:v>
                </c:pt>
                <c:pt idx="1139">
                  <c:v>0.53221105033897753</c:v>
                </c:pt>
                <c:pt idx="1140">
                  <c:v>0.53953645782159199</c:v>
                </c:pt>
                <c:pt idx="1141">
                  <c:v>0.5535486195264141</c:v>
                </c:pt>
                <c:pt idx="1142">
                  <c:v>0.54883786940905466</c:v>
                </c:pt>
                <c:pt idx="1143">
                  <c:v>0.53867400299129908</c:v>
                </c:pt>
                <c:pt idx="1144">
                  <c:v>0.52982019454360851</c:v>
                </c:pt>
                <c:pt idx="1145">
                  <c:v>0.53729298354785526</c:v>
                </c:pt>
                <c:pt idx="1146">
                  <c:v>0.53569362110940077</c:v>
                </c:pt>
                <c:pt idx="1147">
                  <c:v>0.54325920588652699</c:v>
                </c:pt>
                <c:pt idx="1148">
                  <c:v>0.5504263146977586</c:v>
                </c:pt>
                <c:pt idx="1149">
                  <c:v>0.5559121824474067</c:v>
                </c:pt>
                <c:pt idx="1150">
                  <c:v>0.56030633522200013</c:v>
                </c:pt>
                <c:pt idx="1151">
                  <c:v>0.55989694210635477</c:v>
                </c:pt>
                <c:pt idx="1152">
                  <c:v>0.55764800925774294</c:v>
                </c:pt>
                <c:pt idx="1153">
                  <c:v>0.54656710226094185</c:v>
                </c:pt>
                <c:pt idx="1154">
                  <c:v>0.54037161977750836</c:v>
                </c:pt>
                <c:pt idx="1155">
                  <c:v>0.55021343027762315</c:v>
                </c:pt>
                <c:pt idx="1156">
                  <c:v>0.53842836712191178</c:v>
                </c:pt>
                <c:pt idx="1157">
                  <c:v>0.55061190624351797</c:v>
                </c:pt>
                <c:pt idx="1158">
                  <c:v>0.55576480092577429</c:v>
                </c:pt>
                <c:pt idx="1159">
                  <c:v>0.55954213473946235</c:v>
                </c:pt>
                <c:pt idx="1160">
                  <c:v>0.56276815249074774</c:v>
                </c:pt>
                <c:pt idx="1161">
                  <c:v>0.56214587495496682</c:v>
                </c:pt>
                <c:pt idx="1162">
                  <c:v>0.55950392471533528</c:v>
                </c:pt>
                <c:pt idx="1163">
                  <c:v>0.56917106081944124</c:v>
                </c:pt>
                <c:pt idx="1164">
                  <c:v>0.58120721841941492</c:v>
                </c:pt>
                <c:pt idx="1165">
                  <c:v>0.58163298725968626</c:v>
                </c:pt>
                <c:pt idx="1166">
                  <c:v>0.59065055295363478</c:v>
                </c:pt>
                <c:pt idx="1167">
                  <c:v>0.58360353278965937</c:v>
                </c:pt>
                <c:pt idx="1168">
                  <c:v>0.58381641720979482</c:v>
                </c:pt>
                <c:pt idx="1169">
                  <c:v>0.58119630126966437</c:v>
                </c:pt>
                <c:pt idx="1170">
                  <c:v>0.57676393847094398</c:v>
                </c:pt>
                <c:pt idx="1171">
                  <c:v>0.5710051419775326</c:v>
                </c:pt>
                <c:pt idx="1172">
                  <c:v>0.56752802978198447</c:v>
                </c:pt>
                <c:pt idx="1173">
                  <c:v>0.57050295308900756</c:v>
                </c:pt>
                <c:pt idx="1174">
                  <c:v>0.5763763796547996</c:v>
                </c:pt>
                <c:pt idx="1175">
                  <c:v>0.57693861286695269</c:v>
                </c:pt>
                <c:pt idx="1176">
                  <c:v>0.58526839812661702</c:v>
                </c:pt>
                <c:pt idx="1177">
                  <c:v>0.5857050841166388</c:v>
                </c:pt>
                <c:pt idx="1178">
                  <c:v>0.57687310996844954</c:v>
                </c:pt>
                <c:pt idx="1179">
                  <c:v>0.58533935959999561</c:v>
                </c:pt>
                <c:pt idx="1180">
                  <c:v>0.58732628085459437</c:v>
                </c:pt>
                <c:pt idx="1181">
                  <c:v>0.59977183157021363</c:v>
                </c:pt>
                <c:pt idx="1182">
                  <c:v>0.59918230548368434</c:v>
                </c:pt>
                <c:pt idx="1183">
                  <c:v>0.59355997336215449</c:v>
                </c:pt>
                <c:pt idx="1184">
                  <c:v>0.59148025633467605</c:v>
                </c:pt>
                <c:pt idx="1185">
                  <c:v>0.58624548302929058</c:v>
                </c:pt>
                <c:pt idx="1186">
                  <c:v>0.5906287186541338</c:v>
                </c:pt>
                <c:pt idx="1187">
                  <c:v>0.59061780150438326</c:v>
                </c:pt>
                <c:pt idx="1188">
                  <c:v>0.59640934944704638</c:v>
                </c:pt>
                <c:pt idx="1189">
                  <c:v>0.5957761547615148</c:v>
                </c:pt>
                <c:pt idx="1190">
                  <c:v>0.59691153833557142</c:v>
                </c:pt>
                <c:pt idx="1191">
                  <c:v>0.58386554438367233</c:v>
                </c:pt>
                <c:pt idx="1192">
                  <c:v>0.57510999028373677</c:v>
                </c:pt>
                <c:pt idx="1193">
                  <c:v>0.57225515562396978</c:v>
                </c:pt>
                <c:pt idx="1194">
                  <c:v>0.520584285854649</c:v>
                </c:pt>
                <c:pt idx="1195">
                  <c:v>0.48930119324446764</c:v>
                </c:pt>
                <c:pt idx="1196">
                  <c:v>0.51045862946102039</c:v>
                </c:pt>
                <c:pt idx="1197">
                  <c:v>0.50153931811482655</c:v>
                </c:pt>
                <c:pt idx="1198">
                  <c:v>0.53381587135230735</c:v>
                </c:pt>
                <c:pt idx="1199">
                  <c:v>0.53342831253616307</c:v>
                </c:pt>
                <c:pt idx="1200">
                  <c:v>0.51135929431544025</c:v>
                </c:pt>
                <c:pt idx="1201">
                  <c:v>0.51081343682791303</c:v>
                </c:pt>
                <c:pt idx="1202">
                  <c:v>0.50431773272633984</c:v>
                </c:pt>
                <c:pt idx="1203">
                  <c:v>0.49602615749080231</c:v>
                </c:pt>
                <c:pt idx="1204">
                  <c:v>0.44985207262088006</c:v>
                </c:pt>
                <c:pt idx="1205">
                  <c:v>0.47685564252884866</c:v>
                </c:pt>
                <c:pt idx="1206">
                  <c:v>0.45126584351357552</c:v>
                </c:pt>
                <c:pt idx="1207">
                  <c:v>0.44174608893110184</c:v>
                </c:pt>
                <c:pt idx="1208">
                  <c:v>0.46433367176497564</c:v>
                </c:pt>
                <c:pt idx="1209">
                  <c:v>0.48022358322689102</c:v>
                </c:pt>
                <c:pt idx="1210">
                  <c:v>0.49585148309479354</c:v>
                </c:pt>
                <c:pt idx="1211">
                  <c:v>0.48640268998569847</c:v>
                </c:pt>
                <c:pt idx="1212">
                  <c:v>0.49472701667048763</c:v>
                </c:pt>
                <c:pt idx="1213">
                  <c:v>0.50408301400670297</c:v>
                </c:pt>
                <c:pt idx="1214">
                  <c:v>0.53598292557779004</c:v>
                </c:pt>
                <c:pt idx="1215">
                  <c:v>0.53212917171584839</c:v>
                </c:pt>
                <c:pt idx="1216">
                  <c:v>0.51803513138789736</c:v>
                </c:pt>
                <c:pt idx="1217">
                  <c:v>0.48592233539667451</c:v>
                </c:pt>
                <c:pt idx="1218">
                  <c:v>0.47467767115361514</c:v>
                </c:pt>
                <c:pt idx="1219">
                  <c:v>0.49030011244664229</c:v>
                </c:pt>
                <c:pt idx="1220">
                  <c:v>0.49361346739593226</c:v>
                </c:pt>
                <c:pt idx="1221">
                  <c:v>0.46875511741394554</c:v>
                </c:pt>
                <c:pt idx="1222">
                  <c:v>0.44209543772311916</c:v>
                </c:pt>
                <c:pt idx="1223">
                  <c:v>0.44648413192283748</c:v>
                </c:pt>
                <c:pt idx="1224">
                  <c:v>0.43700258736449082</c:v>
                </c:pt>
                <c:pt idx="1225">
                  <c:v>0.45932270002947617</c:v>
                </c:pt>
                <c:pt idx="1226">
                  <c:v>0.46408257732071312</c:v>
                </c:pt>
                <c:pt idx="1227">
                  <c:v>0.49771831570213643</c:v>
                </c:pt>
                <c:pt idx="1228">
                  <c:v>0.49442679505234782</c:v>
                </c:pt>
                <c:pt idx="1229">
                  <c:v>0.50665946134783135</c:v>
                </c:pt>
                <c:pt idx="1230">
                  <c:v>0.5231443574711514</c:v>
                </c:pt>
                <c:pt idx="1231">
                  <c:v>0.47384796777257387</c:v>
                </c:pt>
                <c:pt idx="1232">
                  <c:v>0.47384796777257387</c:v>
                </c:pt>
                <c:pt idx="1233">
                  <c:v>0.47160449349883721</c:v>
                </c:pt>
                <c:pt idx="1234">
                  <c:v>0.43728643325800493</c:v>
                </c:pt>
                <c:pt idx="1235">
                  <c:v>0.43981921200013085</c:v>
                </c:pt>
                <c:pt idx="1236">
                  <c:v>0.4393061059618556</c:v>
                </c:pt>
                <c:pt idx="1237">
                  <c:v>0.44710640945861863</c:v>
                </c:pt>
                <c:pt idx="1238">
                  <c:v>0.44681710499022914</c:v>
                </c:pt>
                <c:pt idx="1239">
                  <c:v>0.41920217469623017</c:v>
                </c:pt>
                <c:pt idx="1240">
                  <c:v>0.38972041179488859</c:v>
                </c:pt>
                <c:pt idx="1241">
                  <c:v>0.38984050044214447</c:v>
                </c:pt>
                <c:pt idx="1242">
                  <c:v>0.36844288693108002</c:v>
                </c:pt>
                <c:pt idx="1243">
                  <c:v>0.34685968187425631</c:v>
                </c:pt>
                <c:pt idx="1244">
                  <c:v>0.31913012150787667</c:v>
                </c:pt>
                <c:pt idx="1245">
                  <c:v>0.28336553892509736</c:v>
                </c:pt>
                <c:pt idx="1246">
                  <c:v>0.34701252197076377</c:v>
                </c:pt>
                <c:pt idx="1247">
                  <c:v>0.35854649068221262</c:v>
                </c:pt>
                <c:pt idx="1248">
                  <c:v>0.35685979104575366</c:v>
                </c:pt>
                <c:pt idx="1249">
                  <c:v>0.36838284260745197</c:v>
                </c:pt>
                <c:pt idx="1250">
                  <c:v>0.37011866941778848</c:v>
                </c:pt>
                <c:pt idx="1251">
                  <c:v>0.3361990851428508</c:v>
                </c:pt>
                <c:pt idx="1252">
                  <c:v>0.3820784069695084</c:v>
                </c:pt>
                <c:pt idx="1253">
                  <c:v>0.39176737737311546</c:v>
                </c:pt>
                <c:pt idx="1254">
                  <c:v>0.40526097446478665</c:v>
                </c:pt>
                <c:pt idx="1255">
                  <c:v>0.41101977095819825</c:v>
                </c:pt>
                <c:pt idx="1256">
                  <c:v>0.41739538641251533</c:v>
                </c:pt>
                <c:pt idx="1257">
                  <c:v>0.41718796056725521</c:v>
                </c:pt>
                <c:pt idx="1258">
                  <c:v>0.4097370058625095</c:v>
                </c:pt>
                <c:pt idx="1259">
                  <c:v>0.42485179969213649</c:v>
                </c:pt>
                <c:pt idx="1260">
                  <c:v>0.42801777311979383</c:v>
                </c:pt>
                <c:pt idx="1261">
                  <c:v>0.43885850282208322</c:v>
                </c:pt>
                <c:pt idx="1262">
                  <c:v>0.45782705051365191</c:v>
                </c:pt>
                <c:pt idx="1263">
                  <c:v>0.43718817891025014</c:v>
                </c:pt>
                <c:pt idx="1264">
                  <c:v>0.44035415233790748</c:v>
                </c:pt>
                <c:pt idx="1265">
                  <c:v>0.44233561501763113</c:v>
                </c:pt>
                <c:pt idx="1266">
                  <c:v>0.45457919846286543</c:v>
                </c:pt>
                <c:pt idx="1267">
                  <c:v>0.4431653183986724</c:v>
                </c:pt>
                <c:pt idx="1268">
                  <c:v>0.44106376707169292</c:v>
                </c:pt>
                <c:pt idx="1269">
                  <c:v>0.46347121693468279</c:v>
                </c:pt>
                <c:pt idx="1270">
                  <c:v>0.47605323202218358</c:v>
                </c:pt>
                <c:pt idx="1271">
                  <c:v>0.47737966571687473</c:v>
                </c:pt>
                <c:pt idx="1272">
                  <c:v>0.48739069203812263</c:v>
                </c:pt>
                <c:pt idx="1273">
                  <c:v>0.49439404360309597</c:v>
                </c:pt>
                <c:pt idx="1274">
                  <c:v>0.49106977150405579</c:v>
                </c:pt>
                <c:pt idx="1275">
                  <c:v>0.47711765412286167</c:v>
                </c:pt>
                <c:pt idx="1276">
                  <c:v>0.47811657332503632</c:v>
                </c:pt>
                <c:pt idx="1277">
                  <c:v>0.47916461970108853</c:v>
                </c:pt>
                <c:pt idx="1278">
                  <c:v>0.49823142174041202</c:v>
                </c:pt>
                <c:pt idx="1279">
                  <c:v>0.50276203888688753</c:v>
                </c:pt>
                <c:pt idx="1280">
                  <c:v>0.49877727922793919</c:v>
                </c:pt>
                <c:pt idx="1281">
                  <c:v>0.51508204238037525</c:v>
                </c:pt>
                <c:pt idx="1282">
                  <c:v>0.51735280952848839</c:v>
                </c:pt>
                <c:pt idx="1283">
                  <c:v>0.52004934551687232</c:v>
                </c:pt>
                <c:pt idx="1284">
                  <c:v>0.51468902498935587</c:v>
                </c:pt>
                <c:pt idx="1285">
                  <c:v>0.5243998296924639</c:v>
                </c:pt>
                <c:pt idx="1286">
                  <c:v>0.52627757944955733</c:v>
                </c:pt>
                <c:pt idx="1287">
                  <c:v>0.52507123440212233</c:v>
                </c:pt>
                <c:pt idx="1288">
                  <c:v>0.52424153102108106</c:v>
                </c:pt>
                <c:pt idx="1289">
                  <c:v>0.51993471544449166</c:v>
                </c:pt>
                <c:pt idx="1290">
                  <c:v>0.53041517920501313</c:v>
                </c:pt>
                <c:pt idx="1291">
                  <c:v>0.5244762497407176</c:v>
                </c:pt>
                <c:pt idx="1292">
                  <c:v>0.52275134008013191</c:v>
                </c:pt>
                <c:pt idx="1293">
                  <c:v>0.51281673380713755</c:v>
                </c:pt>
                <c:pt idx="1294">
                  <c:v>0.50052402318802591</c:v>
                </c:pt>
                <c:pt idx="1295">
                  <c:v>0.49732529831111699</c:v>
                </c:pt>
                <c:pt idx="1296">
                  <c:v>0.51928514503433454</c:v>
                </c:pt>
                <c:pt idx="1297">
                  <c:v>0.52377209358180765</c:v>
                </c:pt>
                <c:pt idx="1298">
                  <c:v>0.53436172883983457</c:v>
                </c:pt>
                <c:pt idx="1299">
                  <c:v>0.53302983657026826</c:v>
                </c:pt>
                <c:pt idx="1300">
                  <c:v>0.54067184139564839</c:v>
                </c:pt>
                <c:pt idx="1301">
                  <c:v>0.54638151071518248</c:v>
                </c:pt>
                <c:pt idx="1302">
                  <c:v>0.54617954344479747</c:v>
                </c:pt>
                <c:pt idx="1303">
                  <c:v>0.54162709199882098</c:v>
                </c:pt>
                <c:pt idx="1304">
                  <c:v>0.55835762399152833</c:v>
                </c:pt>
                <c:pt idx="1305">
                  <c:v>0.52878852389218223</c:v>
                </c:pt>
                <c:pt idx="1306">
                  <c:v>0.52750575879649342</c:v>
                </c:pt>
                <c:pt idx="1307">
                  <c:v>0.53847749429578928</c:v>
                </c:pt>
                <c:pt idx="1308">
                  <c:v>0.53133221978405876</c:v>
                </c:pt>
                <c:pt idx="1309">
                  <c:v>0.53682900468345729</c:v>
                </c:pt>
                <c:pt idx="1310">
                  <c:v>0.54717846264697212</c:v>
                </c:pt>
                <c:pt idx="1311">
                  <c:v>0.56507712966298762</c:v>
                </c:pt>
                <c:pt idx="1312">
                  <c:v>0.56510442253736382</c:v>
                </c:pt>
                <c:pt idx="1313">
                  <c:v>0.56846690466053129</c:v>
                </c:pt>
                <c:pt idx="1314">
                  <c:v>0.57173659101081886</c:v>
                </c:pt>
                <c:pt idx="1315">
                  <c:v>0.57902378846930624</c:v>
                </c:pt>
                <c:pt idx="1316">
                  <c:v>0.58067773665651368</c:v>
                </c:pt>
                <c:pt idx="1317">
                  <c:v>0.57108702060066141</c:v>
                </c:pt>
                <c:pt idx="1318">
                  <c:v>0.57655105405080842</c:v>
                </c:pt>
                <c:pt idx="1319">
                  <c:v>0.57661109837443647</c:v>
                </c:pt>
                <c:pt idx="1320">
                  <c:v>0.58703151781132967</c:v>
                </c:pt>
                <c:pt idx="1321">
                  <c:v>0.58603259860915502</c:v>
                </c:pt>
                <c:pt idx="1322">
                  <c:v>0.58684046769069531</c:v>
                </c:pt>
                <c:pt idx="1323">
                  <c:v>0.58323234969814064</c:v>
                </c:pt>
                <c:pt idx="1324">
                  <c:v>0.58573237699101532</c:v>
                </c:pt>
                <c:pt idx="1325">
                  <c:v>0.58733719800434492</c:v>
                </c:pt>
                <c:pt idx="1326">
                  <c:v>0.60137119400866812</c:v>
                </c:pt>
                <c:pt idx="1327">
                  <c:v>0.59786133036386857</c:v>
                </c:pt>
                <c:pt idx="1328">
                  <c:v>0.59727180427733928</c:v>
                </c:pt>
                <c:pt idx="1329">
                  <c:v>0.60475551043133668</c:v>
                </c:pt>
                <c:pt idx="1330">
                  <c:v>0.60647496151704727</c:v>
                </c:pt>
                <c:pt idx="1331">
                  <c:v>0.60800336248212317</c:v>
                </c:pt>
                <c:pt idx="1332">
                  <c:v>0.59593991200777297</c:v>
                </c:pt>
                <c:pt idx="1333">
                  <c:v>0.59255013701022929</c:v>
                </c:pt>
                <c:pt idx="1334">
                  <c:v>0.60789964955949294</c:v>
                </c:pt>
                <c:pt idx="1335">
                  <c:v>0.60071070644876023</c:v>
                </c:pt>
                <c:pt idx="1336">
                  <c:v>0.5742802869026955</c:v>
                </c:pt>
                <c:pt idx="1337">
                  <c:v>0.57175296673544473</c:v>
                </c:pt>
                <c:pt idx="1338">
                  <c:v>0.56700400659395833</c:v>
                </c:pt>
                <c:pt idx="1339">
                  <c:v>0.57283376456074853</c:v>
                </c:pt>
                <c:pt idx="1340">
                  <c:v>0.53488029345298527</c:v>
                </c:pt>
                <c:pt idx="1341">
                  <c:v>0.54718392122184734</c:v>
                </c:pt>
                <c:pt idx="1342">
                  <c:v>0.55621786264042183</c:v>
                </c:pt>
                <c:pt idx="1343">
                  <c:v>0.57006080852411056</c:v>
                </c:pt>
                <c:pt idx="1344">
                  <c:v>0.56089586130852964</c:v>
                </c:pt>
                <c:pt idx="1345">
                  <c:v>0.55036081179925544</c:v>
                </c:pt>
                <c:pt idx="1346">
                  <c:v>0.56353235297328574</c:v>
                </c:pt>
                <c:pt idx="1347">
                  <c:v>0.559116365899191</c:v>
                </c:pt>
                <c:pt idx="1348">
                  <c:v>0.54054083559864174</c:v>
                </c:pt>
                <c:pt idx="1349">
                  <c:v>0.54262601120099563</c:v>
                </c:pt>
                <c:pt idx="1350">
                  <c:v>0.52970556447122774</c:v>
                </c:pt>
                <c:pt idx="1351">
                  <c:v>0.51913230493782681</c:v>
                </c:pt>
                <c:pt idx="1352">
                  <c:v>0.52232011266498546</c:v>
                </c:pt>
                <c:pt idx="1353">
                  <c:v>0.50223255712398607</c:v>
                </c:pt>
                <c:pt idx="1354">
                  <c:v>0.49807858164390428</c:v>
                </c:pt>
                <c:pt idx="1355">
                  <c:v>0.5301859190602517</c:v>
                </c:pt>
                <c:pt idx="1356">
                  <c:v>0.54267513837487313</c:v>
                </c:pt>
                <c:pt idx="1357">
                  <c:v>0.55214030720859386</c:v>
                </c:pt>
                <c:pt idx="1358">
                  <c:v>0.56843415321127966</c:v>
                </c:pt>
                <c:pt idx="1359">
                  <c:v>0.57574318496926824</c:v>
                </c:pt>
                <c:pt idx="1360">
                  <c:v>0.57519186890686569</c:v>
                </c:pt>
                <c:pt idx="1361">
                  <c:v>0.57198222688020617</c:v>
                </c:pt>
                <c:pt idx="1362">
                  <c:v>0.57842334523302652</c:v>
                </c:pt>
                <c:pt idx="1363">
                  <c:v>0.57587964934114999</c:v>
                </c:pt>
                <c:pt idx="1364">
                  <c:v>0.57734800598259806</c:v>
                </c:pt>
                <c:pt idx="1365">
                  <c:v>0.59267568423236061</c:v>
                </c:pt>
                <c:pt idx="1366">
                  <c:v>0.59743010294872212</c:v>
                </c:pt>
                <c:pt idx="1367">
                  <c:v>0.61256127250297476</c:v>
                </c:pt>
                <c:pt idx="1368">
                  <c:v>0.61053068264937393</c:v>
                </c:pt>
                <c:pt idx="1369">
                  <c:v>0.6077413508881101</c:v>
                </c:pt>
                <c:pt idx="1370">
                  <c:v>0.59247371696197559</c:v>
                </c:pt>
                <c:pt idx="1371">
                  <c:v>0.59050863000687792</c:v>
                </c:pt>
                <c:pt idx="1372">
                  <c:v>0.59658948241793031</c:v>
                </c:pt>
                <c:pt idx="1373">
                  <c:v>0.60578172250788775</c:v>
                </c:pt>
                <c:pt idx="1374">
                  <c:v>0.61810172600137547</c:v>
                </c:pt>
                <c:pt idx="1375">
                  <c:v>0.62283976899311133</c:v>
                </c:pt>
                <c:pt idx="1376">
                  <c:v>0.63529077828360581</c:v>
                </c:pt>
                <c:pt idx="1377">
                  <c:v>0.63233768927608369</c:v>
                </c:pt>
                <c:pt idx="1378">
                  <c:v>0.62444459000644104</c:v>
                </c:pt>
                <c:pt idx="1379">
                  <c:v>0.62645334556054111</c:v>
                </c:pt>
                <c:pt idx="1380">
                  <c:v>0.63378967019290611</c:v>
                </c:pt>
                <c:pt idx="1381">
                  <c:v>0.63752333540759165</c:v>
                </c:pt>
                <c:pt idx="1382">
                  <c:v>0.6450889201847182</c:v>
                </c:pt>
                <c:pt idx="1383">
                  <c:v>0.64537822465310768</c:v>
                </c:pt>
                <c:pt idx="1384">
                  <c:v>0.63977772683107892</c:v>
                </c:pt>
                <c:pt idx="1385">
                  <c:v>0.62906800292579612</c:v>
                </c:pt>
                <c:pt idx="1386">
                  <c:v>0.63490321946746153</c:v>
                </c:pt>
                <c:pt idx="1387">
                  <c:v>0.62480485594820911</c:v>
                </c:pt>
                <c:pt idx="1388">
                  <c:v>0.62940097599318778</c:v>
                </c:pt>
                <c:pt idx="1389">
                  <c:v>0.64055830303824268</c:v>
                </c:pt>
                <c:pt idx="1390">
                  <c:v>0.64824943503750032</c:v>
                </c:pt>
                <c:pt idx="1391">
                  <c:v>0.6395757595606939</c:v>
                </c:pt>
                <c:pt idx="1392">
                  <c:v>0.6516883372089215</c:v>
                </c:pt>
                <c:pt idx="1393">
                  <c:v>0.64901909409491354</c:v>
                </c:pt>
                <c:pt idx="1394">
                  <c:v>0.64476686426707708</c:v>
                </c:pt>
                <c:pt idx="1395">
                  <c:v>0.62686273867618647</c:v>
                </c:pt>
                <c:pt idx="1396">
                  <c:v>0.612222840860708</c:v>
                </c:pt>
                <c:pt idx="1397">
                  <c:v>0.60048144630399902</c:v>
                </c:pt>
                <c:pt idx="1398">
                  <c:v>0.55282262906800284</c:v>
                </c:pt>
                <c:pt idx="1399">
                  <c:v>0.57303573183113354</c:v>
                </c:pt>
                <c:pt idx="1400">
                  <c:v>0.57424207687856854</c:v>
                </c:pt>
                <c:pt idx="1401">
                  <c:v>0.60377842552866301</c:v>
                </c:pt>
                <c:pt idx="1402">
                  <c:v>0.59316695597113511</c:v>
                </c:pt>
                <c:pt idx="1403">
                  <c:v>0.57411652965643734</c:v>
                </c:pt>
                <c:pt idx="1404">
                  <c:v>0.59735368290046842</c:v>
                </c:pt>
                <c:pt idx="1405">
                  <c:v>0.55056277906964046</c:v>
                </c:pt>
                <c:pt idx="1406">
                  <c:v>0.55438378148233047</c:v>
                </c:pt>
                <c:pt idx="1407">
                  <c:v>0.57680760706994605</c:v>
                </c:pt>
                <c:pt idx="1408">
                  <c:v>0.5958962434087709</c:v>
                </c:pt>
                <c:pt idx="1409">
                  <c:v>0.5832651011473925</c:v>
                </c:pt>
                <c:pt idx="1410">
                  <c:v>0.59632201224904191</c:v>
                </c:pt>
                <c:pt idx="1411">
                  <c:v>0.59551414316750173</c:v>
                </c:pt>
                <c:pt idx="1412">
                  <c:v>0.5541163113134423</c:v>
                </c:pt>
                <c:pt idx="1413">
                  <c:v>0.57118527494841653</c:v>
                </c:pt>
                <c:pt idx="1414">
                  <c:v>0.56615246891341597</c:v>
                </c:pt>
                <c:pt idx="1415">
                  <c:v>0.57640367252917613</c:v>
                </c:pt>
                <c:pt idx="1416">
                  <c:v>0.59640389087217105</c:v>
                </c:pt>
                <c:pt idx="1417">
                  <c:v>0.59743010294872212</c:v>
                </c:pt>
                <c:pt idx="1418">
                  <c:v>0.58640924027554886</c:v>
                </c:pt>
                <c:pt idx="1419">
                  <c:v>0.60360920970752963</c:v>
                </c:pt>
                <c:pt idx="1420">
                  <c:v>0.62447188288081745</c:v>
                </c:pt>
                <c:pt idx="1421">
                  <c:v>0.62595115667201606</c:v>
                </c:pt>
                <c:pt idx="1422">
                  <c:v>0.62579831657550833</c:v>
                </c:pt>
                <c:pt idx="1423">
                  <c:v>0.62632233976353446</c:v>
                </c:pt>
                <c:pt idx="1424">
                  <c:v>0.63808011004486942</c:v>
                </c:pt>
                <c:pt idx="1425">
                  <c:v>0.64279631873710419</c:v>
                </c:pt>
                <c:pt idx="1426">
                  <c:v>0.64160634941429484</c:v>
                </c:pt>
                <c:pt idx="1427">
                  <c:v>0.63645891330691384</c:v>
                </c:pt>
                <c:pt idx="1428">
                  <c:v>0.64068385026037389</c:v>
                </c:pt>
                <c:pt idx="1429">
                  <c:v>0.64124608347252698</c:v>
                </c:pt>
                <c:pt idx="1430">
                  <c:v>0.64127883492177862</c:v>
                </c:pt>
                <c:pt idx="1431">
                  <c:v>0.63324381270537899</c:v>
                </c:pt>
                <c:pt idx="1432">
                  <c:v>0.63308551403399604</c:v>
                </c:pt>
                <c:pt idx="1433">
                  <c:v>0.6193408224980621</c:v>
                </c:pt>
                <c:pt idx="1434">
                  <c:v>0.62931363879518332</c:v>
                </c:pt>
                <c:pt idx="1435">
                  <c:v>0.62535617201061144</c:v>
                </c:pt>
                <c:pt idx="1436">
                  <c:v>0.61671524798305655</c:v>
                </c:pt>
                <c:pt idx="1437">
                  <c:v>0.62487581742158749</c:v>
                </c:pt>
                <c:pt idx="1438">
                  <c:v>0.60495747770172159</c:v>
                </c:pt>
                <c:pt idx="1439">
                  <c:v>0.5762235395582922</c:v>
                </c:pt>
                <c:pt idx="1440">
                  <c:v>0.58878917892116733</c:v>
                </c:pt>
                <c:pt idx="1441">
                  <c:v>0.61137676175504108</c:v>
                </c:pt>
                <c:pt idx="1442">
                  <c:v>0.60416052576993196</c:v>
                </c:pt>
                <c:pt idx="1443">
                  <c:v>0.57919846286531507</c:v>
                </c:pt>
                <c:pt idx="1444">
                  <c:v>0.59357634908678047</c:v>
                </c:pt>
                <c:pt idx="1445">
                  <c:v>0.6038002598281641</c:v>
                </c:pt>
                <c:pt idx="1446">
                  <c:v>0.62134411947728685</c:v>
                </c:pt>
                <c:pt idx="1447">
                  <c:v>0.63521435823535177</c:v>
                </c:pt>
                <c:pt idx="1448">
                  <c:v>0.63194467188506431</c:v>
                </c:pt>
                <c:pt idx="1449">
                  <c:v>0.6364534547320384</c:v>
                </c:pt>
                <c:pt idx="1450">
                  <c:v>0.63003962925359436</c:v>
                </c:pt>
                <c:pt idx="1451">
                  <c:v>0.64124062489765155</c:v>
                </c:pt>
                <c:pt idx="1452">
                  <c:v>0.63538357405648516</c:v>
                </c:pt>
                <c:pt idx="1453">
                  <c:v>0.64003973842509199</c:v>
                </c:pt>
                <c:pt idx="1454">
                  <c:v>0.64318933612812368</c:v>
                </c:pt>
                <c:pt idx="1455">
                  <c:v>0.64988154892520666</c:v>
                </c:pt>
                <c:pt idx="1456">
                  <c:v>0.65909016473978976</c:v>
                </c:pt>
                <c:pt idx="1457">
                  <c:v>0.65770914529634594</c:v>
                </c:pt>
                <c:pt idx="1458">
                  <c:v>0.66310221727311436</c:v>
                </c:pt>
                <c:pt idx="1459">
                  <c:v>0.65807486981298913</c:v>
                </c:pt>
                <c:pt idx="1460">
                  <c:v>0.6740957870719112</c:v>
                </c:pt>
                <c:pt idx="1461">
                  <c:v>0.68029672813021969</c:v>
                </c:pt>
                <c:pt idx="1462">
                  <c:v>0.6783043483007456</c:v>
                </c:pt>
                <c:pt idx="1463">
                  <c:v>0.6794834004738044</c:v>
                </c:pt>
                <c:pt idx="1464">
                  <c:v>0.6840686033690323</c:v>
                </c:pt>
                <c:pt idx="1465">
                  <c:v>0.68838087752049693</c:v>
                </c:pt>
                <c:pt idx="1466">
                  <c:v>0.68770401423596339</c:v>
                </c:pt>
                <c:pt idx="1467">
                  <c:v>0.68890490070852295</c:v>
                </c:pt>
                <c:pt idx="1468">
                  <c:v>0.6903186716012184</c:v>
                </c:pt>
                <c:pt idx="1469">
                  <c:v>0.70332645552899054</c:v>
                </c:pt>
                <c:pt idx="1470">
                  <c:v>0.70418345178440822</c:v>
                </c:pt>
                <c:pt idx="1471">
                  <c:v>0.7031736154324828</c:v>
                </c:pt>
                <c:pt idx="1472">
                  <c:v>0.69677616567866463</c:v>
                </c:pt>
                <c:pt idx="1473">
                  <c:v>0.69409054684003102</c:v>
                </c:pt>
                <c:pt idx="1474">
                  <c:v>0.69777508488083928</c:v>
                </c:pt>
                <c:pt idx="1475">
                  <c:v>0.71052085721459834</c:v>
                </c:pt>
                <c:pt idx="1476">
                  <c:v>0.7142763567287852</c:v>
                </c:pt>
                <c:pt idx="1477">
                  <c:v>0.72143254839026627</c:v>
                </c:pt>
                <c:pt idx="1478">
                  <c:v>0.71452745117304772</c:v>
                </c:pt>
                <c:pt idx="1479">
                  <c:v>0.69972925468618641</c:v>
                </c:pt>
                <c:pt idx="1480">
                  <c:v>0.68844638041900008</c:v>
                </c:pt>
                <c:pt idx="1481">
                  <c:v>0.69912335287503147</c:v>
                </c:pt>
                <c:pt idx="1482">
                  <c:v>0.7016725073417831</c:v>
                </c:pt>
                <c:pt idx="1483">
                  <c:v>0.71721852858655655</c:v>
                </c:pt>
                <c:pt idx="1484">
                  <c:v>0.71178724658566139</c:v>
                </c:pt>
                <c:pt idx="1485">
                  <c:v>0.70990949682856797</c:v>
                </c:pt>
                <c:pt idx="1486">
                  <c:v>0.71488225853994047</c:v>
                </c:pt>
                <c:pt idx="1487">
                  <c:v>0.72958765925392211</c:v>
                </c:pt>
                <c:pt idx="1488">
                  <c:v>0.72971320647605331</c:v>
                </c:pt>
                <c:pt idx="1489">
                  <c:v>0.74207687856854321</c:v>
                </c:pt>
                <c:pt idx="1490">
                  <c:v>0.74266094608019739</c:v>
                </c:pt>
                <c:pt idx="1491">
                  <c:v>0.74190766274740982</c:v>
                </c:pt>
                <c:pt idx="1492">
                  <c:v>0.74967521479492127</c:v>
                </c:pt>
                <c:pt idx="1493">
                  <c:v>0.7583270559722266</c:v>
                </c:pt>
                <c:pt idx="1494">
                  <c:v>0.75984999836242761</c:v>
                </c:pt>
                <c:pt idx="1495">
                  <c:v>0.75950610814528552</c:v>
                </c:pt>
                <c:pt idx="1496">
                  <c:v>0.76852913241410925</c:v>
                </c:pt>
                <c:pt idx="1497">
                  <c:v>0.7685891767377373</c:v>
                </c:pt>
                <c:pt idx="1498">
                  <c:v>0.75836526599635368</c:v>
                </c:pt>
                <c:pt idx="1499">
                  <c:v>0.76354545355298653</c:v>
                </c:pt>
                <c:pt idx="1500">
                  <c:v>0.77832181574034642</c:v>
                </c:pt>
                <c:pt idx="1501">
                  <c:v>0.76576709352722183</c:v>
                </c:pt>
                <c:pt idx="1502">
                  <c:v>0.77200624460965739</c:v>
                </c:pt>
                <c:pt idx="1503">
                  <c:v>0.7670389414731601</c:v>
                </c:pt>
                <c:pt idx="1504">
                  <c:v>0.77570169980021619</c:v>
                </c:pt>
                <c:pt idx="1505">
                  <c:v>0.78751951440517898</c:v>
                </c:pt>
                <c:pt idx="1506">
                  <c:v>0.78241574689680016</c:v>
                </c:pt>
                <c:pt idx="1507">
                  <c:v>0.79485038046266887</c:v>
                </c:pt>
                <c:pt idx="1508">
                  <c:v>0.79213201017478363</c:v>
                </c:pt>
                <c:pt idx="1509">
                  <c:v>0.79548357514820023</c:v>
                </c:pt>
                <c:pt idx="1510">
                  <c:v>0.81050557320494765</c:v>
                </c:pt>
                <c:pt idx="1511">
                  <c:v>0.81749800762017044</c:v>
                </c:pt>
                <c:pt idx="1512">
                  <c:v>0.81267808600530567</c:v>
                </c:pt>
                <c:pt idx="1513">
                  <c:v>0.8132021091933318</c:v>
                </c:pt>
                <c:pt idx="1514">
                  <c:v>0.8152709090710597</c:v>
                </c:pt>
                <c:pt idx="1515">
                  <c:v>0.79885697442111803</c:v>
                </c:pt>
                <c:pt idx="1516">
                  <c:v>0.77055972226771041</c:v>
                </c:pt>
                <c:pt idx="1517">
                  <c:v>0.78836013493597079</c:v>
                </c:pt>
                <c:pt idx="1518">
                  <c:v>0.78680989967139381</c:v>
                </c:pt>
                <c:pt idx="1519">
                  <c:v>0.79241039749342235</c:v>
                </c:pt>
                <c:pt idx="1520">
                  <c:v>0.76067424316859356</c:v>
                </c:pt>
                <c:pt idx="1521">
                  <c:v>0.77344730837672904</c:v>
                </c:pt>
                <c:pt idx="1522">
                  <c:v>0.80001419229467574</c:v>
                </c:pt>
                <c:pt idx="1523">
                  <c:v>0.82026550508193319</c:v>
                </c:pt>
                <c:pt idx="1524">
                  <c:v>0.82631906461860949</c:v>
                </c:pt>
                <c:pt idx="1525">
                  <c:v>0.81645541981899361</c:v>
                </c:pt>
                <c:pt idx="1526">
                  <c:v>0.82976342536490577</c:v>
                </c:pt>
                <c:pt idx="1527">
                  <c:v>0.83285297874430941</c:v>
                </c:pt>
                <c:pt idx="1528">
                  <c:v>0.84469808622364861</c:v>
                </c:pt>
                <c:pt idx="1529">
                  <c:v>0.84169041146737411</c:v>
                </c:pt>
                <c:pt idx="1530">
                  <c:v>0.84508564503979289</c:v>
                </c:pt>
                <c:pt idx="1531">
                  <c:v>0.83969803163789991</c:v>
                </c:pt>
                <c:pt idx="1532">
                  <c:v>0.84835533139008068</c:v>
                </c:pt>
                <c:pt idx="1533">
                  <c:v>0.84130285265122984</c:v>
                </c:pt>
                <c:pt idx="1534">
                  <c:v>0.82193582899376627</c:v>
                </c:pt>
                <c:pt idx="1535">
                  <c:v>0.76087621043897846</c:v>
                </c:pt>
                <c:pt idx="1536">
                  <c:v>0.70755685105732591</c:v>
                </c:pt>
                <c:pt idx="1537">
                  <c:v>0.7011048155547549</c:v>
                </c:pt>
                <c:pt idx="1538">
                  <c:v>0.62597844954639248</c:v>
                </c:pt>
                <c:pt idx="1539">
                  <c:v>0.61258310680247585</c:v>
                </c:pt>
                <c:pt idx="1540">
                  <c:v>0.6868251836810445</c:v>
                </c:pt>
                <c:pt idx="1541">
                  <c:v>0.63941200231443562</c:v>
                </c:pt>
                <c:pt idx="1542">
                  <c:v>0.70859943885850274</c:v>
                </c:pt>
                <c:pt idx="1543">
                  <c:v>0.65064029083286934</c:v>
                </c:pt>
                <c:pt idx="1544">
                  <c:v>0.6224904202010938</c:v>
                </c:pt>
                <c:pt idx="1545">
                  <c:v>0.49923034094258667</c:v>
                </c:pt>
                <c:pt idx="1546">
                  <c:v>0.57328682627539607</c:v>
                </c:pt>
                <c:pt idx="1547">
                  <c:v>0.4964027991571961</c:v>
                </c:pt>
                <c:pt idx="1548">
                  <c:v>0.35407591785936521</c:v>
                </c:pt>
                <c:pt idx="1549">
                  <c:v>0.47983056583587153</c:v>
                </c:pt>
                <c:pt idx="1550">
                  <c:v>0.30248692671317379</c:v>
                </c:pt>
                <c:pt idx="1551">
                  <c:v>0.38057729887880876</c:v>
                </c:pt>
                <c:pt idx="1552">
                  <c:v>0.30902084083887371</c:v>
                </c:pt>
                <c:pt idx="1553">
                  <c:v>0.31518357187305529</c:v>
                </c:pt>
                <c:pt idx="1554">
                  <c:v>0.25815784015109339</c:v>
                </c:pt>
                <c:pt idx="1555">
                  <c:v>0.22130154259325979</c:v>
                </c:pt>
                <c:pt idx="1556">
                  <c:v>0.33589340494983566</c:v>
                </c:pt>
                <c:pt idx="1557">
                  <c:v>0.3513029618227273</c:v>
                </c:pt>
                <c:pt idx="1558">
                  <c:v>0.43564340222054831</c:v>
                </c:pt>
                <c:pt idx="1559">
                  <c:v>0.38728042882564206</c:v>
                </c:pt>
                <c:pt idx="1560">
                  <c:v>0.43377656961320543</c:v>
                </c:pt>
                <c:pt idx="1561">
                  <c:v>0.41081780368781323</c:v>
                </c:pt>
                <c:pt idx="1562">
                  <c:v>0.34854092293583988</c:v>
                </c:pt>
                <c:pt idx="1563">
                  <c:v>0.37932728523237158</c:v>
                </c:pt>
                <c:pt idx="1564">
                  <c:v>0.35844823633445783</c:v>
                </c:pt>
                <c:pt idx="1565">
                  <c:v>0.45398967237633586</c:v>
                </c:pt>
                <c:pt idx="1566">
                  <c:v>0.45165886090459495</c:v>
                </c:pt>
                <c:pt idx="1567">
                  <c:v>0.50109717354992955</c:v>
                </c:pt>
                <c:pt idx="1568">
                  <c:v>0.52284413585301159</c:v>
                </c:pt>
                <c:pt idx="1569">
                  <c:v>0.50745641327962099</c:v>
                </c:pt>
                <c:pt idx="1570">
                  <c:v>0.55354316095153877</c:v>
                </c:pt>
                <c:pt idx="1571">
                  <c:v>0.51931789648358617</c:v>
                </c:pt>
                <c:pt idx="1572">
                  <c:v>0.52815532920665076</c:v>
                </c:pt>
                <c:pt idx="1573">
                  <c:v>0.56910009934606265</c:v>
                </c:pt>
                <c:pt idx="1574">
                  <c:v>0.54104302448716679</c:v>
                </c:pt>
                <c:pt idx="1575">
                  <c:v>0.4937717660673151</c:v>
                </c:pt>
                <c:pt idx="1576">
                  <c:v>0.52802432340964411</c:v>
                </c:pt>
                <c:pt idx="1577">
                  <c:v>0.52720007860347828</c:v>
                </c:pt>
                <c:pt idx="1578">
                  <c:v>0.54845576916778549</c:v>
                </c:pt>
                <c:pt idx="1579">
                  <c:v>0.57123986069716914</c:v>
                </c:pt>
                <c:pt idx="1580">
                  <c:v>0.56300287121038428</c:v>
                </c:pt>
                <c:pt idx="1581">
                  <c:v>0.60455354316095167</c:v>
                </c:pt>
                <c:pt idx="1582">
                  <c:v>0.589771722398716</c:v>
                </c:pt>
                <c:pt idx="1583">
                  <c:v>0.54516424851799694</c:v>
                </c:pt>
                <c:pt idx="1584">
                  <c:v>0.5517309140929485</c:v>
                </c:pt>
                <c:pt idx="1585">
                  <c:v>0.56575945152239659</c:v>
                </c:pt>
                <c:pt idx="1586">
                  <c:v>0.55483138462210291</c:v>
                </c:pt>
                <c:pt idx="1587">
                  <c:v>0.57271913448836775</c:v>
                </c:pt>
                <c:pt idx="1588">
                  <c:v>0.59925326695706294</c:v>
                </c:pt>
                <c:pt idx="1589">
                  <c:v>0.59953711285057709</c:v>
                </c:pt>
                <c:pt idx="1590">
                  <c:v>0.56667649210144211</c:v>
                </c:pt>
                <c:pt idx="1591">
                  <c:v>0.5393181148265811</c:v>
                </c:pt>
                <c:pt idx="1592">
                  <c:v>0.55705848317121365</c:v>
                </c:pt>
                <c:pt idx="1593">
                  <c:v>0.56317208703151767</c:v>
                </c:pt>
                <c:pt idx="1594">
                  <c:v>0.61241389098134247</c:v>
                </c:pt>
                <c:pt idx="1595">
                  <c:v>0.59550868459262662</c:v>
                </c:pt>
                <c:pt idx="1596">
                  <c:v>0.62207556851057333</c:v>
                </c:pt>
                <c:pt idx="1597">
                  <c:v>0.60946626054869601</c:v>
                </c:pt>
                <c:pt idx="1598">
                  <c:v>0.61325451151213428</c:v>
                </c:pt>
                <c:pt idx="1599">
                  <c:v>0.63308005545912072</c:v>
                </c:pt>
                <c:pt idx="1600">
                  <c:v>0.65729429360582547</c:v>
                </c:pt>
                <c:pt idx="1601">
                  <c:v>0.65380080568565158</c:v>
                </c:pt>
                <c:pt idx="1602">
                  <c:v>0.6617594078537975</c:v>
                </c:pt>
                <c:pt idx="1603">
                  <c:v>0.66799310036135762</c:v>
                </c:pt>
                <c:pt idx="1604">
                  <c:v>0.68168866472341405</c:v>
                </c:pt>
                <c:pt idx="1605">
                  <c:v>0.70464197207393087</c:v>
                </c:pt>
                <c:pt idx="1606">
                  <c:v>0.69889955130514514</c:v>
                </c:pt>
                <c:pt idx="1607">
                  <c:v>0.74343060513761061</c:v>
                </c:pt>
                <c:pt idx="1608">
                  <c:v>0.76442428410790497</c:v>
                </c:pt>
                <c:pt idx="1609">
                  <c:v>0.75066321684734538</c:v>
                </c:pt>
                <c:pt idx="1610">
                  <c:v>0.74136180525988271</c:v>
                </c:pt>
                <c:pt idx="1611">
                  <c:v>0.63871876330527622</c:v>
                </c:pt>
                <c:pt idx="1612">
                  <c:v>0.66012183539121605</c:v>
                </c:pt>
                <c:pt idx="1613">
                  <c:v>0.6739211126759026</c:v>
                </c:pt>
                <c:pt idx="1614">
                  <c:v>0.70566272557560661</c:v>
                </c:pt>
                <c:pt idx="1615">
                  <c:v>0.69952182884092606</c:v>
                </c:pt>
                <c:pt idx="1616">
                  <c:v>0.70053166519285148</c:v>
                </c:pt>
                <c:pt idx="1617">
                  <c:v>0.69092457341237334</c:v>
                </c:pt>
                <c:pt idx="1618">
                  <c:v>0.70190722606141998</c:v>
                </c:pt>
                <c:pt idx="1619">
                  <c:v>0.70923809211890954</c:v>
                </c:pt>
                <c:pt idx="1620">
                  <c:v>0.66504546992871094</c:v>
                </c:pt>
                <c:pt idx="1621">
                  <c:v>0.68329348573674398</c:v>
                </c:pt>
                <c:pt idx="1622">
                  <c:v>0.64251247284359003</c:v>
                </c:pt>
                <c:pt idx="1623">
                  <c:v>0.66663391521741489</c:v>
                </c:pt>
                <c:pt idx="1624">
                  <c:v>0.69231651000556771</c:v>
                </c:pt>
                <c:pt idx="1625">
                  <c:v>0.70081551108636564</c:v>
                </c:pt>
                <c:pt idx="1626">
                  <c:v>0.70853939453487491</c:v>
                </c:pt>
                <c:pt idx="1627">
                  <c:v>0.73567397023984971</c:v>
                </c:pt>
                <c:pt idx="1628">
                  <c:v>0.71689647266891565</c:v>
                </c:pt>
                <c:pt idx="1629">
                  <c:v>0.73033548401183424</c:v>
                </c:pt>
                <c:pt idx="1630">
                  <c:v>0.72057009355997348</c:v>
                </c:pt>
                <c:pt idx="1631">
                  <c:v>0.7385779320734942</c:v>
                </c:pt>
                <c:pt idx="1632">
                  <c:v>0.72230046179543428</c:v>
                </c:pt>
                <c:pt idx="1633">
                  <c:v>0.74539023351783318</c:v>
                </c:pt>
                <c:pt idx="1634">
                  <c:v>0.76124193495562176</c:v>
                </c:pt>
                <c:pt idx="1635">
                  <c:v>0.7552429611676984</c:v>
                </c:pt>
                <c:pt idx="1636">
                  <c:v>0.7602430157534471</c:v>
                </c:pt>
                <c:pt idx="1637">
                  <c:v>0.77504121224030831</c:v>
                </c:pt>
                <c:pt idx="1638">
                  <c:v>0.77802159412220662</c:v>
                </c:pt>
                <c:pt idx="1639">
                  <c:v>0.78824004628871491</c:v>
                </c:pt>
                <c:pt idx="1640">
                  <c:v>0.76620923809211883</c:v>
                </c:pt>
                <c:pt idx="1641">
                  <c:v>0.75527571261695003</c:v>
                </c:pt>
                <c:pt idx="1642">
                  <c:v>0.76825620367034564</c:v>
                </c:pt>
                <c:pt idx="1643">
                  <c:v>0.75680957215690126</c:v>
                </c:pt>
                <c:pt idx="1644">
                  <c:v>0.77864387165798754</c:v>
                </c:pt>
                <c:pt idx="1645">
                  <c:v>0.77197349316040553</c:v>
                </c:pt>
                <c:pt idx="1646">
                  <c:v>0.78556534459983185</c:v>
                </c:pt>
                <c:pt idx="1647">
                  <c:v>0.79838753698184484</c:v>
                </c:pt>
                <c:pt idx="1648">
                  <c:v>0.80488324108341802</c:v>
                </c:pt>
                <c:pt idx="1649">
                  <c:v>0.81648817126824524</c:v>
                </c:pt>
                <c:pt idx="1650">
                  <c:v>0.82816406292645106</c:v>
                </c:pt>
                <c:pt idx="1651">
                  <c:v>0.82932128080000878</c:v>
                </c:pt>
                <c:pt idx="1652">
                  <c:v>0.83433771111038313</c:v>
                </c:pt>
                <c:pt idx="1653">
                  <c:v>0.81971964759440608</c:v>
                </c:pt>
                <c:pt idx="1654">
                  <c:v>0.84518935796242312</c:v>
                </c:pt>
                <c:pt idx="1655">
                  <c:v>0.84141202414873517</c:v>
                </c:pt>
                <c:pt idx="1656">
                  <c:v>0.84109542680596938</c:v>
                </c:pt>
                <c:pt idx="1657">
                  <c:v>0.84608456424196754</c:v>
                </c:pt>
                <c:pt idx="1658">
                  <c:v>0.85033679406980434</c:v>
                </c:pt>
                <c:pt idx="1659">
                  <c:v>0.84218714178102372</c:v>
                </c:pt>
                <c:pt idx="1660">
                  <c:v>0.84800598259806337</c:v>
                </c:pt>
                <c:pt idx="1661">
                  <c:v>0.85436522232775458</c:v>
                </c:pt>
                <c:pt idx="1662">
                  <c:v>0.87298987980218135</c:v>
                </c:pt>
                <c:pt idx="1663">
                  <c:v>0.87972576119826629</c:v>
                </c:pt>
                <c:pt idx="1664">
                  <c:v>0.89889081758534484</c:v>
                </c:pt>
                <c:pt idx="1665">
                  <c:v>0.90206770816275295</c:v>
                </c:pt>
                <c:pt idx="1666">
                  <c:v>0.91487352482014006</c:v>
                </c:pt>
                <c:pt idx="1667">
                  <c:v>0.91067042216618077</c:v>
                </c:pt>
                <c:pt idx="1668">
                  <c:v>0.92504830838764618</c:v>
                </c:pt>
                <c:pt idx="1669">
                  <c:v>0.95462832563674282</c:v>
                </c:pt>
                <c:pt idx="1670">
                  <c:v>0.88597037085557695</c:v>
                </c:pt>
                <c:pt idx="1671">
                  <c:v>0.87063177545606396</c:v>
                </c:pt>
                <c:pt idx="1672">
                  <c:v>0.81870981124248088</c:v>
                </c:pt>
                <c:pt idx="1673">
                  <c:v>0.85534776580530358</c:v>
                </c:pt>
                <c:pt idx="1674">
                  <c:v>0.82272186377580547</c:v>
                </c:pt>
                <c:pt idx="1675">
                  <c:v>0.8236934901036036</c:v>
                </c:pt>
                <c:pt idx="1676">
                  <c:v>0.84693064334763479</c:v>
                </c:pt>
                <c:pt idx="1677">
                  <c:v>0.85657048657736423</c:v>
                </c:pt>
                <c:pt idx="1678">
                  <c:v>0.8479950654483126</c:v>
                </c:pt>
                <c:pt idx="1679">
                  <c:v>0.83244904420353949</c:v>
                </c:pt>
                <c:pt idx="1680">
                  <c:v>0.81195755412176973</c:v>
                </c:pt>
                <c:pt idx="1681">
                  <c:v>0.79099116802585179</c:v>
                </c:pt>
                <c:pt idx="1682">
                  <c:v>0.809828709920414</c:v>
                </c:pt>
                <c:pt idx="1683">
                  <c:v>0.76689701852640313</c:v>
                </c:pt>
                <c:pt idx="1684">
                  <c:v>0.77217546043079077</c:v>
                </c:pt>
                <c:pt idx="1685">
                  <c:v>0.80048908830882437</c:v>
                </c:pt>
                <c:pt idx="1686">
                  <c:v>0.82949595519601738</c:v>
                </c:pt>
                <c:pt idx="1687">
                  <c:v>0.82069127392220431</c:v>
                </c:pt>
                <c:pt idx="1688">
                  <c:v>0.83571873055382695</c:v>
                </c:pt>
                <c:pt idx="1689">
                  <c:v>0.84543499383181042</c:v>
                </c:pt>
                <c:pt idx="1690">
                  <c:v>0.82777104553543157</c:v>
                </c:pt>
                <c:pt idx="1691">
                  <c:v>0.86062620770969123</c:v>
                </c:pt>
                <c:pt idx="1692">
                  <c:v>0.8345997227043962</c:v>
                </c:pt>
                <c:pt idx="1693">
                  <c:v>0.8665323857247349</c:v>
                </c:pt>
                <c:pt idx="1694">
                  <c:v>0.88147796373322851</c:v>
                </c:pt>
                <c:pt idx="1695">
                  <c:v>0.89801744560530139</c:v>
                </c:pt>
                <c:pt idx="1696">
                  <c:v>0.91701328617124633</c:v>
                </c:pt>
                <c:pt idx="1697">
                  <c:v>0.90431664101136477</c:v>
                </c:pt>
                <c:pt idx="1698">
                  <c:v>0.90140722060284506</c:v>
                </c:pt>
                <c:pt idx="1699">
                  <c:v>0.90166377362198269</c:v>
                </c:pt>
                <c:pt idx="1700">
                  <c:v>0.87060994115656287</c:v>
                </c:pt>
                <c:pt idx="1701">
                  <c:v>0.87945283245450268</c:v>
                </c:pt>
                <c:pt idx="1702">
                  <c:v>0.87532614984879742</c:v>
                </c:pt>
                <c:pt idx="1703">
                  <c:v>0.88511337460015926</c:v>
                </c:pt>
                <c:pt idx="1704">
                  <c:v>0.89160907870173245</c:v>
                </c:pt>
                <c:pt idx="1705">
                  <c:v>0.85644493935523303</c:v>
                </c:pt>
                <c:pt idx="1706">
                  <c:v>0.85082806580857862</c:v>
                </c:pt>
                <c:pt idx="1707">
                  <c:v>0.78551621742595457</c:v>
                </c:pt>
                <c:pt idx="1708">
                  <c:v>0.80684832803851581</c:v>
                </c:pt>
                <c:pt idx="1709">
                  <c:v>0.78493214991430038</c:v>
                </c:pt>
                <c:pt idx="1710">
                  <c:v>0.80691928951189407</c:v>
                </c:pt>
                <c:pt idx="1711">
                  <c:v>0.8390812126769942</c:v>
                </c:pt>
                <c:pt idx="1712">
                  <c:v>0.8796275068505115</c:v>
                </c:pt>
                <c:pt idx="1713">
                  <c:v>0.91620541708970615</c:v>
                </c:pt>
                <c:pt idx="1714">
                  <c:v>0.91565410102730382</c:v>
                </c:pt>
                <c:pt idx="1715">
                  <c:v>0.93806700946516886</c:v>
                </c:pt>
                <c:pt idx="1716">
                  <c:v>0.93535409775215894</c:v>
                </c:pt>
                <c:pt idx="1717">
                  <c:v>0.93070339195842755</c:v>
                </c:pt>
                <c:pt idx="1718">
                  <c:v>0.95698097140798488</c:v>
                </c:pt>
                <c:pt idx="1719">
                  <c:v>0.97977598008711875</c:v>
                </c:pt>
                <c:pt idx="1720">
                  <c:v>0.97028897695389693</c:v>
                </c:pt>
                <c:pt idx="1721">
                  <c:v>0.94750488542451328</c:v>
                </c:pt>
                <c:pt idx="1722">
                  <c:v>0.9551905588488957</c:v>
                </c:pt>
                <c:pt idx="1723">
                  <c:v>0.94190984617735996</c:v>
                </c:pt>
                <c:pt idx="1724">
                  <c:v>0.95285428880227951</c:v>
                </c:pt>
                <c:pt idx="1725">
                  <c:v>0.98441576873109959</c:v>
                </c:pt>
                <c:pt idx="1726">
                  <c:v>0.98127162960294334</c:v>
                </c:pt>
                <c:pt idx="1727">
                  <c:v>0.98602058974442941</c:v>
                </c:pt>
                <c:pt idx="1728">
                  <c:v>0.97689385255297556</c:v>
                </c:pt>
                <c:pt idx="1729">
                  <c:v>0.99917575519383384</c:v>
                </c:pt>
                <c:pt idx="1730">
                  <c:v>1.0027565803120122</c:v>
                </c:pt>
                <c:pt idx="1731">
                  <c:v>1.0015065666655749</c:v>
                </c:pt>
                <c:pt idx="1732">
                  <c:v>1.0191923492614547</c:v>
                </c:pt>
                <c:pt idx="1733">
                  <c:v>1.0152840096507605</c:v>
                </c:pt>
                <c:pt idx="1734">
                  <c:v>1.0209008831974149</c:v>
                </c:pt>
                <c:pt idx="1735">
                  <c:v>1.0048362973394906</c:v>
                </c:pt>
                <c:pt idx="1736">
                  <c:v>1.0022598499983624</c:v>
                </c:pt>
                <c:pt idx="1737">
                  <c:v>0.99972707125623639</c:v>
                </c:pt>
                <c:pt idx="1738">
                  <c:v>0.99100972718042757</c:v>
                </c:pt>
                <c:pt idx="1739">
                  <c:v>1.0167359905675826</c:v>
                </c:pt>
                <c:pt idx="1740">
                  <c:v>1.0203113571108855</c:v>
                </c:pt>
                <c:pt idx="1741">
                  <c:v>1.0319435801700891</c:v>
                </c:pt>
                <c:pt idx="1742">
                  <c:v>1.0248092228081092</c:v>
                </c:pt>
                <c:pt idx="1743">
                  <c:v>1.0168997478138408</c:v>
                </c:pt>
                <c:pt idx="1744">
                  <c:v>1.0127184794593829</c:v>
                </c:pt>
                <c:pt idx="1745">
                  <c:v>1.0142195875500826</c:v>
                </c:pt>
                <c:pt idx="1746">
                  <c:v>1.0213430277623117</c:v>
                </c:pt>
                <c:pt idx="1747">
                  <c:v>1.0389742246094391</c:v>
                </c:pt>
                <c:pt idx="1748">
                  <c:v>1.0344326903132131</c:v>
                </c:pt>
                <c:pt idx="1749">
                  <c:v>1.0371619777508487</c:v>
                </c:pt>
                <c:pt idx="1750">
                  <c:v>1.0502789331761264</c:v>
                </c:pt>
                <c:pt idx="1751">
                  <c:v>1.0200275112173713</c:v>
                </c:pt>
                <c:pt idx="1752">
                  <c:v>1.0343344359654583</c:v>
                </c:pt>
                <c:pt idx="1753">
                  <c:v>1.045950283300036</c:v>
                </c:pt>
                <c:pt idx="1754">
                  <c:v>1.0763272524809222</c:v>
                </c:pt>
                <c:pt idx="1755">
                  <c:v>1.0877302153953645</c:v>
                </c:pt>
                <c:pt idx="1756">
                  <c:v>1.0740455681830587</c:v>
                </c:pt>
                <c:pt idx="1757">
                  <c:v>1.0749080230133516</c:v>
                </c:pt>
                <c:pt idx="1758">
                  <c:v>1.0796296902804616</c:v>
                </c:pt>
                <c:pt idx="1759">
                  <c:v>1.0718239282088231</c:v>
                </c:pt>
                <c:pt idx="1760">
                  <c:v>1.0569274773742072</c:v>
                </c:pt>
                <c:pt idx="1761">
                  <c:v>1.0736634679417896</c:v>
                </c:pt>
                <c:pt idx="1762">
                  <c:v>1.1025611633314774</c:v>
                </c:pt>
                <c:pt idx="1763">
                  <c:v>1.1032271094662607</c:v>
                </c:pt>
                <c:pt idx="1764">
                  <c:v>1.0968951626109453</c:v>
                </c:pt>
                <c:pt idx="1765">
                  <c:v>1.1044771231126977</c:v>
                </c:pt>
                <c:pt idx="1766">
                  <c:v>1.1013439011342918</c:v>
                </c:pt>
                <c:pt idx="1767">
                  <c:v>1.0473858884922325</c:v>
                </c:pt>
                <c:pt idx="1768">
                  <c:v>1.0673697311106016</c:v>
                </c:pt>
                <c:pt idx="1769">
                  <c:v>1.0274457144728653</c:v>
                </c:pt>
                <c:pt idx="1770">
                  <c:v>1.0599897378792345</c:v>
                </c:pt>
                <c:pt idx="1771">
                  <c:v>1.0886199631000337</c:v>
                </c:pt>
                <c:pt idx="1772">
                  <c:v>1.0907269730018887</c:v>
                </c:pt>
                <c:pt idx="1773">
                  <c:v>1.1134182687583924</c:v>
                </c:pt>
                <c:pt idx="1774">
                  <c:v>1.1216552582451773</c:v>
                </c:pt>
                <c:pt idx="1775">
                  <c:v>1.1373541195864585</c:v>
                </c:pt>
                <c:pt idx="1776">
                  <c:v>1.13497418094084</c:v>
                </c:pt>
                <c:pt idx="1777">
                  <c:v>1.1342372733326784</c:v>
                </c:pt>
                <c:pt idx="1778">
                  <c:v>1.1377853470016048</c:v>
                </c:pt>
                <c:pt idx="1779">
                  <c:v>1.1478564176464807</c:v>
                </c:pt>
                <c:pt idx="1780">
                  <c:v>1.1466336968744202</c:v>
                </c:pt>
                <c:pt idx="1781">
                  <c:v>1.1459459164401358</c:v>
                </c:pt>
                <c:pt idx="1782">
                  <c:v>1.1364698304566643</c:v>
                </c:pt>
                <c:pt idx="1783">
                  <c:v>1.1325069050972172</c:v>
                </c:pt>
                <c:pt idx="1784">
                  <c:v>1.1160165503990218</c:v>
                </c:pt>
                <c:pt idx="1785">
                  <c:v>1.118674876363279</c:v>
                </c:pt>
                <c:pt idx="1786">
                  <c:v>1.1427253572637255</c:v>
                </c:pt>
                <c:pt idx="1787">
                  <c:v>1.0902739112872413</c:v>
                </c:pt>
                <c:pt idx="1788">
                  <c:v>1.0803447635891221</c:v>
                </c:pt>
                <c:pt idx="1789">
                  <c:v>1.1298376619832096</c:v>
                </c:pt>
                <c:pt idx="1790">
                  <c:v>1.1126267754014783</c:v>
                </c:pt>
                <c:pt idx="1791">
                  <c:v>1.0850227622572297</c:v>
                </c:pt>
                <c:pt idx="1792">
                  <c:v>1.0570475660214629</c:v>
                </c:pt>
                <c:pt idx="1793">
                  <c:v>1.0971517156300834</c:v>
                </c:pt>
                <c:pt idx="1794">
                  <c:v>1.0859125099618991</c:v>
                </c:pt>
                <c:pt idx="1795">
                  <c:v>1.1154379414622431</c:v>
                </c:pt>
                <c:pt idx="1796">
                  <c:v>1.1281946309457527</c:v>
                </c:pt>
                <c:pt idx="1797">
                  <c:v>1.1503182349152283</c:v>
                </c:pt>
                <c:pt idx="1798">
                  <c:v>1.152501664865337</c:v>
                </c:pt>
                <c:pt idx="1799">
                  <c:v>1.1664756165460322</c:v>
                </c:pt>
                <c:pt idx="1800">
                  <c:v>1.1630749243987379</c:v>
                </c:pt>
                <c:pt idx="1801">
                  <c:v>1.1693031583314228</c:v>
                </c:pt>
                <c:pt idx="1802">
                  <c:v>1.1372831581130798</c:v>
                </c:pt>
                <c:pt idx="1803">
                  <c:v>1.1359949344425158</c:v>
                </c:pt>
                <c:pt idx="1804">
                  <c:v>1.1510005567746373</c:v>
                </c:pt>
                <c:pt idx="1805">
                  <c:v>1.1345866221246956</c:v>
                </c:pt>
                <c:pt idx="1806">
                  <c:v>1.122916189041365</c:v>
                </c:pt>
                <c:pt idx="1807">
                  <c:v>1.1340407646371684</c:v>
                </c:pt>
                <c:pt idx="1808">
                  <c:v>1.1695324184761842</c:v>
                </c:pt>
                <c:pt idx="1809">
                  <c:v>1.1676492101442155</c:v>
                </c:pt>
                <c:pt idx="1810">
                  <c:v>1.1608041572506251</c:v>
                </c:pt>
                <c:pt idx="1811">
                  <c:v>1.1686317536217643</c:v>
                </c:pt>
                <c:pt idx="1812">
                  <c:v>1.1942761383857901</c:v>
                </c:pt>
                <c:pt idx="1813">
                  <c:v>1.2259577069618663</c:v>
                </c:pt>
                <c:pt idx="1814">
                  <c:v>1.2237906527363835</c:v>
                </c:pt>
                <c:pt idx="1815">
                  <c:v>1.2270712562364217</c:v>
                </c:pt>
                <c:pt idx="1816">
                  <c:v>1.2364709221716395</c:v>
                </c:pt>
                <c:pt idx="1817">
                  <c:v>1.2537363945021234</c:v>
                </c:pt>
                <c:pt idx="1818">
                  <c:v>1.2532942499372262</c:v>
                </c:pt>
                <c:pt idx="1819">
                  <c:v>1.2607179117675957</c:v>
                </c:pt>
                <c:pt idx="1820">
                  <c:v>1.2514765445037608</c:v>
                </c:pt>
                <c:pt idx="1821">
                  <c:v>1.2764549831330037</c:v>
                </c:pt>
                <c:pt idx="1822">
                  <c:v>1.2846701383202874</c:v>
                </c:pt>
                <c:pt idx="1823">
                  <c:v>1.2725466435223094</c:v>
                </c:pt>
                <c:pt idx="1824">
                  <c:v>1.25708795947554</c:v>
                </c:pt>
                <c:pt idx="1825">
                  <c:v>1.2780925555955851</c:v>
                </c:pt>
                <c:pt idx="1826">
                  <c:v>1.2571097937750411</c:v>
                </c:pt>
                <c:pt idx="1827">
                  <c:v>1.2817770936363935</c:v>
                </c:pt>
                <c:pt idx="1828">
                  <c:v>1.2858437319184706</c:v>
                </c:pt>
                <c:pt idx="1829">
                  <c:v>1.2853524601796964</c:v>
                </c:pt>
                <c:pt idx="1830">
                  <c:v>1.2834201246738504</c:v>
                </c:pt>
                <c:pt idx="1831">
                  <c:v>1.2988624329959935</c:v>
                </c:pt>
                <c:pt idx="1832">
                  <c:v>1.2823229511239205</c:v>
                </c:pt>
                <c:pt idx="1833">
                  <c:v>1.2885948536556076</c:v>
                </c:pt>
                <c:pt idx="1834">
                  <c:v>1.2733108440048471</c:v>
                </c:pt>
                <c:pt idx="1835">
                  <c:v>1.2749102064433018</c:v>
                </c:pt>
                <c:pt idx="1836">
                  <c:v>1.2934857367438508</c:v>
                </c:pt>
                <c:pt idx="1837">
                  <c:v>1.3103964017074423</c:v>
                </c:pt>
                <c:pt idx="1838">
                  <c:v>1.2862858764833678</c:v>
                </c:pt>
                <c:pt idx="1839">
                  <c:v>1.2664548739615062</c:v>
                </c:pt>
                <c:pt idx="1840">
                  <c:v>1.2178408061223376</c:v>
                </c:pt>
                <c:pt idx="1841">
                  <c:v>1.2448389174554306</c:v>
                </c:pt>
                <c:pt idx="1842">
                  <c:v>1.2783272743152219</c:v>
                </c:pt>
                <c:pt idx="1843">
                  <c:v>1.272563019246935</c:v>
                </c:pt>
                <c:pt idx="1844">
                  <c:v>1.253206912739222</c:v>
                </c:pt>
                <c:pt idx="1845">
                  <c:v>1.2465747442657673</c:v>
                </c:pt>
                <c:pt idx="1846">
                  <c:v>1.2702867935239466</c:v>
                </c:pt>
                <c:pt idx="1847">
                  <c:v>1.2685072981146079</c:v>
                </c:pt>
                <c:pt idx="1848">
                  <c:v>1.2909911680258519</c:v>
                </c:pt>
                <c:pt idx="1849">
                  <c:v>1.2861221192371095</c:v>
                </c:pt>
                <c:pt idx="1850">
                  <c:v>1.2904125590890729</c:v>
                </c:pt>
                <c:pt idx="1851">
                  <c:v>1.2930818022030808</c:v>
                </c:pt>
                <c:pt idx="1852">
                  <c:v>1.2948449218877933</c:v>
                </c:pt>
                <c:pt idx="1853">
                  <c:v>1.2937149968886124</c:v>
                </c:pt>
                <c:pt idx="1854">
                  <c:v>1.2970338104127774</c:v>
                </c:pt>
                <c:pt idx="1855">
                  <c:v>1.288698566578238</c:v>
                </c:pt>
                <c:pt idx="1856">
                  <c:v>1.3089171279162437</c:v>
                </c:pt>
                <c:pt idx="1857">
                  <c:v>1.3070775881832772</c:v>
                </c:pt>
                <c:pt idx="1858">
                  <c:v>1.3074815227240473</c:v>
                </c:pt>
                <c:pt idx="1859">
                  <c:v>1.303272961495213</c:v>
                </c:pt>
                <c:pt idx="1860">
                  <c:v>1.3139881439753711</c:v>
                </c:pt>
                <c:pt idx="1861">
                  <c:v>1.318496926822345</c:v>
                </c:pt>
                <c:pt idx="1862">
                  <c:v>1.3227054880511793</c:v>
                </c:pt>
                <c:pt idx="1863">
                  <c:v>1.3180329479579471</c:v>
                </c:pt>
                <c:pt idx="1864">
                  <c:v>1.3055382700684504</c:v>
                </c:pt>
                <c:pt idx="1865">
                  <c:v>1.3045338922914003</c:v>
                </c:pt>
                <c:pt idx="1866">
                  <c:v>1.2742879289075206</c:v>
                </c:pt>
                <c:pt idx="1867">
                  <c:v>1.3061332547298552</c:v>
                </c:pt>
                <c:pt idx="1868">
                  <c:v>1.3179510693348178</c:v>
                </c:pt>
                <c:pt idx="1869">
                  <c:v>1.3154401248921932</c:v>
                </c:pt>
                <c:pt idx="1870">
                  <c:v>1.3288955119597374</c:v>
                </c:pt>
                <c:pt idx="1871">
                  <c:v>1.3366521468574983</c:v>
                </c:pt>
                <c:pt idx="1872">
                  <c:v>1.3420615945588923</c:v>
                </c:pt>
                <c:pt idx="1873">
                  <c:v>1.34271116496905</c:v>
                </c:pt>
                <c:pt idx="1874">
                  <c:v>1.3458225526479546</c:v>
                </c:pt>
                <c:pt idx="1875">
                  <c:v>1.3580715946680639</c:v>
                </c:pt>
                <c:pt idx="1876">
                  <c:v>1.375757377263944</c:v>
                </c:pt>
                <c:pt idx="1877">
                  <c:v>1.3709538313737049</c:v>
                </c:pt>
                <c:pt idx="1878">
                  <c:v>1.3789178921167262</c:v>
                </c:pt>
                <c:pt idx="1879">
                  <c:v>1.3585519492570879</c:v>
                </c:pt>
                <c:pt idx="1880">
                  <c:v>1.3851515846242863</c:v>
                </c:pt>
                <c:pt idx="1881">
                  <c:v>1.3933831155361958</c:v>
                </c:pt>
                <c:pt idx="1882">
                  <c:v>1.384965993078527</c:v>
                </c:pt>
                <c:pt idx="1883">
                  <c:v>1.3877444076900403</c:v>
                </c:pt>
                <c:pt idx="1884">
                  <c:v>1.3799550213430276</c:v>
                </c:pt>
                <c:pt idx="1885">
                  <c:v>1.3620126857280099</c:v>
                </c:pt>
                <c:pt idx="1886">
                  <c:v>1.3245286520595201</c:v>
                </c:pt>
                <c:pt idx="1887">
                  <c:v>1.3597746700291491</c:v>
                </c:pt>
                <c:pt idx="1888">
                  <c:v>1.3792235723097412</c:v>
                </c:pt>
                <c:pt idx="1889">
                  <c:v>1.3840216596251047</c:v>
                </c:pt>
                <c:pt idx="1890">
                  <c:v>1.4082086048974334</c:v>
                </c:pt>
                <c:pt idx="1891">
                  <c:v>1.4139455670913439</c:v>
                </c:pt>
                <c:pt idx="1892">
                  <c:v>1.4025698970512779</c:v>
                </c:pt>
                <c:pt idx="1893">
                  <c:v>1.4021222939115057</c:v>
                </c:pt>
                <c:pt idx="1894">
                  <c:v>1.4122261160056331</c:v>
                </c:pt>
                <c:pt idx="1895">
                  <c:v>1.3991855806286095</c:v>
                </c:pt>
                <c:pt idx="1896">
                  <c:v>1.3947641349796394</c:v>
                </c:pt>
                <c:pt idx="1897">
                  <c:v>1.4144095459557418</c:v>
                </c:pt>
                <c:pt idx="1898">
                  <c:v>1.4032249260363103</c:v>
                </c:pt>
                <c:pt idx="1899">
                  <c:v>1.4176573980065286</c:v>
                </c:pt>
                <c:pt idx="1900">
                  <c:v>1.4217076605639802</c:v>
                </c:pt>
                <c:pt idx="1901">
                  <c:v>1.419431434840992</c:v>
                </c:pt>
                <c:pt idx="1902">
                  <c:v>1.4218332077861111</c:v>
                </c:pt>
                <c:pt idx="1903">
                  <c:v>1.4278103472745334</c:v>
                </c:pt>
                <c:pt idx="1904">
                  <c:v>1.4349774560857651</c:v>
                </c:pt>
                <c:pt idx="1905">
                  <c:v>1.4388912542713348</c:v>
                </c:pt>
                <c:pt idx="1906">
                  <c:v>1.4452832454502778</c:v>
                </c:pt>
                <c:pt idx="1907">
                  <c:v>1.4280177731197938</c:v>
                </c:pt>
                <c:pt idx="1908">
                  <c:v>1.4019203266411207</c:v>
                </c:pt>
                <c:pt idx="1909">
                  <c:v>1.4049389185471457</c:v>
                </c:pt>
                <c:pt idx="1910">
                  <c:v>1.4245188266247448</c:v>
                </c:pt>
                <c:pt idx="1911">
                  <c:v>1.4451849911025227</c:v>
                </c:pt>
                <c:pt idx="1912">
                  <c:v>1.4488422362689546</c:v>
                </c:pt>
                <c:pt idx="1913">
                  <c:v>1.4542789768447251</c:v>
                </c:pt>
                <c:pt idx="1914">
                  <c:v>1.439982969246389</c:v>
                </c:pt>
                <c:pt idx="1915">
                  <c:v>1.4614733785303333</c:v>
                </c:pt>
                <c:pt idx="1916">
                  <c:v>1.4720739309381106</c:v>
                </c:pt>
                <c:pt idx="1917">
                  <c:v>1.4687387416893198</c:v>
                </c:pt>
                <c:pt idx="1918">
                  <c:v>1.4695084007467332</c:v>
                </c:pt>
                <c:pt idx="1919">
                  <c:v>1.476528128036332</c:v>
                </c:pt>
                <c:pt idx="1920">
                  <c:v>1.4756984246552911</c:v>
                </c:pt>
                <c:pt idx="1921">
                  <c:v>1.4672922193473725</c:v>
                </c:pt>
                <c:pt idx="1922">
                  <c:v>1.4640389087217107</c:v>
                </c:pt>
                <c:pt idx="1923">
                  <c:v>1.4526905315560212</c:v>
                </c:pt>
                <c:pt idx="1924">
                  <c:v>1.4337492767388289</c:v>
                </c:pt>
                <c:pt idx="1925">
                  <c:v>1.4392897302372294</c:v>
                </c:pt>
                <c:pt idx="1926">
                  <c:v>1.4252721099575323</c:v>
                </c:pt>
                <c:pt idx="1927">
                  <c:v>1.4458236443629295</c:v>
                </c:pt>
                <c:pt idx="1928">
                  <c:v>1.4420299348246159</c:v>
                </c:pt>
                <c:pt idx="1929">
                  <c:v>1.419780783633009</c:v>
                </c:pt>
                <c:pt idx="1930">
                  <c:v>1.3786995491217151</c:v>
                </c:pt>
                <c:pt idx="1931">
                  <c:v>1.3767672136158688</c:v>
                </c:pt>
                <c:pt idx="1932">
                  <c:v>1.39939300647387</c:v>
                </c:pt>
                <c:pt idx="1933">
                  <c:v>1.428509044858568</c:v>
                </c:pt>
                <c:pt idx="1934">
                  <c:v>1.4320571185274946</c:v>
                </c:pt>
                <c:pt idx="1935">
                  <c:v>1.4253048614067838</c:v>
                </c:pt>
                <c:pt idx="1936">
                  <c:v>1.3759156759353268</c:v>
                </c:pt>
                <c:pt idx="1937">
                  <c:v>1.3796438825751374</c:v>
                </c:pt>
                <c:pt idx="1938">
                  <c:v>1.3513029618227272</c:v>
                </c:pt>
                <c:pt idx="1939">
                  <c:v>1.3783229074553216</c:v>
                </c:pt>
                <c:pt idx="1940">
                  <c:v>1.3474382908110349</c:v>
                </c:pt>
                <c:pt idx="1941">
                  <c:v>1.3721438006965143</c:v>
                </c:pt>
                <c:pt idx="1942">
                  <c:v>1.3818764396991234</c:v>
                </c:pt>
                <c:pt idx="1943">
                  <c:v>1.4016419393224817</c:v>
                </c:pt>
                <c:pt idx="1944">
                  <c:v>1.397045819277503</c:v>
                </c:pt>
                <c:pt idx="1945">
                  <c:v>1.3748348781100228</c:v>
                </c:pt>
                <c:pt idx="1946">
                  <c:v>1.3820129040710052</c:v>
                </c:pt>
                <c:pt idx="1947">
                  <c:v>1.4226574525922773</c:v>
                </c:pt>
                <c:pt idx="1948">
                  <c:v>1.4407307940043013</c:v>
                </c:pt>
                <c:pt idx="1949">
                  <c:v>1.4489677834910861</c:v>
                </c:pt>
                <c:pt idx="1950">
                  <c:v>1.4670738763523619</c:v>
                </c:pt>
                <c:pt idx="1951">
                  <c:v>1.4761132763458114</c:v>
                </c:pt>
                <c:pt idx="1952">
                  <c:v>1.4835314796013055</c:v>
                </c:pt>
                <c:pt idx="1953">
                  <c:v>1.4808676950621729</c:v>
                </c:pt>
                <c:pt idx="1954">
                  <c:v>1.4926472996430089</c:v>
                </c:pt>
                <c:pt idx="1955">
                  <c:v>1.4971833753643597</c:v>
                </c:pt>
                <c:pt idx="1956">
                  <c:v>1.4845686088276073</c:v>
                </c:pt>
                <c:pt idx="1957">
                  <c:v>1.5089902728195723</c:v>
                </c:pt>
                <c:pt idx="1958">
                  <c:v>1.5138811559078156</c:v>
                </c:pt>
                <c:pt idx="1959">
                  <c:v>1.5184063144794158</c:v>
                </c:pt>
                <c:pt idx="1960">
                  <c:v>1.5276749746176266</c:v>
                </c:pt>
                <c:pt idx="1961">
                  <c:v>1.5440070306444391</c:v>
                </c:pt>
                <c:pt idx="1962">
                  <c:v>1.5546457930763438</c:v>
                </c:pt>
                <c:pt idx="1963">
                  <c:v>1.5641819233834429</c:v>
                </c:pt>
                <c:pt idx="1964">
                  <c:v>1.5664581491064311</c:v>
                </c:pt>
                <c:pt idx="1965">
                  <c:v>1.5574787934366094</c:v>
                </c:pt>
                <c:pt idx="1966">
                  <c:v>1.536441445867313</c:v>
                </c:pt>
                <c:pt idx="1967">
                  <c:v>1.5561687354665446</c:v>
                </c:pt>
                <c:pt idx="1968">
                  <c:v>1.556141442592168</c:v>
                </c:pt>
                <c:pt idx="1969">
                  <c:v>1.5660214631164093</c:v>
                </c:pt>
                <c:pt idx="1970">
                  <c:v>1.5593456260439524</c:v>
                </c:pt>
                <c:pt idx="1971">
                  <c:v>1.5680083843710084</c:v>
                </c:pt>
                <c:pt idx="1972">
                  <c:v>1.5644166421030796</c:v>
                </c:pt>
                <c:pt idx="1973">
                  <c:v>1.5562178626404215</c:v>
                </c:pt>
                <c:pt idx="1974">
                  <c:v>1.5604537167436325</c:v>
                </c:pt>
                <c:pt idx="1975">
                  <c:v>1.5663271433094248</c:v>
                </c:pt>
                <c:pt idx="1976">
                  <c:v>1.5080077293420233</c:v>
                </c:pt>
                <c:pt idx="1977">
                  <c:v>1.5411139859605456</c:v>
                </c:pt>
                <c:pt idx="1978">
                  <c:v>1.4929311455365233</c:v>
                </c:pt>
                <c:pt idx="1979">
                  <c:v>1.4634766755095578</c:v>
                </c:pt>
                <c:pt idx="1980">
                  <c:v>1.4984443061605477</c:v>
                </c:pt>
                <c:pt idx="1981">
                  <c:v>1.4773359971178726</c:v>
                </c:pt>
                <c:pt idx="1982">
                  <c:v>1.5063974497538184</c:v>
                </c:pt>
                <c:pt idx="1983">
                  <c:v>1.5582975796679004</c:v>
                </c:pt>
                <c:pt idx="1984">
                  <c:v>1.566190678937543</c:v>
                </c:pt>
                <c:pt idx="1985">
                  <c:v>1.547762530158626</c:v>
                </c:pt>
                <c:pt idx="1986">
                  <c:v>1.5720913983777118</c:v>
                </c:pt>
                <c:pt idx="1987">
                  <c:v>1.5485922335396676</c:v>
                </c:pt>
                <c:pt idx="1988">
                  <c:v>1.5295527243747202</c:v>
                </c:pt>
                <c:pt idx="1989">
                  <c:v>1.5709068876297778</c:v>
                </c:pt>
                <c:pt idx="1990">
                  <c:v>1.5484284762934093</c:v>
                </c:pt>
                <c:pt idx="1991">
                  <c:v>1.5222109411674802</c:v>
                </c:pt>
                <c:pt idx="1992">
                  <c:v>1.4934879201738012</c:v>
                </c:pt>
                <c:pt idx="1993">
                  <c:v>1.5378170067358812</c:v>
                </c:pt>
                <c:pt idx="1994">
                  <c:v>1.563652441620542</c:v>
                </c:pt>
                <c:pt idx="1995">
                  <c:v>1.5796078559809605</c:v>
                </c:pt>
                <c:pt idx="1996">
                  <c:v>1.6153069356652363</c:v>
                </c:pt>
                <c:pt idx="1997">
                  <c:v>1.6126649854256052</c:v>
                </c:pt>
                <c:pt idx="1998">
                  <c:v>1.6163276891669125</c:v>
                </c:pt>
                <c:pt idx="1999">
                  <c:v>1.6085055513706479</c:v>
                </c:pt>
                <c:pt idx="2000">
                  <c:v>1.6016550399021825</c:v>
                </c:pt>
                <c:pt idx="2001">
                  <c:v>1.6182381903732574</c:v>
                </c:pt>
                <c:pt idx="2002">
                  <c:v>1.6165897007609253</c:v>
                </c:pt>
                <c:pt idx="2003">
                  <c:v>1.5658467887204008</c:v>
                </c:pt>
                <c:pt idx="2004">
                  <c:v>1.563374054301903</c:v>
                </c:pt>
                <c:pt idx="2005">
                  <c:v>1.5529918448891362</c:v>
                </c:pt>
                <c:pt idx="2006">
                  <c:v>1.5493127654232033</c:v>
                </c:pt>
                <c:pt idx="2007">
                  <c:v>1.5726645487396149</c:v>
                </c:pt>
                <c:pt idx="2008">
                  <c:v>1.5799135361739758</c:v>
                </c:pt>
                <c:pt idx="2009">
                  <c:v>1.5431664101136473</c:v>
                </c:pt>
                <c:pt idx="2010">
                  <c:v>1.5452515857160014</c:v>
                </c:pt>
                <c:pt idx="2011">
                  <c:v>1.4984497647354227</c:v>
                </c:pt>
                <c:pt idx="2012">
                  <c:v>1.4742409851635936</c:v>
                </c:pt>
                <c:pt idx="2013">
                  <c:v>1.4469317350626096</c:v>
                </c:pt>
                <c:pt idx="2014">
                  <c:v>1.4006484786951821</c:v>
                </c:pt>
                <c:pt idx="2015">
                  <c:v>1.4073024814681383</c:v>
                </c:pt>
                <c:pt idx="2016">
                  <c:v>1.3780008515376805</c:v>
                </c:pt>
                <c:pt idx="2017">
                  <c:v>1.3744418607190036</c:v>
                </c:pt>
                <c:pt idx="2018">
                  <c:v>1.3616578783611175</c:v>
                </c:pt>
                <c:pt idx="2019">
                  <c:v>1.4191585060972283</c:v>
                </c:pt>
                <c:pt idx="2020">
                  <c:v>1.4648467778032512</c:v>
                </c:pt>
                <c:pt idx="2021">
                  <c:v>1.4817629013417177</c:v>
                </c:pt>
                <c:pt idx="2022">
                  <c:v>1.5051474361073811</c:v>
                </c:pt>
                <c:pt idx="2023">
                  <c:v>1.4440441489535909</c:v>
                </c:pt>
                <c:pt idx="2024">
                  <c:v>1.4566479983405931</c:v>
                </c:pt>
                <c:pt idx="2025">
                  <c:v>1.4475540125983908</c:v>
                </c:pt>
                <c:pt idx="2026">
                  <c:v>1.4681164641535387</c:v>
                </c:pt>
                <c:pt idx="2027">
                  <c:v>1.5039465496348214</c:v>
                </c:pt>
                <c:pt idx="2028">
                  <c:v>1.4585857924213146</c:v>
                </c:pt>
                <c:pt idx="2029">
                  <c:v>1.4119477286869946</c:v>
                </c:pt>
                <c:pt idx="2030">
                  <c:v>1.4026845271236585</c:v>
                </c:pt>
                <c:pt idx="2031">
                  <c:v>1.440567036758043</c:v>
                </c:pt>
                <c:pt idx="2032">
                  <c:v>1.4427177152589004</c:v>
                </c:pt>
                <c:pt idx="2033">
                  <c:v>1.3909977183157023</c:v>
                </c:pt>
                <c:pt idx="2034">
                  <c:v>1.3738632517822247</c:v>
                </c:pt>
                <c:pt idx="2035">
                  <c:v>1.3497854780074019</c:v>
                </c:pt>
                <c:pt idx="2036">
                  <c:v>1.3065208135459994</c:v>
                </c:pt>
                <c:pt idx="2037">
                  <c:v>1.3410190067577157</c:v>
                </c:pt>
                <c:pt idx="2038">
                  <c:v>1.3933940326859462</c:v>
                </c:pt>
                <c:pt idx="2039">
                  <c:v>1.3875478989945302</c:v>
                </c:pt>
                <c:pt idx="2040">
                  <c:v>1.3506042642386926</c:v>
                </c:pt>
                <c:pt idx="2041">
                  <c:v>1.3944257033373726</c:v>
                </c:pt>
                <c:pt idx="2042">
                  <c:v>1.3818436882498715</c:v>
                </c:pt>
                <c:pt idx="2043">
                  <c:v>1.3629461020316815</c:v>
                </c:pt>
                <c:pt idx="2044">
                  <c:v>1.2931964322754617</c:v>
                </c:pt>
                <c:pt idx="2045">
                  <c:v>1.2766078232295111</c:v>
                </c:pt>
                <c:pt idx="2046">
                  <c:v>1.3351128287426719</c:v>
                </c:pt>
                <c:pt idx="2047">
                  <c:v>1.3250908852716734</c:v>
                </c:pt>
                <c:pt idx="2048">
                  <c:v>1.2949540933852992</c:v>
                </c:pt>
                <c:pt idx="2049">
                  <c:v>1.2779233397744514</c:v>
                </c:pt>
                <c:pt idx="2050">
                  <c:v>1.3266902477101277</c:v>
                </c:pt>
                <c:pt idx="2051">
                  <c:v>1.3787705105950936</c:v>
                </c:pt>
                <c:pt idx="2052">
                  <c:v>1.4081431019989301</c:v>
                </c:pt>
                <c:pt idx="2053">
                  <c:v>1.4362274697322022</c:v>
                </c:pt>
                <c:pt idx="2054">
                  <c:v>1.4351685062063997</c:v>
                </c:pt>
                <c:pt idx="2055">
                  <c:v>1.4626960993023939</c:v>
                </c:pt>
                <c:pt idx="2056">
                  <c:v>1.4324719702180153</c:v>
                </c:pt>
                <c:pt idx="2057">
                  <c:v>1.4673631808207512</c:v>
                </c:pt>
                <c:pt idx="2058">
                  <c:v>1.4798633172851234</c:v>
                </c:pt>
                <c:pt idx="2059">
                  <c:v>1.497581851330255</c:v>
                </c:pt>
                <c:pt idx="2060">
                  <c:v>1.5281935392307777</c:v>
                </c:pt>
                <c:pt idx="2061">
                  <c:v>1.5122817934693609</c:v>
                </c:pt>
                <c:pt idx="2062">
                  <c:v>1.4729582200679046</c:v>
                </c:pt>
                <c:pt idx="2063">
                  <c:v>1.481391718250199</c:v>
                </c:pt>
                <c:pt idx="2064">
                  <c:v>1.5014683566414482</c:v>
                </c:pt>
                <c:pt idx="2065">
                  <c:v>1.4700706339588858</c:v>
                </c:pt>
                <c:pt idx="2066">
                  <c:v>1.4460692802323167</c:v>
                </c:pt>
                <c:pt idx="2067">
                  <c:v>1.4564733239445846</c:v>
                </c:pt>
                <c:pt idx="2068">
                  <c:v>1.4499612441183853</c:v>
                </c:pt>
                <c:pt idx="2069">
                  <c:v>1.4086125394382034</c:v>
                </c:pt>
                <c:pt idx="2070">
                  <c:v>1.4003810085262938</c:v>
                </c:pt>
                <c:pt idx="2071">
                  <c:v>1.4272044454633785</c:v>
                </c:pt>
                <c:pt idx="2072">
                  <c:v>1.397728141136912</c:v>
                </c:pt>
                <c:pt idx="2073">
                  <c:v>1.3972368693981372</c:v>
                </c:pt>
                <c:pt idx="2074">
                  <c:v>1.4357307394185526</c:v>
                </c:pt>
                <c:pt idx="2075">
                  <c:v>1.4342241727529774</c:v>
                </c:pt>
                <c:pt idx="2076">
                  <c:v>1.398312208648566</c:v>
                </c:pt>
                <c:pt idx="2077">
                  <c:v>1.3317830980687559</c:v>
                </c:pt>
                <c:pt idx="2078">
                  <c:v>1.3450692693151671</c:v>
                </c:pt>
                <c:pt idx="2079">
                  <c:v>1.2790641819233832</c:v>
                </c:pt>
                <c:pt idx="2080">
                  <c:v>1.2838458935141213</c:v>
                </c:pt>
                <c:pt idx="2081">
                  <c:v>1.340363977772683</c:v>
                </c:pt>
                <c:pt idx="2082">
                  <c:v>1.2554449284380835</c:v>
                </c:pt>
                <c:pt idx="2083">
                  <c:v>1.2682452865205953</c:v>
                </c:pt>
                <c:pt idx="2084">
                  <c:v>1.2792170220198908</c:v>
                </c:pt>
                <c:pt idx="2085">
                  <c:v>1.3472799921396521</c:v>
                </c:pt>
                <c:pt idx="2086">
                  <c:v>1.263600039301739</c:v>
                </c:pt>
                <c:pt idx="2087">
                  <c:v>1.2507560126202251</c:v>
                </c:pt>
                <c:pt idx="2088">
                  <c:v>1.1786482385178876</c:v>
                </c:pt>
                <c:pt idx="2089">
                  <c:v>1.1840031004705291</c:v>
                </c:pt>
                <c:pt idx="2090">
                  <c:v>1.1480474677671153</c:v>
                </c:pt>
                <c:pt idx="2091">
                  <c:v>1.1452635945807268</c:v>
                </c:pt>
                <c:pt idx="2092">
                  <c:v>1.1964704854856494</c:v>
                </c:pt>
                <c:pt idx="2093">
                  <c:v>1.1878022685837182</c:v>
                </c:pt>
                <c:pt idx="2094">
                  <c:v>1.2319293878754134</c:v>
                </c:pt>
                <c:pt idx="2095">
                  <c:v>1.141770106660553</c:v>
                </c:pt>
                <c:pt idx="2096">
                  <c:v>1.1292754287710565</c:v>
                </c:pt>
                <c:pt idx="2097">
                  <c:v>1.1295865675389469</c:v>
                </c:pt>
                <c:pt idx="2098">
                  <c:v>1.1691011910610378</c:v>
                </c:pt>
                <c:pt idx="2099">
                  <c:v>1.1514863699385365</c:v>
                </c:pt>
                <c:pt idx="2100">
                  <c:v>1.1718195613489231</c:v>
                </c:pt>
                <c:pt idx="2101">
                  <c:v>1.2150023471871965</c:v>
                </c:pt>
                <c:pt idx="2102">
                  <c:v>1.2698064389349226</c:v>
                </c:pt>
                <c:pt idx="2103">
                  <c:v>1.2555650170853392</c:v>
                </c:pt>
                <c:pt idx="2104">
                  <c:v>1.2386871035709994</c:v>
                </c:pt>
                <c:pt idx="2105">
                  <c:v>1.2799484710531772</c:v>
                </c:pt>
                <c:pt idx="2106">
                  <c:v>1.2426773218048233</c:v>
                </c:pt>
                <c:pt idx="2107">
                  <c:v>1.2497134248190485</c:v>
                </c:pt>
                <c:pt idx="2108">
                  <c:v>1.2711383312044893</c:v>
                </c:pt>
                <c:pt idx="2109">
                  <c:v>1.2466238714396447</c:v>
                </c:pt>
                <c:pt idx="2110">
                  <c:v>1.1931571305363597</c:v>
                </c:pt>
                <c:pt idx="2111">
                  <c:v>1.1293136387951834</c:v>
                </c:pt>
                <c:pt idx="2112">
                  <c:v>1.0467636109564515</c:v>
                </c:pt>
                <c:pt idx="2113">
                  <c:v>1.0390397275079422</c:v>
                </c:pt>
                <c:pt idx="2114">
                  <c:v>1.0687944191530474</c:v>
                </c:pt>
                <c:pt idx="2115">
                  <c:v>1.0015338595399512</c:v>
                </c:pt>
                <c:pt idx="2116">
                  <c:v>1.0059389294642955</c:v>
                </c:pt>
                <c:pt idx="2117">
                  <c:v>1.0550388104673631</c:v>
                </c:pt>
                <c:pt idx="2118">
                  <c:v>1.0523641087784801</c:v>
                </c:pt>
                <c:pt idx="2119">
                  <c:v>1.0719276411314533</c:v>
                </c:pt>
                <c:pt idx="2120">
                  <c:v>1.1352525682594787</c:v>
                </c:pt>
                <c:pt idx="2121">
                  <c:v>1.128904245679538</c:v>
                </c:pt>
                <c:pt idx="2122">
                  <c:v>1.0860216814594046</c:v>
                </c:pt>
                <c:pt idx="2123">
                  <c:v>1.0845369490933308</c:v>
                </c:pt>
                <c:pt idx="2124">
                  <c:v>1.0662780161355474</c:v>
                </c:pt>
                <c:pt idx="2125">
                  <c:v>1.0880850227622572</c:v>
                </c:pt>
                <c:pt idx="2126">
                  <c:v>1.0913929191366718</c:v>
                </c:pt>
                <c:pt idx="2127">
                  <c:v>1.0988657081409186</c:v>
                </c:pt>
                <c:pt idx="2128">
                  <c:v>1.1302743479732311</c:v>
                </c:pt>
                <c:pt idx="2129">
                  <c:v>1.1285057697136431</c:v>
                </c:pt>
                <c:pt idx="2130">
                  <c:v>1.1039694756492973</c:v>
                </c:pt>
                <c:pt idx="2131">
                  <c:v>1.0845205733687049</c:v>
                </c:pt>
                <c:pt idx="2132">
                  <c:v>1.0752300789309928</c:v>
                </c:pt>
                <c:pt idx="2133">
                  <c:v>1.0690073035731831</c:v>
                </c:pt>
                <c:pt idx="2134">
                  <c:v>1.1087348115154094</c:v>
                </c:pt>
                <c:pt idx="2135">
                  <c:v>1.091098156093407</c:v>
                </c:pt>
                <c:pt idx="2136">
                  <c:v>1.1488717125732815</c:v>
                </c:pt>
                <c:pt idx="2137">
                  <c:v>1.1615410648587867</c:v>
                </c:pt>
                <c:pt idx="2138">
                  <c:v>1.1828567997467221</c:v>
                </c:pt>
                <c:pt idx="2139">
                  <c:v>1.1624853983122088</c:v>
                </c:pt>
                <c:pt idx="2140">
                  <c:v>1.1653293158222251</c:v>
                </c:pt>
                <c:pt idx="2141">
                  <c:v>1.1403345014683568</c:v>
                </c:pt>
                <c:pt idx="2142">
                  <c:v>1.1963176453891418</c:v>
                </c:pt>
                <c:pt idx="2143">
                  <c:v>1.2229664079302174</c:v>
                </c:pt>
                <c:pt idx="2144">
                  <c:v>1.2545497221585389</c:v>
                </c:pt>
                <c:pt idx="2145">
                  <c:v>1.2481850238539722</c:v>
                </c:pt>
                <c:pt idx="2146">
                  <c:v>1.233206694396227</c:v>
                </c:pt>
                <c:pt idx="2147">
                  <c:v>1.2681306564482144</c:v>
                </c:pt>
                <c:pt idx="2148">
                  <c:v>1.2663675367635014</c:v>
                </c:pt>
                <c:pt idx="2149">
                  <c:v>1.2626829987226933</c:v>
                </c:pt>
                <c:pt idx="2150">
                  <c:v>1.2598827498116794</c:v>
                </c:pt>
                <c:pt idx="2151">
                  <c:v>1.2502811166060765</c:v>
                </c:pt>
                <c:pt idx="2152">
                  <c:v>1.2981910282863349</c:v>
                </c:pt>
                <c:pt idx="2153">
                  <c:v>1.2965698315483796</c:v>
                </c:pt>
                <c:pt idx="2154">
                  <c:v>1.3363519252393583</c:v>
                </c:pt>
                <c:pt idx="2155">
                  <c:v>1.345626043952445</c:v>
                </c:pt>
                <c:pt idx="2156">
                  <c:v>1.3500256553019137</c:v>
                </c:pt>
                <c:pt idx="2157">
                  <c:v>1.3330167359905676</c:v>
                </c:pt>
                <c:pt idx="2158">
                  <c:v>1.3383115536195809</c:v>
                </c:pt>
                <c:pt idx="2159">
                  <c:v>1.3081474688588302</c:v>
                </c:pt>
                <c:pt idx="2160">
                  <c:v>1.2587528248124977</c:v>
                </c:pt>
                <c:pt idx="2161">
                  <c:v>1.2536981844779962</c:v>
                </c:pt>
                <c:pt idx="2162">
                  <c:v>1.2602703086278237</c:v>
                </c:pt>
                <c:pt idx="2163">
                  <c:v>1.2921210930250329</c:v>
                </c:pt>
                <c:pt idx="2164">
                  <c:v>1.2149040928394415</c:v>
                </c:pt>
                <c:pt idx="2165">
                  <c:v>1.2001386478018319</c:v>
                </c:pt>
                <c:pt idx="2166">
                  <c:v>1.1758752824812497</c:v>
                </c:pt>
                <c:pt idx="2167">
                  <c:v>1.1588663631699037</c:v>
                </c:pt>
                <c:pt idx="2168">
                  <c:v>1.1653347743971003</c:v>
                </c:pt>
                <c:pt idx="2169">
                  <c:v>1.1420867040033189</c:v>
                </c:pt>
                <c:pt idx="2170">
                  <c:v>1.1333147741787575</c:v>
                </c:pt>
                <c:pt idx="2171">
                  <c:v>1.172441838884704</c:v>
                </c:pt>
                <c:pt idx="2172">
                  <c:v>1.1868033493815433</c:v>
                </c:pt>
                <c:pt idx="2173">
                  <c:v>1.220198910468455</c:v>
                </c:pt>
                <c:pt idx="2174">
                  <c:v>1.2436980753064988</c:v>
                </c:pt>
                <c:pt idx="2175">
                  <c:v>1.1466882826231728</c:v>
                </c:pt>
                <c:pt idx="2176">
                  <c:v>1.1539591043570345</c:v>
                </c:pt>
                <c:pt idx="2177">
                  <c:v>1.1295811089640715</c:v>
                </c:pt>
                <c:pt idx="2178">
                  <c:v>1.1142861821635606</c:v>
                </c:pt>
                <c:pt idx="2179">
                  <c:v>1.1287841570322819</c:v>
                </c:pt>
                <c:pt idx="2180">
                  <c:v>1.1047882618805882</c:v>
                </c:pt>
                <c:pt idx="2181">
                  <c:v>1.0687616677037959</c:v>
                </c:pt>
                <c:pt idx="2182">
                  <c:v>1.0513269795521785</c:v>
                </c:pt>
                <c:pt idx="2183">
                  <c:v>1.0159772486599199</c:v>
                </c:pt>
                <c:pt idx="2184">
                  <c:v>0.99513095121125772</c:v>
                </c:pt>
                <c:pt idx="2185">
                  <c:v>0.99090055568292223</c:v>
                </c:pt>
                <c:pt idx="2186">
                  <c:v>1.0300658304129957</c:v>
                </c:pt>
                <c:pt idx="2187">
                  <c:v>0.98717780761798701</c:v>
                </c:pt>
                <c:pt idx="2188">
                  <c:v>0.95723752442712251</c:v>
                </c:pt>
                <c:pt idx="2189">
                  <c:v>1.0078985578445179</c:v>
                </c:pt>
                <c:pt idx="2190">
                  <c:v>1.0693075251913229</c:v>
                </c:pt>
                <c:pt idx="2191">
                  <c:v>1.0651317154117403</c:v>
                </c:pt>
                <c:pt idx="2192">
                  <c:v>1.0439742791951876</c:v>
                </c:pt>
                <c:pt idx="2193">
                  <c:v>0.98673566305309002</c:v>
                </c:pt>
                <c:pt idx="2194">
                  <c:v>0.95899518553696006</c:v>
                </c:pt>
                <c:pt idx="2195">
                  <c:v>0.95254860860926438</c:v>
                </c:pt>
                <c:pt idx="2196">
                  <c:v>1.0032478520507864</c:v>
                </c:pt>
                <c:pt idx="2197">
                  <c:v>0.95584558783392837</c:v>
                </c:pt>
                <c:pt idx="2198">
                  <c:v>1.0076365462505048</c:v>
                </c:pt>
                <c:pt idx="2199">
                  <c:v>1.0305789364512712</c:v>
                </c:pt>
                <c:pt idx="2200">
                  <c:v>1.0170307536108472</c:v>
                </c:pt>
                <c:pt idx="2201">
                  <c:v>1.0009934606272994</c:v>
                </c:pt>
                <c:pt idx="2202">
                  <c:v>1.0484666863175363</c:v>
                </c:pt>
                <c:pt idx="2203">
                  <c:v>1.0728064716863721</c:v>
                </c:pt>
                <c:pt idx="2204">
                  <c:v>1.1065240886909247</c:v>
                </c:pt>
                <c:pt idx="2205">
                  <c:v>1.0909616917215252</c:v>
                </c:pt>
                <c:pt idx="2206">
                  <c:v>1.0782432122621426</c:v>
                </c:pt>
                <c:pt idx="2207">
                  <c:v>1.1294228102926887</c:v>
                </c:pt>
                <c:pt idx="2208">
                  <c:v>1.113549274555399</c:v>
                </c:pt>
                <c:pt idx="2209">
                  <c:v>1.1048810576534678</c:v>
                </c:pt>
                <c:pt idx="2210">
                  <c:v>1.0522549372809746</c:v>
                </c:pt>
                <c:pt idx="2211">
                  <c:v>1.0305298092773938</c:v>
                </c:pt>
                <c:pt idx="2212">
                  <c:v>1.0581829495955197</c:v>
                </c:pt>
                <c:pt idx="2213">
                  <c:v>1.0779702835183791</c:v>
                </c:pt>
                <c:pt idx="2214">
                  <c:v>1.0896025065775827</c:v>
                </c:pt>
                <c:pt idx="2215">
                  <c:v>1.0461850020196728</c:v>
                </c:pt>
                <c:pt idx="2216">
                  <c:v>1.1596141879278157</c:v>
                </c:pt>
                <c:pt idx="2217">
                  <c:v>1.1600945425168396</c:v>
                </c:pt>
                <c:pt idx="2218">
                  <c:v>1.1789157086867761</c:v>
                </c:pt>
                <c:pt idx="2219">
                  <c:v>1.1609351630476314</c:v>
                </c:pt>
                <c:pt idx="2220">
                  <c:v>1.1542593259751743</c:v>
                </c:pt>
                <c:pt idx="2221">
                  <c:v>1.1645105295909344</c:v>
                </c:pt>
                <c:pt idx="2222">
                  <c:v>1.1561043242830162</c:v>
                </c:pt>
                <c:pt idx="2223">
                  <c:v>1.1853841199139727</c:v>
                </c:pt>
                <c:pt idx="2224">
                  <c:v>1.1983100252186161</c:v>
                </c:pt>
                <c:pt idx="2225">
                  <c:v>1.1976877476828349</c:v>
                </c:pt>
                <c:pt idx="2226">
                  <c:v>1.1637463291083965</c:v>
                </c:pt>
                <c:pt idx="2227">
                  <c:v>1.1603019683621001</c:v>
                </c:pt>
                <c:pt idx="2228">
                  <c:v>1.2271585934344262</c:v>
                </c:pt>
                <c:pt idx="2229">
                  <c:v>1.22522625792858</c:v>
                </c:pt>
                <c:pt idx="2230">
                  <c:v>1.2225679319643226</c:v>
                </c:pt>
                <c:pt idx="2231">
                  <c:v>1.1827967554230943</c:v>
                </c:pt>
                <c:pt idx="2232">
                  <c:v>1.1513662812912806</c:v>
                </c:pt>
                <c:pt idx="2233">
                  <c:v>1.1473596873328311</c:v>
                </c:pt>
                <c:pt idx="2234">
                  <c:v>1.1635116103887597</c:v>
                </c:pt>
                <c:pt idx="2235">
                  <c:v>1.1476107817770937</c:v>
                </c:pt>
                <c:pt idx="2236">
                  <c:v>1.1782770554263693</c:v>
                </c:pt>
                <c:pt idx="2237">
                  <c:v>1.1941560497385344</c:v>
                </c:pt>
                <c:pt idx="2238">
                  <c:v>1.1808753370669987</c:v>
                </c:pt>
                <c:pt idx="2239">
                  <c:v>1.1265243070339195</c:v>
                </c:pt>
                <c:pt idx="2240">
                  <c:v>1.1028395506501163</c:v>
                </c:pt>
                <c:pt idx="2241">
                  <c:v>1.0838982958329237</c:v>
                </c:pt>
                <c:pt idx="2242">
                  <c:v>1.0860598914835313</c:v>
                </c:pt>
                <c:pt idx="2243">
                  <c:v>1.1170755139248245</c:v>
                </c:pt>
                <c:pt idx="2244">
                  <c:v>1.0864802017489272</c:v>
                </c:pt>
                <c:pt idx="2245">
                  <c:v>1.0987237851941616</c:v>
                </c:pt>
                <c:pt idx="2246">
                  <c:v>1.0902247841133637</c:v>
                </c:pt>
                <c:pt idx="2247">
                  <c:v>1.0650989639624886</c:v>
                </c:pt>
                <c:pt idx="2248">
                  <c:v>1.1011583095885327</c:v>
                </c:pt>
                <c:pt idx="2249">
                  <c:v>1.095819823360517</c:v>
                </c:pt>
                <c:pt idx="2250">
                  <c:v>1.0874354523520999</c:v>
                </c:pt>
                <c:pt idx="2251">
                  <c:v>1.1031725237175076</c:v>
                </c:pt>
                <c:pt idx="2252">
                  <c:v>1.0786798982521641</c:v>
                </c:pt>
                <c:pt idx="2253">
                  <c:v>1.1261585825172764</c:v>
                </c:pt>
                <c:pt idx="2254">
                  <c:v>1.1245264686295702</c:v>
                </c:pt>
                <c:pt idx="2255">
                  <c:v>1.1393519579908078</c:v>
                </c:pt>
                <c:pt idx="2256">
                  <c:v>1.1668413410626755</c:v>
                </c:pt>
                <c:pt idx="2257">
                  <c:v>1.1742431685935437</c:v>
                </c:pt>
                <c:pt idx="2258">
                  <c:v>1.182933219794976</c:v>
                </c:pt>
                <c:pt idx="2259">
                  <c:v>1.1785008569962554</c:v>
                </c:pt>
                <c:pt idx="2260">
                  <c:v>1.1445976484459437</c:v>
                </c:pt>
                <c:pt idx="2261">
                  <c:v>1.1282164652452538</c:v>
                </c:pt>
                <c:pt idx="2262">
                  <c:v>1.1684789135252569</c:v>
                </c:pt>
                <c:pt idx="2263">
                  <c:v>1.1942433869365385</c:v>
                </c:pt>
                <c:pt idx="2264">
                  <c:v>1.1926822345222108</c:v>
                </c:pt>
                <c:pt idx="2265">
                  <c:v>1.192283758556316</c:v>
                </c:pt>
                <c:pt idx="2266">
                  <c:v>1.2164161180798916</c:v>
                </c:pt>
                <c:pt idx="2267">
                  <c:v>1.2219456544285416</c:v>
                </c:pt>
                <c:pt idx="2268">
                  <c:v>1.1931298376619832</c:v>
                </c:pt>
                <c:pt idx="2269">
                  <c:v>1.2252426336532058</c:v>
                </c:pt>
                <c:pt idx="2270">
                  <c:v>1.2485016211967379</c:v>
                </c:pt>
                <c:pt idx="2271">
                  <c:v>1.2815532920665074</c:v>
                </c:pt>
                <c:pt idx="2272">
                  <c:v>1.2579285800063318</c:v>
                </c:pt>
                <c:pt idx="2273">
                  <c:v>1.2440637998231421</c:v>
                </c:pt>
                <c:pt idx="2274">
                  <c:v>1.2729505780630792</c:v>
                </c:pt>
                <c:pt idx="2275">
                  <c:v>1.2477647135885761</c:v>
                </c:pt>
                <c:pt idx="2276">
                  <c:v>1.2279173353420889</c:v>
                </c:pt>
                <c:pt idx="2277">
                  <c:v>1.2328082184303322</c:v>
                </c:pt>
                <c:pt idx="2278">
                  <c:v>1.258370724571229</c:v>
                </c:pt>
                <c:pt idx="2279">
                  <c:v>1.2577375298856974</c:v>
                </c:pt>
                <c:pt idx="2280">
                  <c:v>1.2639985152676341</c:v>
                </c:pt>
                <c:pt idx="2281">
                  <c:v>1.2327809255559556</c:v>
                </c:pt>
                <c:pt idx="2282">
                  <c:v>1.2266018187971486</c:v>
                </c:pt>
                <c:pt idx="2283">
                  <c:v>1.1819779691918035</c:v>
                </c:pt>
                <c:pt idx="2284">
                  <c:v>1.1785445255952576</c:v>
                </c:pt>
                <c:pt idx="2285">
                  <c:v>1.1901549143549603</c:v>
                </c:pt>
                <c:pt idx="2286">
                  <c:v>1.167076059782312</c:v>
                </c:pt>
                <c:pt idx="2287">
                  <c:v>1.1737355211301432</c:v>
                </c:pt>
                <c:pt idx="2288">
                  <c:v>1.16713610410594</c:v>
                </c:pt>
                <c:pt idx="2289">
                  <c:v>1.1568958176399304</c:v>
                </c:pt>
                <c:pt idx="2290">
                  <c:v>1.1732497079662441</c:v>
                </c:pt>
                <c:pt idx="2291">
                  <c:v>1.208342885839365</c:v>
                </c:pt>
                <c:pt idx="2292">
                  <c:v>1.2098603696546906</c:v>
                </c:pt>
                <c:pt idx="2293">
                  <c:v>1.1759899125536304</c:v>
                </c:pt>
                <c:pt idx="2294">
                  <c:v>1.1790685487832837</c:v>
                </c:pt>
                <c:pt idx="2295">
                  <c:v>1.1388443105274075</c:v>
                </c:pt>
                <c:pt idx="2296">
                  <c:v>1.107877815259992</c:v>
                </c:pt>
                <c:pt idx="2297">
                  <c:v>1.1046954661077086</c:v>
                </c:pt>
                <c:pt idx="2298">
                  <c:v>1.1393737922903089</c:v>
                </c:pt>
                <c:pt idx="2299">
                  <c:v>1.1244391314315658</c:v>
                </c:pt>
                <c:pt idx="2300">
                  <c:v>1.1617484907040472</c:v>
                </c:pt>
                <c:pt idx="2301">
                  <c:v>1.1379272699483618</c:v>
                </c:pt>
                <c:pt idx="2302">
                  <c:v>1.1569940719876854</c:v>
                </c:pt>
                <c:pt idx="2303">
                  <c:v>1.1849965610978286</c:v>
                </c:pt>
                <c:pt idx="2304">
                  <c:v>1.1490245526697889</c:v>
                </c:pt>
                <c:pt idx="2305">
                  <c:v>1.1554383781482329</c:v>
                </c:pt>
                <c:pt idx="2306">
                  <c:v>1.1675946243954627</c:v>
                </c:pt>
                <c:pt idx="2307">
                  <c:v>1.1711645323638906</c:v>
                </c:pt>
                <c:pt idx="2308">
                  <c:v>1.1677474644919703</c:v>
                </c:pt>
                <c:pt idx="2309">
                  <c:v>1.1986102468367559</c:v>
                </c:pt>
                <c:pt idx="2310">
                  <c:v>1.2111758861996309</c:v>
                </c:pt>
                <c:pt idx="2311">
                  <c:v>1.2430976320702194</c:v>
                </c:pt>
                <c:pt idx="2312">
                  <c:v>1.2513946658806321</c:v>
                </c:pt>
                <c:pt idx="2313">
                  <c:v>1.2383432133538577</c:v>
                </c:pt>
                <c:pt idx="2314">
                  <c:v>1.23276454983133</c:v>
                </c:pt>
                <c:pt idx="2315">
                  <c:v>1.2407559034487279</c:v>
                </c:pt>
                <c:pt idx="2316">
                  <c:v>1.2429884605727135</c:v>
                </c:pt>
                <c:pt idx="2317">
                  <c:v>1.2428956647998337</c:v>
                </c:pt>
                <c:pt idx="2318">
                  <c:v>1.2336215460867475</c:v>
                </c:pt>
                <c:pt idx="2319">
                  <c:v>1.2632452319348466</c:v>
                </c:pt>
                <c:pt idx="2320">
                  <c:v>1.2585617746918636</c:v>
                </c:pt>
                <c:pt idx="2321">
                  <c:v>1.2660291051212347</c:v>
                </c:pt>
                <c:pt idx="2322">
                  <c:v>1.2679668992019564</c:v>
                </c:pt>
                <c:pt idx="2323">
                  <c:v>1.267775849081322</c:v>
                </c:pt>
                <c:pt idx="2324">
                  <c:v>1.2542767934147752</c:v>
                </c:pt>
                <c:pt idx="2325">
                  <c:v>1.2563128418432519</c:v>
                </c:pt>
                <c:pt idx="2326">
                  <c:v>1.258234260199347</c:v>
                </c:pt>
                <c:pt idx="2327">
                  <c:v>1.2225297219401958</c:v>
                </c:pt>
                <c:pt idx="2328">
                  <c:v>1.2139925108352709</c:v>
                </c:pt>
                <c:pt idx="2329">
                  <c:v>1.2573117610454265</c:v>
                </c:pt>
                <c:pt idx="2330">
                  <c:v>1.2759418770947279</c:v>
                </c:pt>
                <c:pt idx="2331">
                  <c:v>1.2750630465398094</c:v>
                </c:pt>
                <c:pt idx="2332">
                  <c:v>1.2487035884671229</c:v>
                </c:pt>
                <c:pt idx="2333">
                  <c:v>1.232966517101715</c:v>
                </c:pt>
                <c:pt idx="2334">
                  <c:v>1.2168473454950379</c:v>
                </c:pt>
                <c:pt idx="2335">
                  <c:v>1.2578030327842007</c:v>
                </c:pt>
                <c:pt idx="2336">
                  <c:v>1.2588237862858764</c:v>
                </c:pt>
                <c:pt idx="2337">
                  <c:v>1.2484797868972368</c:v>
                </c:pt>
                <c:pt idx="2338">
                  <c:v>1.2585617746918636</c:v>
                </c:pt>
                <c:pt idx="2339">
                  <c:v>1.2547298551294228</c:v>
                </c:pt>
                <c:pt idx="2340">
                  <c:v>1.2511599471609951</c:v>
                </c:pt>
                <c:pt idx="2341">
                  <c:v>1.2578194085088263</c:v>
                </c:pt>
                <c:pt idx="2342">
                  <c:v>1.2434196879878598</c:v>
                </c:pt>
                <c:pt idx="2343">
                  <c:v>1.2700957434033124</c:v>
                </c:pt>
                <c:pt idx="2344">
                  <c:v>1.2915370255133791</c:v>
                </c:pt>
                <c:pt idx="2345">
                  <c:v>1.2882236705640888</c:v>
                </c:pt>
                <c:pt idx="2346">
                  <c:v>1.2885784779309819</c:v>
                </c:pt>
                <c:pt idx="2347">
                  <c:v>1.262895883142829</c:v>
                </c:pt>
                <c:pt idx="2348">
                  <c:v>1.2463345669712551</c:v>
                </c:pt>
                <c:pt idx="2349">
                  <c:v>1.2660072708217338</c:v>
                </c:pt>
                <c:pt idx="2350">
                  <c:v>1.2955763709210799</c:v>
                </c:pt>
                <c:pt idx="2351">
                  <c:v>1.2956145809452071</c:v>
                </c:pt>
                <c:pt idx="2352">
                  <c:v>1.2815915020906341</c:v>
                </c:pt>
                <c:pt idx="2353">
                  <c:v>1.3040753720018781</c:v>
                </c:pt>
                <c:pt idx="2354">
                  <c:v>1.3375637288616686</c:v>
                </c:pt>
                <c:pt idx="2355">
                  <c:v>1.3328802716186858</c:v>
                </c:pt>
                <c:pt idx="2356">
                  <c:v>1.3383715979432091</c:v>
                </c:pt>
                <c:pt idx="2357">
                  <c:v>1.3294577451718907</c:v>
                </c:pt>
                <c:pt idx="2358">
                  <c:v>1.3438738414174829</c:v>
                </c:pt>
                <c:pt idx="2359">
                  <c:v>1.3465649188309914</c:v>
                </c:pt>
                <c:pt idx="2360">
                  <c:v>1.3684374283562049</c:v>
                </c:pt>
                <c:pt idx="2361">
                  <c:v>1.3848568215810217</c:v>
                </c:pt>
                <c:pt idx="2362">
                  <c:v>1.3868109913863689</c:v>
                </c:pt>
                <c:pt idx="2363">
                  <c:v>1.4158779025971899</c:v>
                </c:pt>
                <c:pt idx="2364">
                  <c:v>1.4070077184248737</c:v>
                </c:pt>
                <c:pt idx="2365">
                  <c:v>1.3956102140853066</c:v>
                </c:pt>
                <c:pt idx="2366">
                  <c:v>1.3830445747224311</c:v>
                </c:pt>
                <c:pt idx="2367">
                  <c:v>1.3918874660203715</c:v>
                </c:pt>
                <c:pt idx="2368">
                  <c:v>1.3735684887389599</c:v>
                </c:pt>
                <c:pt idx="2369">
                  <c:v>1.362918809157305</c:v>
                </c:pt>
                <c:pt idx="2370">
                  <c:v>1.3899878819637768</c:v>
                </c:pt>
                <c:pt idx="2371">
                  <c:v>1.3891418028581095</c:v>
                </c:pt>
                <c:pt idx="2372">
                  <c:v>1.3998296924638913</c:v>
                </c:pt>
                <c:pt idx="2373">
                  <c:v>1.4292732453411063</c:v>
                </c:pt>
                <c:pt idx="2374">
                  <c:v>1.4321171628511229</c:v>
                </c:pt>
                <c:pt idx="2375">
                  <c:v>1.4273299926855094</c:v>
                </c:pt>
                <c:pt idx="2376">
                  <c:v>1.4080994333999279</c:v>
                </c:pt>
                <c:pt idx="2377">
                  <c:v>1.4011997947575845</c:v>
                </c:pt>
                <c:pt idx="2378">
                  <c:v>1.4069749669756217</c:v>
                </c:pt>
                <c:pt idx="2379">
                  <c:v>1.4232033100798045</c:v>
                </c:pt>
                <c:pt idx="2380">
                  <c:v>1.4411620214194476</c:v>
                </c:pt>
                <c:pt idx="2381">
                  <c:v>1.4618391030469764</c:v>
                </c:pt>
                <c:pt idx="2382">
                  <c:v>1.459317241454601</c:v>
                </c:pt>
                <c:pt idx="2383">
                  <c:v>1.4687987860129477</c:v>
                </c:pt>
                <c:pt idx="2384">
                  <c:v>1.4863699385364466</c:v>
                </c:pt>
                <c:pt idx="2385">
                  <c:v>1.4922324479524887</c:v>
                </c:pt>
                <c:pt idx="2386">
                  <c:v>1.4753927444622756</c:v>
                </c:pt>
                <c:pt idx="2387">
                  <c:v>1.4761951549689407</c:v>
                </c:pt>
                <c:pt idx="2388">
                  <c:v>1.4861843469906879</c:v>
                </c:pt>
                <c:pt idx="2389">
                  <c:v>1.4931822399807859</c:v>
                </c:pt>
                <c:pt idx="2390">
                  <c:v>1.4927946811646415</c:v>
                </c:pt>
                <c:pt idx="2391">
                  <c:v>1.4767792224805947</c:v>
                </c:pt>
                <c:pt idx="2392">
                  <c:v>1.5012445550715616</c:v>
                </c:pt>
                <c:pt idx="2393">
                  <c:v>1.5049181759626196</c:v>
                </c:pt>
                <c:pt idx="2394">
                  <c:v>1.4982423388901622</c:v>
                </c:pt>
                <c:pt idx="2395">
                  <c:v>1.4636677256301927</c:v>
                </c:pt>
                <c:pt idx="2396">
                  <c:v>1.4573903645236304</c:v>
                </c:pt>
                <c:pt idx="2397">
                  <c:v>1.444366204871232</c:v>
                </c:pt>
                <c:pt idx="2398">
                  <c:v>1.4664243059422044</c:v>
                </c:pt>
                <c:pt idx="2399">
                  <c:v>1.456020262229937</c:v>
                </c:pt>
                <c:pt idx="2400">
                  <c:v>1.438732955599952</c:v>
                </c:pt>
                <c:pt idx="2401">
                  <c:v>1.4393443159859822</c:v>
                </c:pt>
                <c:pt idx="2402">
                  <c:v>1.4367351171956027</c:v>
                </c:pt>
                <c:pt idx="2403">
                  <c:v>1.4507472789004248</c:v>
                </c:pt>
                <c:pt idx="2404">
                  <c:v>1.4224391095972662</c:v>
                </c:pt>
                <c:pt idx="2405">
                  <c:v>1.4041365080404806</c:v>
                </c:pt>
                <c:pt idx="2406">
                  <c:v>1.3855937291891831</c:v>
                </c:pt>
                <c:pt idx="2407">
                  <c:v>1.3852389218222907</c:v>
                </c:pt>
                <c:pt idx="2408">
                  <c:v>1.4016473978973572</c:v>
                </c:pt>
                <c:pt idx="2409">
                  <c:v>1.3949770193997753</c:v>
                </c:pt>
                <c:pt idx="2410">
                  <c:v>1.4214292732453413</c:v>
                </c:pt>
                <c:pt idx="2411">
                  <c:v>1.3888415812399701</c:v>
                </c:pt>
                <c:pt idx="2412">
                  <c:v>1.4048897913732683</c:v>
                </c:pt>
                <c:pt idx="2413">
                  <c:v>1.4199554580290179</c:v>
                </c:pt>
                <c:pt idx="2414">
                  <c:v>1.4550650116267645</c:v>
                </c:pt>
                <c:pt idx="2415">
                  <c:v>1.4644755947117325</c:v>
                </c:pt>
                <c:pt idx="2416">
                  <c:v>1.4605399622266617</c:v>
                </c:pt>
                <c:pt idx="2417">
                  <c:v>1.4649668664505073</c:v>
                </c:pt>
                <c:pt idx="2418">
                  <c:v>1.4546283256367427</c:v>
                </c:pt>
                <c:pt idx="2419">
                  <c:v>1.4375156934027662</c:v>
                </c:pt>
                <c:pt idx="2420">
                  <c:v>1.4296880970316272</c:v>
                </c:pt>
                <c:pt idx="2421">
                  <c:v>1.4331542920774243</c:v>
                </c:pt>
                <c:pt idx="2422">
                  <c:v>1.4495136409786133</c:v>
                </c:pt>
                <c:pt idx="2423">
                  <c:v>1.4355615235974191</c:v>
                </c:pt>
                <c:pt idx="2424">
                  <c:v>1.4385855740783193</c:v>
                </c:pt>
                <c:pt idx="2425">
                  <c:v>1.4591425670585925</c:v>
                </c:pt>
                <c:pt idx="2426">
                  <c:v>1.4292404938918546</c:v>
                </c:pt>
                <c:pt idx="2427">
                  <c:v>1.4309926964268167</c:v>
                </c:pt>
                <c:pt idx="2428">
                  <c:v>1.4257633816963067</c:v>
                </c:pt>
                <c:pt idx="2429">
                  <c:v>1.4029738315920479</c:v>
                </c:pt>
                <c:pt idx="2430">
                  <c:v>1.3635629209925872</c:v>
                </c:pt>
                <c:pt idx="2431">
                  <c:v>1.3581370975665674</c:v>
                </c:pt>
                <c:pt idx="2432">
                  <c:v>1.3676241006997891</c:v>
                </c:pt>
                <c:pt idx="2433">
                  <c:v>1.3327383486719286</c:v>
                </c:pt>
                <c:pt idx="2434">
                  <c:v>1.3332732890097054</c:v>
                </c:pt>
                <c:pt idx="2435">
                  <c:v>1.3470234391205143</c:v>
                </c:pt>
                <c:pt idx="2436">
                  <c:v>1.340664199390823</c:v>
                </c:pt>
                <c:pt idx="2437">
                  <c:v>1.3408497909365824</c:v>
                </c:pt>
                <c:pt idx="2438">
                  <c:v>1.3086769506217315</c:v>
                </c:pt>
                <c:pt idx="2439">
                  <c:v>1.3273998624439132</c:v>
                </c:pt>
                <c:pt idx="2440">
                  <c:v>1.3243648948132618</c:v>
                </c:pt>
                <c:pt idx="2441">
                  <c:v>1.3518269850107534</c:v>
                </c:pt>
                <c:pt idx="2442">
                  <c:v>1.378977936440354</c:v>
                </c:pt>
                <c:pt idx="2443">
                  <c:v>1.3891909300319871</c:v>
                </c:pt>
                <c:pt idx="2444">
                  <c:v>1.3742671863229945</c:v>
                </c:pt>
                <c:pt idx="2445">
                  <c:v>1.3623511173702767</c:v>
                </c:pt>
                <c:pt idx="2446">
                  <c:v>1.3873786831733972</c:v>
                </c:pt>
                <c:pt idx="2447">
                  <c:v>1.3871439644537602</c:v>
                </c:pt>
                <c:pt idx="2448">
                  <c:v>1.3551567156846691</c:v>
                </c:pt>
                <c:pt idx="2449">
                  <c:v>1.3351783316411752</c:v>
                </c:pt>
                <c:pt idx="2450">
                  <c:v>1.305789364512713</c:v>
                </c:pt>
                <c:pt idx="2451">
                  <c:v>1.3019028592015196</c:v>
                </c:pt>
                <c:pt idx="2452">
                  <c:v>1.318627932619352</c:v>
                </c:pt>
                <c:pt idx="2453">
                  <c:v>1.2853797530540729</c:v>
                </c:pt>
                <c:pt idx="2454">
                  <c:v>1.258337973121977</c:v>
                </c:pt>
                <c:pt idx="2455">
                  <c:v>1.2474972434196878</c:v>
                </c:pt>
                <c:pt idx="2456">
                  <c:v>1.2744898961779056</c:v>
                </c:pt>
                <c:pt idx="2457">
                  <c:v>1.2892171311913887</c:v>
                </c:pt>
                <c:pt idx="2458">
                  <c:v>1.313267612091835</c:v>
                </c:pt>
                <c:pt idx="2459">
                  <c:v>1.3568925424950053</c:v>
                </c:pt>
                <c:pt idx="2460">
                  <c:v>1.3790325221891069</c:v>
                </c:pt>
                <c:pt idx="2461">
                  <c:v>1.383202873393814</c:v>
                </c:pt>
                <c:pt idx="2462">
                  <c:v>1.3899715062391511</c:v>
                </c:pt>
                <c:pt idx="2463">
                  <c:v>1.3923732791842705</c:v>
                </c:pt>
                <c:pt idx="2464">
                  <c:v>1.3730335484011835</c:v>
                </c:pt>
                <c:pt idx="2465">
                  <c:v>1.410091813229402</c:v>
                </c:pt>
                <c:pt idx="2466">
                  <c:v>1.4080775991004268</c:v>
                </c:pt>
                <c:pt idx="2467">
                  <c:v>1.454011506675837</c:v>
                </c:pt>
                <c:pt idx="2468">
                  <c:v>1.4579307634362821</c:v>
                </c:pt>
                <c:pt idx="2469">
                  <c:v>1.4608565595694274</c:v>
                </c:pt>
                <c:pt idx="2470">
                  <c:v>1.4640116158473349</c:v>
                </c:pt>
                <c:pt idx="2471">
                  <c:v>1.4822214216312406</c:v>
                </c:pt>
                <c:pt idx="2472">
                  <c:v>1.4772049913208658</c:v>
                </c:pt>
                <c:pt idx="2473">
                  <c:v>1.4872651448159913</c:v>
                </c:pt>
                <c:pt idx="2474">
                  <c:v>1.4887498771820653</c:v>
                </c:pt>
                <c:pt idx="2475">
                  <c:v>1.4838862869681986</c:v>
                </c:pt>
                <c:pt idx="2476">
                  <c:v>1.4863208113625697</c:v>
                </c:pt>
                <c:pt idx="2477">
                  <c:v>1.4839681655913273</c:v>
                </c:pt>
                <c:pt idx="2478">
                  <c:v>1.4933678315265451</c:v>
                </c:pt>
                <c:pt idx="2479">
                  <c:v>1.5080131879168988</c:v>
                </c:pt>
                <c:pt idx="2480">
                  <c:v>1.4944486293518486</c:v>
                </c:pt>
                <c:pt idx="2481">
                  <c:v>1.4930293998842783</c:v>
                </c:pt>
                <c:pt idx="2482">
                  <c:v>1.4832913023067937</c:v>
                </c:pt>
                <c:pt idx="2483">
                  <c:v>1.5030786362296533</c:v>
                </c:pt>
                <c:pt idx="2484">
                  <c:v>1.5133298398454131</c:v>
                </c:pt>
                <c:pt idx="2485">
                  <c:v>1.5231934846450286</c:v>
                </c:pt>
                <c:pt idx="2486">
                  <c:v>1.5347984148298561</c:v>
                </c:pt>
                <c:pt idx="2487">
                  <c:v>1.5694003209642027</c:v>
                </c:pt>
                <c:pt idx="2488">
                  <c:v>1.5762017052587911</c:v>
                </c:pt>
                <c:pt idx="2489">
                  <c:v>1.5760051965632811</c:v>
                </c:pt>
                <c:pt idx="2490">
                  <c:v>1.5876701710717367</c:v>
                </c:pt>
                <c:pt idx="2491">
                  <c:v>1.6028504677998667</c:v>
                </c:pt>
                <c:pt idx="2492">
                  <c:v>1.5646295265232155</c:v>
                </c:pt>
                <c:pt idx="2493">
                  <c:v>1.5910490289195296</c:v>
                </c:pt>
                <c:pt idx="2494">
                  <c:v>1.5953503859212437</c:v>
                </c:pt>
                <c:pt idx="2495">
                  <c:v>1.6063330385702901</c:v>
                </c:pt>
                <c:pt idx="2496">
                  <c:v>1.6100612452101004</c:v>
                </c:pt>
                <c:pt idx="2497">
                  <c:v>1.6110274129630238</c:v>
                </c:pt>
                <c:pt idx="2498">
                  <c:v>1.6036474197316564</c:v>
                </c:pt>
                <c:pt idx="2499">
                  <c:v>1.5889092675684231</c:v>
                </c:pt>
                <c:pt idx="2500">
                  <c:v>1.5681557658926411</c:v>
                </c:pt>
                <c:pt idx="2501">
                  <c:v>1.5593510846188279</c:v>
                </c:pt>
                <c:pt idx="2502">
                  <c:v>1.56402362471206</c:v>
                </c:pt>
                <c:pt idx="2503">
                  <c:v>1.6002139761351106</c:v>
                </c:pt>
                <c:pt idx="2504">
                  <c:v>1.5963711394229194</c:v>
                </c:pt>
                <c:pt idx="2505">
                  <c:v>1.6110819987117762</c:v>
                </c:pt>
                <c:pt idx="2506">
                  <c:v>1.609329796176814</c:v>
                </c:pt>
                <c:pt idx="2507">
                  <c:v>1.6112894245570366</c:v>
                </c:pt>
                <c:pt idx="2508">
                  <c:v>1.6015458684046766</c:v>
                </c:pt>
                <c:pt idx="2509">
                  <c:v>1.5869332634635749</c:v>
                </c:pt>
                <c:pt idx="2510">
                  <c:v>1.609711896418083</c:v>
                </c:pt>
                <c:pt idx="2511">
                  <c:v>1.6418465267088072</c:v>
                </c:pt>
                <c:pt idx="2512">
                  <c:v>1.6476435332263455</c:v>
                </c:pt>
                <c:pt idx="2513">
                  <c:v>1.6553783338246053</c:v>
                </c:pt>
                <c:pt idx="2514">
                  <c:v>1.6575344709003375</c:v>
                </c:pt>
                <c:pt idx="2515">
                  <c:v>1.6715138811559076</c:v>
                </c:pt>
                <c:pt idx="2516">
                  <c:v>1.6697725957706964</c:v>
                </c:pt>
                <c:pt idx="2517">
                  <c:v>1.6899474885097001</c:v>
                </c:pt>
                <c:pt idx="2518">
                  <c:v>1.6883317503466195</c:v>
                </c:pt>
                <c:pt idx="2519">
                  <c:v>1.6450343344359653</c:v>
                </c:pt>
                <c:pt idx="2520">
                  <c:v>1.6780805467308593</c:v>
                </c:pt>
                <c:pt idx="2521">
                  <c:v>1.7066943962270329</c:v>
                </c:pt>
                <c:pt idx="2522">
                  <c:v>1.6980698479241041</c:v>
                </c:pt>
                <c:pt idx="2523">
                  <c:v>1.7043035404316638</c:v>
                </c:pt>
                <c:pt idx="2524">
                  <c:v>1.7265909016473981</c:v>
                </c:pt>
                <c:pt idx="2525">
                  <c:v>1.7281465954868502</c:v>
                </c:pt>
                <c:pt idx="2526">
                  <c:v>1.7438127053788794</c:v>
                </c:pt>
                <c:pt idx="2527">
                  <c:v>1.7412089651633751</c:v>
                </c:pt>
                <c:pt idx="2528">
                  <c:v>1.7037249314948852</c:v>
                </c:pt>
                <c:pt idx="2529">
                  <c:v>1.7296258692780488</c:v>
                </c:pt>
                <c:pt idx="2530">
                  <c:v>1.7455157807399642</c:v>
                </c:pt>
                <c:pt idx="2531">
                  <c:v>1.7323278638413082</c:v>
                </c:pt>
                <c:pt idx="2532">
                  <c:v>1.715919387766242</c:v>
                </c:pt>
                <c:pt idx="2533">
                  <c:v>1.7193528313627879</c:v>
                </c:pt>
                <c:pt idx="2534">
                  <c:v>1.7767934147752702</c:v>
                </c:pt>
                <c:pt idx="2535">
                  <c:v>1.7777595825281935</c:v>
                </c:pt>
                <c:pt idx="2536">
                  <c:v>1.767240908743545</c:v>
                </c:pt>
                <c:pt idx="2537">
                  <c:v>1.7719625760106552</c:v>
                </c:pt>
                <c:pt idx="2538">
                  <c:v>1.7673664559656765</c:v>
                </c:pt>
                <c:pt idx="2539">
                  <c:v>1.7818371379600215</c:v>
                </c:pt>
                <c:pt idx="2540">
                  <c:v>1.8041135820260046</c:v>
                </c:pt>
                <c:pt idx="2541">
                  <c:v>1.800767475627463</c:v>
                </c:pt>
                <c:pt idx="2542">
                  <c:v>1.7722191290297926</c:v>
                </c:pt>
                <c:pt idx="2543">
                  <c:v>1.7864714680291272</c:v>
                </c:pt>
                <c:pt idx="2544">
                  <c:v>1.8151835718730551</c:v>
                </c:pt>
                <c:pt idx="2545">
                  <c:v>1.7968045502680159</c:v>
                </c:pt>
                <c:pt idx="2546">
                  <c:v>1.7936658697147347</c:v>
                </c:pt>
                <c:pt idx="2547">
                  <c:v>1.8249598794746669</c:v>
                </c:pt>
                <c:pt idx="2548">
                  <c:v>1.8195231388988964</c:v>
                </c:pt>
                <c:pt idx="2549">
                  <c:v>1.8114280723588683</c:v>
                </c:pt>
                <c:pt idx="2550">
                  <c:v>1.7932018908503369</c:v>
                </c:pt>
                <c:pt idx="2551">
                  <c:v>1.8108494634220897</c:v>
                </c:pt>
                <c:pt idx="2552">
                  <c:v>1.8267284577342549</c:v>
                </c:pt>
                <c:pt idx="2553">
                  <c:v>1.8518979464841319</c:v>
                </c:pt>
                <c:pt idx="2554">
                  <c:v>1.8611283965982159</c:v>
                </c:pt>
                <c:pt idx="2555">
                  <c:v>1.8571163440648917</c:v>
                </c:pt>
                <c:pt idx="2556">
                  <c:v>1.848388082839332</c:v>
                </c:pt>
                <c:pt idx="2557">
                  <c:v>1.8404131049465604</c:v>
                </c:pt>
                <c:pt idx="2558">
                  <c:v>1.864927564711405</c:v>
                </c:pt>
                <c:pt idx="2559">
                  <c:v>1.8681262895883144</c:v>
                </c:pt>
                <c:pt idx="2560">
                  <c:v>1.8623511173702771</c:v>
                </c:pt>
                <c:pt idx="2561">
                  <c:v>1.8416303671437464</c:v>
                </c:pt>
                <c:pt idx="2562">
                  <c:v>1.8447308376729001</c:v>
                </c:pt>
                <c:pt idx="2563">
                  <c:v>1.8096431183746546</c:v>
                </c:pt>
                <c:pt idx="2564">
                  <c:v>1.8408279566370813</c:v>
                </c:pt>
                <c:pt idx="2565">
                  <c:v>1.8397635345364034</c:v>
                </c:pt>
                <c:pt idx="2566">
                  <c:v>1.8438683828426072</c:v>
                </c:pt>
                <c:pt idx="2567">
                  <c:v>1.8169739844321446</c:v>
                </c:pt>
                <c:pt idx="2568">
                  <c:v>1.837945829102938</c:v>
                </c:pt>
                <c:pt idx="2569">
                  <c:v>1.7966517101715083</c:v>
                </c:pt>
                <c:pt idx="2570">
                  <c:v>1.7630323475147107</c:v>
                </c:pt>
                <c:pt idx="2571">
                  <c:v>1.757349971069553</c:v>
                </c:pt>
                <c:pt idx="2572">
                  <c:v>1.7414109324337601</c:v>
                </c:pt>
                <c:pt idx="2573">
                  <c:v>1.7353573728970839</c:v>
                </c:pt>
                <c:pt idx="2574">
                  <c:v>1.7113996877695168</c:v>
                </c:pt>
                <c:pt idx="2575">
                  <c:v>1.73507352700357</c:v>
                </c:pt>
                <c:pt idx="2576">
                  <c:v>1.7677976833808231</c:v>
                </c:pt>
                <c:pt idx="2577">
                  <c:v>1.7683872094673523</c:v>
                </c:pt>
                <c:pt idx="2578">
                  <c:v>1.755717857181847</c:v>
                </c:pt>
                <c:pt idx="2579">
                  <c:v>1.7838513520889967</c:v>
                </c:pt>
                <c:pt idx="2580">
                  <c:v>1.7926997019618118</c:v>
                </c:pt>
                <c:pt idx="2581">
                  <c:v>1.748769091365626</c:v>
                </c:pt>
                <c:pt idx="2582">
                  <c:v>1.7393257568314067</c:v>
                </c:pt>
                <c:pt idx="2583">
                  <c:v>1.7643314883350254</c:v>
                </c:pt>
                <c:pt idx="2584">
                  <c:v>1.7990425659668774</c:v>
                </c:pt>
                <c:pt idx="2585">
                  <c:v>1.8279457199314402</c:v>
                </c:pt>
                <c:pt idx="2586">
                  <c:v>1.8317448880446292</c:v>
                </c:pt>
                <c:pt idx="2587">
                  <c:v>1.8317285123200036</c:v>
                </c:pt>
                <c:pt idx="2588">
                  <c:v>1.8461446085655957</c:v>
                </c:pt>
                <c:pt idx="2589">
                  <c:v>1.8508389829583294</c:v>
                </c:pt>
                <c:pt idx="2590">
                  <c:v>1.850151202524045</c:v>
                </c:pt>
                <c:pt idx="2591">
                  <c:v>1.8639395626589812</c:v>
                </c:pt>
                <c:pt idx="2592">
                  <c:v>1.897493422417275</c:v>
                </c:pt>
                <c:pt idx="2593">
                  <c:v>1.8914616971801004</c:v>
                </c:pt>
                <c:pt idx="2594">
                  <c:v>1.8948296378781431</c:v>
                </c:pt>
                <c:pt idx="2595">
                  <c:v>1.8974825052675248</c:v>
                </c:pt>
                <c:pt idx="2596">
                  <c:v>1.9047314927018852</c:v>
                </c:pt>
                <c:pt idx="2597">
                  <c:v>1.8968711448814943</c:v>
                </c:pt>
                <c:pt idx="2598">
                  <c:v>1.8754899070950557</c:v>
                </c:pt>
                <c:pt idx="2599">
                  <c:v>1.8956211312350573</c:v>
                </c:pt>
                <c:pt idx="2600">
                  <c:v>1.896341663118593</c:v>
                </c:pt>
                <c:pt idx="2601">
                  <c:v>1.8750040939311563</c:v>
                </c:pt>
                <c:pt idx="2602">
                  <c:v>1.8578259587986765</c:v>
                </c:pt>
                <c:pt idx="2603">
                  <c:v>1.8807683489994433</c:v>
                </c:pt>
                <c:pt idx="2604">
                  <c:v>1.883983449600978</c:v>
                </c:pt>
                <c:pt idx="2605">
                  <c:v>1.8883175580519438</c:v>
                </c:pt>
                <c:pt idx="2606">
                  <c:v>1.9225373639450212</c:v>
                </c:pt>
                <c:pt idx="2607">
                  <c:v>1.9219532964333672</c:v>
                </c:pt>
                <c:pt idx="2608">
                  <c:v>1.91869452723283</c:v>
                </c:pt>
                <c:pt idx="2609">
                  <c:v>1.9262273605607048</c:v>
                </c:pt>
                <c:pt idx="2610">
                  <c:v>1.9341586698544742</c:v>
                </c:pt>
                <c:pt idx="2611">
                  <c:v>1.9591098156093405</c:v>
                </c:pt>
                <c:pt idx="2612">
                  <c:v>1.9660476642758107</c:v>
                </c:pt>
                <c:pt idx="2613">
                  <c:v>1.964879529252503</c:v>
                </c:pt>
                <c:pt idx="2614">
                  <c:v>1.987603576458258</c:v>
                </c:pt>
                <c:pt idx="2615">
                  <c:v>1.9951364097861328</c:v>
                </c:pt>
                <c:pt idx="2616">
                  <c:v>1.9875708250090067</c:v>
                </c:pt>
                <c:pt idx="2617">
                  <c:v>1.9829037434906494</c:v>
                </c:pt>
                <c:pt idx="2618">
                  <c:v>1.9737606305745694</c:v>
                </c:pt>
                <c:pt idx="2619">
                  <c:v>1.9854583565322765</c:v>
                </c:pt>
                <c:pt idx="2620">
                  <c:v>1.9901527309250098</c:v>
                </c:pt>
                <c:pt idx="2621">
                  <c:v>1.99286564263802</c:v>
                </c:pt>
                <c:pt idx="2622">
                  <c:v>1.9806438934922868</c:v>
                </c:pt>
                <c:pt idx="2623">
                  <c:v>1.9886188713850588</c:v>
                </c:pt>
                <c:pt idx="2624">
                  <c:v>2.0071343573619802</c:v>
                </c:pt>
                <c:pt idx="2625">
                  <c:v>2.0224238255876159</c:v>
                </c:pt>
                <c:pt idx="2626">
                  <c:v>2.0388923459863095</c:v>
                </c:pt>
                <c:pt idx="2627">
                  <c:v>2.0419818993657137</c:v>
                </c:pt>
                <c:pt idx="2628">
                  <c:v>2.0442362907892004</c:v>
                </c:pt>
                <c:pt idx="2629">
                  <c:v>2.0753119575541215</c:v>
                </c:pt>
                <c:pt idx="2630">
                  <c:v>2.048362973394906</c:v>
                </c:pt>
                <c:pt idx="2631">
                  <c:v>2.065180842585618</c:v>
                </c:pt>
                <c:pt idx="2632">
                  <c:v>2.0738436009126739</c:v>
                </c:pt>
                <c:pt idx="2633">
                  <c:v>2.0934835533139005</c:v>
                </c:pt>
                <c:pt idx="2634">
                  <c:v>2.0503990218233827</c:v>
                </c:pt>
                <c:pt idx="2635">
                  <c:v>2.0265559667681963</c:v>
                </c:pt>
                <c:pt idx="2636">
                  <c:v>2.0049454688369961</c:v>
                </c:pt>
                <c:pt idx="2637">
                  <c:v>2.0373748621709842</c:v>
                </c:pt>
                <c:pt idx="2638">
                  <c:v>2.0326422777541238</c:v>
                </c:pt>
                <c:pt idx="2639">
                  <c:v>1.9624395462832565</c:v>
                </c:pt>
                <c:pt idx="2640">
                  <c:v>1.9472046638063736</c:v>
                </c:pt>
                <c:pt idx="2641">
                  <c:v>1.9798906101594997</c:v>
                </c:pt>
                <c:pt idx="2642">
                  <c:v>1.9823142174041202</c:v>
                </c:pt>
                <c:pt idx="2643">
                  <c:v>1.9675214794921339</c:v>
                </c:pt>
                <c:pt idx="2644">
                  <c:v>2.0143888033712161</c:v>
                </c:pt>
                <c:pt idx="2645">
                  <c:v>1.9731110601644124</c:v>
                </c:pt>
                <c:pt idx="2646">
                  <c:v>1.9184598085131936</c:v>
                </c:pt>
                <c:pt idx="2647">
                  <c:v>1.830997063286717</c:v>
                </c:pt>
                <c:pt idx="2648">
                  <c:v>1.8603096103669252</c:v>
                </c:pt>
                <c:pt idx="2649">
                  <c:v>1.8381860063974498</c:v>
                </c:pt>
                <c:pt idx="2650">
                  <c:v>1.9035851919780786</c:v>
                </c:pt>
                <c:pt idx="2651">
                  <c:v>1.9171497505431281</c:v>
                </c:pt>
                <c:pt idx="2652">
                  <c:v>1.9172752977652596</c:v>
                </c:pt>
                <c:pt idx="2653">
                  <c:v>1.9664243059422046</c:v>
                </c:pt>
                <c:pt idx="2654">
                  <c:v>1.9777672245330189</c:v>
                </c:pt>
                <c:pt idx="2655">
                  <c:v>2.025808142010284</c:v>
                </c:pt>
                <c:pt idx="2656">
                  <c:v>2.0318289500977085</c:v>
                </c:pt>
                <c:pt idx="2657">
                  <c:v>2.061305254424175</c:v>
                </c:pt>
                <c:pt idx="2658">
                  <c:v>2.0552298605879975</c:v>
                </c:pt>
                <c:pt idx="2659">
                  <c:v>2.0681830587670174</c:v>
                </c:pt>
                <c:pt idx="2660">
                  <c:v>2.0407755543182788</c:v>
                </c:pt>
                <c:pt idx="2661">
                  <c:v>2.0756940577953906</c:v>
                </c:pt>
                <c:pt idx="2662">
                  <c:v>2.0659941702420332</c:v>
                </c:pt>
                <c:pt idx="2663">
                  <c:v>2.0708850533302767</c:v>
                </c:pt>
                <c:pt idx="2664">
                  <c:v>2.0525333245996138</c:v>
                </c:pt>
                <c:pt idx="2665">
                  <c:v>2.0524132359523577</c:v>
                </c:pt>
                <c:pt idx="2666">
                  <c:v>2.08322143254839</c:v>
                </c:pt>
                <c:pt idx="2667">
                  <c:v>2.0180078385135212</c:v>
                </c:pt>
                <c:pt idx="2668">
                  <c:v>2.0131715411740303</c:v>
                </c:pt>
                <c:pt idx="2669">
                  <c:v>2.0040775554318278</c:v>
                </c:pt>
                <c:pt idx="2670">
                  <c:v>1.9522265526916234</c:v>
                </c:pt>
                <c:pt idx="2671">
                  <c:v>1.9864136071354492</c:v>
                </c:pt>
                <c:pt idx="2672">
                  <c:v>1.9997707398552389</c:v>
                </c:pt>
                <c:pt idx="2673">
                  <c:v>2.0317634471992054</c:v>
                </c:pt>
                <c:pt idx="2674">
                  <c:v>2.0544874944049609</c:v>
                </c:pt>
                <c:pt idx="2675">
                  <c:v>2.0710051419775328</c:v>
                </c:pt>
                <c:pt idx="2676">
                  <c:v>2.0748643544143497</c:v>
                </c:pt>
                <c:pt idx="2677">
                  <c:v>2.075677682070765</c:v>
                </c:pt>
                <c:pt idx="2678">
                  <c:v>2.066769287874322</c:v>
                </c:pt>
                <c:pt idx="2679">
                  <c:v>2.1188331750346623</c:v>
                </c:pt>
                <c:pt idx="2680">
                  <c:v>2.1127796154979857</c:v>
                </c:pt>
                <c:pt idx="2681">
                  <c:v>2.1215242524481708</c:v>
                </c:pt>
                <c:pt idx="2682">
                  <c:v>2.129362765969061</c:v>
                </c:pt>
                <c:pt idx="2683">
                  <c:v>2.1235384665771462</c:v>
                </c:pt>
                <c:pt idx="2684">
                  <c:v>2.1361532331138986</c:v>
                </c:pt>
                <c:pt idx="2685">
                  <c:v>2.132223059203703</c:v>
                </c:pt>
                <c:pt idx="2686">
                  <c:v>2.1454928547254881</c:v>
                </c:pt>
                <c:pt idx="2687">
                  <c:v>2.1161639319206542</c:v>
                </c:pt>
                <c:pt idx="2688">
                  <c:v>2.1165951593358008</c:v>
                </c:pt>
                <c:pt idx="2689">
                  <c:v>2.1113549274555399</c:v>
                </c:pt>
                <c:pt idx="2690">
                  <c:v>2.1392646207928032</c:v>
                </c:pt>
                <c:pt idx="2691">
                  <c:v>2.109171497505431</c:v>
                </c:pt>
                <c:pt idx="2692">
                  <c:v>2.139297372242055</c:v>
                </c:pt>
                <c:pt idx="2693">
                  <c:v>2.1616284020567909</c:v>
                </c:pt>
                <c:pt idx="2694">
                  <c:v>2.1550835707813403</c:v>
                </c:pt>
                <c:pt idx="2695">
                  <c:v>2.1741776656950402</c:v>
                </c:pt>
                <c:pt idx="2696">
                  <c:v>2.1743032129171715</c:v>
                </c:pt>
                <c:pt idx="2697">
                  <c:v>2.1891559951527855</c:v>
                </c:pt>
                <c:pt idx="2698">
                  <c:v>2.1886101376652585</c:v>
                </c:pt>
                <c:pt idx="2699">
                  <c:v>2.2012740313758883</c:v>
                </c:pt>
                <c:pt idx="2700">
                  <c:v>2.195438814834223</c:v>
                </c:pt>
                <c:pt idx="2701">
                  <c:v>2.1939213310188976</c:v>
                </c:pt>
                <c:pt idx="2702">
                  <c:v>2.1645651153396872</c:v>
                </c:pt>
                <c:pt idx="2703">
                  <c:v>2.1713555824845248</c:v>
                </c:pt>
                <c:pt idx="2704">
                  <c:v>2.1704057904562277</c:v>
                </c:pt>
                <c:pt idx="2705">
                  <c:v>2.1788119957641463</c:v>
                </c:pt>
                <c:pt idx="2706">
                  <c:v>2.1839430561469011</c:v>
                </c:pt>
                <c:pt idx="2707">
                  <c:v>2.1734352995120032</c:v>
                </c:pt>
                <c:pt idx="2708">
                  <c:v>2.1143626022118145</c:v>
                </c:pt>
                <c:pt idx="2709">
                  <c:v>2.1271083745455739</c:v>
                </c:pt>
                <c:pt idx="2710">
                  <c:v>2.1183146104215109</c:v>
                </c:pt>
                <c:pt idx="2711">
                  <c:v>2.1565628445725391</c:v>
                </c:pt>
                <c:pt idx="2712">
                  <c:v>2.236410877848011</c:v>
                </c:pt>
                <c:pt idx="2713">
                  <c:v>2.2604613587484583</c:v>
                </c:pt>
                <c:pt idx="2714">
                  <c:v>2.2727104007685672</c:v>
                </c:pt>
                <c:pt idx="2715">
                  <c:v>2.2664057467876288</c:v>
                </c:pt>
                <c:pt idx="2716">
                  <c:v>2.2671644886952911</c:v>
                </c:pt>
                <c:pt idx="2717">
                  <c:v>2.2473989890719333</c:v>
                </c:pt>
                <c:pt idx="2718">
                  <c:v>2.2045218834266747</c:v>
                </c:pt>
                <c:pt idx="2719">
                  <c:v>2.2170766056397997</c:v>
                </c:pt>
                <c:pt idx="2720">
                  <c:v>2.2298278365484339</c:v>
                </c:pt>
                <c:pt idx="2721">
                  <c:v>2.2298987980218121</c:v>
                </c:pt>
                <c:pt idx="2722">
                  <c:v>2.2471478946276702</c:v>
                </c:pt>
                <c:pt idx="2723">
                  <c:v>2.258408934595356</c:v>
                </c:pt>
                <c:pt idx="2724">
                  <c:v>2.2682507450954703</c:v>
                </c:pt>
                <c:pt idx="2725">
                  <c:v>2.2869518226181507</c:v>
                </c:pt>
                <c:pt idx="2726">
                  <c:v>2.2744571447286543</c:v>
                </c:pt>
                <c:pt idx="2727">
                  <c:v>2.2928197906090677</c:v>
                </c:pt>
                <c:pt idx="2728">
                  <c:v>2.3008821056998441</c:v>
                </c:pt>
                <c:pt idx="2729">
                  <c:v>2.3023722966407929</c:v>
                </c:pt>
                <c:pt idx="2730">
                  <c:v>2.3223561392591625</c:v>
                </c:pt>
                <c:pt idx="2731">
                  <c:v>2.3161442810511028</c:v>
                </c:pt>
                <c:pt idx="2732">
                  <c:v>2.3244194805620153</c:v>
                </c:pt>
                <c:pt idx="2733">
                  <c:v>2.3039934933787491</c:v>
                </c:pt>
                <c:pt idx="2734">
                  <c:v>2.2942008100525118</c:v>
                </c:pt>
                <c:pt idx="2735">
                  <c:v>2.3211006670378493</c:v>
                </c:pt>
                <c:pt idx="2736">
                  <c:v>2.3031201213987056</c:v>
                </c:pt>
                <c:pt idx="2737">
                  <c:v>2.3030327842007012</c:v>
                </c:pt>
                <c:pt idx="2738">
                  <c:v>2.3155820478389502</c:v>
                </c:pt>
                <c:pt idx="2739">
                  <c:v>2.3027707726066873</c:v>
                </c:pt>
                <c:pt idx="2740">
                  <c:v>2.2053625039574665</c:v>
                </c:pt>
                <c:pt idx="2741">
                  <c:v>2.2025895479208288</c:v>
                </c:pt>
                <c:pt idx="2742">
                  <c:v>2.2373988799004358</c:v>
                </c:pt>
                <c:pt idx="2743">
                  <c:v>2.2609908405113592</c:v>
                </c:pt>
                <c:pt idx="2744">
                  <c:v>2.2970010589635255</c:v>
                </c:pt>
                <c:pt idx="2745">
                  <c:v>2.2956637081190845</c:v>
                </c:pt>
                <c:pt idx="2746">
                  <c:v>2.2592277208266469</c:v>
                </c:pt>
                <c:pt idx="2747">
                  <c:v>2.2243474273736612</c:v>
                </c:pt>
                <c:pt idx="2748">
                  <c:v>2.2105317743643491</c:v>
                </c:pt>
                <c:pt idx="2749">
                  <c:v>2.2033919584274937</c:v>
                </c:pt>
                <c:pt idx="2750">
                  <c:v>2.2437417439055012</c:v>
                </c:pt>
                <c:pt idx="2751">
                  <c:v>2.2617059138200197</c:v>
                </c:pt>
                <c:pt idx="2752">
                  <c:v>2.225488269522593</c:v>
                </c:pt>
                <c:pt idx="2753">
                  <c:v>2.2305210755575935</c:v>
                </c:pt>
                <c:pt idx="2754">
                  <c:v>2.2305210755575935</c:v>
                </c:pt>
                <c:pt idx="2755">
                  <c:v>2.1807334141202412</c:v>
                </c:pt>
                <c:pt idx="2756">
                  <c:v>2.1857443858557408</c:v>
                </c:pt>
                <c:pt idx="2757">
                  <c:v>2.1893961724472972</c:v>
                </c:pt>
                <c:pt idx="2758">
                  <c:v>2.2478029236127033</c:v>
                </c:pt>
                <c:pt idx="2759">
                  <c:v>2.240941494994487</c:v>
                </c:pt>
                <c:pt idx="2760">
                  <c:v>2.2733217611545977</c:v>
                </c:pt>
                <c:pt idx="2761">
                  <c:v>2.3020229478487759</c:v>
                </c:pt>
                <c:pt idx="2762">
                  <c:v>2.3222906363606586</c:v>
                </c:pt>
                <c:pt idx="2763">
                  <c:v>2.3399436675072871</c:v>
                </c:pt>
                <c:pt idx="2764">
                  <c:v>2.330407537200188</c:v>
                </c:pt>
                <c:pt idx="2765">
                  <c:v>2.2818480551097715</c:v>
                </c:pt>
                <c:pt idx="2766">
                  <c:v>2.3120994770685264</c:v>
                </c:pt>
                <c:pt idx="2767">
                  <c:v>2.2966025829976311</c:v>
                </c:pt>
                <c:pt idx="2768">
                  <c:v>2.3139936025502466</c:v>
                </c:pt>
                <c:pt idx="2769">
                  <c:v>2.2972685291324138</c:v>
                </c:pt>
                <c:pt idx="2770">
                  <c:v>2.2721809190056659</c:v>
                </c:pt>
                <c:pt idx="2771">
                  <c:v>2.2958220067904671</c:v>
                </c:pt>
                <c:pt idx="2772">
                  <c:v>2.3087042434961078</c:v>
                </c:pt>
                <c:pt idx="2773">
                  <c:v>2.3207622353955828</c:v>
                </c:pt>
                <c:pt idx="2774">
                  <c:v>2.2893317612637691</c:v>
                </c:pt>
                <c:pt idx="2775">
                  <c:v>2.3114116966342424</c:v>
                </c:pt>
                <c:pt idx="2776">
                  <c:v>2.312536163058549</c:v>
                </c:pt>
                <c:pt idx="2777">
                  <c:v>2.3035131387897247</c:v>
                </c:pt>
                <c:pt idx="2778">
                  <c:v>2.3379567462526882</c:v>
                </c:pt>
                <c:pt idx="2779">
                  <c:v>2.337716568958176</c:v>
                </c:pt>
                <c:pt idx="2780">
                  <c:v>2.3458771383967076</c:v>
                </c:pt>
                <c:pt idx="2781">
                  <c:v>2.3538302819899779</c:v>
                </c:pt>
                <c:pt idx="2782">
                  <c:v>2.3392940970971305</c:v>
                </c:pt>
                <c:pt idx="2783">
                  <c:v>2.2823120339741698</c:v>
                </c:pt>
                <c:pt idx="2784">
                  <c:v>2.2660018122468588</c:v>
                </c:pt>
                <c:pt idx="2785">
                  <c:v>2.2507178025960983</c:v>
                </c:pt>
                <c:pt idx="2786">
                  <c:v>2.2511599471609953</c:v>
                </c:pt>
                <c:pt idx="2787">
                  <c:v>2.1995818731645542</c:v>
                </c:pt>
                <c:pt idx="2788">
                  <c:v>2.2503084094804531</c:v>
                </c:pt>
                <c:pt idx="2789">
                  <c:v>2.1931134619373576</c:v>
                </c:pt>
                <c:pt idx="2790">
                  <c:v>2.1540464415550384</c:v>
                </c:pt>
                <c:pt idx="2791">
                  <c:v>2.1892433323507898</c:v>
                </c:pt>
                <c:pt idx="2792">
                  <c:v>2.1324141093243378</c:v>
                </c:pt>
                <c:pt idx="2793">
                  <c:v>2.1497068745291976</c:v>
                </c:pt>
                <c:pt idx="2794">
                  <c:v>2.0647496151704714</c:v>
                </c:pt>
                <c:pt idx="2795">
                  <c:v>2.0415561305254424</c:v>
                </c:pt>
                <c:pt idx="2796">
                  <c:v>2.0564198299108067</c:v>
                </c:pt>
                <c:pt idx="2797">
                  <c:v>2.0139630345309447</c:v>
                </c:pt>
                <c:pt idx="2798">
                  <c:v>2.078057620716383</c:v>
                </c:pt>
                <c:pt idx="2799">
                  <c:v>2.0978067446151156</c:v>
                </c:pt>
                <c:pt idx="2800">
                  <c:v>2.064804200919224</c:v>
                </c:pt>
                <c:pt idx="2801">
                  <c:v>2.0978995403879956</c:v>
                </c:pt>
                <c:pt idx="2802">
                  <c:v>2.091130907542659</c:v>
                </c:pt>
                <c:pt idx="2803">
                  <c:v>2.0936800620094109</c:v>
                </c:pt>
                <c:pt idx="2804">
                  <c:v>2.1482712693370014</c:v>
                </c:pt>
                <c:pt idx="2805">
                  <c:v>2.1532276553237479</c:v>
                </c:pt>
                <c:pt idx="2806">
                  <c:v>2.1180471402526226</c:v>
                </c:pt>
                <c:pt idx="2807">
                  <c:v>2.1077358923132352</c:v>
                </c:pt>
                <c:pt idx="2808">
                  <c:v>2.046397886439808</c:v>
                </c:pt>
                <c:pt idx="2809">
                  <c:v>2.063270341379273</c:v>
                </c:pt>
                <c:pt idx="2810">
                  <c:v>2.0748534372645988</c:v>
                </c:pt>
                <c:pt idx="2811">
                  <c:v>2.0955414360418785</c:v>
                </c:pt>
                <c:pt idx="2812">
                  <c:v>1.9457308485900504</c:v>
                </c:pt>
                <c:pt idx="2813">
                  <c:v>1.7697245603117937</c:v>
                </c:pt>
                <c:pt idx="2814">
                  <c:v>1.7632670662343475</c:v>
                </c:pt>
                <c:pt idx="2815">
                  <c:v>1.7198823131256893</c:v>
                </c:pt>
                <c:pt idx="2816">
                  <c:v>1.9786897236869396</c:v>
                </c:pt>
                <c:pt idx="2817">
                  <c:v>1.8756045371674364</c:v>
                </c:pt>
                <c:pt idx="2818">
                  <c:v>1.9276302143036494</c:v>
                </c:pt>
                <c:pt idx="2819">
                  <c:v>1.950889201847182</c:v>
                </c:pt>
                <c:pt idx="2820">
                  <c:v>1.945790892913678</c:v>
                </c:pt>
                <c:pt idx="2821">
                  <c:v>1.8797803469470189</c:v>
                </c:pt>
                <c:pt idx="2822">
                  <c:v>1.883601349359709</c:v>
                </c:pt>
                <c:pt idx="2823">
                  <c:v>1.815642092162578</c:v>
                </c:pt>
                <c:pt idx="2824">
                  <c:v>1.8863633882465967</c:v>
                </c:pt>
                <c:pt idx="2825">
                  <c:v>1.9344534328977387</c:v>
                </c:pt>
                <c:pt idx="2826">
                  <c:v>1.9939027718643219</c:v>
                </c:pt>
                <c:pt idx="2827">
                  <c:v>2.0159772486599197</c:v>
                </c:pt>
                <c:pt idx="2828">
                  <c:v>2.0179095841657659</c:v>
                </c:pt>
                <c:pt idx="2829">
                  <c:v>2.0354206923656371</c:v>
                </c:pt>
                <c:pt idx="2830">
                  <c:v>2.0399130994879857</c:v>
                </c:pt>
                <c:pt idx="2831">
                  <c:v>2.0590617801504383</c:v>
                </c:pt>
                <c:pt idx="2832">
                  <c:v>2.1041113985960544</c:v>
                </c:pt>
                <c:pt idx="2833">
                  <c:v>2.084302230373694</c:v>
                </c:pt>
                <c:pt idx="2834">
                  <c:v>2.0605738053908884</c:v>
                </c:pt>
                <c:pt idx="2835">
                  <c:v>2.0738763523619252</c:v>
                </c:pt>
                <c:pt idx="2836">
                  <c:v>2.091704057904562</c:v>
                </c:pt>
                <c:pt idx="2837">
                  <c:v>2.0895042522298279</c:v>
                </c:pt>
                <c:pt idx="2838">
                  <c:v>2.1900948700313321</c:v>
                </c:pt>
                <c:pt idx="2839">
                  <c:v>2.2132173932029828</c:v>
                </c:pt>
                <c:pt idx="2840">
                  <c:v>2.2165089138527714</c:v>
                </c:pt>
                <c:pt idx="2841">
                  <c:v>2.2298005436740578</c:v>
                </c:pt>
                <c:pt idx="2842">
                  <c:v>2.252426336532058</c:v>
                </c:pt>
                <c:pt idx="2843">
                  <c:v>2.2552757126169505</c:v>
                </c:pt>
                <c:pt idx="2844">
                  <c:v>2.2426445703555715</c:v>
                </c:pt>
                <c:pt idx="2845">
                  <c:v>2.1903241301760934</c:v>
                </c:pt>
                <c:pt idx="2846">
                  <c:v>2.1889049007085233</c:v>
                </c:pt>
                <c:pt idx="2847">
                  <c:v>2.1675127457723335</c:v>
                </c:pt>
                <c:pt idx="2848">
                  <c:v>2.2323169466915576</c:v>
                </c:pt>
                <c:pt idx="2849">
                  <c:v>2.2143091081780368</c:v>
                </c:pt>
                <c:pt idx="2850">
                  <c:v>2.2272022620334284</c:v>
                </c:pt>
                <c:pt idx="2851">
                  <c:v>2.2269402504394149</c:v>
                </c:pt>
                <c:pt idx="2852">
                  <c:v>2.2401772945119482</c:v>
                </c:pt>
                <c:pt idx="2853">
                  <c:v>2.2589711678075086</c:v>
                </c:pt>
                <c:pt idx="2854">
                  <c:v>2.2592113451020208</c:v>
                </c:pt>
                <c:pt idx="2855">
                  <c:v>2.2420113756700397</c:v>
                </c:pt>
                <c:pt idx="2856">
                  <c:v>2.2753414338584479</c:v>
                </c:pt>
                <c:pt idx="2857">
                  <c:v>2.2783545671895977</c:v>
                </c:pt>
                <c:pt idx="2858">
                  <c:v>2.2963296542538671</c:v>
                </c:pt>
                <c:pt idx="2859">
                  <c:v>2.2872847956855424</c:v>
                </c:pt>
                <c:pt idx="2860">
                  <c:v>2.2998504350484179</c:v>
                </c:pt>
                <c:pt idx="2861">
                  <c:v>2.2625738272251881</c:v>
                </c:pt>
                <c:pt idx="2862">
                  <c:v>2.2932182665749621</c:v>
                </c:pt>
                <c:pt idx="2863">
                  <c:v>2.2657125077784692</c:v>
                </c:pt>
                <c:pt idx="2864">
                  <c:v>2.2647026714265435</c:v>
                </c:pt>
                <c:pt idx="2865">
                  <c:v>2.2575901483640655</c:v>
                </c:pt>
                <c:pt idx="2866">
                  <c:v>2.2888841581239974</c:v>
                </c:pt>
                <c:pt idx="2867">
                  <c:v>2.3254620683631919</c:v>
                </c:pt>
                <c:pt idx="2868">
                  <c:v>2.3254511512134415</c:v>
                </c:pt>
                <c:pt idx="2869">
                  <c:v>2.3521217480540186</c:v>
                </c:pt>
                <c:pt idx="2870">
                  <c:v>2.3696164805292637</c:v>
                </c:pt>
                <c:pt idx="2871">
                  <c:v>2.3870184172316287</c:v>
                </c:pt>
                <c:pt idx="2872">
                  <c:v>2.383230166268191</c:v>
                </c:pt>
                <c:pt idx="2873">
                  <c:v>2.3992838349763645</c:v>
                </c:pt>
                <c:pt idx="2874">
                  <c:v>2.4276302143036501</c:v>
                </c:pt>
                <c:pt idx="2875">
                  <c:v>2.4006812301444338</c:v>
                </c:pt>
                <c:pt idx="2876">
                  <c:v>2.3982467057500632</c:v>
                </c:pt>
                <c:pt idx="2877">
                  <c:v>2.418847367329338</c:v>
                </c:pt>
                <c:pt idx="2878">
                  <c:v>2.4282361161148045</c:v>
                </c:pt>
                <c:pt idx="2879">
                  <c:v>2.4169314075481174</c:v>
                </c:pt>
                <c:pt idx="2880">
                  <c:v>2.4217404120132313</c:v>
                </c:pt>
                <c:pt idx="2881">
                  <c:v>2.4082031463225584</c:v>
                </c:pt>
                <c:pt idx="2882">
                  <c:v>2.4190875446238493</c:v>
                </c:pt>
                <c:pt idx="2883">
                  <c:v>2.4374611076540131</c:v>
                </c:pt>
                <c:pt idx="2884">
                  <c:v>2.4371499688861231</c:v>
                </c:pt>
                <c:pt idx="2885">
                  <c:v>2.4419589733512379</c:v>
                </c:pt>
                <c:pt idx="2886">
                  <c:v>2.4441533204510963</c:v>
                </c:pt>
                <c:pt idx="2887">
                  <c:v>2.4710586360113105</c:v>
                </c:pt>
                <c:pt idx="2888">
                  <c:v>2.4734822432559311</c:v>
                </c:pt>
                <c:pt idx="2889">
                  <c:v>2.4872869791154923</c:v>
                </c:pt>
                <c:pt idx="2890">
                  <c:v>2.4879037980763985</c:v>
                </c:pt>
                <c:pt idx="2891">
                  <c:v>2.4775816329872593</c:v>
                </c:pt>
                <c:pt idx="2892">
                  <c:v>2.4732366073865437</c:v>
                </c:pt>
                <c:pt idx="2893">
                  <c:v>2.46040349785478</c:v>
                </c:pt>
                <c:pt idx="2894">
                  <c:v>2.4050644657692772</c:v>
                </c:pt>
                <c:pt idx="2895">
                  <c:v>2.4552451445976478</c:v>
                </c:pt>
                <c:pt idx="2896">
                  <c:v>2.438460026856188</c:v>
                </c:pt>
                <c:pt idx="2897">
                  <c:v>2.4634985098090589</c:v>
                </c:pt>
                <c:pt idx="2898">
                  <c:v>2.4607364709221717</c:v>
                </c:pt>
                <c:pt idx="2899">
                  <c:v>2.4877291236803893</c:v>
                </c:pt>
                <c:pt idx="2900">
                  <c:v>2.4789954038799547</c:v>
                </c:pt>
                <c:pt idx="2901">
                  <c:v>2.5184663588030438</c:v>
                </c:pt>
                <c:pt idx="2902">
                  <c:v>2.5298311116933592</c:v>
                </c:pt>
                <c:pt idx="2903">
                  <c:v>2.5309009923689119</c:v>
                </c:pt>
                <c:pt idx="2904">
                  <c:v>2.5206716230526531</c:v>
                </c:pt>
                <c:pt idx="2905">
                  <c:v>2.5203168156857609</c:v>
                </c:pt>
                <c:pt idx="2906">
                  <c:v>2.4996943198069843</c:v>
                </c:pt>
                <c:pt idx="2907">
                  <c:v>2.4911844015764362</c:v>
                </c:pt>
                <c:pt idx="2908">
                  <c:v>2.4772049913208662</c:v>
                </c:pt>
                <c:pt idx="2909">
                  <c:v>2.5300112446642431</c:v>
                </c:pt>
                <c:pt idx="2910">
                  <c:v>2.5149510365833687</c:v>
                </c:pt>
                <c:pt idx="2911">
                  <c:v>2.5294817629013413</c:v>
                </c:pt>
                <c:pt idx="2912">
                  <c:v>2.5379207196585116</c:v>
                </c:pt>
                <c:pt idx="2913">
                  <c:v>2.5490889638533165</c:v>
                </c:pt>
                <c:pt idx="2914">
                  <c:v>2.526381292372188</c:v>
                </c:pt>
                <c:pt idx="2915">
                  <c:v>2.5019705455299728</c:v>
                </c:pt>
                <c:pt idx="2916">
                  <c:v>2.5198310025218618</c:v>
                </c:pt>
                <c:pt idx="2917">
                  <c:v>2.5492090525005735</c:v>
                </c:pt>
                <c:pt idx="2918">
                  <c:v>2.5379753054072647</c:v>
                </c:pt>
                <c:pt idx="2919">
                  <c:v>2.5454262601120101</c:v>
                </c:pt>
                <c:pt idx="2920">
                  <c:v>2.5549569318442336</c:v>
                </c:pt>
                <c:pt idx="2921">
                  <c:v>2.5655629428268862</c:v>
                </c:pt>
                <c:pt idx="2922">
                  <c:v>2.5958198233605168</c:v>
                </c:pt>
                <c:pt idx="2923">
                  <c:v>2.5940839965501805</c:v>
                </c:pt>
                <c:pt idx="2924">
                  <c:v>2.6110001200886468</c:v>
                </c:pt>
                <c:pt idx="2925">
                  <c:v>2.6063494142949164</c:v>
                </c:pt>
                <c:pt idx="2926">
                  <c:v>2.6028504677998674</c:v>
                </c:pt>
                <c:pt idx="2927">
                  <c:v>2.6201050229805998</c:v>
                </c:pt>
                <c:pt idx="2928">
                  <c:v>2.6377908055764796</c:v>
                </c:pt>
                <c:pt idx="2929">
                  <c:v>2.6538335571349032</c:v>
                </c:pt>
                <c:pt idx="2930">
                  <c:v>2.6337296258692784</c:v>
                </c:pt>
                <c:pt idx="2931">
                  <c:v>2.6233856264806383</c:v>
                </c:pt>
                <c:pt idx="2932">
                  <c:v>2.6052358650203602</c:v>
                </c:pt>
                <c:pt idx="2933">
                  <c:v>2.6265133898841686</c:v>
                </c:pt>
                <c:pt idx="2934">
                  <c:v>2.6360713544907695</c:v>
                </c:pt>
                <c:pt idx="2935">
                  <c:v>2.6509459710258843</c:v>
                </c:pt>
                <c:pt idx="2936">
                  <c:v>2.6633587702922519</c:v>
                </c:pt>
                <c:pt idx="2937">
                  <c:v>2.6656240788654904</c:v>
                </c:pt>
                <c:pt idx="2938">
                  <c:v>2.6658642561600012</c:v>
                </c:pt>
                <c:pt idx="2939">
                  <c:v>2.6792323060295415</c:v>
                </c:pt>
                <c:pt idx="2940">
                  <c:v>2.6652092271749694</c:v>
                </c:pt>
                <c:pt idx="2941">
                  <c:v>2.6865686306619065</c:v>
                </c:pt>
                <c:pt idx="2942">
                  <c:v>2.6764102228190261</c:v>
                </c:pt>
                <c:pt idx="2943">
                  <c:v>2.5767366455965681</c:v>
                </c:pt>
                <c:pt idx="2944">
                  <c:v>2.6268463629515604</c:v>
                </c:pt>
                <c:pt idx="2945">
                  <c:v>2.6414480507429121</c:v>
                </c:pt>
                <c:pt idx="2946">
                  <c:v>2.6185274948416466</c:v>
                </c:pt>
                <c:pt idx="2947">
                  <c:v>2.6375997554558461</c:v>
                </c:pt>
                <c:pt idx="2948">
                  <c:v>2.6764211399687765</c:v>
                </c:pt>
                <c:pt idx="2949">
                  <c:v>2.6765412286160335</c:v>
                </c:pt>
                <c:pt idx="2950">
                  <c:v>2.6569176519394317</c:v>
                </c:pt>
                <c:pt idx="2951">
                  <c:v>2.6782279282524915</c:v>
                </c:pt>
                <c:pt idx="2952">
                  <c:v>2.7072948394633123</c:v>
                </c:pt>
                <c:pt idx="2953">
                  <c:v>2.7528575639472046</c:v>
                </c:pt>
                <c:pt idx="2954">
                  <c:v>2.7614439022260067</c:v>
                </c:pt>
                <c:pt idx="2955">
                  <c:v>2.7612801449797488</c:v>
                </c:pt>
                <c:pt idx="2956">
                  <c:v>2.7240253714560207</c:v>
                </c:pt>
                <c:pt idx="2957">
                  <c:v>2.7337743861832551</c:v>
                </c:pt>
                <c:pt idx="2958">
                  <c:v>2.7401991288114496</c:v>
                </c:pt>
                <c:pt idx="2959">
                  <c:v>2.6963012696645157</c:v>
                </c:pt>
                <c:pt idx="2960">
                  <c:v>2.7098057839059377</c:v>
                </c:pt>
                <c:pt idx="2961">
                  <c:v>2.6683369905784997</c:v>
                </c:pt>
                <c:pt idx="2962">
                  <c:v>2.6729658620727297</c:v>
                </c:pt>
                <c:pt idx="2963">
                  <c:v>2.7295330735051695</c:v>
                </c:pt>
                <c:pt idx="2964">
                  <c:v>2.7396259784495465</c:v>
                </c:pt>
                <c:pt idx="2965">
                  <c:v>2.677709363639341</c:v>
                </c:pt>
                <c:pt idx="2966">
                  <c:v>2.6758643653314986</c:v>
                </c:pt>
                <c:pt idx="2967">
                  <c:v>2.6421849583510739</c:v>
                </c:pt>
                <c:pt idx="2968">
                  <c:v>2.6121136693632026</c:v>
                </c:pt>
                <c:pt idx="2969">
                  <c:v>2.6256727693533772</c:v>
                </c:pt>
                <c:pt idx="2970">
                  <c:v>2.5692311051430696</c:v>
                </c:pt>
                <c:pt idx="2971">
                  <c:v>2.6042915315669384</c:v>
                </c:pt>
                <c:pt idx="2972">
                  <c:v>2.6600399567680868</c:v>
                </c:pt>
                <c:pt idx="2973">
                  <c:v>2.6932062577102367</c:v>
                </c:pt>
                <c:pt idx="2974">
                  <c:v>2.7187141781023807</c:v>
                </c:pt>
                <c:pt idx="2975">
                  <c:v>2.738627059247372</c:v>
                </c:pt>
                <c:pt idx="2976">
                  <c:v>2.7187250952521311</c:v>
                </c:pt>
                <c:pt idx="2977">
                  <c:v>2.7278627495933359</c:v>
                </c:pt>
                <c:pt idx="2978">
                  <c:v>2.7389709494645138</c:v>
                </c:pt>
                <c:pt idx="2979">
                  <c:v>2.7430102948722146</c:v>
                </c:pt>
                <c:pt idx="2980">
                  <c:v>2.7502592823065752</c:v>
                </c:pt>
                <c:pt idx="2981">
                  <c:v>2.7372187469295519</c:v>
                </c:pt>
                <c:pt idx="2982">
                  <c:v>2.733943602004389</c:v>
                </c:pt>
                <c:pt idx="2983">
                  <c:v>2.7591458422035178</c:v>
                </c:pt>
                <c:pt idx="2984">
                  <c:v>2.7669625214249067</c:v>
                </c:pt>
                <c:pt idx="2985">
                  <c:v>2.7267928689177832</c:v>
                </c:pt>
                <c:pt idx="2986">
                  <c:v>2.7208430223037374</c:v>
                </c:pt>
                <c:pt idx="2987">
                  <c:v>2.711972838131421</c:v>
                </c:pt>
                <c:pt idx="2988">
                  <c:v>2.6689428923896554</c:v>
                </c:pt>
                <c:pt idx="2989">
                  <c:v>2.6980534721994784</c:v>
                </c:pt>
                <c:pt idx="2990">
                  <c:v>2.7306629985043509</c:v>
                </c:pt>
                <c:pt idx="2991">
                  <c:v>2.75467526938067</c:v>
                </c:pt>
                <c:pt idx="2992">
                  <c:v>2.7717606087402697</c:v>
                </c:pt>
                <c:pt idx="2993">
                  <c:v>2.7839113964126243</c:v>
                </c:pt>
                <c:pt idx="2994">
                  <c:v>2.7827596371139416</c:v>
                </c:pt>
                <c:pt idx="2995">
                  <c:v>2.7695498859157852</c:v>
                </c:pt>
                <c:pt idx="2996">
                  <c:v>2.7643642397842774</c:v>
                </c:pt>
                <c:pt idx="2997">
                  <c:v>2.7366674308671493</c:v>
                </c:pt>
                <c:pt idx="2998">
                  <c:v>2.7437472024803764</c:v>
                </c:pt>
              </c:numCache>
            </c:numRef>
          </c:val>
          <c:smooth val="0"/>
          <c:extLst>
            <c:ext xmlns:c16="http://schemas.microsoft.com/office/drawing/2014/chart" uri="{C3380CC4-5D6E-409C-BE32-E72D297353CC}">
              <c16:uniqueId val="{00000001-4A58-4318-8E97-8DBFD2B4D194}"/>
            </c:ext>
          </c:extLst>
        </c:ser>
        <c:ser>
          <c:idx val="1"/>
          <c:order val="2"/>
          <c:tx>
            <c:strRef>
              <c:f>Sheet1!$I$1</c:f>
              <c:strCache>
                <c:ptCount val="1"/>
                <c:pt idx="0">
                  <c:v>Eurostoxx 50</c:v>
                </c:pt>
              </c:strCache>
            </c:strRef>
          </c:tx>
          <c:spPr>
            <a:ln w="19050"/>
          </c:spPr>
          <c:marker>
            <c:symbol val="none"/>
          </c:marker>
          <c:val>
            <c:numRef>
              <c:f>Sheet1!$I$3:$I$3367</c:f>
              <c:numCache>
                <c:formatCode>0.00%</c:formatCode>
                <c:ptCount val="3365"/>
                <c:pt idx="0">
                  <c:v>0</c:v>
                </c:pt>
                <c:pt idx="1">
                  <c:v>4.7386704924622458E-3</c:v>
                </c:pt>
                <c:pt idx="2">
                  <c:v>3.0164088720983874E-3</c:v>
                </c:pt>
                <c:pt idx="3">
                  <c:v>1.667685208485168E-2</c:v>
                </c:pt>
                <c:pt idx="4">
                  <c:v>1.6578810626386886E-2</c:v>
                </c:pt>
                <c:pt idx="5">
                  <c:v>9.9119914507849478E-3</c:v>
                </c:pt>
                <c:pt idx="6">
                  <c:v>1.4451310977702189E-2</c:v>
                </c:pt>
                <c:pt idx="7">
                  <c:v>1.6997120849169826E-2</c:v>
                </c:pt>
                <c:pt idx="8">
                  <c:v>1.9477569748327695E-2</c:v>
                </c:pt>
                <c:pt idx="9">
                  <c:v>3.5566173082390899E-2</c:v>
                </c:pt>
                <c:pt idx="10">
                  <c:v>2.9500674852039093E-2</c:v>
                </c:pt>
                <c:pt idx="11">
                  <c:v>3.0775213812080694E-2</c:v>
                </c:pt>
                <c:pt idx="12">
                  <c:v>3.0441872853300599E-2</c:v>
                </c:pt>
                <c:pt idx="13">
                  <c:v>2.9850356053896708E-2</c:v>
                </c:pt>
                <c:pt idx="14">
                  <c:v>1.867689783753226E-2</c:v>
                </c:pt>
                <c:pt idx="15">
                  <c:v>-1.0369518256953597E-2</c:v>
                </c:pt>
                <c:pt idx="16">
                  <c:v>-1.4807528276790629E-2</c:v>
                </c:pt>
                <c:pt idx="17">
                  <c:v>-6.9707476968427148E-3</c:v>
                </c:pt>
                <c:pt idx="18">
                  <c:v>-1.5843499687901365E-2</c:v>
                </c:pt>
                <c:pt idx="19">
                  <c:v>-1.0663642632347686E-2</c:v>
                </c:pt>
                <c:pt idx="20">
                  <c:v>-1.5023219485413001E-2</c:v>
                </c:pt>
                <c:pt idx="21">
                  <c:v>-3.1363462562869024E-2</c:v>
                </c:pt>
                <c:pt idx="22">
                  <c:v>-3.184386570934631E-2</c:v>
                </c:pt>
                <c:pt idx="23">
                  <c:v>-3.1837329612115189E-2</c:v>
                </c:pt>
                <c:pt idx="24">
                  <c:v>-1.6059190896523735E-2</c:v>
                </c:pt>
                <c:pt idx="25">
                  <c:v>-7.0066962316131598E-3</c:v>
                </c:pt>
                <c:pt idx="26">
                  <c:v>-8.95445320644578E-3</c:v>
                </c:pt>
                <c:pt idx="27">
                  <c:v>5.6047033755674451E-3</c:v>
                </c:pt>
                <c:pt idx="28">
                  <c:v>1.1425097959757262E-2</c:v>
                </c:pt>
                <c:pt idx="29">
                  <c:v>1.2425120836097552E-2</c:v>
                </c:pt>
                <c:pt idx="30">
                  <c:v>1.9323971463399526E-2</c:v>
                </c:pt>
                <c:pt idx="31">
                  <c:v>1.8794547587689985E-2</c:v>
                </c:pt>
                <c:pt idx="32">
                  <c:v>1.9892611922495074E-2</c:v>
                </c:pt>
                <c:pt idx="33">
                  <c:v>2.0150787763118867E-2</c:v>
                </c:pt>
                <c:pt idx="34">
                  <c:v>2.3444980767533978E-2</c:v>
                </c:pt>
                <c:pt idx="35">
                  <c:v>3.1824257417653386E-2</c:v>
                </c:pt>
                <c:pt idx="36">
                  <c:v>3.1879814244116754E-2</c:v>
                </c:pt>
                <c:pt idx="37">
                  <c:v>2.8843797080325438E-2</c:v>
                </c:pt>
                <c:pt idx="38">
                  <c:v>2.4513632664799594E-2</c:v>
                </c:pt>
                <c:pt idx="39">
                  <c:v>2.9183674136336515E-2</c:v>
                </c:pt>
                <c:pt idx="40">
                  <c:v>-1.9412208776017931E-3</c:v>
                </c:pt>
                <c:pt idx="41">
                  <c:v>2.4967891422352829E-2</c:v>
                </c:pt>
                <c:pt idx="42">
                  <c:v>2.4850241672195104E-2</c:v>
                </c:pt>
                <c:pt idx="43">
                  <c:v>2.7647691287055708E-2</c:v>
                </c:pt>
                <c:pt idx="44">
                  <c:v>1.1562356001607916E-2</c:v>
                </c:pt>
                <c:pt idx="45">
                  <c:v>1.0738807750504139E-2</c:v>
                </c:pt>
                <c:pt idx="46">
                  <c:v>1.066037458373242E-2</c:v>
                </c:pt>
                <c:pt idx="47">
                  <c:v>1.8072308843667013E-3</c:v>
                </c:pt>
                <c:pt idx="48">
                  <c:v>-1.3199648357968932E-2</c:v>
                </c:pt>
                <c:pt idx="49">
                  <c:v>-1.8069040795050857E-2</c:v>
                </c:pt>
                <c:pt idx="50">
                  <c:v>-3.5098842130374822E-3</c:v>
                </c:pt>
                <c:pt idx="51">
                  <c:v>4.5164431866088978E-3</c:v>
                </c:pt>
                <c:pt idx="52">
                  <c:v>5.3694038752521434E-3</c:v>
                </c:pt>
                <c:pt idx="53">
                  <c:v>9.4675368390781025E-3</c:v>
                </c:pt>
                <c:pt idx="54">
                  <c:v>1.1947985738235824E-2</c:v>
                </c:pt>
                <c:pt idx="55">
                  <c:v>-2.2941701280748193E-3</c:v>
                </c:pt>
                <c:pt idx="56">
                  <c:v>1.1997006467468223E-2</c:v>
                </c:pt>
                <c:pt idx="57">
                  <c:v>2.2954773475210296E-2</c:v>
                </c:pt>
                <c:pt idx="58">
                  <c:v>2.4124734879556124E-2</c:v>
                </c:pt>
                <c:pt idx="59">
                  <c:v>3.6765546924276048E-2</c:v>
                </c:pt>
                <c:pt idx="60">
                  <c:v>3.3226250273699097E-2</c:v>
                </c:pt>
                <c:pt idx="61">
                  <c:v>4.1311402548424414E-2</c:v>
                </c:pt>
                <c:pt idx="62">
                  <c:v>4.1674155944743829E-2</c:v>
                </c:pt>
                <c:pt idx="63">
                  <c:v>4.7984757821257475E-2</c:v>
                </c:pt>
                <c:pt idx="64">
                  <c:v>5.5687548407970147E-2</c:v>
                </c:pt>
                <c:pt idx="65">
                  <c:v>4.1190484749651125E-2</c:v>
                </c:pt>
                <c:pt idx="66">
                  <c:v>3.8474736350177952E-2</c:v>
                </c:pt>
                <c:pt idx="67">
                  <c:v>4.0151245289924975E-2</c:v>
                </c:pt>
                <c:pt idx="68">
                  <c:v>3.0369975783759856E-2</c:v>
                </c:pt>
                <c:pt idx="69">
                  <c:v>1.8500423212295749E-2</c:v>
                </c:pt>
                <c:pt idx="70">
                  <c:v>2.3412300281379094E-2</c:v>
                </c:pt>
                <c:pt idx="71">
                  <c:v>1.0323765576336762E-2</c:v>
                </c:pt>
                <c:pt idx="72">
                  <c:v>2.5925429666691847E-2</c:v>
                </c:pt>
                <c:pt idx="73">
                  <c:v>3.13340501253297E-2</c:v>
                </c:pt>
                <c:pt idx="74">
                  <c:v>3.13340501253297E-2</c:v>
                </c:pt>
                <c:pt idx="75">
                  <c:v>4.5674247450105142E-2</c:v>
                </c:pt>
                <c:pt idx="76">
                  <c:v>3.7922436134159923E-2</c:v>
                </c:pt>
                <c:pt idx="77">
                  <c:v>4.2445415417999795E-2</c:v>
                </c:pt>
                <c:pt idx="78">
                  <c:v>2.8585621239701646E-2</c:v>
                </c:pt>
                <c:pt idx="79">
                  <c:v>3.4611902886667448E-2</c:v>
                </c:pt>
                <c:pt idx="80">
                  <c:v>4.8612223155431664E-2</c:v>
                </c:pt>
                <c:pt idx="81">
                  <c:v>4.5249401130091224E-2</c:v>
                </c:pt>
                <c:pt idx="82">
                  <c:v>4.533763844270948E-2</c:v>
                </c:pt>
                <c:pt idx="83">
                  <c:v>3.8549901468334258E-2</c:v>
                </c:pt>
                <c:pt idx="84">
                  <c:v>3.6392989382110094E-2</c:v>
                </c:pt>
                <c:pt idx="85">
                  <c:v>2.9366684858804004E-2</c:v>
                </c:pt>
                <c:pt idx="86">
                  <c:v>3.2595516890909351E-2</c:v>
                </c:pt>
                <c:pt idx="87">
                  <c:v>4.7180817861846629E-2</c:v>
                </c:pt>
                <c:pt idx="88">
                  <c:v>4.0576091609938893E-2</c:v>
                </c:pt>
                <c:pt idx="89">
                  <c:v>4.8053386842182653E-2</c:v>
                </c:pt>
                <c:pt idx="90">
                  <c:v>4.9625318226234054E-2</c:v>
                </c:pt>
                <c:pt idx="91">
                  <c:v>4.9180863614527212E-2</c:v>
                </c:pt>
                <c:pt idx="92">
                  <c:v>3.3755674149408638E-2</c:v>
                </c:pt>
                <c:pt idx="93">
                  <c:v>3.6860320334125278E-2</c:v>
                </c:pt>
                <c:pt idx="94">
                  <c:v>3.5938730624556853E-2</c:v>
                </c:pt>
                <c:pt idx="95">
                  <c:v>3.3987705601108524E-2</c:v>
                </c:pt>
                <c:pt idx="96">
                  <c:v>4.1553238145970693E-2</c:v>
                </c:pt>
                <c:pt idx="97">
                  <c:v>4.1732980819822768E-2</c:v>
                </c:pt>
                <c:pt idx="98">
                  <c:v>4.684747690306653E-2</c:v>
                </c:pt>
                <c:pt idx="99">
                  <c:v>6.024647622658047E-2</c:v>
                </c:pt>
                <c:pt idx="100">
                  <c:v>6.0887013755216608E-2</c:v>
                </c:pt>
                <c:pt idx="101">
                  <c:v>6.0370662073969024E-2</c:v>
                </c:pt>
                <c:pt idx="102">
                  <c:v>6.0351053782276093E-2</c:v>
                </c:pt>
                <c:pt idx="103">
                  <c:v>6.1396829339233364E-2</c:v>
                </c:pt>
                <c:pt idx="104">
                  <c:v>5.9187628475161243E-2</c:v>
                </c:pt>
                <c:pt idx="105">
                  <c:v>5.8171265355743434E-2</c:v>
                </c:pt>
                <c:pt idx="106">
                  <c:v>6.7687822924053939E-2</c:v>
                </c:pt>
                <c:pt idx="107">
                  <c:v>7.6586719304036488E-2</c:v>
                </c:pt>
                <c:pt idx="108">
                  <c:v>8.0175036683845832E-2</c:v>
                </c:pt>
                <c:pt idx="109">
                  <c:v>8.2965950201475319E-2</c:v>
                </c:pt>
                <c:pt idx="110">
                  <c:v>7.489060207259654E-2</c:v>
                </c:pt>
                <c:pt idx="111">
                  <c:v>7.3318670688545279E-2</c:v>
                </c:pt>
                <c:pt idx="112">
                  <c:v>7.2848071687914531E-2</c:v>
                </c:pt>
                <c:pt idx="113">
                  <c:v>6.5847911553532354E-2</c:v>
                </c:pt>
                <c:pt idx="114">
                  <c:v>7.0393767177680575E-2</c:v>
                </c:pt>
                <c:pt idx="115">
                  <c:v>7.1658501991875623E-2</c:v>
                </c:pt>
                <c:pt idx="116">
                  <c:v>8.3292755063024429E-2</c:v>
                </c:pt>
                <c:pt idx="117">
                  <c:v>7.9227302585353362E-2</c:v>
                </c:pt>
                <c:pt idx="118">
                  <c:v>7.2763102423911694E-2</c:v>
                </c:pt>
                <c:pt idx="119">
                  <c:v>7.3491877265166233E-2</c:v>
                </c:pt>
                <c:pt idx="120">
                  <c:v>6.2870719264819824E-2</c:v>
                </c:pt>
                <c:pt idx="121">
                  <c:v>5.6622210312000675E-2</c:v>
                </c:pt>
                <c:pt idx="122">
                  <c:v>5.4877072351328327E-2</c:v>
                </c:pt>
                <c:pt idx="123">
                  <c:v>5.5004526247332437E-2</c:v>
                </c:pt>
                <c:pt idx="124">
                  <c:v>6.4962270378734227E-2</c:v>
                </c:pt>
                <c:pt idx="125">
                  <c:v>6.2851110973126886E-2</c:v>
                </c:pt>
                <c:pt idx="126">
                  <c:v>7.5106293281218914E-2</c:v>
                </c:pt>
                <c:pt idx="127">
                  <c:v>5.5880363276284178E-2</c:v>
                </c:pt>
                <c:pt idx="128">
                  <c:v>4.0670865019788123E-2</c:v>
                </c:pt>
                <c:pt idx="129">
                  <c:v>4.6788652027987591E-2</c:v>
                </c:pt>
                <c:pt idx="130">
                  <c:v>2.962812874804336E-2</c:v>
                </c:pt>
                <c:pt idx="131">
                  <c:v>3.1739288153650687E-2</c:v>
                </c:pt>
                <c:pt idx="132">
                  <c:v>4.1154536214880827E-2</c:v>
                </c:pt>
                <c:pt idx="133">
                  <c:v>3.0660832110538532E-2</c:v>
                </c:pt>
                <c:pt idx="134">
                  <c:v>4.673636325013978E-2</c:v>
                </c:pt>
                <c:pt idx="135">
                  <c:v>3.1990927897043504E-2</c:v>
                </c:pt>
                <c:pt idx="136">
                  <c:v>3.4079210962342343E-2</c:v>
                </c:pt>
                <c:pt idx="137">
                  <c:v>2.5206458971283693E-2</c:v>
                </c:pt>
                <c:pt idx="138">
                  <c:v>4.225260054968577E-2</c:v>
                </c:pt>
                <c:pt idx="139">
                  <c:v>4.3530407558342928E-2</c:v>
                </c:pt>
                <c:pt idx="140">
                  <c:v>5.2334530528476253E-2</c:v>
                </c:pt>
                <c:pt idx="141">
                  <c:v>3.7602167369841781E-2</c:v>
                </c:pt>
                <c:pt idx="142">
                  <c:v>3.6477958646112932E-2</c:v>
                </c:pt>
                <c:pt idx="143">
                  <c:v>4.2683982966930663E-2</c:v>
                </c:pt>
                <c:pt idx="144">
                  <c:v>3.5719771367318923E-2</c:v>
                </c:pt>
                <c:pt idx="145">
                  <c:v>1.8163814204900239E-2</c:v>
                </c:pt>
                <c:pt idx="146">
                  <c:v>4.1308134499809888E-3</c:v>
                </c:pt>
                <c:pt idx="147">
                  <c:v>3.4412551921123033E-3</c:v>
                </c:pt>
                <c:pt idx="148">
                  <c:v>4.0098956512077018E-3</c:v>
                </c:pt>
                <c:pt idx="149">
                  <c:v>-3.1242544764095736E-3</c:v>
                </c:pt>
                <c:pt idx="150">
                  <c:v>-1.5376168735886027E-2</c:v>
                </c:pt>
                <c:pt idx="151">
                  <c:v>-1.7353338148258266E-2</c:v>
                </c:pt>
                <c:pt idx="152">
                  <c:v>-4.042576137362584E-3</c:v>
                </c:pt>
                <c:pt idx="153">
                  <c:v>-1.1817263793616146E-2</c:v>
                </c:pt>
                <c:pt idx="154">
                  <c:v>-1.2287862794246155E-3</c:v>
                </c:pt>
                <c:pt idx="155">
                  <c:v>-5.7844460494193715E-4</c:v>
                </c:pt>
                <c:pt idx="156">
                  <c:v>-8.6309163935122234E-3</c:v>
                </c:pt>
                <c:pt idx="157">
                  <c:v>4.4184017281441021E-3</c:v>
                </c:pt>
                <c:pt idx="158">
                  <c:v>1.0189775583101669E-2</c:v>
                </c:pt>
                <c:pt idx="159">
                  <c:v>7.7027905867128217E-3</c:v>
                </c:pt>
                <c:pt idx="160">
                  <c:v>2.1121398201919689E-2</c:v>
                </c:pt>
                <c:pt idx="161">
                  <c:v>1.2604863509949629E-2</c:v>
                </c:pt>
                <c:pt idx="162">
                  <c:v>3.4490985087894159E-2</c:v>
                </c:pt>
                <c:pt idx="163">
                  <c:v>4.4971616997774501E-2</c:v>
                </c:pt>
                <c:pt idx="164">
                  <c:v>4.3961789975587674E-2</c:v>
                </c:pt>
                <c:pt idx="165">
                  <c:v>3.415437608049865E-2</c:v>
                </c:pt>
                <c:pt idx="166">
                  <c:v>3.6830907896585961E-2</c:v>
                </c:pt>
                <c:pt idx="167">
                  <c:v>3.9334233136052173E-2</c:v>
                </c:pt>
                <c:pt idx="168">
                  <c:v>5.193256054877083E-2</c:v>
                </c:pt>
                <c:pt idx="169">
                  <c:v>7.1021232511854909E-2</c:v>
                </c:pt>
                <c:pt idx="170">
                  <c:v>7.0367622788756662E-2</c:v>
                </c:pt>
                <c:pt idx="171">
                  <c:v>6.784795730621293E-2</c:v>
                </c:pt>
                <c:pt idx="172">
                  <c:v>6.0622301817361841E-2</c:v>
                </c:pt>
                <c:pt idx="173">
                  <c:v>6.0207259643194462E-2</c:v>
                </c:pt>
                <c:pt idx="174">
                  <c:v>5.8115708529280212E-2</c:v>
                </c:pt>
                <c:pt idx="175">
                  <c:v>5.723660345171306E-2</c:v>
                </c:pt>
                <c:pt idx="176">
                  <c:v>5.6135271068292407E-2</c:v>
                </c:pt>
                <c:pt idx="177">
                  <c:v>5.2877026598647743E-2</c:v>
                </c:pt>
                <c:pt idx="178">
                  <c:v>5.8011130973584436E-2</c:v>
                </c:pt>
                <c:pt idx="179">
                  <c:v>6.9099619925946043E-2</c:v>
                </c:pt>
                <c:pt idx="180">
                  <c:v>6.9714013065658428E-2</c:v>
                </c:pt>
                <c:pt idx="181">
                  <c:v>6.4560300399028797E-2</c:v>
                </c:pt>
                <c:pt idx="182">
                  <c:v>4.771350978617158E-2</c:v>
                </c:pt>
                <c:pt idx="183">
                  <c:v>6.0158238913962214E-2</c:v>
                </c:pt>
                <c:pt idx="184">
                  <c:v>4.6530476187363799E-2</c:v>
                </c:pt>
                <c:pt idx="185">
                  <c:v>5.2174396146317102E-2</c:v>
                </c:pt>
                <c:pt idx="186">
                  <c:v>4.1510753513969267E-2</c:v>
                </c:pt>
                <c:pt idx="187">
                  <c:v>5.4249607017153992E-2</c:v>
                </c:pt>
                <c:pt idx="188">
                  <c:v>4.4167677038363655E-2</c:v>
                </c:pt>
                <c:pt idx="189">
                  <c:v>1.5193158013418686E-2</c:v>
                </c:pt>
                <c:pt idx="190">
                  <c:v>2.4000549032167421E-2</c:v>
                </c:pt>
                <c:pt idx="191">
                  <c:v>2.573261479837782E-2</c:v>
                </c:pt>
                <c:pt idx="192">
                  <c:v>7.2452637805440236E-3</c:v>
                </c:pt>
                <c:pt idx="193">
                  <c:v>-2.1634481834551414E-3</c:v>
                </c:pt>
                <c:pt idx="194">
                  <c:v>-5.7125489798786309E-3</c:v>
                </c:pt>
                <c:pt idx="195">
                  <c:v>-2.2363256675806256E-2</c:v>
                </c:pt>
                <c:pt idx="196">
                  <c:v>-1.9261878539705176E-2</c:v>
                </c:pt>
                <c:pt idx="197">
                  <c:v>-5.4700597726091663E-2</c:v>
                </c:pt>
                <c:pt idx="198">
                  <c:v>-6.0550404747820946E-2</c:v>
                </c:pt>
                <c:pt idx="199">
                  <c:v>-3.1925566924733591E-2</c:v>
                </c:pt>
                <c:pt idx="200">
                  <c:v>-4.3344128787259725E-2</c:v>
                </c:pt>
                <c:pt idx="201">
                  <c:v>-2.2376328870268209E-2</c:v>
                </c:pt>
                <c:pt idx="202">
                  <c:v>-1.6797769883624671E-2</c:v>
                </c:pt>
                <c:pt idx="203">
                  <c:v>-5.1079599860126392E-3</c:v>
                </c:pt>
                <c:pt idx="204">
                  <c:v>-9.6603517073919811E-3</c:v>
                </c:pt>
                <c:pt idx="205">
                  <c:v>-1.9964508992035664E-2</c:v>
                </c:pt>
                <c:pt idx="206">
                  <c:v>-7.7714196076380006E-3</c:v>
                </c:pt>
                <c:pt idx="207">
                  <c:v>-1.225845035670743E-2</c:v>
                </c:pt>
                <c:pt idx="208">
                  <c:v>-7.8531208230252798E-3</c:v>
                </c:pt>
                <c:pt idx="209">
                  <c:v>1.7448111558107646E-2</c:v>
                </c:pt>
                <c:pt idx="210">
                  <c:v>7.3171608500849136E-3</c:v>
                </c:pt>
                <c:pt idx="211">
                  <c:v>-8.3956168931969208E-3</c:v>
                </c:pt>
                <c:pt idx="212">
                  <c:v>1.0330301673567738E-2</c:v>
                </c:pt>
                <c:pt idx="213">
                  <c:v>1.3771556865680042E-2</c:v>
                </c:pt>
                <c:pt idx="214">
                  <c:v>1.6307562591301881E-3</c:v>
                </c:pt>
                <c:pt idx="215">
                  <c:v>1.1330324549908028E-2</c:v>
                </c:pt>
                <c:pt idx="216">
                  <c:v>-4.1275454013652776E-3</c:v>
                </c:pt>
                <c:pt idx="217">
                  <c:v>-1.022899216648634E-3</c:v>
                </c:pt>
                <c:pt idx="218">
                  <c:v>1.9608291692929392E-5</c:v>
                </c:pt>
                <c:pt idx="219">
                  <c:v>8.1243688581111757E-3</c:v>
                </c:pt>
                <c:pt idx="220">
                  <c:v>1.9768426075106371E-2</c:v>
                </c:pt>
                <c:pt idx="221">
                  <c:v>2.0650799201288938E-2</c:v>
                </c:pt>
                <c:pt idx="222">
                  <c:v>1.3817309546296877E-2</c:v>
                </c:pt>
                <c:pt idx="223">
                  <c:v>4.3886624857431368E-2</c:v>
                </c:pt>
                <c:pt idx="224">
                  <c:v>4.9599173837310002E-2</c:v>
                </c:pt>
                <c:pt idx="225">
                  <c:v>5.432150408669488E-2</c:v>
                </c:pt>
                <c:pt idx="226">
                  <c:v>5.4298627746386385E-2</c:v>
                </c:pt>
                <c:pt idx="227">
                  <c:v>6.2419728555882001E-2</c:v>
                </c:pt>
                <c:pt idx="228">
                  <c:v>5.6530704950766855E-2</c:v>
                </c:pt>
                <c:pt idx="229">
                  <c:v>5.8308523397594091E-2</c:v>
                </c:pt>
                <c:pt idx="230">
                  <c:v>6.1370684950309312E-2</c:v>
                </c:pt>
                <c:pt idx="231">
                  <c:v>4.2916014418630549E-2</c:v>
                </c:pt>
                <c:pt idx="232">
                  <c:v>7.1063717143856328E-2</c:v>
                </c:pt>
                <c:pt idx="233">
                  <c:v>6.1458922262927568E-2</c:v>
                </c:pt>
                <c:pt idx="234">
                  <c:v>3.3608611961711589E-2</c:v>
                </c:pt>
                <c:pt idx="235">
                  <c:v>2.9745778498200936E-2</c:v>
                </c:pt>
                <c:pt idx="236">
                  <c:v>3.2412506168441858E-2</c:v>
                </c:pt>
                <c:pt idx="237">
                  <c:v>2.4150879268481067E-3</c:v>
                </c:pt>
                <c:pt idx="238">
                  <c:v>-2.5173778485128664E-2</c:v>
                </c:pt>
                <c:pt idx="239">
                  <c:v>-3.2484403237982747E-3</c:v>
                </c:pt>
                <c:pt idx="240">
                  <c:v>-2.5948306007000338E-3</c:v>
                </c:pt>
                <c:pt idx="241">
                  <c:v>3.0667368207769507E-2</c:v>
                </c:pt>
                <c:pt idx="242">
                  <c:v>2.6585575487021066E-2</c:v>
                </c:pt>
                <c:pt idx="243">
                  <c:v>3.1039925749935464E-2</c:v>
                </c:pt>
                <c:pt idx="244">
                  <c:v>4.3314716349720409E-2</c:v>
                </c:pt>
                <c:pt idx="245">
                  <c:v>4.0762370381021797E-2</c:v>
                </c:pt>
                <c:pt idx="246">
                  <c:v>4.0762370381021797E-2</c:v>
                </c:pt>
                <c:pt idx="247">
                  <c:v>4.0929040860411922E-2</c:v>
                </c:pt>
                <c:pt idx="248">
                  <c:v>2.4843705574964129E-2</c:v>
                </c:pt>
                <c:pt idx="249">
                  <c:v>2.8268620523998915E-2</c:v>
                </c:pt>
                <c:pt idx="250">
                  <c:v>2.5984254541770637E-2</c:v>
                </c:pt>
                <c:pt idx="251">
                  <c:v>-1.2023150856392129E-2</c:v>
                </c:pt>
                <c:pt idx="252">
                  <c:v>-1.7000388897785237E-2</c:v>
                </c:pt>
                <c:pt idx="253">
                  <c:v>-1.0830313111737809E-2</c:v>
                </c:pt>
                <c:pt idx="254">
                  <c:v>2.4559385345416431E-2</c:v>
                </c:pt>
                <c:pt idx="255">
                  <c:v>-5.5654867921814373E-3</c:v>
                </c:pt>
                <c:pt idx="256">
                  <c:v>7.9250178925661698E-3</c:v>
                </c:pt>
                <c:pt idx="257">
                  <c:v>2.4160683414326568E-2</c:v>
                </c:pt>
                <c:pt idx="258">
                  <c:v>9.7191765824709182E-3</c:v>
                </c:pt>
                <c:pt idx="259">
                  <c:v>3.1840597660730899E-2</c:v>
                </c:pt>
                <c:pt idx="260">
                  <c:v>4.6507599847055311E-2</c:v>
                </c:pt>
                <c:pt idx="261">
                  <c:v>6.0455631337971862E-2</c:v>
                </c:pt>
                <c:pt idx="262">
                  <c:v>6.8563659953005521E-2</c:v>
                </c:pt>
                <c:pt idx="263">
                  <c:v>8.5858173226184997E-2</c:v>
                </c:pt>
                <c:pt idx="264">
                  <c:v>0.10543378443297734</c:v>
                </c:pt>
                <c:pt idx="265">
                  <c:v>0.11580330268993094</c:v>
                </c:pt>
                <c:pt idx="266">
                  <c:v>0.10217553996333253</c:v>
                </c:pt>
                <c:pt idx="267">
                  <c:v>9.7724457749033544E-2</c:v>
                </c:pt>
                <c:pt idx="268">
                  <c:v>0.10193043631717069</c:v>
                </c:pt>
                <c:pt idx="269">
                  <c:v>9.526688519018417E-2</c:v>
                </c:pt>
                <c:pt idx="270">
                  <c:v>0.10136833195530627</c:v>
                </c:pt>
                <c:pt idx="271">
                  <c:v>0.11577062220377592</c:v>
                </c:pt>
                <c:pt idx="272">
                  <c:v>0.11621180876686735</c:v>
                </c:pt>
                <c:pt idx="273">
                  <c:v>0.11406470082648956</c:v>
                </c:pt>
                <c:pt idx="274">
                  <c:v>0.110535208321759</c:v>
                </c:pt>
                <c:pt idx="275">
                  <c:v>9.4060975251067894E-2</c:v>
                </c:pt>
                <c:pt idx="276">
                  <c:v>0.10562333125267581</c:v>
                </c:pt>
                <c:pt idx="277">
                  <c:v>0.10268535554734914</c:v>
                </c:pt>
                <c:pt idx="278">
                  <c:v>0.11689156287888949</c:v>
                </c:pt>
                <c:pt idx="279">
                  <c:v>0.12668917262813212</c:v>
                </c:pt>
                <c:pt idx="280">
                  <c:v>0.12369890814495764</c:v>
                </c:pt>
                <c:pt idx="281">
                  <c:v>0.13264028915694162</c:v>
                </c:pt>
                <c:pt idx="282">
                  <c:v>0.13992150147225593</c:v>
                </c:pt>
                <c:pt idx="283">
                  <c:v>0.14072217338305137</c:v>
                </c:pt>
                <c:pt idx="284">
                  <c:v>0.15021585461105325</c:v>
                </c:pt>
                <c:pt idx="285">
                  <c:v>0.15920952440088501</c:v>
                </c:pt>
                <c:pt idx="286">
                  <c:v>0.1574709225374438</c:v>
                </c:pt>
                <c:pt idx="287">
                  <c:v>0.16830777174641259</c:v>
                </c:pt>
                <c:pt idx="288">
                  <c:v>0.1761706967152844</c:v>
                </c:pt>
                <c:pt idx="289">
                  <c:v>0.1735856702604309</c:v>
                </c:pt>
                <c:pt idx="290">
                  <c:v>0.15986640217259881</c:v>
                </c:pt>
                <c:pt idx="291">
                  <c:v>0.17108561306958012</c:v>
                </c:pt>
                <c:pt idx="292">
                  <c:v>0.182448618105643</c:v>
                </c:pt>
                <c:pt idx="293">
                  <c:v>0.18225580323732898</c:v>
                </c:pt>
                <c:pt idx="294">
                  <c:v>0.17985705555355855</c:v>
                </c:pt>
                <c:pt idx="295">
                  <c:v>0.16579464236109984</c:v>
                </c:pt>
                <c:pt idx="296">
                  <c:v>0.19268741441797693</c:v>
                </c:pt>
                <c:pt idx="297">
                  <c:v>0.19000107845604322</c:v>
                </c:pt>
                <c:pt idx="298">
                  <c:v>0.19486720284450959</c:v>
                </c:pt>
                <c:pt idx="299">
                  <c:v>0.21138392054720212</c:v>
                </c:pt>
                <c:pt idx="300">
                  <c:v>0.20007974038621801</c:v>
                </c:pt>
                <c:pt idx="301">
                  <c:v>0.19889017069017925</c:v>
                </c:pt>
                <c:pt idx="302">
                  <c:v>0.1996124094342028</c:v>
                </c:pt>
                <c:pt idx="303">
                  <c:v>0.21769779047233118</c:v>
                </c:pt>
                <c:pt idx="304">
                  <c:v>0.20886425506465839</c:v>
                </c:pt>
                <c:pt idx="305">
                  <c:v>0.21942332014131047</c:v>
                </c:pt>
                <c:pt idx="306">
                  <c:v>0.20396218214142159</c:v>
                </c:pt>
                <c:pt idx="307">
                  <c:v>0.19930521286434663</c:v>
                </c:pt>
                <c:pt idx="308">
                  <c:v>0.20232488978506058</c:v>
                </c:pt>
                <c:pt idx="309">
                  <c:v>0.21826316288281117</c:v>
                </c:pt>
                <c:pt idx="310">
                  <c:v>0.20832175899448691</c:v>
                </c:pt>
                <c:pt idx="311">
                  <c:v>0.21404411212021193</c:v>
                </c:pt>
                <c:pt idx="312">
                  <c:v>0.21416829796760062</c:v>
                </c:pt>
                <c:pt idx="313">
                  <c:v>0.21416829796760062</c:v>
                </c:pt>
                <c:pt idx="314">
                  <c:v>0.23163601781740106</c:v>
                </c:pt>
                <c:pt idx="315">
                  <c:v>0.22310967897958461</c:v>
                </c:pt>
                <c:pt idx="316">
                  <c:v>0.2359073573578481</c:v>
                </c:pt>
                <c:pt idx="317">
                  <c:v>0.24733572336622092</c:v>
                </c:pt>
                <c:pt idx="318">
                  <c:v>0.25126391780204138</c:v>
                </c:pt>
                <c:pt idx="319">
                  <c:v>0.23680280267849277</c:v>
                </c:pt>
                <c:pt idx="320">
                  <c:v>0.24301863114515704</c:v>
                </c:pt>
                <c:pt idx="321">
                  <c:v>0.22608033517106602</c:v>
                </c:pt>
                <c:pt idx="322">
                  <c:v>0.20069740157454594</c:v>
                </c:pt>
                <c:pt idx="323">
                  <c:v>0.21507354743409168</c:v>
                </c:pt>
                <c:pt idx="324">
                  <c:v>0.21551146594856754</c:v>
                </c:pt>
                <c:pt idx="325">
                  <c:v>0.21718143879108345</c:v>
                </c:pt>
                <c:pt idx="326">
                  <c:v>0.20848516142526147</c:v>
                </c:pt>
                <c:pt idx="327">
                  <c:v>0.21374018359897129</c:v>
                </c:pt>
                <c:pt idx="328">
                  <c:v>0.23252819508943015</c:v>
                </c:pt>
                <c:pt idx="329">
                  <c:v>0.21421731869683303</c:v>
                </c:pt>
                <c:pt idx="330">
                  <c:v>0.182089132757939</c:v>
                </c:pt>
                <c:pt idx="331">
                  <c:v>0.18159238936838434</c:v>
                </c:pt>
                <c:pt idx="332">
                  <c:v>0.18159238936838434</c:v>
                </c:pt>
                <c:pt idx="333">
                  <c:v>0.18726245371626157</c:v>
                </c:pt>
                <c:pt idx="334">
                  <c:v>0.1590330497756485</c:v>
                </c:pt>
                <c:pt idx="335">
                  <c:v>0.162781501537617</c:v>
                </c:pt>
                <c:pt idx="336">
                  <c:v>0.16218671668959755</c:v>
                </c:pt>
                <c:pt idx="337">
                  <c:v>0.19266780612628401</c:v>
                </c:pt>
                <c:pt idx="338">
                  <c:v>0.18447480824724749</c:v>
                </c:pt>
                <c:pt idx="339">
                  <c:v>0.16770645080116214</c:v>
                </c:pt>
                <c:pt idx="340">
                  <c:v>0.16127493112587551</c:v>
                </c:pt>
                <c:pt idx="341">
                  <c:v>0.1772230083694725</c:v>
                </c:pt>
                <c:pt idx="342">
                  <c:v>0.16769664665531575</c:v>
                </c:pt>
                <c:pt idx="343">
                  <c:v>0.17297454516933394</c:v>
                </c:pt>
                <c:pt idx="344">
                  <c:v>0.1995437804132775</c:v>
                </c:pt>
                <c:pt idx="345">
                  <c:v>0.2037791714189541</c:v>
                </c:pt>
                <c:pt idx="346">
                  <c:v>0.20549162889347142</c:v>
                </c:pt>
                <c:pt idx="347">
                  <c:v>0.20236083831983087</c:v>
                </c:pt>
                <c:pt idx="348">
                  <c:v>0.18280483540473161</c:v>
                </c:pt>
                <c:pt idx="349">
                  <c:v>0.20357982045340908</c:v>
                </c:pt>
                <c:pt idx="350">
                  <c:v>0.19306977610598944</c:v>
                </c:pt>
                <c:pt idx="351">
                  <c:v>0.16694826352236827</c:v>
                </c:pt>
                <c:pt idx="352">
                  <c:v>0.16834045223256747</c:v>
                </c:pt>
                <c:pt idx="353">
                  <c:v>0.16404296830319651</c:v>
                </c:pt>
                <c:pt idx="354">
                  <c:v>0.1712097989169688</c:v>
                </c:pt>
                <c:pt idx="355">
                  <c:v>0.16224227351606094</c:v>
                </c:pt>
                <c:pt idx="356">
                  <c:v>0.14708833208602826</c:v>
                </c:pt>
                <c:pt idx="357">
                  <c:v>0.13346056935942982</c:v>
                </c:pt>
                <c:pt idx="358">
                  <c:v>0.12969577735438398</c:v>
                </c:pt>
                <c:pt idx="359">
                  <c:v>0.15247080815574218</c:v>
                </c:pt>
                <c:pt idx="360">
                  <c:v>0.16078145578493627</c:v>
                </c:pt>
                <c:pt idx="361">
                  <c:v>0.14472226488841253</c:v>
                </c:pt>
                <c:pt idx="362">
                  <c:v>0.12357799034618451</c:v>
                </c:pt>
                <c:pt idx="363">
                  <c:v>0.12881340422820139</c:v>
                </c:pt>
                <c:pt idx="364">
                  <c:v>0.12053543708516221</c:v>
                </c:pt>
                <c:pt idx="365">
                  <c:v>0.1276238345321625</c:v>
                </c:pt>
                <c:pt idx="366">
                  <c:v>0.12937224054145041</c:v>
                </c:pt>
                <c:pt idx="367">
                  <c:v>0.17521315847094554</c:v>
                </c:pt>
                <c:pt idx="368">
                  <c:v>0.1849846238312641</c:v>
                </c:pt>
                <c:pt idx="369">
                  <c:v>0.18007601481079633</c:v>
                </c:pt>
                <c:pt idx="370">
                  <c:v>0.18006294261633438</c:v>
                </c:pt>
                <c:pt idx="371">
                  <c:v>0.1834813214681382</c:v>
                </c:pt>
                <c:pt idx="372">
                  <c:v>0.13365338422774387</c:v>
                </c:pt>
                <c:pt idx="373">
                  <c:v>0.11907788740265313</c:v>
                </c:pt>
                <c:pt idx="374">
                  <c:v>0.14260130133695881</c:v>
                </c:pt>
                <c:pt idx="375">
                  <c:v>0.13180693675999131</c:v>
                </c:pt>
                <c:pt idx="376">
                  <c:v>9.9763720085099983E-2</c:v>
                </c:pt>
                <c:pt idx="377">
                  <c:v>7.6557306866497019E-2</c:v>
                </c:pt>
                <c:pt idx="378">
                  <c:v>8.7443176804698208E-2</c:v>
                </c:pt>
                <c:pt idx="379">
                  <c:v>0.11768243064383838</c:v>
                </c:pt>
                <c:pt idx="380">
                  <c:v>0.15323226348315161</c:v>
                </c:pt>
                <c:pt idx="381">
                  <c:v>0.17336997905180837</c:v>
                </c:pt>
                <c:pt idx="382">
                  <c:v>0.17884722853137172</c:v>
                </c:pt>
                <c:pt idx="383">
                  <c:v>0.18429833362201098</c:v>
                </c:pt>
                <c:pt idx="384">
                  <c:v>0.20146866104780176</c:v>
                </c:pt>
                <c:pt idx="385">
                  <c:v>0.1994849555381987</c:v>
                </c:pt>
                <c:pt idx="386">
                  <c:v>0.20479226648975635</c:v>
                </c:pt>
                <c:pt idx="387">
                  <c:v>0.19217106273672935</c:v>
                </c:pt>
                <c:pt idx="388">
                  <c:v>0.18812521855075121</c:v>
                </c:pt>
                <c:pt idx="389">
                  <c:v>0.18781802198089501</c:v>
                </c:pt>
                <c:pt idx="390">
                  <c:v>0.17649750157683353</c:v>
                </c:pt>
                <c:pt idx="391">
                  <c:v>0.14809815910821492</c:v>
                </c:pt>
                <c:pt idx="392">
                  <c:v>0.16150042648034443</c:v>
                </c:pt>
                <c:pt idx="393">
                  <c:v>0.16850058661472661</c:v>
                </c:pt>
                <c:pt idx="394">
                  <c:v>0.17119999477112227</c:v>
                </c:pt>
                <c:pt idx="395">
                  <c:v>0.17672299693130242</c:v>
                </c:pt>
                <c:pt idx="396">
                  <c:v>0.18806639367567241</c:v>
                </c:pt>
                <c:pt idx="397">
                  <c:v>0.18280810345334703</c:v>
                </c:pt>
                <c:pt idx="398">
                  <c:v>0.20157977470072852</c:v>
                </c:pt>
                <c:pt idx="399">
                  <c:v>0.19887383044710172</c:v>
                </c:pt>
                <c:pt idx="400">
                  <c:v>0.18885072534339034</c:v>
                </c:pt>
                <c:pt idx="401">
                  <c:v>0.20098825790132463</c:v>
                </c:pt>
                <c:pt idx="402">
                  <c:v>0.17822303124581293</c:v>
                </c:pt>
                <c:pt idx="403">
                  <c:v>0.13872212763037065</c:v>
                </c:pt>
                <c:pt idx="404">
                  <c:v>0.14909491393593979</c:v>
                </c:pt>
                <c:pt idx="405">
                  <c:v>0.14088557581382594</c:v>
                </c:pt>
                <c:pt idx="406">
                  <c:v>0.14313072521266834</c:v>
                </c:pt>
                <c:pt idx="407">
                  <c:v>0.14230717696156459</c:v>
                </c:pt>
                <c:pt idx="408">
                  <c:v>0.12088838633563524</c:v>
                </c:pt>
                <c:pt idx="409">
                  <c:v>9.5933567107744352E-2</c:v>
                </c:pt>
                <c:pt idx="410">
                  <c:v>6.1220354713996852E-2</c:v>
                </c:pt>
                <c:pt idx="411">
                  <c:v>4.3987934364511727E-3</c:v>
                </c:pt>
                <c:pt idx="412">
                  <c:v>5.1661312513685081E-2</c:v>
                </c:pt>
                <c:pt idx="413">
                  <c:v>3.6209978659642601E-2</c:v>
                </c:pt>
                <c:pt idx="414">
                  <c:v>7.217485367312336E-2</c:v>
                </c:pt>
                <c:pt idx="415">
                  <c:v>7.4073589918723731E-2</c:v>
                </c:pt>
                <c:pt idx="416">
                  <c:v>6.8530979466850647E-2</c:v>
                </c:pt>
                <c:pt idx="417">
                  <c:v>4.2092466167526772E-2</c:v>
                </c:pt>
                <c:pt idx="418">
                  <c:v>4.5402999415019393E-2</c:v>
                </c:pt>
                <c:pt idx="419">
                  <c:v>6.8681309703163246E-2</c:v>
                </c:pt>
                <c:pt idx="420">
                  <c:v>3.9321160941590223E-2</c:v>
                </c:pt>
                <c:pt idx="421">
                  <c:v>5.6834633472007637E-2</c:v>
                </c:pt>
                <c:pt idx="422">
                  <c:v>6.8645361168392802E-2</c:v>
                </c:pt>
                <c:pt idx="423">
                  <c:v>5.2684211730333712E-2</c:v>
                </c:pt>
                <c:pt idx="424">
                  <c:v>4.1834290326902973E-2</c:v>
                </c:pt>
                <c:pt idx="425">
                  <c:v>3.7808054432617762E-2</c:v>
                </c:pt>
                <c:pt idx="426">
                  <c:v>4.8259273904958634E-2</c:v>
                </c:pt>
                <c:pt idx="427">
                  <c:v>6.2700780736814288E-2</c:v>
                </c:pt>
                <c:pt idx="428">
                  <c:v>6.4008000183010769E-2</c:v>
                </c:pt>
                <c:pt idx="429">
                  <c:v>3.1820989369037968E-2</c:v>
                </c:pt>
                <c:pt idx="430">
                  <c:v>4.0781978672714728E-2</c:v>
                </c:pt>
                <c:pt idx="431">
                  <c:v>5.268094368171934E-3</c:v>
                </c:pt>
                <c:pt idx="432">
                  <c:v>6.5557055226753381E-3</c:v>
                </c:pt>
                <c:pt idx="433">
                  <c:v>-1.3265009330278696E-2</c:v>
                </c:pt>
                <c:pt idx="434">
                  <c:v>1.7395822780259685E-2</c:v>
                </c:pt>
                <c:pt idx="435">
                  <c:v>-6.6962316131414061E-3</c:v>
                </c:pt>
                <c:pt idx="436">
                  <c:v>-9.8270221867819557E-3</c:v>
                </c:pt>
                <c:pt idx="437">
                  <c:v>1.3314030059511242E-2</c:v>
                </c:pt>
                <c:pt idx="438">
                  <c:v>2.9804603373280911E-3</c:v>
                </c:pt>
                <c:pt idx="439">
                  <c:v>9.2322373387626524E-3</c:v>
                </c:pt>
                <c:pt idx="440">
                  <c:v>4.2634962237698262E-2</c:v>
                </c:pt>
                <c:pt idx="441">
                  <c:v>5.2341066625707228E-2</c:v>
                </c:pt>
                <c:pt idx="442">
                  <c:v>5.4403205302082161E-2</c:v>
                </c:pt>
                <c:pt idx="443">
                  <c:v>5.3932606301451406E-2</c:v>
                </c:pt>
                <c:pt idx="444">
                  <c:v>6.2217109541721584E-2</c:v>
                </c:pt>
                <c:pt idx="445">
                  <c:v>5.2729964410950701E-2</c:v>
                </c:pt>
                <c:pt idx="446">
                  <c:v>4.3020591974326318E-2</c:v>
                </c:pt>
                <c:pt idx="447">
                  <c:v>5.8458853633906696E-2</c:v>
                </c:pt>
                <c:pt idx="448">
                  <c:v>6.6994996617569691E-2</c:v>
                </c:pt>
                <c:pt idx="449">
                  <c:v>6.9318579183183973E-2</c:v>
                </c:pt>
                <c:pt idx="450">
                  <c:v>6.3985123842702274E-2</c:v>
                </c:pt>
                <c:pt idx="451">
                  <c:v>6.938067210687833E-2</c:v>
                </c:pt>
                <c:pt idx="452">
                  <c:v>9.5812649308971223E-2</c:v>
                </c:pt>
                <c:pt idx="453">
                  <c:v>0.11957136274359222</c:v>
                </c:pt>
                <c:pt idx="454">
                  <c:v>0.11590788024562657</c:v>
                </c:pt>
                <c:pt idx="455">
                  <c:v>0.10493050494619172</c:v>
                </c:pt>
                <c:pt idx="456">
                  <c:v>0.11802884379708044</c:v>
                </c:pt>
                <c:pt idx="457">
                  <c:v>0.11551244636315211</c:v>
                </c:pt>
                <c:pt idx="458">
                  <c:v>0.1170941818930499</c:v>
                </c:pt>
                <c:pt idx="459">
                  <c:v>0.1224112969904541</c:v>
                </c:pt>
                <c:pt idx="460">
                  <c:v>0.12508456075792584</c:v>
                </c:pt>
                <c:pt idx="461">
                  <c:v>0.12393420764527294</c:v>
                </c:pt>
                <c:pt idx="462">
                  <c:v>0.12665649214197711</c:v>
                </c:pt>
                <c:pt idx="463">
                  <c:v>0.13342788887327495</c:v>
                </c:pt>
                <c:pt idx="464">
                  <c:v>0.11713666652505132</c:v>
                </c:pt>
                <c:pt idx="465">
                  <c:v>0.11943737275035712</c:v>
                </c:pt>
                <c:pt idx="466">
                  <c:v>0.1071168294699552</c:v>
                </c:pt>
                <c:pt idx="467">
                  <c:v>9.8276757965051573E-2</c:v>
                </c:pt>
                <c:pt idx="468">
                  <c:v>9.8793109646299157E-2</c:v>
                </c:pt>
                <c:pt idx="469">
                  <c:v>0.12811077377587077</c:v>
                </c:pt>
                <c:pt idx="470">
                  <c:v>0.12156814044765739</c:v>
                </c:pt>
                <c:pt idx="471">
                  <c:v>0.12712709114260784</c:v>
                </c:pt>
                <c:pt idx="472">
                  <c:v>0.12827744425526075</c:v>
                </c:pt>
                <c:pt idx="473">
                  <c:v>0.12592771730072269</c:v>
                </c:pt>
                <c:pt idx="474">
                  <c:v>0.11427385593788096</c:v>
                </c:pt>
                <c:pt idx="475">
                  <c:v>0.13141803897474783</c:v>
                </c:pt>
                <c:pt idx="476">
                  <c:v>0.1402188938962656</c:v>
                </c:pt>
                <c:pt idx="477">
                  <c:v>0.14592490677891323</c:v>
                </c:pt>
                <c:pt idx="478">
                  <c:v>0.13716326844078133</c:v>
                </c:pt>
                <c:pt idx="479">
                  <c:v>0.133574951060972</c:v>
                </c:pt>
                <c:pt idx="480">
                  <c:v>9.261976581163632E-2</c:v>
                </c:pt>
                <c:pt idx="481">
                  <c:v>8.8505292604732846E-2</c:v>
                </c:pt>
                <c:pt idx="482">
                  <c:v>9.8132963825969949E-2</c:v>
                </c:pt>
                <c:pt idx="483">
                  <c:v>7.7625958763762645E-2</c:v>
                </c:pt>
                <c:pt idx="484">
                  <c:v>7.1008160317392946E-2</c:v>
                </c:pt>
                <c:pt idx="485">
                  <c:v>6.8642093119777245E-2</c:v>
                </c:pt>
                <c:pt idx="486">
                  <c:v>4.6824600562758042E-2</c:v>
                </c:pt>
                <c:pt idx="487">
                  <c:v>2.5918893569460724E-2</c:v>
                </c:pt>
                <c:pt idx="488">
                  <c:v>5.9341226760089412E-2</c:v>
                </c:pt>
                <c:pt idx="489">
                  <c:v>6.1063488380453272E-2</c:v>
                </c:pt>
                <c:pt idx="490">
                  <c:v>8.0570470566320135E-2</c:v>
                </c:pt>
                <c:pt idx="491">
                  <c:v>6.5619148150447879E-2</c:v>
                </c:pt>
                <c:pt idx="492">
                  <c:v>5.0027288205939477E-2</c:v>
                </c:pt>
                <c:pt idx="493">
                  <c:v>5.0455402574568806E-2</c:v>
                </c:pt>
                <c:pt idx="494">
                  <c:v>7.4103002356263062E-2</c:v>
                </c:pt>
                <c:pt idx="495">
                  <c:v>7.3380763612239483E-2</c:v>
                </c:pt>
                <c:pt idx="496">
                  <c:v>6.4236763586095091E-2</c:v>
                </c:pt>
                <c:pt idx="497">
                  <c:v>8.3122816535018892E-2</c:v>
                </c:pt>
                <c:pt idx="498">
                  <c:v>7.4527848676276973E-2</c:v>
                </c:pt>
                <c:pt idx="499">
                  <c:v>6.7841421208981956E-2</c:v>
                </c:pt>
                <c:pt idx="500">
                  <c:v>3.4258953636194418E-2</c:v>
                </c:pt>
                <c:pt idx="501">
                  <c:v>3.8589118051720266E-2</c:v>
                </c:pt>
                <c:pt idx="502">
                  <c:v>2.5945037958384778E-2</c:v>
                </c:pt>
                <c:pt idx="503">
                  <c:v>8.0884203233407299E-3</c:v>
                </c:pt>
                <c:pt idx="504">
                  <c:v>-8.6472566365897383E-3</c:v>
                </c:pt>
                <c:pt idx="505">
                  <c:v>-1.0601549708653485E-2</c:v>
                </c:pt>
                <c:pt idx="506">
                  <c:v>1.5457869951273455E-3</c:v>
                </c:pt>
                <c:pt idx="507">
                  <c:v>4.2778756376780341E-3</c:v>
                </c:pt>
                <c:pt idx="508">
                  <c:v>-1.1742098675459844E-2</c:v>
                </c:pt>
                <c:pt idx="509">
                  <c:v>-3.511518237345293E-2</c:v>
                </c:pt>
                <c:pt idx="510">
                  <c:v>-2.5961378201462146E-2</c:v>
                </c:pt>
                <c:pt idx="511">
                  <c:v>-5.7955574147120915E-2</c:v>
                </c:pt>
                <c:pt idx="512">
                  <c:v>-3.7912631988313385E-2</c:v>
                </c:pt>
                <c:pt idx="513">
                  <c:v>-1.2000274516083636E-2</c:v>
                </c:pt>
                <c:pt idx="514">
                  <c:v>-1.9003702699081235E-2</c:v>
                </c:pt>
                <c:pt idx="515">
                  <c:v>-8.8531436993655715E-3</c:v>
                </c:pt>
                <c:pt idx="516">
                  <c:v>-5.3792080210985343E-3</c:v>
                </c:pt>
                <c:pt idx="517">
                  <c:v>-2.6311059403319608E-2</c:v>
                </c:pt>
                <c:pt idx="518">
                  <c:v>-4.8497841453888461E-3</c:v>
                </c:pt>
                <c:pt idx="519">
                  <c:v>-1.2719245211491642E-2</c:v>
                </c:pt>
                <c:pt idx="520">
                  <c:v>-3.5321069436228911E-2</c:v>
                </c:pt>
                <c:pt idx="521">
                  <c:v>-5.3367233890971276E-2</c:v>
                </c:pt>
                <c:pt idx="522">
                  <c:v>-5.0533835741340377E-2</c:v>
                </c:pt>
                <c:pt idx="523">
                  <c:v>-5.9001349704078186E-2</c:v>
                </c:pt>
                <c:pt idx="524">
                  <c:v>-8.9792903759236251E-2</c:v>
                </c:pt>
                <c:pt idx="525">
                  <c:v>-0.10569849637083197</c:v>
                </c:pt>
                <c:pt idx="526">
                  <c:v>-8.8524900896425632E-2</c:v>
                </c:pt>
                <c:pt idx="527">
                  <c:v>-0.12404858934681511</c:v>
                </c:pt>
                <c:pt idx="528">
                  <c:v>-9.9273512792776311E-2</c:v>
                </c:pt>
                <c:pt idx="529">
                  <c:v>-7.7998516305928453E-2</c:v>
                </c:pt>
                <c:pt idx="530">
                  <c:v>-5.3011016591882835E-2</c:v>
                </c:pt>
                <c:pt idx="531">
                  <c:v>-5.385090508606398E-2</c:v>
                </c:pt>
                <c:pt idx="532">
                  <c:v>-6.1726902249397753E-2</c:v>
                </c:pt>
                <c:pt idx="533">
                  <c:v>-4.1183948652420151E-2</c:v>
                </c:pt>
                <c:pt idx="534">
                  <c:v>-5.6390178860300642E-2</c:v>
                </c:pt>
                <c:pt idx="535">
                  <c:v>-7.833185726470869E-2</c:v>
                </c:pt>
                <c:pt idx="536">
                  <c:v>-5.9645155281329888E-2</c:v>
                </c:pt>
                <c:pt idx="537">
                  <c:v>-4.2736271744778474E-2</c:v>
                </c:pt>
                <c:pt idx="538">
                  <c:v>-3.7314579091678519E-2</c:v>
                </c:pt>
                <c:pt idx="539">
                  <c:v>-2.0765180902831099E-2</c:v>
                </c:pt>
                <c:pt idx="540">
                  <c:v>-1.2349955717941249E-2</c:v>
                </c:pt>
                <c:pt idx="541">
                  <c:v>-1.5379436784501588E-2</c:v>
                </c:pt>
                <c:pt idx="542">
                  <c:v>-7.3792537737791151E-3</c:v>
                </c:pt>
                <c:pt idx="543">
                  <c:v>-1.2693100822567737E-2</c:v>
                </c:pt>
                <c:pt idx="544">
                  <c:v>-1.8928537580924928E-2</c:v>
                </c:pt>
                <c:pt idx="545">
                  <c:v>-1.4297712692774019E-2</c:v>
                </c:pt>
                <c:pt idx="546">
                  <c:v>-2.9134653407103965E-2</c:v>
                </c:pt>
                <c:pt idx="547">
                  <c:v>4.5327834296864135E-3</c:v>
                </c:pt>
                <c:pt idx="548">
                  <c:v>1.0474095812649369E-2</c:v>
                </c:pt>
                <c:pt idx="549">
                  <c:v>2.3791393920776622E-3</c:v>
                </c:pt>
                <c:pt idx="550">
                  <c:v>6.9282630648424826E-4</c:v>
                </c:pt>
                <c:pt idx="551">
                  <c:v>-5.500125819871673E-3</c:v>
                </c:pt>
                <c:pt idx="552">
                  <c:v>-5.2288777847811713E-5</c:v>
                </c:pt>
                <c:pt idx="553">
                  <c:v>-3.6471422548881366E-3</c:v>
                </c:pt>
                <c:pt idx="554">
                  <c:v>-2.8432022954772884E-3</c:v>
                </c:pt>
                <c:pt idx="555">
                  <c:v>-5.722353125725021E-3</c:v>
                </c:pt>
                <c:pt idx="556">
                  <c:v>-2.3922115865395555E-2</c:v>
                </c:pt>
                <c:pt idx="557">
                  <c:v>-2.3922115865395555E-2</c:v>
                </c:pt>
                <c:pt idx="558">
                  <c:v>-1.7993875676894554E-2</c:v>
                </c:pt>
                <c:pt idx="559">
                  <c:v>-5.1733209583225527E-3</c:v>
                </c:pt>
                <c:pt idx="560">
                  <c:v>-1.7974267385201623E-2</c:v>
                </c:pt>
                <c:pt idx="561">
                  <c:v>-3.4853738484213574E-2</c:v>
                </c:pt>
                <c:pt idx="562">
                  <c:v>-3.1912494730271489E-2</c:v>
                </c:pt>
                <c:pt idx="563">
                  <c:v>-5.5419568421499817E-2</c:v>
                </c:pt>
                <c:pt idx="564">
                  <c:v>-4.9207008003450965E-2</c:v>
                </c:pt>
                <c:pt idx="565">
                  <c:v>-6.1556963721392216E-2</c:v>
                </c:pt>
                <c:pt idx="566">
                  <c:v>-4.8350779266192308E-2</c:v>
                </c:pt>
                <c:pt idx="567">
                  <c:v>-4.4347419712215584E-2</c:v>
                </c:pt>
                <c:pt idx="568">
                  <c:v>-3.851068488494825E-2</c:v>
                </c:pt>
                <c:pt idx="569">
                  <c:v>-6.7779328285286862E-3</c:v>
                </c:pt>
                <c:pt idx="570">
                  <c:v>3.0392852124077712E-4</c:v>
                </c:pt>
                <c:pt idx="571">
                  <c:v>-1.8268391760594821E-3</c:v>
                </c:pt>
                <c:pt idx="572">
                  <c:v>1.3398999323515127E-3</c:v>
                </c:pt>
                <c:pt idx="573">
                  <c:v>1.7340265953796313E-2</c:v>
                </c:pt>
                <c:pt idx="574">
                  <c:v>2.6990813515341903E-2</c:v>
                </c:pt>
                <c:pt idx="575">
                  <c:v>2.9987614095747361E-2</c:v>
                </c:pt>
                <c:pt idx="576">
                  <c:v>2.6533286709173105E-2</c:v>
                </c:pt>
                <c:pt idx="577">
                  <c:v>1.8853372462768775E-2</c:v>
                </c:pt>
                <c:pt idx="578">
                  <c:v>2.0052746304654069E-2</c:v>
                </c:pt>
                <c:pt idx="579">
                  <c:v>2.3039742739212991E-2</c:v>
                </c:pt>
                <c:pt idx="580">
                  <c:v>2.1405718431467387E-2</c:v>
                </c:pt>
                <c:pt idx="581">
                  <c:v>-1.0366250208338035E-2</c:v>
                </c:pt>
                <c:pt idx="582">
                  <c:v>-8.9315768661374379E-3</c:v>
                </c:pt>
                <c:pt idx="583">
                  <c:v>-2.8016980780606101E-2</c:v>
                </c:pt>
                <c:pt idx="584">
                  <c:v>-3.9602213122522358E-2</c:v>
                </c:pt>
                <c:pt idx="585">
                  <c:v>-3.9079325344043798E-2</c:v>
                </c:pt>
                <c:pt idx="586">
                  <c:v>-4.0226410408081129E-2</c:v>
                </c:pt>
                <c:pt idx="587">
                  <c:v>-3.4020386087263405E-2</c:v>
                </c:pt>
                <c:pt idx="588">
                  <c:v>-2.6458121591016803E-2</c:v>
                </c:pt>
                <c:pt idx="589">
                  <c:v>-3.3732797809100143E-2</c:v>
                </c:pt>
                <c:pt idx="590">
                  <c:v>-4.0677401117018952E-2</c:v>
                </c:pt>
                <c:pt idx="591">
                  <c:v>-3.3758942198024049E-2</c:v>
                </c:pt>
                <c:pt idx="592">
                  <c:v>-3.5471399672541516E-2</c:v>
                </c:pt>
                <c:pt idx="593">
                  <c:v>-3.9817904331144731E-2</c:v>
                </c:pt>
                <c:pt idx="594">
                  <c:v>-3.3824303170333962E-2</c:v>
                </c:pt>
                <c:pt idx="595">
                  <c:v>-4.5984712068576745E-2</c:v>
                </c:pt>
                <c:pt idx="596">
                  <c:v>-3.1951711313657497E-2</c:v>
                </c:pt>
                <c:pt idx="597">
                  <c:v>-4.1504217416738293E-2</c:v>
                </c:pt>
                <c:pt idx="598">
                  <c:v>-1.6278150153761672E-2</c:v>
                </c:pt>
                <c:pt idx="599">
                  <c:v>5.4576411878705486E-4</c:v>
                </c:pt>
                <c:pt idx="600">
                  <c:v>3.6863588382741439E-3</c:v>
                </c:pt>
                <c:pt idx="601">
                  <c:v>6.0622301817362433E-3</c:v>
                </c:pt>
                <c:pt idx="602">
                  <c:v>1.1601572584994369E-3</c:v>
                </c:pt>
                <c:pt idx="603">
                  <c:v>-6.9151908703793405E-3</c:v>
                </c:pt>
                <c:pt idx="604">
                  <c:v>-8.5198027405854748E-3</c:v>
                </c:pt>
                <c:pt idx="605">
                  <c:v>-2.0386087263434018E-2</c:v>
                </c:pt>
                <c:pt idx="606">
                  <c:v>-1.8964486115695376E-2</c:v>
                </c:pt>
                <c:pt idx="607">
                  <c:v>-6.2877255362050058E-3</c:v>
                </c:pt>
                <c:pt idx="608">
                  <c:v>-1.3127751288428042E-2</c:v>
                </c:pt>
                <c:pt idx="609">
                  <c:v>-2.317046468383252E-2</c:v>
                </c:pt>
                <c:pt idx="610">
                  <c:v>-4.8635099495740006E-2</c:v>
                </c:pt>
                <c:pt idx="611">
                  <c:v>-6.7455791472353893E-2</c:v>
                </c:pt>
                <c:pt idx="612">
                  <c:v>-8.586797737203139E-2</c:v>
                </c:pt>
                <c:pt idx="613">
                  <c:v>-7.5044200357524404E-2</c:v>
                </c:pt>
                <c:pt idx="614">
                  <c:v>-7.8639053834564737E-2</c:v>
                </c:pt>
                <c:pt idx="615">
                  <c:v>-6.8877392620092542E-2</c:v>
                </c:pt>
                <c:pt idx="616">
                  <c:v>-3.8252509044324458E-2</c:v>
                </c:pt>
                <c:pt idx="617">
                  <c:v>-3.025886213083296E-2</c:v>
                </c:pt>
                <c:pt idx="618">
                  <c:v>-2.6673812799639172E-2</c:v>
                </c:pt>
                <c:pt idx="619">
                  <c:v>-7.2125832943889922E-3</c:v>
                </c:pt>
                <c:pt idx="620">
                  <c:v>-9.2760291902102235E-2</c:v>
                </c:pt>
                <c:pt idx="621">
                  <c:v>-0.11846349426294059</c:v>
                </c:pt>
                <c:pt idx="622">
                  <c:v>-9.8453232590287945E-2</c:v>
                </c:pt>
                <c:pt idx="623">
                  <c:v>-7.4429807217812172E-2</c:v>
                </c:pt>
                <c:pt idx="624">
                  <c:v>-6.3789040925772839E-2</c:v>
                </c:pt>
                <c:pt idx="625">
                  <c:v>-5.7801975862192892E-2</c:v>
                </c:pt>
                <c:pt idx="626">
                  <c:v>-8.0737141045710115E-2</c:v>
                </c:pt>
                <c:pt idx="627">
                  <c:v>-9.7570859464105375E-2</c:v>
                </c:pt>
                <c:pt idx="628">
                  <c:v>-9.144980440729035E-2</c:v>
                </c:pt>
                <c:pt idx="629">
                  <c:v>-7.2524534874980673E-2</c:v>
                </c:pt>
                <c:pt idx="630">
                  <c:v>-5.7063396875091807E-2</c:v>
                </c:pt>
                <c:pt idx="631">
                  <c:v>-4.1337546937348174E-2</c:v>
                </c:pt>
                <c:pt idx="632">
                  <c:v>-4.3723222426656806E-2</c:v>
                </c:pt>
                <c:pt idx="633">
                  <c:v>-3.1654318889647697E-2</c:v>
                </c:pt>
                <c:pt idx="634">
                  <c:v>-3.3098796377694834E-2</c:v>
                </c:pt>
                <c:pt idx="635">
                  <c:v>-3.6196906465180499E-2</c:v>
                </c:pt>
                <c:pt idx="636">
                  <c:v>-4.2102270313373158E-2</c:v>
                </c:pt>
                <c:pt idx="637">
                  <c:v>-3.0386316026837223E-2</c:v>
                </c:pt>
                <c:pt idx="638">
                  <c:v>-2.9883036540051588E-2</c:v>
                </c:pt>
                <c:pt idx="639">
                  <c:v>-2.8660786357857803E-2</c:v>
                </c:pt>
                <c:pt idx="640">
                  <c:v>-2.8337249544924243E-2</c:v>
                </c:pt>
                <c:pt idx="641">
                  <c:v>-2.6480997931325145E-2</c:v>
                </c:pt>
                <c:pt idx="642">
                  <c:v>-1.9755353880644269E-2</c:v>
                </c:pt>
                <c:pt idx="643">
                  <c:v>-3.0664100159153947E-2</c:v>
                </c:pt>
                <c:pt idx="644">
                  <c:v>-2.2605092273352535E-2</c:v>
                </c:pt>
                <c:pt idx="645">
                  <c:v>-3.0268666276679498E-2</c:v>
                </c:pt>
                <c:pt idx="646">
                  <c:v>-4.9984803573937912E-2</c:v>
                </c:pt>
                <c:pt idx="647">
                  <c:v>-4.8651439738817519E-2</c:v>
                </c:pt>
                <c:pt idx="648">
                  <c:v>-4.1697032285052171E-2</c:v>
                </c:pt>
                <c:pt idx="649">
                  <c:v>-2.8177115162765099E-2</c:v>
                </c:pt>
                <c:pt idx="650">
                  <c:v>-2.5167242387897686E-2</c:v>
                </c:pt>
                <c:pt idx="651">
                  <c:v>-1.0049249492635453E-2</c:v>
                </c:pt>
                <c:pt idx="652">
                  <c:v>-1.3552597608441958E-2</c:v>
                </c:pt>
                <c:pt idx="653">
                  <c:v>-3.5621729908852937E-3</c:v>
                </c:pt>
                <c:pt idx="654">
                  <c:v>-4.898804874621244E-3</c:v>
                </c:pt>
                <c:pt idx="655">
                  <c:v>-4.3399685613722356E-3</c:v>
                </c:pt>
                <c:pt idx="656">
                  <c:v>-1.4294444644158456E-2</c:v>
                </c:pt>
                <c:pt idx="657">
                  <c:v>-2.5945037958384629E-2</c:v>
                </c:pt>
                <c:pt idx="658">
                  <c:v>-2.112139820191954E-2</c:v>
                </c:pt>
                <c:pt idx="659">
                  <c:v>-2.9977809949900822E-2</c:v>
                </c:pt>
                <c:pt idx="660">
                  <c:v>-3.2536692015830412E-2</c:v>
                </c:pt>
                <c:pt idx="661">
                  <c:v>-2.1634481834551713E-2</c:v>
                </c:pt>
                <c:pt idx="662">
                  <c:v>-1.6778161591931743E-2</c:v>
                </c:pt>
                <c:pt idx="663">
                  <c:v>-2.3608383198308387E-2</c:v>
                </c:pt>
                <c:pt idx="664">
                  <c:v>-1.6199716986989805E-2</c:v>
                </c:pt>
                <c:pt idx="665">
                  <c:v>-2.0075622644962415E-2</c:v>
                </c:pt>
                <c:pt idx="666">
                  <c:v>-9.5361658600032796E-3</c:v>
                </c:pt>
                <c:pt idx="667">
                  <c:v>-1.2026418905007542E-2</c:v>
                </c:pt>
                <c:pt idx="668">
                  <c:v>-1.3869598324144689E-2</c:v>
                </c:pt>
                <c:pt idx="669">
                  <c:v>6.4740043072880581E-3</c:v>
                </c:pt>
                <c:pt idx="670">
                  <c:v>3.343213733647508E-3</c:v>
                </c:pt>
                <c:pt idx="671">
                  <c:v>1.0369518256953597E-2</c:v>
                </c:pt>
                <c:pt idx="672">
                  <c:v>7.7158627811747746E-3</c:v>
                </c:pt>
                <c:pt idx="673">
                  <c:v>-2.1993967182255864E-3</c:v>
                </c:pt>
                <c:pt idx="674">
                  <c:v>-1.5376168735886027E-2</c:v>
                </c:pt>
                <c:pt idx="675">
                  <c:v>-2.7820897863676509E-2</c:v>
                </c:pt>
                <c:pt idx="676">
                  <c:v>-3.1056265993012831E-2</c:v>
                </c:pt>
                <c:pt idx="677">
                  <c:v>-2.8157506871072168E-2</c:v>
                </c:pt>
                <c:pt idx="678">
                  <c:v>-4.0746030137944284E-2</c:v>
                </c:pt>
                <c:pt idx="679">
                  <c:v>-2.9941861415130378E-2</c:v>
                </c:pt>
                <c:pt idx="680">
                  <c:v>-3.1069338187474784E-2</c:v>
                </c:pt>
                <c:pt idx="681">
                  <c:v>-2.5409077985444114E-2</c:v>
                </c:pt>
                <c:pt idx="682">
                  <c:v>-2.6928720591646808E-3</c:v>
                </c:pt>
                <c:pt idx="683">
                  <c:v>-9.02635027598667E-3</c:v>
                </c:pt>
                <c:pt idx="684">
                  <c:v>-2.7467948613203483E-2</c:v>
                </c:pt>
                <c:pt idx="685">
                  <c:v>-2.9115045115411037E-2</c:v>
                </c:pt>
                <c:pt idx="686">
                  <c:v>-2.2490710571810374E-2</c:v>
                </c:pt>
                <c:pt idx="687">
                  <c:v>-2.233711228688235E-2</c:v>
                </c:pt>
                <c:pt idx="688">
                  <c:v>-1.8853372462768775E-2</c:v>
                </c:pt>
                <c:pt idx="689">
                  <c:v>-2.0075622644962415E-2</c:v>
                </c:pt>
                <c:pt idx="690">
                  <c:v>-9.9446719369396808E-3</c:v>
                </c:pt>
                <c:pt idx="691">
                  <c:v>-1.0996983591127784E-2</c:v>
                </c:pt>
                <c:pt idx="692">
                  <c:v>-1.2532966440408739E-2</c:v>
                </c:pt>
                <c:pt idx="693">
                  <c:v>-1.9399136581555683E-2</c:v>
                </c:pt>
                <c:pt idx="694">
                  <c:v>-1.2823822767187415E-2</c:v>
                </c:pt>
                <c:pt idx="695">
                  <c:v>-1.6961172314399232E-2</c:v>
                </c:pt>
                <c:pt idx="696">
                  <c:v>-2.7742464696904792E-2</c:v>
                </c:pt>
                <c:pt idx="697">
                  <c:v>-1.1353200890216372E-2</c:v>
                </c:pt>
                <c:pt idx="698">
                  <c:v>-1.673567695993047E-2</c:v>
                </c:pt>
                <c:pt idx="699">
                  <c:v>-4.2288549084456362E-3</c:v>
                </c:pt>
                <c:pt idx="700">
                  <c:v>-1.3039513975809192E-3</c:v>
                </c:pt>
                <c:pt idx="701">
                  <c:v>5.4576411878703998E-3</c:v>
                </c:pt>
                <c:pt idx="702">
                  <c:v>5.7909821466504974E-3</c:v>
                </c:pt>
                <c:pt idx="703">
                  <c:v>1.1088488952361751E-2</c:v>
                </c:pt>
                <c:pt idx="704">
                  <c:v>8.9805975953698349E-3</c:v>
                </c:pt>
                <c:pt idx="705">
                  <c:v>6.8792423356090447E-3</c:v>
                </c:pt>
                <c:pt idx="706">
                  <c:v>8.2485547054998772E-3</c:v>
                </c:pt>
                <c:pt idx="707">
                  <c:v>6.310601876513498E-3</c:v>
                </c:pt>
                <c:pt idx="708">
                  <c:v>-1.52944675204983E-3</c:v>
                </c:pt>
                <c:pt idx="709">
                  <c:v>-1.2019882807776565E-2</c:v>
                </c:pt>
                <c:pt idx="710">
                  <c:v>-2.6065955757157769E-2</c:v>
                </c:pt>
                <c:pt idx="711">
                  <c:v>-2.8249012232305987E-2</c:v>
                </c:pt>
                <c:pt idx="712">
                  <c:v>-3.4445232407277177E-2</c:v>
                </c:pt>
                <c:pt idx="713">
                  <c:v>-1.6552666237462831E-2</c:v>
                </c:pt>
                <c:pt idx="714">
                  <c:v>-1.1928377446542895E-2</c:v>
                </c:pt>
                <c:pt idx="715">
                  <c:v>-1.1895696960387567E-3</c:v>
                </c:pt>
                <c:pt idx="716">
                  <c:v>-4.3595768530651658E-3</c:v>
                </c:pt>
                <c:pt idx="717">
                  <c:v>-6.5785818629836811E-3</c:v>
                </c:pt>
                <c:pt idx="718">
                  <c:v>-3.3366776364165316E-3</c:v>
                </c:pt>
                <c:pt idx="719">
                  <c:v>-1.0970839202203878E-2</c:v>
                </c:pt>
                <c:pt idx="720">
                  <c:v>-5.9282401885010026E-3</c:v>
                </c:pt>
                <c:pt idx="721">
                  <c:v>-1.277807008657058E-2</c:v>
                </c:pt>
                <c:pt idx="722">
                  <c:v>-8.8106590673642984E-3</c:v>
                </c:pt>
                <c:pt idx="723">
                  <c:v>-5.0981558401662491E-3</c:v>
                </c:pt>
                <c:pt idx="724">
                  <c:v>-9.0819071024500451E-3</c:v>
                </c:pt>
                <c:pt idx="725">
                  <c:v>-3.7745961508922517E-3</c:v>
                </c:pt>
                <c:pt idx="726">
                  <c:v>-1.4095093678613451E-2</c:v>
                </c:pt>
                <c:pt idx="727">
                  <c:v>-7.0295725719215028E-3</c:v>
                </c:pt>
                <c:pt idx="728">
                  <c:v>-2.7190164480885869E-3</c:v>
                </c:pt>
                <c:pt idx="729">
                  <c:v>-9.4610007418469769E-3</c:v>
                </c:pt>
                <c:pt idx="730">
                  <c:v>-1.4640857797400505E-2</c:v>
                </c:pt>
                <c:pt idx="731">
                  <c:v>-2.3464589059226312E-3</c:v>
                </c:pt>
                <c:pt idx="732">
                  <c:v>1.3343442497050712E-2</c:v>
                </c:pt>
                <c:pt idx="733">
                  <c:v>2.6899308154108084E-2</c:v>
                </c:pt>
                <c:pt idx="734">
                  <c:v>4.1131659874572339E-2</c:v>
                </c:pt>
                <c:pt idx="735">
                  <c:v>4.4971616997774501E-2</c:v>
                </c:pt>
                <c:pt idx="736">
                  <c:v>4.5484700630406674E-2</c:v>
                </c:pt>
                <c:pt idx="737">
                  <c:v>5.7772563424653575E-2</c:v>
                </c:pt>
                <c:pt idx="738">
                  <c:v>4.9602441885925566E-2</c:v>
                </c:pt>
                <c:pt idx="739">
                  <c:v>6.2030830770638527E-2</c:v>
                </c:pt>
                <c:pt idx="740">
                  <c:v>6.5135476955355168E-2</c:v>
                </c:pt>
                <c:pt idx="741">
                  <c:v>6.468121819780194E-2</c:v>
                </c:pt>
                <c:pt idx="742">
                  <c:v>7.1727131012800954E-2</c:v>
                </c:pt>
                <c:pt idx="743">
                  <c:v>6.8897000911785619E-2</c:v>
                </c:pt>
                <c:pt idx="744">
                  <c:v>6.8491762883464785E-2</c:v>
                </c:pt>
                <c:pt idx="745">
                  <c:v>6.9949312565973726E-2</c:v>
                </c:pt>
                <c:pt idx="746">
                  <c:v>7.1439542734637845E-2</c:v>
                </c:pt>
                <c:pt idx="747">
                  <c:v>7.1501635658332049E-2</c:v>
                </c:pt>
                <c:pt idx="748">
                  <c:v>6.92270738219503E-2</c:v>
                </c:pt>
                <c:pt idx="749">
                  <c:v>7.5357933024611731E-2</c:v>
                </c:pt>
                <c:pt idx="750">
                  <c:v>8.3364652132565178E-2</c:v>
                </c:pt>
                <c:pt idx="751">
                  <c:v>8.4181664286437974E-2</c:v>
                </c:pt>
                <c:pt idx="752">
                  <c:v>8.3838519181811344E-2</c:v>
                </c:pt>
                <c:pt idx="753">
                  <c:v>8.53745020310923E-2</c:v>
                </c:pt>
                <c:pt idx="754">
                  <c:v>8.1387482720192944E-2</c:v>
                </c:pt>
                <c:pt idx="755">
                  <c:v>8.048550130231745E-2</c:v>
                </c:pt>
                <c:pt idx="756">
                  <c:v>8.1050873712797428E-2</c:v>
                </c:pt>
                <c:pt idx="757">
                  <c:v>7.4109538453494037E-2</c:v>
                </c:pt>
                <c:pt idx="758">
                  <c:v>8.6410473442203026E-2</c:v>
                </c:pt>
                <c:pt idx="759">
                  <c:v>7.356704238332254E-2</c:v>
                </c:pt>
                <c:pt idx="760">
                  <c:v>7.6495213942802676E-2</c:v>
                </c:pt>
                <c:pt idx="761">
                  <c:v>7.5295840100917374E-2</c:v>
                </c:pt>
                <c:pt idx="762">
                  <c:v>7.8273032389629904E-2</c:v>
                </c:pt>
                <c:pt idx="763">
                  <c:v>6.9645384044733097E-2</c:v>
                </c:pt>
                <c:pt idx="764">
                  <c:v>7.2419957319285203E-2</c:v>
                </c:pt>
                <c:pt idx="765">
                  <c:v>8.7001990241606916E-2</c:v>
                </c:pt>
                <c:pt idx="766">
                  <c:v>8.4707820113532104E-2</c:v>
                </c:pt>
                <c:pt idx="767">
                  <c:v>7.9544303301055941E-2</c:v>
                </c:pt>
                <c:pt idx="768">
                  <c:v>6.6272757873546112E-2</c:v>
                </c:pt>
                <c:pt idx="769">
                  <c:v>5.5801930109512315E-2</c:v>
                </c:pt>
                <c:pt idx="770">
                  <c:v>6.5030899399659545E-2</c:v>
                </c:pt>
                <c:pt idx="771">
                  <c:v>6.3295565584833735E-2</c:v>
                </c:pt>
                <c:pt idx="772">
                  <c:v>6.9668260385041592E-2</c:v>
                </c:pt>
                <c:pt idx="773">
                  <c:v>5.8295451203132134E-2</c:v>
                </c:pt>
                <c:pt idx="774">
                  <c:v>5.7445758563104451E-2</c:v>
                </c:pt>
                <c:pt idx="775">
                  <c:v>5.8207213890513879E-2</c:v>
                </c:pt>
                <c:pt idx="776">
                  <c:v>7.1197707137091421E-2</c:v>
                </c:pt>
                <c:pt idx="777">
                  <c:v>6.8923145300709532E-2</c:v>
                </c:pt>
                <c:pt idx="778">
                  <c:v>8.0165232537999301E-2</c:v>
                </c:pt>
                <c:pt idx="779">
                  <c:v>8.1361338331269031E-2</c:v>
                </c:pt>
                <c:pt idx="780">
                  <c:v>8.6204586379427045E-2</c:v>
                </c:pt>
                <c:pt idx="781">
                  <c:v>8.2063968783599672E-2</c:v>
                </c:pt>
                <c:pt idx="782">
                  <c:v>8.1335193942345133E-2</c:v>
                </c:pt>
                <c:pt idx="783">
                  <c:v>9.1309278316824269E-2</c:v>
                </c:pt>
                <c:pt idx="784">
                  <c:v>9.1289670025131345E-2</c:v>
                </c:pt>
                <c:pt idx="785">
                  <c:v>8.9554336210305535E-2</c:v>
                </c:pt>
                <c:pt idx="786">
                  <c:v>7.979267499583334E-2</c:v>
                </c:pt>
                <c:pt idx="787">
                  <c:v>8.1495328324504276E-2</c:v>
                </c:pt>
                <c:pt idx="788">
                  <c:v>8.4864686447075691E-2</c:v>
                </c:pt>
                <c:pt idx="789">
                  <c:v>0.10793384162382799</c:v>
                </c:pt>
                <c:pt idx="790">
                  <c:v>0.1061396829339234</c:v>
                </c:pt>
                <c:pt idx="791">
                  <c:v>0.11224439774766092</c:v>
                </c:pt>
                <c:pt idx="792">
                  <c:v>0.10703839630318347</c:v>
                </c:pt>
                <c:pt idx="793">
                  <c:v>0.10627367292715849</c:v>
                </c:pt>
                <c:pt idx="794">
                  <c:v>0.10774429480412953</c:v>
                </c:pt>
                <c:pt idx="795">
                  <c:v>0.11436862934773019</c:v>
                </c:pt>
                <c:pt idx="796">
                  <c:v>0.11645364436441362</c:v>
                </c:pt>
                <c:pt idx="797">
                  <c:v>0.11619873657240525</c:v>
                </c:pt>
                <c:pt idx="798">
                  <c:v>0.11095025049592638</c:v>
                </c:pt>
                <c:pt idx="799">
                  <c:v>0.11418235057664729</c:v>
                </c:pt>
                <c:pt idx="800">
                  <c:v>0.1241956515345123</c:v>
                </c:pt>
                <c:pt idx="801">
                  <c:v>0.1269571526146023</c:v>
                </c:pt>
                <c:pt idx="802">
                  <c:v>0.12338517547787048</c:v>
                </c:pt>
                <c:pt idx="803">
                  <c:v>0.12081648926609434</c:v>
                </c:pt>
                <c:pt idx="804">
                  <c:v>0.11790138990107617</c:v>
                </c:pt>
                <c:pt idx="805">
                  <c:v>0.12818920694264249</c:v>
                </c:pt>
                <c:pt idx="806">
                  <c:v>0.12556496390440314</c:v>
                </c:pt>
                <c:pt idx="807">
                  <c:v>0.12327406182494373</c:v>
                </c:pt>
                <c:pt idx="808">
                  <c:v>0.13240172160801075</c:v>
                </c:pt>
                <c:pt idx="809">
                  <c:v>0.13573513119581174</c:v>
                </c:pt>
                <c:pt idx="810">
                  <c:v>0.13779726987218666</c:v>
                </c:pt>
                <c:pt idx="811">
                  <c:v>0.14412094394316211</c:v>
                </c:pt>
                <c:pt idx="812">
                  <c:v>0.13497367586840231</c:v>
                </c:pt>
                <c:pt idx="813">
                  <c:v>0.13782341426111056</c:v>
                </c:pt>
                <c:pt idx="814">
                  <c:v>0.13485602611824457</c:v>
                </c:pt>
                <c:pt idx="815">
                  <c:v>0.1404084407159642</c:v>
                </c:pt>
                <c:pt idx="816">
                  <c:v>0.14244443500341522</c:v>
                </c:pt>
                <c:pt idx="817">
                  <c:v>0.13742471233002071</c:v>
                </c:pt>
                <c:pt idx="818">
                  <c:v>0.13402594176990981</c:v>
                </c:pt>
                <c:pt idx="819">
                  <c:v>0.13352593033173973</c:v>
                </c:pt>
                <c:pt idx="820">
                  <c:v>0.12690813188537006</c:v>
                </c:pt>
                <c:pt idx="821">
                  <c:v>0.12690813188537006</c:v>
                </c:pt>
                <c:pt idx="822">
                  <c:v>0.1143326808129599</c:v>
                </c:pt>
                <c:pt idx="823">
                  <c:v>0.1179961633109254</c:v>
                </c:pt>
                <c:pt idx="824">
                  <c:v>0.12421852787482079</c:v>
                </c:pt>
                <c:pt idx="825">
                  <c:v>0.1242969610415925</c:v>
                </c:pt>
                <c:pt idx="826">
                  <c:v>0.16910517560859245</c:v>
                </c:pt>
                <c:pt idx="827">
                  <c:v>0.17099410770834628</c:v>
                </c:pt>
                <c:pt idx="828">
                  <c:v>0.16953982607445275</c:v>
                </c:pt>
                <c:pt idx="829">
                  <c:v>0.16450049510936529</c:v>
                </c:pt>
                <c:pt idx="830">
                  <c:v>0.16329131712163361</c:v>
                </c:pt>
                <c:pt idx="831">
                  <c:v>0.16329131712163361</c:v>
                </c:pt>
                <c:pt idx="832">
                  <c:v>0.16937642364367819</c:v>
                </c:pt>
                <c:pt idx="833">
                  <c:v>0.1720039347305331</c:v>
                </c:pt>
                <c:pt idx="834">
                  <c:v>0.18560882111682303</c:v>
                </c:pt>
                <c:pt idx="835">
                  <c:v>0.1957103593873063</c:v>
                </c:pt>
                <c:pt idx="836">
                  <c:v>0.19025925429666701</c:v>
                </c:pt>
                <c:pt idx="837">
                  <c:v>0.19253708418166432</c:v>
                </c:pt>
                <c:pt idx="838">
                  <c:v>0.19144555594409021</c:v>
                </c:pt>
                <c:pt idx="839">
                  <c:v>0.18419375606631536</c:v>
                </c:pt>
                <c:pt idx="840">
                  <c:v>0.1887592199821565</c:v>
                </c:pt>
                <c:pt idx="841">
                  <c:v>0.19018408917851071</c:v>
                </c:pt>
                <c:pt idx="842">
                  <c:v>0.19018735722712612</c:v>
                </c:pt>
                <c:pt idx="843">
                  <c:v>0.17153987182713334</c:v>
                </c:pt>
                <c:pt idx="844">
                  <c:v>0.16415081390750769</c:v>
                </c:pt>
                <c:pt idx="845">
                  <c:v>0.17225230642531053</c:v>
                </c:pt>
                <c:pt idx="846">
                  <c:v>0.16882739147627573</c:v>
                </c:pt>
                <c:pt idx="847">
                  <c:v>0.17487328141493447</c:v>
                </c:pt>
                <c:pt idx="848">
                  <c:v>0.17212485252930626</c:v>
                </c:pt>
                <c:pt idx="849">
                  <c:v>0.17144836646589967</c:v>
                </c:pt>
                <c:pt idx="850">
                  <c:v>0.16964113558153296</c:v>
                </c:pt>
                <c:pt idx="851">
                  <c:v>0.16382400904595856</c:v>
                </c:pt>
                <c:pt idx="852">
                  <c:v>0.16165729281388802</c:v>
                </c:pt>
                <c:pt idx="853">
                  <c:v>0.16571947724294353</c:v>
                </c:pt>
                <c:pt idx="854">
                  <c:v>0.17382423780936176</c:v>
                </c:pt>
                <c:pt idx="855">
                  <c:v>0.16981434215815408</c:v>
                </c:pt>
                <c:pt idx="856">
                  <c:v>0.16152330282065278</c:v>
                </c:pt>
                <c:pt idx="857">
                  <c:v>0.15977816485998056</c:v>
                </c:pt>
                <c:pt idx="858">
                  <c:v>0.16469330997767934</c:v>
                </c:pt>
                <c:pt idx="859">
                  <c:v>0.17194510985545433</c:v>
                </c:pt>
                <c:pt idx="860">
                  <c:v>0.15818008908700526</c:v>
                </c:pt>
                <c:pt idx="861">
                  <c:v>0.16272921275976904</c:v>
                </c:pt>
                <c:pt idx="862">
                  <c:v>0.15922586464396254</c:v>
                </c:pt>
                <c:pt idx="863">
                  <c:v>0.15213746719696208</c:v>
                </c:pt>
                <c:pt idx="864">
                  <c:v>0.15815721274669692</c:v>
                </c:pt>
                <c:pt idx="865">
                  <c:v>0.16982414630400045</c:v>
                </c:pt>
                <c:pt idx="866">
                  <c:v>0.16364099832349108</c:v>
                </c:pt>
                <c:pt idx="867">
                  <c:v>0.16157885964711613</c:v>
                </c:pt>
                <c:pt idx="868">
                  <c:v>0.1620396545019005</c:v>
                </c:pt>
                <c:pt idx="869">
                  <c:v>0.158091851774387</c:v>
                </c:pt>
                <c:pt idx="870">
                  <c:v>0.16400048367119521</c:v>
                </c:pt>
                <c:pt idx="871">
                  <c:v>0.15634017771648381</c:v>
                </c:pt>
                <c:pt idx="872">
                  <c:v>0.15548394897922502</c:v>
                </c:pt>
                <c:pt idx="873">
                  <c:v>0.13444752004130817</c:v>
                </c:pt>
                <c:pt idx="874">
                  <c:v>0.12482311686868663</c:v>
                </c:pt>
                <c:pt idx="875">
                  <c:v>0.14114048360583417</c:v>
                </c:pt>
                <c:pt idx="876">
                  <c:v>0.13676129846107593</c:v>
                </c:pt>
                <c:pt idx="877">
                  <c:v>0.13141803897474783</c:v>
                </c:pt>
                <c:pt idx="878">
                  <c:v>0.13199975162830532</c:v>
                </c:pt>
                <c:pt idx="879">
                  <c:v>0.13664691675953375</c:v>
                </c:pt>
                <c:pt idx="880">
                  <c:v>0.13220890673969674</c:v>
                </c:pt>
                <c:pt idx="881">
                  <c:v>0.1487942534633146</c:v>
                </c:pt>
                <c:pt idx="882">
                  <c:v>0.15291199471883349</c:v>
                </c:pt>
                <c:pt idx="883">
                  <c:v>0.15229433353050567</c:v>
                </c:pt>
                <c:pt idx="884">
                  <c:v>0.14916027490824957</c:v>
                </c:pt>
                <c:pt idx="885">
                  <c:v>0.13684953577369419</c:v>
                </c:pt>
                <c:pt idx="886">
                  <c:v>0.1439085207831553</c:v>
                </c:pt>
                <c:pt idx="887">
                  <c:v>0.14365034494253134</c:v>
                </c:pt>
                <c:pt idx="888">
                  <c:v>0.12803560865771446</c:v>
                </c:pt>
                <c:pt idx="889">
                  <c:v>0.1285127437555762</c:v>
                </c:pt>
                <c:pt idx="890">
                  <c:v>0.13516975878533175</c:v>
                </c:pt>
                <c:pt idx="891">
                  <c:v>0.14093786459167373</c:v>
                </c:pt>
                <c:pt idx="892">
                  <c:v>0.14157513407169448</c:v>
                </c:pt>
                <c:pt idx="893">
                  <c:v>0.13327102253973136</c:v>
                </c:pt>
                <c:pt idx="894">
                  <c:v>0.12726761723307406</c:v>
                </c:pt>
                <c:pt idx="895">
                  <c:v>0.13642795750229583</c:v>
                </c:pt>
                <c:pt idx="896">
                  <c:v>0.13052259365410332</c:v>
                </c:pt>
                <c:pt idx="897">
                  <c:v>0.13282656792802452</c:v>
                </c:pt>
                <c:pt idx="898">
                  <c:v>0.14623863944600041</c:v>
                </c:pt>
                <c:pt idx="899">
                  <c:v>0.14571248361890643</c:v>
                </c:pt>
                <c:pt idx="900">
                  <c:v>0.14892497540793426</c:v>
                </c:pt>
                <c:pt idx="901">
                  <c:v>0.13350632204004667</c:v>
                </c:pt>
                <c:pt idx="902">
                  <c:v>0.12209756432336692</c:v>
                </c:pt>
                <c:pt idx="903">
                  <c:v>0.1132084720892309</c:v>
                </c:pt>
                <c:pt idx="904">
                  <c:v>0.12769246355308783</c:v>
                </c:pt>
                <c:pt idx="905">
                  <c:v>0.13136901824551545</c:v>
                </c:pt>
                <c:pt idx="906">
                  <c:v>0.13877441640821861</c:v>
                </c:pt>
                <c:pt idx="907">
                  <c:v>0.13138862653720837</c:v>
                </c:pt>
                <c:pt idx="908">
                  <c:v>0.12617935704411551</c:v>
                </c:pt>
                <c:pt idx="909">
                  <c:v>0.11882624765926031</c:v>
                </c:pt>
                <c:pt idx="910">
                  <c:v>0.12930361152052508</c:v>
                </c:pt>
                <c:pt idx="911">
                  <c:v>0.123761001068652</c:v>
                </c:pt>
                <c:pt idx="912">
                  <c:v>0.1257545107241016</c:v>
                </c:pt>
                <c:pt idx="913">
                  <c:v>0.12373485667972808</c:v>
                </c:pt>
                <c:pt idx="914">
                  <c:v>0.1180092355053875</c:v>
                </c:pt>
                <c:pt idx="915">
                  <c:v>0.10728676799796073</c:v>
                </c:pt>
                <c:pt idx="916">
                  <c:v>0.11234897530335669</c:v>
                </c:pt>
                <c:pt idx="917">
                  <c:v>0.11815302964446898</c:v>
                </c:pt>
                <c:pt idx="918">
                  <c:v>0.12547672659178488</c:v>
                </c:pt>
                <c:pt idx="919">
                  <c:v>0.11795367867892413</c:v>
                </c:pt>
                <c:pt idx="920">
                  <c:v>0.12218253358736976</c:v>
                </c:pt>
                <c:pt idx="921">
                  <c:v>0.12671204896844046</c:v>
                </c:pt>
                <c:pt idx="922">
                  <c:v>0.12672185311428702</c:v>
                </c:pt>
                <c:pt idx="923">
                  <c:v>0.14224508403787023</c:v>
                </c:pt>
                <c:pt idx="924">
                  <c:v>0.1479216844829784</c:v>
                </c:pt>
                <c:pt idx="925">
                  <c:v>0.15137927991816807</c:v>
                </c:pt>
                <c:pt idx="926">
                  <c:v>0.15247080815574218</c:v>
                </c:pt>
                <c:pt idx="927">
                  <c:v>0.14889883101901036</c:v>
                </c:pt>
                <c:pt idx="928">
                  <c:v>0.15255577741974488</c:v>
                </c:pt>
                <c:pt idx="929">
                  <c:v>0.15400679100502299</c:v>
                </c:pt>
                <c:pt idx="930">
                  <c:v>0.15216687963450157</c:v>
                </c:pt>
                <c:pt idx="931">
                  <c:v>0.15675521989065119</c:v>
                </c:pt>
                <c:pt idx="932">
                  <c:v>0.15735327278728606</c:v>
                </c:pt>
                <c:pt idx="933">
                  <c:v>0.15617350723709369</c:v>
                </c:pt>
                <c:pt idx="934">
                  <c:v>0.15570617628507852</c:v>
                </c:pt>
                <c:pt idx="935">
                  <c:v>0.16184683963358648</c:v>
                </c:pt>
                <c:pt idx="936">
                  <c:v>0.16461487681090747</c:v>
                </c:pt>
                <c:pt idx="937">
                  <c:v>0.17481445653985553</c:v>
                </c:pt>
                <c:pt idx="938">
                  <c:v>0.17737660665440066</c:v>
                </c:pt>
                <c:pt idx="939">
                  <c:v>0.17837009343350999</c:v>
                </c:pt>
                <c:pt idx="940">
                  <c:v>0.17483406483154845</c:v>
                </c:pt>
                <c:pt idx="941">
                  <c:v>0.18092243940220859</c:v>
                </c:pt>
                <c:pt idx="942">
                  <c:v>0.17758249371717666</c:v>
                </c:pt>
                <c:pt idx="943">
                  <c:v>0.17610206769435907</c:v>
                </c:pt>
                <c:pt idx="944">
                  <c:v>0.17891258950368147</c:v>
                </c:pt>
                <c:pt idx="945">
                  <c:v>0.17830800050981563</c:v>
                </c:pt>
                <c:pt idx="946">
                  <c:v>0.17798446369688209</c:v>
                </c:pt>
                <c:pt idx="947">
                  <c:v>0.1785465680587465</c:v>
                </c:pt>
                <c:pt idx="948">
                  <c:v>0.17903677535107018</c:v>
                </c:pt>
                <c:pt idx="949">
                  <c:v>0.18291921710627376</c:v>
                </c:pt>
                <c:pt idx="950">
                  <c:v>0.17717725568885567</c:v>
                </c:pt>
                <c:pt idx="951">
                  <c:v>0.1781609383221186</c:v>
                </c:pt>
                <c:pt idx="952">
                  <c:v>0.17939626069877418</c:v>
                </c:pt>
                <c:pt idx="953">
                  <c:v>0.17999104554679363</c:v>
                </c:pt>
                <c:pt idx="954">
                  <c:v>0.17370658805920405</c:v>
                </c:pt>
                <c:pt idx="955">
                  <c:v>0.18865464242646074</c:v>
                </c:pt>
                <c:pt idx="956">
                  <c:v>0.1935665194955441</c:v>
                </c:pt>
                <c:pt idx="957">
                  <c:v>0.19681822786795777</c:v>
                </c:pt>
                <c:pt idx="958">
                  <c:v>0.20066472108839092</c:v>
                </c:pt>
                <c:pt idx="959">
                  <c:v>0.20832829509171788</c:v>
                </c:pt>
                <c:pt idx="960">
                  <c:v>0.20551777328239548</c:v>
                </c:pt>
                <c:pt idx="961">
                  <c:v>0.2058968669217924</c:v>
                </c:pt>
                <c:pt idx="962">
                  <c:v>0.20341314997401913</c:v>
                </c:pt>
                <c:pt idx="963">
                  <c:v>0.19570382329007532</c:v>
                </c:pt>
                <c:pt idx="964">
                  <c:v>0.19448484115649708</c:v>
                </c:pt>
                <c:pt idx="965">
                  <c:v>0.18058256234619752</c:v>
                </c:pt>
                <c:pt idx="966">
                  <c:v>0.17445823924076709</c:v>
                </c:pt>
                <c:pt idx="967">
                  <c:v>0.16817051370456193</c:v>
                </c:pt>
                <c:pt idx="968">
                  <c:v>0.16224227351606094</c:v>
                </c:pt>
                <c:pt idx="969">
                  <c:v>0.1587585336919472</c:v>
                </c:pt>
                <c:pt idx="970">
                  <c:v>0.16499397045030453</c:v>
                </c:pt>
                <c:pt idx="971">
                  <c:v>0.15932717415104275</c:v>
                </c:pt>
                <c:pt idx="972">
                  <c:v>0.16388610196965292</c:v>
                </c:pt>
                <c:pt idx="973">
                  <c:v>0.16973917703999777</c:v>
                </c:pt>
                <c:pt idx="974">
                  <c:v>0.16429133999797391</c:v>
                </c:pt>
                <c:pt idx="975">
                  <c:v>0.17036337432555654</c:v>
                </c:pt>
                <c:pt idx="976">
                  <c:v>0.16473906265829616</c:v>
                </c:pt>
                <c:pt idx="977">
                  <c:v>0.17110195331265746</c:v>
                </c:pt>
                <c:pt idx="978">
                  <c:v>0.17320004052380283</c:v>
                </c:pt>
                <c:pt idx="979">
                  <c:v>0.16667047939005142</c:v>
                </c:pt>
                <c:pt idx="980">
                  <c:v>0.15282048935759981</c:v>
                </c:pt>
                <c:pt idx="981">
                  <c:v>0.16872608196919536</c:v>
                </c:pt>
                <c:pt idx="982">
                  <c:v>0.16687963450144297</c:v>
                </c:pt>
                <c:pt idx="983">
                  <c:v>0.16393839074750088</c:v>
                </c:pt>
                <c:pt idx="984">
                  <c:v>0.1677162549470087</c:v>
                </c:pt>
                <c:pt idx="985">
                  <c:v>0.17370332001058847</c:v>
                </c:pt>
                <c:pt idx="986">
                  <c:v>0.17068364308987469</c:v>
                </c:pt>
                <c:pt idx="987">
                  <c:v>0.17661188327837568</c:v>
                </c:pt>
                <c:pt idx="988">
                  <c:v>0.17053331285356207</c:v>
                </c:pt>
                <c:pt idx="989">
                  <c:v>0.16218998473821297</c:v>
                </c:pt>
                <c:pt idx="990">
                  <c:v>0.16359851369148981</c:v>
                </c:pt>
                <c:pt idx="991">
                  <c:v>0.17957600337262625</c:v>
                </c:pt>
                <c:pt idx="992">
                  <c:v>0.1706869111384901</c:v>
                </c:pt>
                <c:pt idx="993">
                  <c:v>0.1610232913824827</c:v>
                </c:pt>
                <c:pt idx="994">
                  <c:v>0.16694826352236827</c:v>
                </c:pt>
                <c:pt idx="995">
                  <c:v>0.16126512698002898</c:v>
                </c:pt>
                <c:pt idx="996">
                  <c:v>0.16126512698002898</c:v>
                </c:pt>
                <c:pt idx="997">
                  <c:v>0.16021281532584086</c:v>
                </c:pt>
                <c:pt idx="998">
                  <c:v>0.15176164160618058</c:v>
                </c:pt>
                <c:pt idx="999">
                  <c:v>0.14511116267365601</c:v>
                </c:pt>
                <c:pt idx="1000">
                  <c:v>0.14061105973012464</c:v>
                </c:pt>
                <c:pt idx="1001">
                  <c:v>0.14704584745402682</c:v>
                </c:pt>
                <c:pt idx="1002">
                  <c:v>0.16632733428542493</c:v>
                </c:pt>
                <c:pt idx="1003">
                  <c:v>0.17899102267045333</c:v>
                </c:pt>
                <c:pt idx="1004">
                  <c:v>0.18187344154931648</c:v>
                </c:pt>
                <c:pt idx="1005">
                  <c:v>0.18397152876046186</c:v>
                </c:pt>
                <c:pt idx="1006">
                  <c:v>0.17970999336586135</c:v>
                </c:pt>
                <c:pt idx="1007">
                  <c:v>0.17494191043585963</c:v>
                </c:pt>
                <c:pt idx="1008">
                  <c:v>0.18061851088096798</c:v>
                </c:pt>
                <c:pt idx="1009">
                  <c:v>0.18369047657952972</c:v>
                </c:pt>
                <c:pt idx="1010">
                  <c:v>0.18067406770743136</c:v>
                </c:pt>
                <c:pt idx="1011">
                  <c:v>0.18333099123182559</c:v>
                </c:pt>
                <c:pt idx="1012">
                  <c:v>0.1925338161330489</c:v>
                </c:pt>
                <c:pt idx="1013">
                  <c:v>0.19783132293876016</c:v>
                </c:pt>
                <c:pt idx="1014">
                  <c:v>0.20012222501821941</c:v>
                </c:pt>
                <c:pt idx="1015">
                  <c:v>0.19062200769298643</c:v>
                </c:pt>
                <c:pt idx="1016">
                  <c:v>0.18635066815253953</c:v>
                </c:pt>
                <c:pt idx="1017">
                  <c:v>0.19199132006287728</c:v>
                </c:pt>
                <c:pt idx="1018">
                  <c:v>0.19056318281790766</c:v>
                </c:pt>
                <c:pt idx="1019">
                  <c:v>0.17870343439229008</c:v>
                </c:pt>
                <c:pt idx="1020">
                  <c:v>0.17953351874062484</c:v>
                </c:pt>
                <c:pt idx="1021">
                  <c:v>0.16909537146274592</c:v>
                </c:pt>
                <c:pt idx="1022">
                  <c:v>0.15142503259878506</c:v>
                </c:pt>
                <c:pt idx="1023">
                  <c:v>0.13687894821123364</c:v>
                </c:pt>
                <c:pt idx="1024">
                  <c:v>0.10947636057033992</c:v>
                </c:pt>
                <c:pt idx="1025">
                  <c:v>0.12895393031866748</c:v>
                </c:pt>
                <c:pt idx="1026">
                  <c:v>0.10371805890984447</c:v>
                </c:pt>
                <c:pt idx="1027">
                  <c:v>8.6949701463758966E-2</c:v>
                </c:pt>
                <c:pt idx="1028">
                  <c:v>0.10076047491282486</c:v>
                </c:pt>
                <c:pt idx="1029">
                  <c:v>9.1832166095302842E-2</c:v>
                </c:pt>
                <c:pt idx="1030">
                  <c:v>0.10127682659407244</c:v>
                </c:pt>
                <c:pt idx="1031">
                  <c:v>0.10774756285274509</c:v>
                </c:pt>
                <c:pt idx="1032">
                  <c:v>0.11989489955652592</c:v>
                </c:pt>
                <c:pt idx="1033">
                  <c:v>0.12260084381015256</c:v>
                </c:pt>
                <c:pt idx="1034">
                  <c:v>0.12099296389133087</c:v>
                </c:pt>
                <c:pt idx="1035">
                  <c:v>0.12159101678796573</c:v>
                </c:pt>
                <c:pt idx="1036">
                  <c:v>0.12468585882683599</c:v>
                </c:pt>
                <c:pt idx="1037">
                  <c:v>0.1317840604196828</c:v>
                </c:pt>
                <c:pt idx="1038">
                  <c:v>0.13010101538270497</c:v>
                </c:pt>
                <c:pt idx="1039">
                  <c:v>0.12386884667296318</c:v>
                </c:pt>
                <c:pt idx="1040">
                  <c:v>0.11086201318330813</c:v>
                </c:pt>
                <c:pt idx="1041">
                  <c:v>8.6544463435438118E-2</c:v>
                </c:pt>
                <c:pt idx="1042">
                  <c:v>9.6534888052994788E-2</c:v>
                </c:pt>
                <c:pt idx="1043">
                  <c:v>9.7364972401329547E-2</c:v>
                </c:pt>
                <c:pt idx="1044">
                  <c:v>0.10373766720153739</c:v>
                </c:pt>
                <c:pt idx="1045">
                  <c:v>0.11547649782838182</c:v>
                </c:pt>
                <c:pt idx="1046">
                  <c:v>0.11784910112322836</c:v>
                </c:pt>
                <c:pt idx="1047">
                  <c:v>0.12077073658547752</c:v>
                </c:pt>
                <c:pt idx="1048">
                  <c:v>0.11027049638390424</c:v>
                </c:pt>
                <c:pt idx="1049">
                  <c:v>0.10818874941583638</c:v>
                </c:pt>
                <c:pt idx="1050">
                  <c:v>0.11575428196069855</c:v>
                </c:pt>
                <c:pt idx="1051">
                  <c:v>0.12335903108894657</c:v>
                </c:pt>
                <c:pt idx="1052">
                  <c:v>0.1094338759383385</c:v>
                </c:pt>
                <c:pt idx="1053">
                  <c:v>0.11508433199452278</c:v>
                </c:pt>
                <c:pt idx="1054">
                  <c:v>0.11147640632302051</c:v>
                </c:pt>
                <c:pt idx="1055">
                  <c:v>9.4204769390149518E-2</c:v>
                </c:pt>
                <c:pt idx="1056">
                  <c:v>7.7825309729307651E-2</c:v>
                </c:pt>
                <c:pt idx="1057">
                  <c:v>7.1501635658332049E-2</c:v>
                </c:pt>
                <c:pt idx="1058">
                  <c:v>8.3995385515354931E-2</c:v>
                </c:pt>
                <c:pt idx="1059">
                  <c:v>8.8668695035507408E-2</c:v>
                </c:pt>
                <c:pt idx="1060">
                  <c:v>9.8554542097368303E-2</c:v>
                </c:pt>
                <c:pt idx="1061">
                  <c:v>9.8554542097368303E-2</c:v>
                </c:pt>
                <c:pt idx="1062">
                  <c:v>9.3792995264597556E-2</c:v>
                </c:pt>
                <c:pt idx="1063">
                  <c:v>9.1642619275604367E-2</c:v>
                </c:pt>
                <c:pt idx="1064">
                  <c:v>0.12092433487040553</c:v>
                </c:pt>
                <c:pt idx="1065">
                  <c:v>0.11378364864555728</c:v>
                </c:pt>
                <c:pt idx="1066">
                  <c:v>0.11598958146101385</c:v>
                </c:pt>
                <c:pt idx="1067">
                  <c:v>0.12381002179788439</c:v>
                </c:pt>
                <c:pt idx="1068">
                  <c:v>0.11757785308814261</c:v>
                </c:pt>
                <c:pt idx="1069">
                  <c:v>0.1255061390293242</c:v>
                </c:pt>
                <c:pt idx="1070">
                  <c:v>0.12682316262136722</c:v>
                </c:pt>
                <c:pt idx="1071">
                  <c:v>0.12454860078498532</c:v>
                </c:pt>
                <c:pt idx="1072">
                  <c:v>0.13659789603030137</c:v>
                </c:pt>
                <c:pt idx="1073">
                  <c:v>0.14083982313320895</c:v>
                </c:pt>
                <c:pt idx="1074">
                  <c:v>0.13943783027716322</c:v>
                </c:pt>
                <c:pt idx="1075">
                  <c:v>0.14192154722493652</c:v>
                </c:pt>
                <c:pt idx="1076">
                  <c:v>0.14808508691375297</c:v>
                </c:pt>
                <c:pt idx="1077">
                  <c:v>0.14737265231557595</c:v>
                </c:pt>
                <c:pt idx="1078">
                  <c:v>0.1391861905337704</c:v>
                </c:pt>
                <c:pt idx="1079">
                  <c:v>0.14578764873706274</c:v>
                </c:pt>
                <c:pt idx="1080">
                  <c:v>0.14995441072181404</c:v>
                </c:pt>
                <c:pt idx="1081">
                  <c:v>0.15575192896569534</c:v>
                </c:pt>
                <c:pt idx="1082">
                  <c:v>0.15566695970169264</c:v>
                </c:pt>
                <c:pt idx="1083">
                  <c:v>0.16139584892464864</c:v>
                </c:pt>
                <c:pt idx="1084">
                  <c:v>0.15333357299023184</c:v>
                </c:pt>
                <c:pt idx="1085">
                  <c:v>0.16035007336769153</c:v>
                </c:pt>
                <c:pt idx="1086">
                  <c:v>0.16479461948475954</c:v>
                </c:pt>
                <c:pt idx="1087">
                  <c:v>0.16273248080838459</c:v>
                </c:pt>
                <c:pt idx="1088">
                  <c:v>0.16660838646635706</c:v>
                </c:pt>
                <c:pt idx="1089">
                  <c:v>0.16659858232051067</c:v>
                </c:pt>
                <c:pt idx="1090">
                  <c:v>0.16522926995061984</c:v>
                </c:pt>
                <c:pt idx="1091">
                  <c:v>0.16530116702016059</c:v>
                </c:pt>
                <c:pt idx="1092">
                  <c:v>0.16482729997091441</c:v>
                </c:pt>
                <c:pt idx="1093">
                  <c:v>0.16435670097028365</c:v>
                </c:pt>
                <c:pt idx="1094">
                  <c:v>0.17394188755951934</c:v>
                </c:pt>
                <c:pt idx="1095">
                  <c:v>0.16792214200978467</c:v>
                </c:pt>
                <c:pt idx="1096">
                  <c:v>0.16753324422454119</c:v>
                </c:pt>
                <c:pt idx="1097">
                  <c:v>0.17233073959208223</c:v>
                </c:pt>
                <c:pt idx="1098">
                  <c:v>0.15748399473190575</c:v>
                </c:pt>
                <c:pt idx="1099">
                  <c:v>0.1509282892092304</c:v>
                </c:pt>
                <c:pt idx="1100">
                  <c:v>0.148836738095316</c:v>
                </c:pt>
                <c:pt idx="1101">
                  <c:v>0.12033281807100164</c:v>
                </c:pt>
                <c:pt idx="1102">
                  <c:v>0.12459762151421773</c:v>
                </c:pt>
                <c:pt idx="1103">
                  <c:v>0.11330978159631111</c:v>
                </c:pt>
                <c:pt idx="1104">
                  <c:v>0.12863366155434933</c:v>
                </c:pt>
                <c:pt idx="1105">
                  <c:v>0.13387234348498181</c:v>
                </c:pt>
                <c:pt idx="1106">
                  <c:v>0.12969577735438398</c:v>
                </c:pt>
                <c:pt idx="1107">
                  <c:v>0.131012800946427</c:v>
                </c:pt>
                <c:pt idx="1108">
                  <c:v>0.13066965584180035</c:v>
                </c:pt>
                <c:pt idx="1109">
                  <c:v>0.12659439921828289</c:v>
                </c:pt>
                <c:pt idx="1110">
                  <c:v>0.13735281526047982</c:v>
                </c:pt>
                <c:pt idx="1111">
                  <c:v>0.13583644070289194</c:v>
                </c:pt>
                <c:pt idx="1112">
                  <c:v>0.13713712405185743</c:v>
                </c:pt>
                <c:pt idx="1113">
                  <c:v>0.15267669521851818</c:v>
                </c:pt>
                <c:pt idx="1114">
                  <c:v>0.14545757582689806</c:v>
                </c:pt>
                <c:pt idx="1115">
                  <c:v>0.13291807328925834</c:v>
                </c:pt>
                <c:pt idx="1116">
                  <c:v>0.12267274087969345</c:v>
                </c:pt>
                <c:pt idx="1117">
                  <c:v>0.12407800178435457</c:v>
                </c:pt>
                <c:pt idx="1118">
                  <c:v>0.11228361433104692</c:v>
                </c:pt>
                <c:pt idx="1119">
                  <c:v>0.12473161150745282</c:v>
                </c:pt>
                <c:pt idx="1120">
                  <c:v>0.10107420757991203</c:v>
                </c:pt>
                <c:pt idx="1121">
                  <c:v>0.10091407319775288</c:v>
                </c:pt>
                <c:pt idx="1122">
                  <c:v>0.1101985993143635</c:v>
                </c:pt>
                <c:pt idx="1123">
                  <c:v>9.9868297640795758E-2</c:v>
                </c:pt>
                <c:pt idx="1124">
                  <c:v>0.10969858787619327</c:v>
                </c:pt>
                <c:pt idx="1125">
                  <c:v>0.10205462216455939</c:v>
                </c:pt>
                <c:pt idx="1126">
                  <c:v>0.1132084720892309</c:v>
                </c:pt>
                <c:pt idx="1127">
                  <c:v>0.12450938420159946</c:v>
                </c:pt>
                <c:pt idx="1128">
                  <c:v>0.1269832970035262</c:v>
                </c:pt>
                <c:pt idx="1129">
                  <c:v>0.13088861509903829</c:v>
                </c:pt>
                <c:pt idx="1130">
                  <c:v>0.13509459366717544</c:v>
                </c:pt>
                <c:pt idx="1131">
                  <c:v>0.11844061792263225</c:v>
                </c:pt>
                <c:pt idx="1132">
                  <c:v>0.12600288241887886</c:v>
                </c:pt>
                <c:pt idx="1133">
                  <c:v>0.12896046641589845</c:v>
                </c:pt>
                <c:pt idx="1134">
                  <c:v>0.12717611187184025</c:v>
                </c:pt>
                <c:pt idx="1135">
                  <c:v>0.12992780880608387</c:v>
                </c:pt>
                <c:pt idx="1136">
                  <c:v>0.13894108688760859</c:v>
                </c:pt>
                <c:pt idx="1137">
                  <c:v>0.13454882954838837</c:v>
                </c:pt>
                <c:pt idx="1138">
                  <c:v>0.13075462510580321</c:v>
                </c:pt>
                <c:pt idx="1139">
                  <c:v>0.12880033203373945</c:v>
                </c:pt>
                <c:pt idx="1140">
                  <c:v>0.13836264228266665</c:v>
                </c:pt>
                <c:pt idx="1141">
                  <c:v>0.13350632204004667</c:v>
                </c:pt>
                <c:pt idx="1142">
                  <c:v>0.14684322843986641</c:v>
                </c:pt>
                <c:pt idx="1143">
                  <c:v>0.15269957155882652</c:v>
                </c:pt>
                <c:pt idx="1144">
                  <c:v>0.14783998326759112</c:v>
                </c:pt>
                <c:pt idx="1145">
                  <c:v>0.15214727134280848</c:v>
                </c:pt>
                <c:pt idx="1146">
                  <c:v>0.14683342429401985</c:v>
                </c:pt>
                <c:pt idx="1147">
                  <c:v>0.13375469373482407</c:v>
                </c:pt>
                <c:pt idx="1148">
                  <c:v>0.13806524985865698</c:v>
                </c:pt>
                <c:pt idx="1149">
                  <c:v>0.13835937423405123</c:v>
                </c:pt>
                <c:pt idx="1150">
                  <c:v>0.14524515266689109</c:v>
                </c:pt>
                <c:pt idx="1151">
                  <c:v>0.14172546430800709</c:v>
                </c:pt>
                <c:pt idx="1152">
                  <c:v>0.14189867088462818</c:v>
                </c:pt>
                <c:pt idx="1153">
                  <c:v>0.11972496102852039</c:v>
                </c:pt>
                <c:pt idx="1154">
                  <c:v>0.11430000032680487</c:v>
                </c:pt>
                <c:pt idx="1155">
                  <c:v>0.11422156716003315</c:v>
                </c:pt>
                <c:pt idx="1156">
                  <c:v>9.7763674332419406E-2</c:v>
                </c:pt>
                <c:pt idx="1157">
                  <c:v>0.10380302817384715</c:v>
                </c:pt>
                <c:pt idx="1158">
                  <c:v>0.10229318971349026</c:v>
                </c:pt>
                <c:pt idx="1159">
                  <c:v>0.10906785449340353</c:v>
                </c:pt>
                <c:pt idx="1160">
                  <c:v>0.11494707395267213</c:v>
                </c:pt>
                <c:pt idx="1161">
                  <c:v>0.11773145137307063</c:v>
                </c:pt>
                <c:pt idx="1162">
                  <c:v>0.11743079090044557</c:v>
                </c:pt>
                <c:pt idx="1163">
                  <c:v>0.12010405466791732</c:v>
                </c:pt>
                <c:pt idx="1164">
                  <c:v>0.12944086956237574</c:v>
                </c:pt>
                <c:pt idx="1165">
                  <c:v>0.12668263653090114</c:v>
                </c:pt>
                <c:pt idx="1166">
                  <c:v>0.12948008614576159</c:v>
                </c:pt>
                <c:pt idx="1167">
                  <c:v>0.12126421192641661</c:v>
                </c:pt>
                <c:pt idx="1168">
                  <c:v>0.10881621475001071</c:v>
                </c:pt>
                <c:pt idx="1169">
                  <c:v>9.7855179693653219E-2</c:v>
                </c:pt>
                <c:pt idx="1170">
                  <c:v>8.3560735049494614E-2</c:v>
                </c:pt>
                <c:pt idx="1171">
                  <c:v>7.7132483422823403E-2</c:v>
                </c:pt>
                <c:pt idx="1172">
                  <c:v>7.6286058831411277E-2</c:v>
                </c:pt>
                <c:pt idx="1173">
                  <c:v>8.1488792227273302E-2</c:v>
                </c:pt>
                <c:pt idx="1174">
                  <c:v>8.2266587797760096E-2</c:v>
                </c:pt>
                <c:pt idx="1175">
                  <c:v>8.7149052429303972E-2</c:v>
                </c:pt>
                <c:pt idx="1176">
                  <c:v>8.9462830849071709E-2</c:v>
                </c:pt>
                <c:pt idx="1177">
                  <c:v>9.3041344083034674E-2</c:v>
                </c:pt>
                <c:pt idx="1178">
                  <c:v>9.3525015278127371E-2</c:v>
                </c:pt>
                <c:pt idx="1179">
                  <c:v>9.7561055318258982E-2</c:v>
                </c:pt>
                <c:pt idx="1180">
                  <c:v>0.10086178441990507</c:v>
                </c:pt>
                <c:pt idx="1181">
                  <c:v>0.11215616043504266</c:v>
                </c:pt>
                <c:pt idx="1182">
                  <c:v>0.12120538705133782</c:v>
                </c:pt>
                <c:pt idx="1183">
                  <c:v>0.11454837202158227</c:v>
                </c:pt>
                <c:pt idx="1184">
                  <c:v>0.11760072942845111</c:v>
                </c:pt>
                <c:pt idx="1185">
                  <c:v>0.1219701104273628</c:v>
                </c:pt>
                <c:pt idx="1186">
                  <c:v>0.12740814332354014</c:v>
                </c:pt>
                <c:pt idx="1187">
                  <c:v>0.11087508537777008</c:v>
                </c:pt>
                <c:pt idx="1188">
                  <c:v>0.11576408610654493</c:v>
                </c:pt>
                <c:pt idx="1189">
                  <c:v>0.10753840774135355</c:v>
                </c:pt>
                <c:pt idx="1190">
                  <c:v>0.11292741990829862</c:v>
                </c:pt>
                <c:pt idx="1191">
                  <c:v>0.10299255211720533</c:v>
                </c:pt>
                <c:pt idx="1192">
                  <c:v>9.3328932361197936E-2</c:v>
                </c:pt>
                <c:pt idx="1193">
                  <c:v>8.557712104525271E-2</c:v>
                </c:pt>
                <c:pt idx="1194">
                  <c:v>6.7638802194821532E-2</c:v>
                </c:pt>
                <c:pt idx="1195">
                  <c:v>4.8778893634821782E-2</c:v>
                </c:pt>
                <c:pt idx="1196">
                  <c:v>4.3948717781125718E-2</c:v>
                </c:pt>
                <c:pt idx="1197">
                  <c:v>4.9164523371449692E-2</c:v>
                </c:pt>
                <c:pt idx="1198">
                  <c:v>6.451454771841196E-2</c:v>
                </c:pt>
                <c:pt idx="1199">
                  <c:v>5.9854310392721433E-2</c:v>
                </c:pt>
                <c:pt idx="1200">
                  <c:v>4.9563225302539704E-2</c:v>
                </c:pt>
                <c:pt idx="1201">
                  <c:v>4.9311585559146887E-2</c:v>
                </c:pt>
                <c:pt idx="1202">
                  <c:v>4.2536920779233614E-2</c:v>
                </c:pt>
                <c:pt idx="1203">
                  <c:v>2.6474461834094316E-2</c:v>
                </c:pt>
                <c:pt idx="1204">
                  <c:v>2.3007062253058107E-2</c:v>
                </c:pt>
                <c:pt idx="1205">
                  <c:v>3.4141303886036693E-2</c:v>
                </c:pt>
                <c:pt idx="1206">
                  <c:v>2.4497292421722078E-2</c:v>
                </c:pt>
                <c:pt idx="1207">
                  <c:v>3.1046461847166439E-2</c:v>
                </c:pt>
                <c:pt idx="1208">
                  <c:v>2.849738392708339E-2</c:v>
                </c:pt>
                <c:pt idx="1209">
                  <c:v>4.4961812851928115E-2</c:v>
                </c:pt>
                <c:pt idx="1210">
                  <c:v>4.7151405424307159E-2</c:v>
                </c:pt>
                <c:pt idx="1211">
                  <c:v>5.0484815012108129E-2</c:v>
                </c:pt>
                <c:pt idx="1212">
                  <c:v>5.1452157402293537E-2</c:v>
                </c:pt>
                <c:pt idx="1213">
                  <c:v>4.8200449029879848E-2</c:v>
                </c:pt>
                <c:pt idx="1214">
                  <c:v>6.0860869366292702E-2</c:v>
                </c:pt>
                <c:pt idx="1215">
                  <c:v>5.8063419751432248E-2</c:v>
                </c:pt>
                <c:pt idx="1216">
                  <c:v>5.5413032324268842E-2</c:v>
                </c:pt>
                <c:pt idx="1217">
                  <c:v>5.3886853620834577E-2</c:v>
                </c:pt>
                <c:pt idx="1218">
                  <c:v>4.7527231015088676E-2</c:v>
                </c:pt>
                <c:pt idx="1219">
                  <c:v>4.2608817848774357E-2</c:v>
                </c:pt>
                <c:pt idx="1220">
                  <c:v>3.9481295323749221E-2</c:v>
                </c:pt>
                <c:pt idx="1221">
                  <c:v>3.2811208099531718E-2</c:v>
                </c:pt>
                <c:pt idx="1222">
                  <c:v>1.8346824927367729E-2</c:v>
                </c:pt>
                <c:pt idx="1223">
                  <c:v>3.0713120888386344E-2</c:v>
                </c:pt>
                <c:pt idx="1224">
                  <c:v>2.525547970051609E-2</c:v>
                </c:pt>
                <c:pt idx="1225">
                  <c:v>3.6857052285509867E-2</c:v>
                </c:pt>
                <c:pt idx="1226">
                  <c:v>3.4801449706365908E-2</c:v>
                </c:pt>
                <c:pt idx="1227">
                  <c:v>3.541257479746273E-2</c:v>
                </c:pt>
                <c:pt idx="1228">
                  <c:v>3.7330919334756033E-2</c:v>
                </c:pt>
                <c:pt idx="1229">
                  <c:v>3.6994310327360523E-2</c:v>
                </c:pt>
                <c:pt idx="1230">
                  <c:v>5.0674361831806597E-2</c:v>
                </c:pt>
                <c:pt idx="1231">
                  <c:v>4.2262404695532309E-2</c:v>
                </c:pt>
                <c:pt idx="1232">
                  <c:v>2.9523551192347588E-2</c:v>
                </c:pt>
                <c:pt idx="1233">
                  <c:v>-4.5720000130721238E-3</c:v>
                </c:pt>
                <c:pt idx="1234">
                  <c:v>-4.5752680616864972E-4</c:v>
                </c:pt>
                <c:pt idx="1235">
                  <c:v>-1.4033000754919249E-2</c:v>
                </c:pt>
                <c:pt idx="1236">
                  <c:v>-1.5065704117413381E-3</c:v>
                </c:pt>
                <c:pt idx="1237">
                  <c:v>1.5699705548819734E-2</c:v>
                </c:pt>
                <c:pt idx="1238">
                  <c:v>1.7072285967326128E-2</c:v>
                </c:pt>
                <c:pt idx="1239">
                  <c:v>1.0676714826809788E-2</c:v>
                </c:pt>
                <c:pt idx="1240">
                  <c:v>1.2157140849628112E-3</c:v>
                </c:pt>
                <c:pt idx="1241">
                  <c:v>-6.4707362586724953E-3</c:v>
                </c:pt>
                <c:pt idx="1242">
                  <c:v>-2.7941815662448906E-3</c:v>
                </c:pt>
                <c:pt idx="1243">
                  <c:v>-1.9565807060945805E-2</c:v>
                </c:pt>
                <c:pt idx="1244">
                  <c:v>-1.938606438709373E-2</c:v>
                </c:pt>
                <c:pt idx="1245">
                  <c:v>-2.8154238822456604E-2</c:v>
                </c:pt>
                <c:pt idx="1246">
                  <c:v>-2.8154238822456604E-2</c:v>
                </c:pt>
                <c:pt idx="1247">
                  <c:v>-4.0056471880075592E-2</c:v>
                </c:pt>
                <c:pt idx="1248">
                  <c:v>-2.3987476837705319E-2</c:v>
                </c:pt>
                <c:pt idx="1249">
                  <c:v>-1.912135244923896E-2</c:v>
                </c:pt>
                <c:pt idx="1250">
                  <c:v>-2.1814224508403788E-2</c:v>
                </c:pt>
                <c:pt idx="1251">
                  <c:v>-3.4402747775275903E-2</c:v>
                </c:pt>
                <c:pt idx="1252">
                  <c:v>-5.9086318968080732E-3</c:v>
                </c:pt>
                <c:pt idx="1253">
                  <c:v>-8.5916998101263648E-3</c:v>
                </c:pt>
                <c:pt idx="1254">
                  <c:v>-1.6307562591300396E-3</c:v>
                </c:pt>
                <c:pt idx="1255">
                  <c:v>3.3693581225714138E-3</c:v>
                </c:pt>
                <c:pt idx="1256">
                  <c:v>5.1635168124761618E-3</c:v>
                </c:pt>
                <c:pt idx="1257">
                  <c:v>3.303997150261649E-3</c:v>
                </c:pt>
                <c:pt idx="1258">
                  <c:v>-1.5523230923583219E-3</c:v>
                </c:pt>
                <c:pt idx="1259">
                  <c:v>2.6536554757789709E-3</c:v>
                </c:pt>
                <c:pt idx="1260">
                  <c:v>5.6504560561842802E-3</c:v>
                </c:pt>
                <c:pt idx="1261">
                  <c:v>3.0785017957927381E-3</c:v>
                </c:pt>
                <c:pt idx="1262">
                  <c:v>2.4507096567568616E-2</c:v>
                </c:pt>
                <c:pt idx="1263">
                  <c:v>1.7278173030102109E-2</c:v>
                </c:pt>
                <c:pt idx="1264">
                  <c:v>1.7059213772864176E-2</c:v>
                </c:pt>
                <c:pt idx="1265">
                  <c:v>2.1693306709630648E-2</c:v>
                </c:pt>
                <c:pt idx="1266">
                  <c:v>3.3762210246639612E-2</c:v>
                </c:pt>
                <c:pt idx="1267">
                  <c:v>2.5275087992209021E-2</c:v>
                </c:pt>
                <c:pt idx="1268">
                  <c:v>3.0552986506227345E-2</c:v>
                </c:pt>
                <c:pt idx="1269">
                  <c:v>3.3272002954315934E-2</c:v>
                </c:pt>
                <c:pt idx="1270">
                  <c:v>3.2517083724137481E-2</c:v>
                </c:pt>
                <c:pt idx="1271">
                  <c:v>3.6337432555646719E-2</c:v>
                </c:pt>
                <c:pt idx="1272">
                  <c:v>3.4402747775275903E-2</c:v>
                </c:pt>
                <c:pt idx="1273">
                  <c:v>5.069070207488411E-2</c:v>
                </c:pt>
                <c:pt idx="1274">
                  <c:v>4.9942318941936639E-2</c:v>
                </c:pt>
                <c:pt idx="1275">
                  <c:v>2.9683685574506732E-2</c:v>
                </c:pt>
                <c:pt idx="1276">
                  <c:v>2.4735859970652942E-2</c:v>
                </c:pt>
                <c:pt idx="1277">
                  <c:v>3.4536737768511142E-2</c:v>
                </c:pt>
                <c:pt idx="1278">
                  <c:v>4.2752611987855987E-2</c:v>
                </c:pt>
                <c:pt idx="1279">
                  <c:v>4.655008447905673E-2</c:v>
                </c:pt>
                <c:pt idx="1280">
                  <c:v>4.0108760657923556E-2</c:v>
                </c:pt>
                <c:pt idx="1281">
                  <c:v>5.9256257496086567E-2</c:v>
                </c:pt>
                <c:pt idx="1282">
                  <c:v>5.8654936550836138E-2</c:v>
                </c:pt>
                <c:pt idx="1283">
                  <c:v>6.5217178170742449E-2</c:v>
                </c:pt>
                <c:pt idx="1284">
                  <c:v>6.6593026637864261E-2</c:v>
                </c:pt>
                <c:pt idx="1285">
                  <c:v>6.8831639939475858E-2</c:v>
                </c:pt>
                <c:pt idx="1286">
                  <c:v>7.1923213929730542E-2</c:v>
                </c:pt>
                <c:pt idx="1287">
                  <c:v>7.4965767190752847E-2</c:v>
                </c:pt>
                <c:pt idx="1288">
                  <c:v>7.2825195347606037E-2</c:v>
                </c:pt>
                <c:pt idx="1289">
                  <c:v>7.7887402653001994E-2</c:v>
                </c:pt>
                <c:pt idx="1290">
                  <c:v>8.241038193684172E-2</c:v>
                </c:pt>
                <c:pt idx="1291">
                  <c:v>8.4050942341818299E-2</c:v>
                </c:pt>
                <c:pt idx="1292">
                  <c:v>8.7341867297617989E-2</c:v>
                </c:pt>
                <c:pt idx="1293">
                  <c:v>8.6518319046514219E-2</c:v>
                </c:pt>
                <c:pt idx="1294">
                  <c:v>8.1348266136807082E-2</c:v>
                </c:pt>
                <c:pt idx="1295">
                  <c:v>7.3096443382691792E-2</c:v>
                </c:pt>
                <c:pt idx="1296">
                  <c:v>7.9907056697375509E-2</c:v>
                </c:pt>
                <c:pt idx="1297">
                  <c:v>7.9746922315216365E-2</c:v>
                </c:pt>
                <c:pt idx="1298">
                  <c:v>8.6119617115424207E-2</c:v>
                </c:pt>
                <c:pt idx="1299">
                  <c:v>9.2191651443006992E-2</c:v>
                </c:pt>
                <c:pt idx="1300">
                  <c:v>0.10658740559424565</c:v>
                </c:pt>
                <c:pt idx="1301">
                  <c:v>0.10719526263672706</c:v>
                </c:pt>
                <c:pt idx="1302">
                  <c:v>0.11407777302095153</c:v>
                </c:pt>
                <c:pt idx="1303">
                  <c:v>0.10211017899102276</c:v>
                </c:pt>
                <c:pt idx="1304">
                  <c:v>0.10048269078050814</c:v>
                </c:pt>
                <c:pt idx="1305">
                  <c:v>8.0328634968773863E-2</c:v>
                </c:pt>
                <c:pt idx="1306">
                  <c:v>7.8612909445640977E-2</c:v>
                </c:pt>
                <c:pt idx="1307">
                  <c:v>8.4838542058151778E-2</c:v>
                </c:pt>
                <c:pt idx="1308">
                  <c:v>8.5658822260639991E-2</c:v>
                </c:pt>
                <c:pt idx="1309">
                  <c:v>8.5086913752929039E-2</c:v>
                </c:pt>
                <c:pt idx="1310">
                  <c:v>9.5355122502802425E-2</c:v>
                </c:pt>
                <c:pt idx="1311">
                  <c:v>0.10635864219116133</c:v>
                </c:pt>
                <c:pt idx="1312">
                  <c:v>0.10973126836234816</c:v>
                </c:pt>
                <c:pt idx="1313">
                  <c:v>0.12275771014369614</c:v>
                </c:pt>
                <c:pt idx="1314">
                  <c:v>0.124839457111764</c:v>
                </c:pt>
                <c:pt idx="1315">
                  <c:v>0.1266499560447461</c:v>
                </c:pt>
                <c:pt idx="1316">
                  <c:v>0.12357472229756894</c:v>
                </c:pt>
                <c:pt idx="1317">
                  <c:v>0.11676410898288522</c:v>
                </c:pt>
                <c:pt idx="1318">
                  <c:v>0.11919226910419528</c:v>
                </c:pt>
                <c:pt idx="1319">
                  <c:v>0.12268581307415539</c:v>
                </c:pt>
                <c:pt idx="1320">
                  <c:v>0.12676760579490384</c:v>
                </c:pt>
                <c:pt idx="1321">
                  <c:v>0.12762710258077806</c:v>
                </c:pt>
                <c:pt idx="1322">
                  <c:v>0.13184288529476174</c:v>
                </c:pt>
                <c:pt idx="1323">
                  <c:v>0.13653907115522257</c:v>
                </c:pt>
                <c:pt idx="1324">
                  <c:v>0.14356537567852867</c:v>
                </c:pt>
                <c:pt idx="1325">
                  <c:v>0.14356537567852867</c:v>
                </c:pt>
                <c:pt idx="1326">
                  <c:v>0.14507521413888555</c:v>
                </c:pt>
                <c:pt idx="1327">
                  <c:v>0.1446765122077957</c:v>
                </c:pt>
                <c:pt idx="1328">
                  <c:v>0.1411764321406046</c:v>
                </c:pt>
                <c:pt idx="1329">
                  <c:v>0.14395100541515657</c:v>
                </c:pt>
                <c:pt idx="1330">
                  <c:v>0.14445101685332679</c:v>
                </c:pt>
                <c:pt idx="1331">
                  <c:v>0.14859490249776958</c:v>
                </c:pt>
                <c:pt idx="1332">
                  <c:v>0.14859490249776958</c:v>
                </c:pt>
                <c:pt idx="1333">
                  <c:v>0.14019928560457265</c:v>
                </c:pt>
                <c:pt idx="1334">
                  <c:v>0.1446274914785633</c:v>
                </c:pt>
                <c:pt idx="1335">
                  <c:v>0.13170889530152652</c:v>
                </c:pt>
                <c:pt idx="1336">
                  <c:v>0.11151562290640636</c:v>
                </c:pt>
                <c:pt idx="1337">
                  <c:v>0.11677718117734733</c:v>
                </c:pt>
                <c:pt idx="1338">
                  <c:v>9.5028317641253301E-2</c:v>
                </c:pt>
                <c:pt idx="1339">
                  <c:v>9.8407479909671261E-2</c:v>
                </c:pt>
                <c:pt idx="1340">
                  <c:v>8.5247048135088183E-2</c:v>
                </c:pt>
                <c:pt idx="1341">
                  <c:v>9.9495740098629798E-2</c:v>
                </c:pt>
                <c:pt idx="1342">
                  <c:v>0.10648936413578101</c:v>
                </c:pt>
                <c:pt idx="1343">
                  <c:v>0.1237381247283435</c:v>
                </c:pt>
                <c:pt idx="1344">
                  <c:v>0.11951580591712885</c:v>
                </c:pt>
                <c:pt idx="1345">
                  <c:v>0.10126048635099508</c:v>
                </c:pt>
                <c:pt idx="1346">
                  <c:v>0.10672793168471187</c:v>
                </c:pt>
                <c:pt idx="1347">
                  <c:v>0.10679656070563705</c:v>
                </c:pt>
                <c:pt idx="1348">
                  <c:v>8.7345135346233407E-2</c:v>
                </c:pt>
                <c:pt idx="1349">
                  <c:v>9.5025049592637745E-2</c:v>
                </c:pt>
                <c:pt idx="1350">
                  <c:v>9.4423728647387462E-2</c:v>
                </c:pt>
                <c:pt idx="1351">
                  <c:v>7.77403404653048E-2</c:v>
                </c:pt>
                <c:pt idx="1352">
                  <c:v>8.4387551349213955E-2</c:v>
                </c:pt>
                <c:pt idx="1353">
                  <c:v>7.2060471971581053E-2</c:v>
                </c:pt>
                <c:pt idx="1354">
                  <c:v>7.8527940181638139E-2</c:v>
                </c:pt>
                <c:pt idx="1355">
                  <c:v>8.9400737925377366E-2</c:v>
                </c:pt>
                <c:pt idx="1356">
                  <c:v>9.1511897330984693E-2</c:v>
                </c:pt>
                <c:pt idx="1357">
                  <c:v>9.1008617844199058E-2</c:v>
                </c:pt>
                <c:pt idx="1358">
                  <c:v>0.10407100816031749</c:v>
                </c:pt>
                <c:pt idx="1359">
                  <c:v>0.10670832339301879</c:v>
                </c:pt>
                <c:pt idx="1360">
                  <c:v>0.11149601461471344</c:v>
                </c:pt>
                <c:pt idx="1361">
                  <c:v>0.10676714826809773</c:v>
                </c:pt>
                <c:pt idx="1362">
                  <c:v>0.10803188308229279</c:v>
                </c:pt>
                <c:pt idx="1363">
                  <c:v>0.10433572009817225</c:v>
                </c:pt>
                <c:pt idx="1364">
                  <c:v>0.10564947564159971</c:v>
                </c:pt>
                <c:pt idx="1365">
                  <c:v>0.12842123839434239</c:v>
                </c:pt>
                <c:pt idx="1366">
                  <c:v>0.12901275519374628</c:v>
                </c:pt>
                <c:pt idx="1367">
                  <c:v>0.13338540424127354</c:v>
                </c:pt>
                <c:pt idx="1368">
                  <c:v>0.13300631060187659</c:v>
                </c:pt>
                <c:pt idx="1369">
                  <c:v>0.12929707542329411</c:v>
                </c:pt>
                <c:pt idx="1370">
                  <c:v>0.12563359292532847</c:v>
                </c:pt>
                <c:pt idx="1371">
                  <c:v>0.1251727980705441</c:v>
                </c:pt>
                <c:pt idx="1372">
                  <c:v>0.1249865192994612</c:v>
                </c:pt>
                <c:pt idx="1373">
                  <c:v>0.13521877951456412</c:v>
                </c:pt>
                <c:pt idx="1374">
                  <c:v>0.14302941570558814</c:v>
                </c:pt>
                <c:pt idx="1375">
                  <c:v>0.14642491821708348</c:v>
                </c:pt>
                <c:pt idx="1376">
                  <c:v>0.15709509694666227</c:v>
                </c:pt>
                <c:pt idx="1377">
                  <c:v>0.15296101544806587</c:v>
                </c:pt>
                <c:pt idx="1378">
                  <c:v>0.15158189893232865</c:v>
                </c:pt>
                <c:pt idx="1379">
                  <c:v>0.14700336282202539</c:v>
                </c:pt>
                <c:pt idx="1380">
                  <c:v>0.14431375881147612</c:v>
                </c:pt>
                <c:pt idx="1381">
                  <c:v>0.14274836352465586</c:v>
                </c:pt>
                <c:pt idx="1382">
                  <c:v>0.14304248790005009</c:v>
                </c:pt>
                <c:pt idx="1383">
                  <c:v>0.14454252221456046</c:v>
                </c:pt>
                <c:pt idx="1384">
                  <c:v>0.15079756726461074</c:v>
                </c:pt>
                <c:pt idx="1385">
                  <c:v>0.14433336710316907</c:v>
                </c:pt>
                <c:pt idx="1386">
                  <c:v>0.13820577594912306</c:v>
                </c:pt>
                <c:pt idx="1387">
                  <c:v>0.13733974306601784</c:v>
                </c:pt>
                <c:pt idx="1388">
                  <c:v>0.14052282241750635</c:v>
                </c:pt>
                <c:pt idx="1389">
                  <c:v>0.15455909122104103</c:v>
                </c:pt>
                <c:pt idx="1390">
                  <c:v>0.15456889536688756</c:v>
                </c:pt>
                <c:pt idx="1391">
                  <c:v>0.14713408476664508</c:v>
                </c:pt>
                <c:pt idx="1392">
                  <c:v>0.15181393038402838</c:v>
                </c:pt>
                <c:pt idx="1393">
                  <c:v>0.15152307405724971</c:v>
                </c:pt>
                <c:pt idx="1394">
                  <c:v>0.13167621481537162</c:v>
                </c:pt>
                <c:pt idx="1395">
                  <c:v>0.13298343426156811</c:v>
                </c:pt>
                <c:pt idx="1396">
                  <c:v>0.14055877095227681</c:v>
                </c:pt>
                <c:pt idx="1397">
                  <c:v>0.1033324291732164</c:v>
                </c:pt>
                <c:pt idx="1398">
                  <c:v>8.2028020248829228E-2</c:v>
                </c:pt>
                <c:pt idx="1399">
                  <c:v>7.5730490566777678E-2</c:v>
                </c:pt>
                <c:pt idx="1400">
                  <c:v>8.1720823678973029E-2</c:v>
                </c:pt>
                <c:pt idx="1401">
                  <c:v>0.10309059357567013</c:v>
                </c:pt>
                <c:pt idx="1402">
                  <c:v>8.9482439140764647E-2</c:v>
                </c:pt>
                <c:pt idx="1403">
                  <c:v>8.7132712186226605E-2</c:v>
                </c:pt>
                <c:pt idx="1404">
                  <c:v>9.7136208998245072E-2</c:v>
                </c:pt>
                <c:pt idx="1405">
                  <c:v>7.476314817659227E-2</c:v>
                </c:pt>
                <c:pt idx="1406">
                  <c:v>7.2828463396221607E-2</c:v>
                </c:pt>
                <c:pt idx="1407">
                  <c:v>8.7959528485945793E-2</c:v>
                </c:pt>
                <c:pt idx="1408">
                  <c:v>0.10106767148268106</c:v>
                </c:pt>
                <c:pt idx="1409">
                  <c:v>9.4871451307709714E-2</c:v>
                </c:pt>
                <c:pt idx="1410">
                  <c:v>0.10946655642449339</c:v>
                </c:pt>
                <c:pt idx="1411">
                  <c:v>0.10253175726242111</c:v>
                </c:pt>
                <c:pt idx="1412">
                  <c:v>8.9649109620154765E-2</c:v>
                </c:pt>
                <c:pt idx="1413">
                  <c:v>9.4417192550156487E-2</c:v>
                </c:pt>
                <c:pt idx="1414">
                  <c:v>0.10148598170546384</c:v>
                </c:pt>
                <c:pt idx="1415">
                  <c:v>9.9822544960178922E-2</c:v>
                </c:pt>
                <c:pt idx="1416">
                  <c:v>0.11483922834836095</c:v>
                </c:pt>
                <c:pt idx="1417">
                  <c:v>0.11988182736206397</c:v>
                </c:pt>
                <c:pt idx="1418">
                  <c:v>0.11791446209553812</c:v>
                </c:pt>
                <c:pt idx="1419">
                  <c:v>0.12774802037955121</c:v>
                </c:pt>
                <c:pt idx="1420">
                  <c:v>0.13881690104021988</c:v>
                </c:pt>
                <c:pt idx="1421">
                  <c:v>0.14224508403787023</c:v>
                </c:pt>
                <c:pt idx="1422">
                  <c:v>0.14218952721140685</c:v>
                </c:pt>
                <c:pt idx="1423">
                  <c:v>0.14348694251175678</c:v>
                </c:pt>
                <c:pt idx="1424">
                  <c:v>0.14931387319317774</c:v>
                </c:pt>
                <c:pt idx="1425">
                  <c:v>0.15651665234172035</c:v>
                </c:pt>
                <c:pt idx="1426">
                  <c:v>0.16019320703414794</c:v>
                </c:pt>
                <c:pt idx="1427">
                  <c:v>0.14984656511750269</c:v>
                </c:pt>
                <c:pt idx="1428">
                  <c:v>0.15076488677845584</c:v>
                </c:pt>
                <c:pt idx="1429">
                  <c:v>0.15298062373975879</c:v>
                </c:pt>
                <c:pt idx="1430">
                  <c:v>0.1610232913824827</c:v>
                </c:pt>
                <c:pt idx="1431">
                  <c:v>0.16714761448791315</c:v>
                </c:pt>
                <c:pt idx="1432">
                  <c:v>0.1558989911533924</c:v>
                </c:pt>
                <c:pt idx="1433">
                  <c:v>0.15429111123457084</c:v>
                </c:pt>
                <c:pt idx="1434">
                  <c:v>0.14807528276790657</c:v>
                </c:pt>
                <c:pt idx="1435">
                  <c:v>0.15433359586657211</c:v>
                </c:pt>
                <c:pt idx="1436">
                  <c:v>0.15881082246979517</c:v>
                </c:pt>
                <c:pt idx="1437">
                  <c:v>0.16651361305650783</c:v>
                </c:pt>
                <c:pt idx="1438">
                  <c:v>0.14978120414519291</c:v>
                </c:pt>
                <c:pt idx="1439">
                  <c:v>0.11548630197422821</c:v>
                </c:pt>
                <c:pt idx="1440">
                  <c:v>0.11681312971211762</c:v>
                </c:pt>
                <c:pt idx="1441">
                  <c:v>0.12640158434996887</c:v>
                </c:pt>
                <c:pt idx="1442">
                  <c:v>0.13441810760376871</c:v>
                </c:pt>
                <c:pt idx="1443">
                  <c:v>0.12184265653135869</c:v>
                </c:pt>
                <c:pt idx="1444">
                  <c:v>0.13143437921782536</c:v>
                </c:pt>
                <c:pt idx="1445">
                  <c:v>0.1418431140581648</c:v>
                </c:pt>
                <c:pt idx="1446">
                  <c:v>0.166667211341436</c:v>
                </c:pt>
                <c:pt idx="1447">
                  <c:v>0.17605631501374225</c:v>
                </c:pt>
                <c:pt idx="1448">
                  <c:v>0.17625239793067168</c:v>
                </c:pt>
                <c:pt idx="1449">
                  <c:v>0.17277846225240451</c:v>
                </c:pt>
                <c:pt idx="1450">
                  <c:v>0.16976858947753709</c:v>
                </c:pt>
                <c:pt idx="1451">
                  <c:v>0.17652364596575743</c:v>
                </c:pt>
                <c:pt idx="1452">
                  <c:v>0.17807270100950034</c:v>
                </c:pt>
                <c:pt idx="1453">
                  <c:v>0.17874918707290691</c:v>
                </c:pt>
                <c:pt idx="1454">
                  <c:v>0.1834813214681382</c:v>
                </c:pt>
                <c:pt idx="1455">
                  <c:v>0.18456304555986575</c:v>
                </c:pt>
                <c:pt idx="1456">
                  <c:v>0.18489311847003045</c:v>
                </c:pt>
                <c:pt idx="1457">
                  <c:v>0.18371662096845365</c:v>
                </c:pt>
                <c:pt idx="1458">
                  <c:v>0.18312837221766518</c:v>
                </c:pt>
                <c:pt idx="1459">
                  <c:v>0.1779387110162651</c:v>
                </c:pt>
                <c:pt idx="1460">
                  <c:v>0.18425584899000957</c:v>
                </c:pt>
                <c:pt idx="1461">
                  <c:v>0.19780844659845168</c:v>
                </c:pt>
                <c:pt idx="1462">
                  <c:v>0.20150460958257221</c:v>
                </c:pt>
                <c:pt idx="1463">
                  <c:v>0.20549816499070239</c:v>
                </c:pt>
                <c:pt idx="1464">
                  <c:v>0.21136104420689364</c:v>
                </c:pt>
                <c:pt idx="1465">
                  <c:v>0.20906360603020341</c:v>
                </c:pt>
                <c:pt idx="1466">
                  <c:v>0.21316500704264477</c:v>
                </c:pt>
                <c:pt idx="1467">
                  <c:v>0.209014585300971</c:v>
                </c:pt>
                <c:pt idx="1468">
                  <c:v>0.20552104133101087</c:v>
                </c:pt>
                <c:pt idx="1469">
                  <c:v>0.21297219217433089</c:v>
                </c:pt>
                <c:pt idx="1470">
                  <c:v>0.21078586765056725</c:v>
                </c:pt>
                <c:pt idx="1471">
                  <c:v>0.20805377900801658</c:v>
                </c:pt>
                <c:pt idx="1472">
                  <c:v>0.20390989336357376</c:v>
                </c:pt>
                <c:pt idx="1473">
                  <c:v>0.20253077684783641</c:v>
                </c:pt>
                <c:pt idx="1474">
                  <c:v>0.20503410208730277</c:v>
                </c:pt>
                <c:pt idx="1475">
                  <c:v>0.21168784906844276</c:v>
                </c:pt>
                <c:pt idx="1476">
                  <c:v>0.21099175471334325</c:v>
                </c:pt>
                <c:pt idx="1477">
                  <c:v>0.21337743020265174</c:v>
                </c:pt>
                <c:pt idx="1478">
                  <c:v>0.21034794913609139</c:v>
                </c:pt>
                <c:pt idx="1479">
                  <c:v>0.18521011918573302</c:v>
                </c:pt>
                <c:pt idx="1480">
                  <c:v>0.18008908700525827</c:v>
                </c:pt>
                <c:pt idx="1481">
                  <c:v>0.19611232936701173</c:v>
                </c:pt>
                <c:pt idx="1482">
                  <c:v>0.19222661956319273</c:v>
                </c:pt>
                <c:pt idx="1483">
                  <c:v>0.20667466249227934</c:v>
                </c:pt>
                <c:pt idx="1484">
                  <c:v>0.20008627648344898</c:v>
                </c:pt>
                <c:pt idx="1485">
                  <c:v>0.19995555453882946</c:v>
                </c:pt>
                <c:pt idx="1486">
                  <c:v>0.20507658671930404</c:v>
                </c:pt>
                <c:pt idx="1487">
                  <c:v>0.21125319860258246</c:v>
                </c:pt>
                <c:pt idx="1488">
                  <c:v>0.21933181478007679</c:v>
                </c:pt>
                <c:pt idx="1489">
                  <c:v>0.2329497733608285</c:v>
                </c:pt>
                <c:pt idx="1490">
                  <c:v>0.2239757118626898</c:v>
                </c:pt>
                <c:pt idx="1491">
                  <c:v>0.22192337733216125</c:v>
                </c:pt>
                <c:pt idx="1492">
                  <c:v>0.22197893415862463</c:v>
                </c:pt>
                <c:pt idx="1493">
                  <c:v>0.2341981679319462</c:v>
                </c:pt>
                <c:pt idx="1494">
                  <c:v>0.23423084841810107</c:v>
                </c:pt>
                <c:pt idx="1495">
                  <c:v>0.2334890013823846</c:v>
                </c:pt>
                <c:pt idx="1496">
                  <c:v>0.2334890013823846</c:v>
                </c:pt>
                <c:pt idx="1497">
                  <c:v>0.23606422369139168</c:v>
                </c:pt>
                <c:pt idx="1498">
                  <c:v>0.22501821937103136</c:v>
                </c:pt>
                <c:pt idx="1499">
                  <c:v>0.22393322723068837</c:v>
                </c:pt>
                <c:pt idx="1500">
                  <c:v>0.23964927302258549</c:v>
                </c:pt>
                <c:pt idx="1501">
                  <c:v>0.2331556604236045</c:v>
                </c:pt>
                <c:pt idx="1502">
                  <c:v>0.22634177906030536</c:v>
                </c:pt>
                <c:pt idx="1503">
                  <c:v>0.22854117577853095</c:v>
                </c:pt>
                <c:pt idx="1504">
                  <c:v>0.23289094848574973</c:v>
                </c:pt>
                <c:pt idx="1505">
                  <c:v>0.24051203785707526</c:v>
                </c:pt>
                <c:pt idx="1506">
                  <c:v>0.2384335589376228</c:v>
                </c:pt>
                <c:pt idx="1507">
                  <c:v>0.23521779909997942</c:v>
                </c:pt>
                <c:pt idx="1508">
                  <c:v>0.23364913576454374</c:v>
                </c:pt>
                <c:pt idx="1509">
                  <c:v>0.23171445098417293</c:v>
                </c:pt>
                <c:pt idx="1510">
                  <c:v>0.23340730016699732</c:v>
                </c:pt>
                <c:pt idx="1511">
                  <c:v>0.2445578820430534</c:v>
                </c:pt>
                <c:pt idx="1512">
                  <c:v>0.23830283699300314</c:v>
                </c:pt>
                <c:pt idx="1513">
                  <c:v>0.23198569901925867</c:v>
                </c:pt>
                <c:pt idx="1514">
                  <c:v>0.22122074687983062</c:v>
                </c:pt>
                <c:pt idx="1515">
                  <c:v>0.23504786057197388</c:v>
                </c:pt>
                <c:pt idx="1516">
                  <c:v>0.2019359919998171</c:v>
                </c:pt>
                <c:pt idx="1517">
                  <c:v>0.21545917717071958</c:v>
                </c:pt>
                <c:pt idx="1518">
                  <c:v>0.22106061249767162</c:v>
                </c:pt>
                <c:pt idx="1519">
                  <c:v>0.20616484690826273</c:v>
                </c:pt>
                <c:pt idx="1520">
                  <c:v>0.18986708846280798</c:v>
                </c:pt>
                <c:pt idx="1521">
                  <c:v>0.19652083544394813</c:v>
                </c:pt>
                <c:pt idx="1522">
                  <c:v>0.21972724866255122</c:v>
                </c:pt>
                <c:pt idx="1523">
                  <c:v>0.23461647815472914</c:v>
                </c:pt>
                <c:pt idx="1524">
                  <c:v>0.24366243672240875</c:v>
                </c:pt>
                <c:pt idx="1525">
                  <c:v>0.24136499854571836</c:v>
                </c:pt>
                <c:pt idx="1526">
                  <c:v>0.23962966473089256</c:v>
                </c:pt>
                <c:pt idx="1527">
                  <c:v>0.25030311150908691</c:v>
                </c:pt>
                <c:pt idx="1528">
                  <c:v>0.25964646250077617</c:v>
                </c:pt>
                <c:pt idx="1529">
                  <c:v>0.25713333311546344</c:v>
                </c:pt>
                <c:pt idx="1530">
                  <c:v>0.255247669064325</c:v>
                </c:pt>
                <c:pt idx="1531">
                  <c:v>0.25379992352766245</c:v>
                </c:pt>
                <c:pt idx="1532">
                  <c:v>0.26315961476242922</c:v>
                </c:pt>
                <c:pt idx="1533">
                  <c:v>0.24936844960505639</c:v>
                </c:pt>
                <c:pt idx="1534">
                  <c:v>0.24198265973404631</c:v>
                </c:pt>
                <c:pt idx="1535">
                  <c:v>0.19217759883396032</c:v>
                </c:pt>
                <c:pt idx="1536">
                  <c:v>0.16751363593284826</c:v>
                </c:pt>
                <c:pt idx="1537">
                  <c:v>0.1692032170670571</c:v>
                </c:pt>
                <c:pt idx="1538">
                  <c:v>0.12941145712483626</c:v>
                </c:pt>
                <c:pt idx="1539">
                  <c:v>8.8093518479180885E-2</c:v>
                </c:pt>
                <c:pt idx="1540">
                  <c:v>9.1145875886049721E-2</c:v>
                </c:pt>
                <c:pt idx="1541">
                  <c:v>0.10197618899778753</c:v>
                </c:pt>
                <c:pt idx="1542">
                  <c:v>0.11785563722045933</c:v>
                </c:pt>
                <c:pt idx="1543">
                  <c:v>9.9234296209390449E-2</c:v>
                </c:pt>
                <c:pt idx="1544">
                  <c:v>5.6256188867065696E-2</c:v>
                </c:pt>
                <c:pt idx="1545">
                  <c:v>-3.2961538335844177E-2</c:v>
                </c:pt>
                <c:pt idx="1546">
                  <c:v>-4.8991316794828592E-2</c:v>
                </c:pt>
                <c:pt idx="1547">
                  <c:v>-5.0448866477337685E-2</c:v>
                </c:pt>
                <c:pt idx="1548">
                  <c:v>-0.16820646223933222</c:v>
                </c:pt>
                <c:pt idx="1549">
                  <c:v>-0.15487609193674362</c:v>
                </c:pt>
                <c:pt idx="1550">
                  <c:v>-0.19920717140588182</c:v>
                </c:pt>
                <c:pt idx="1551">
                  <c:v>-0.17302029784995077</c:v>
                </c:pt>
                <c:pt idx="1552">
                  <c:v>-0.22030242521887747</c:v>
                </c:pt>
                <c:pt idx="1553">
                  <c:v>-0.19799472536953458</c:v>
                </c:pt>
                <c:pt idx="1554">
                  <c:v>-0.1671378103420666</c:v>
                </c:pt>
                <c:pt idx="1555">
                  <c:v>-0.18771344442519924</c:v>
                </c:pt>
                <c:pt idx="1556">
                  <c:v>-0.11268885235936761</c:v>
                </c:pt>
                <c:pt idx="1557">
                  <c:v>-8.4900634981845982E-2</c:v>
                </c:pt>
                <c:pt idx="1558">
                  <c:v>-6.9331651377645784E-2</c:v>
                </c:pt>
                <c:pt idx="1559">
                  <c:v>-0.10826391453399253</c:v>
                </c:pt>
                <c:pt idx="1560">
                  <c:v>-9.6181938802521613E-2</c:v>
                </c:pt>
                <c:pt idx="1561">
                  <c:v>-8.9227531348756259E-2</c:v>
                </c:pt>
                <c:pt idx="1562">
                  <c:v>-0.12406492958989247</c:v>
                </c:pt>
                <c:pt idx="1563">
                  <c:v>-0.12138839777380531</c:v>
                </c:pt>
                <c:pt idx="1564">
                  <c:v>-0.12972192174330788</c:v>
                </c:pt>
                <c:pt idx="1565">
                  <c:v>-8.6263411254505845E-2</c:v>
                </c:pt>
                <c:pt idx="1566">
                  <c:v>-6.6099551296925019E-2</c:v>
                </c:pt>
                <c:pt idx="1567">
                  <c:v>-6.8191102410839421E-2</c:v>
                </c:pt>
                <c:pt idx="1568">
                  <c:v>-5.4622164559319945E-2</c:v>
                </c:pt>
                <c:pt idx="1569">
                  <c:v>-5.4622164559319945E-2</c:v>
                </c:pt>
                <c:pt idx="1570">
                  <c:v>-4.6468383263669449E-2</c:v>
                </c:pt>
                <c:pt idx="1571">
                  <c:v>-8.2266587797760096E-2</c:v>
                </c:pt>
                <c:pt idx="1572">
                  <c:v>-8.0910347622331208E-2</c:v>
                </c:pt>
                <c:pt idx="1573">
                  <c:v>-5.6089518387675424E-2</c:v>
                </c:pt>
                <c:pt idx="1574">
                  <c:v>-4.9161255322834128E-2</c:v>
                </c:pt>
                <c:pt idx="1575">
                  <c:v>-8.7776517763478154E-2</c:v>
                </c:pt>
                <c:pt idx="1576">
                  <c:v>-7.3540897994398488E-2</c:v>
                </c:pt>
                <c:pt idx="1577">
                  <c:v>-6.7802204625595955E-2</c:v>
                </c:pt>
                <c:pt idx="1578">
                  <c:v>-8.1982267568212239E-2</c:v>
                </c:pt>
                <c:pt idx="1579">
                  <c:v>-5.8118976577895477E-2</c:v>
                </c:pt>
                <c:pt idx="1580">
                  <c:v>-4.1788537646285991E-2</c:v>
                </c:pt>
                <c:pt idx="1581">
                  <c:v>-2.0866490409911308E-2</c:v>
                </c:pt>
                <c:pt idx="1582">
                  <c:v>-4.3138241724483897E-2</c:v>
                </c:pt>
                <c:pt idx="1583">
                  <c:v>-4.3138241724483897E-2</c:v>
                </c:pt>
                <c:pt idx="1584">
                  <c:v>-7.9560643544133308E-2</c:v>
                </c:pt>
                <c:pt idx="1585">
                  <c:v>-6.0138630622269137E-2</c:v>
                </c:pt>
                <c:pt idx="1586">
                  <c:v>-7.0645406921073239E-2</c:v>
                </c:pt>
                <c:pt idx="1587">
                  <c:v>-5.8605915821603745E-2</c:v>
                </c:pt>
                <c:pt idx="1588">
                  <c:v>-4.961551408038737E-2</c:v>
                </c:pt>
                <c:pt idx="1589">
                  <c:v>-5.757648050772398E-2</c:v>
                </c:pt>
                <c:pt idx="1590">
                  <c:v>-5.7429418320026938E-2</c:v>
                </c:pt>
                <c:pt idx="1591">
                  <c:v>-8.1498596373119542E-2</c:v>
                </c:pt>
                <c:pt idx="1592">
                  <c:v>-9.7943417006271336E-2</c:v>
                </c:pt>
                <c:pt idx="1593">
                  <c:v>-9.452177010585211E-2</c:v>
                </c:pt>
                <c:pt idx="1594">
                  <c:v>-4.8383459752347188E-2</c:v>
                </c:pt>
                <c:pt idx="1595">
                  <c:v>-5.1422744964754068E-2</c:v>
                </c:pt>
                <c:pt idx="1596">
                  <c:v>-3.8412643426483602E-2</c:v>
                </c:pt>
                <c:pt idx="1597">
                  <c:v>-5.0638413297036153E-2</c:v>
                </c:pt>
                <c:pt idx="1598">
                  <c:v>-5.0478278914877155E-2</c:v>
                </c:pt>
                <c:pt idx="1599">
                  <c:v>-1.9840323144647114E-2</c:v>
                </c:pt>
                <c:pt idx="1600">
                  <c:v>-2.8922230247096859E-3</c:v>
                </c:pt>
                <c:pt idx="1601">
                  <c:v>1.1287839917906608E-2</c:v>
                </c:pt>
                <c:pt idx="1602">
                  <c:v>-3.1798113028729475E-3</c:v>
                </c:pt>
                <c:pt idx="1603">
                  <c:v>5.8792194592687539E-3</c:v>
                </c:pt>
                <c:pt idx="1604">
                  <c:v>3.2383093730902389E-2</c:v>
                </c:pt>
                <c:pt idx="1605">
                  <c:v>6.8517907272388684E-2</c:v>
                </c:pt>
                <c:pt idx="1606">
                  <c:v>6.5929612768919635E-2</c:v>
                </c:pt>
                <c:pt idx="1607">
                  <c:v>0.10600242489207275</c:v>
                </c:pt>
                <c:pt idx="1608">
                  <c:v>0.10011993738418858</c:v>
                </c:pt>
                <c:pt idx="1609">
                  <c:v>8.5224171794779688E-2</c:v>
                </c:pt>
                <c:pt idx="1610">
                  <c:v>7.6400440532953431E-2</c:v>
                </c:pt>
                <c:pt idx="1611">
                  <c:v>2.766076348151766E-2</c:v>
                </c:pt>
                <c:pt idx="1612">
                  <c:v>3.0657564061922968E-2</c:v>
                </c:pt>
                <c:pt idx="1613">
                  <c:v>2.4990767762661324E-2</c:v>
                </c:pt>
                <c:pt idx="1614">
                  <c:v>5.9713784302255365E-2</c:v>
                </c:pt>
                <c:pt idx="1615">
                  <c:v>6.7756451944979257E-2</c:v>
                </c:pt>
                <c:pt idx="1616">
                  <c:v>6.2083119548486491E-2</c:v>
                </c:pt>
                <c:pt idx="1617">
                  <c:v>6.835777289022954E-2</c:v>
                </c:pt>
                <c:pt idx="1618">
                  <c:v>5.9400051635168198E-2</c:v>
                </c:pt>
                <c:pt idx="1619">
                  <c:v>7.8073681424084898E-2</c:v>
                </c:pt>
                <c:pt idx="1620">
                  <c:v>4.4507554094374728E-2</c:v>
                </c:pt>
                <c:pt idx="1621">
                  <c:v>5.1955436889079172E-2</c:v>
                </c:pt>
                <c:pt idx="1622">
                  <c:v>4.713833322984521E-2</c:v>
                </c:pt>
                <c:pt idx="1623">
                  <c:v>5.6239848623988183E-2</c:v>
                </c:pt>
                <c:pt idx="1624">
                  <c:v>5.6909798590163936E-2</c:v>
                </c:pt>
                <c:pt idx="1625">
                  <c:v>5.5073155268257769E-2</c:v>
                </c:pt>
                <c:pt idx="1626">
                  <c:v>8.5021552780619264E-2</c:v>
                </c:pt>
                <c:pt idx="1627">
                  <c:v>9.4806090335399953E-2</c:v>
                </c:pt>
                <c:pt idx="1628">
                  <c:v>8.5501955927096418E-2</c:v>
                </c:pt>
                <c:pt idx="1629">
                  <c:v>7.3910187487949169E-2</c:v>
                </c:pt>
                <c:pt idx="1630">
                  <c:v>6.5766210338145073E-2</c:v>
                </c:pt>
                <c:pt idx="1631">
                  <c:v>7.7220720735441659E-2</c:v>
                </c:pt>
                <c:pt idx="1632">
                  <c:v>9.4796286189553408E-2</c:v>
                </c:pt>
                <c:pt idx="1633">
                  <c:v>8.5446399100633036E-2</c:v>
                </c:pt>
                <c:pt idx="1634">
                  <c:v>0.10401545133385412</c:v>
                </c:pt>
                <c:pt idx="1635">
                  <c:v>9.9812740814332376E-2</c:v>
                </c:pt>
                <c:pt idx="1636">
                  <c:v>9.9894442029719657E-2</c:v>
                </c:pt>
                <c:pt idx="1637">
                  <c:v>0.10732598458134673</c:v>
                </c:pt>
                <c:pt idx="1638">
                  <c:v>0.1128849352762972</c:v>
                </c:pt>
                <c:pt idx="1639">
                  <c:v>0.10158075511531323</c:v>
                </c:pt>
                <c:pt idx="1640">
                  <c:v>0.10190102387963122</c:v>
                </c:pt>
                <c:pt idx="1641">
                  <c:v>8.2014948054367279E-2</c:v>
                </c:pt>
                <c:pt idx="1642">
                  <c:v>7.938416891889695E-2</c:v>
                </c:pt>
                <c:pt idx="1643">
                  <c:v>7.9619468419212247E-2</c:v>
                </c:pt>
                <c:pt idx="1644">
                  <c:v>7.8508331889945202E-2</c:v>
                </c:pt>
                <c:pt idx="1645">
                  <c:v>4.8455356821888076E-2</c:v>
                </c:pt>
                <c:pt idx="1646">
                  <c:v>3.738320811260399E-2</c:v>
                </c:pt>
                <c:pt idx="1647">
                  <c:v>6.1553695672776951E-2</c:v>
                </c:pt>
                <c:pt idx="1648">
                  <c:v>6.3517792890687083E-2</c:v>
                </c:pt>
                <c:pt idx="1649">
                  <c:v>6.8122473389914243E-2</c:v>
                </c:pt>
                <c:pt idx="1650">
                  <c:v>5.897520531515428E-2</c:v>
                </c:pt>
                <c:pt idx="1651">
                  <c:v>6.2981832917746575E-2</c:v>
                </c:pt>
                <c:pt idx="1652">
                  <c:v>6.5289075240283337E-2</c:v>
                </c:pt>
                <c:pt idx="1653">
                  <c:v>8.8953015265055099E-2</c:v>
                </c:pt>
                <c:pt idx="1654">
                  <c:v>9.9103574264770775E-2</c:v>
                </c:pt>
                <c:pt idx="1655">
                  <c:v>9.2459631429477177E-2</c:v>
                </c:pt>
                <c:pt idx="1656">
                  <c:v>8.0106407662920515E-2</c:v>
                </c:pt>
                <c:pt idx="1657">
                  <c:v>8.0367851552159725E-2</c:v>
                </c:pt>
                <c:pt idx="1658">
                  <c:v>7.507034474644847E-2</c:v>
                </c:pt>
                <c:pt idx="1659">
                  <c:v>8.4214344772592861E-2</c:v>
                </c:pt>
                <c:pt idx="1660">
                  <c:v>6.9952580614589283E-2</c:v>
                </c:pt>
                <c:pt idx="1661">
                  <c:v>6.53021474347453E-2</c:v>
                </c:pt>
                <c:pt idx="1662">
                  <c:v>8.88288294176664E-2</c:v>
                </c:pt>
                <c:pt idx="1663">
                  <c:v>8.8165415548721773E-2</c:v>
                </c:pt>
                <c:pt idx="1664">
                  <c:v>9.7005487053625536E-2</c:v>
                </c:pt>
                <c:pt idx="1665">
                  <c:v>8.8600066014582077E-2</c:v>
                </c:pt>
                <c:pt idx="1666">
                  <c:v>8.3534590660570715E-2</c:v>
                </c:pt>
                <c:pt idx="1667">
                  <c:v>6.9472177468112142E-2</c:v>
                </c:pt>
                <c:pt idx="1668">
                  <c:v>7.1129078116166089E-2</c:v>
                </c:pt>
                <c:pt idx="1669">
                  <c:v>9.0799462732807659E-2</c:v>
                </c:pt>
                <c:pt idx="1670">
                  <c:v>7.983515962783462E-2</c:v>
                </c:pt>
                <c:pt idx="1671">
                  <c:v>6.5576663518446598E-2</c:v>
                </c:pt>
                <c:pt idx="1672">
                  <c:v>6.7792400479749562E-2</c:v>
                </c:pt>
                <c:pt idx="1673">
                  <c:v>8.6570607824362031E-2</c:v>
                </c:pt>
                <c:pt idx="1674">
                  <c:v>8.262934119407965E-2</c:v>
                </c:pt>
                <c:pt idx="1675">
                  <c:v>8.3622827973188971E-2</c:v>
                </c:pt>
                <c:pt idx="1676">
                  <c:v>8.394309673750712E-2</c:v>
                </c:pt>
                <c:pt idx="1677">
                  <c:v>8.8998767945672089E-2</c:v>
                </c:pt>
                <c:pt idx="1678">
                  <c:v>9.1149143934665278E-2</c:v>
                </c:pt>
                <c:pt idx="1679">
                  <c:v>8.387119966796637E-2</c:v>
                </c:pt>
                <c:pt idx="1680">
                  <c:v>7.3125855820231261E-2</c:v>
                </c:pt>
                <c:pt idx="1681">
                  <c:v>3.3013827113692142E-2</c:v>
                </c:pt>
                <c:pt idx="1682">
                  <c:v>3.4053066573418438E-2</c:v>
                </c:pt>
                <c:pt idx="1683">
                  <c:v>3.9275408260973386E-2</c:v>
                </c:pt>
                <c:pt idx="1684">
                  <c:v>3.2585712745062806E-2</c:v>
                </c:pt>
                <c:pt idx="1685">
                  <c:v>2.5206458971283693E-2</c:v>
                </c:pt>
                <c:pt idx="1686">
                  <c:v>5.3354161696509472E-2</c:v>
                </c:pt>
                <c:pt idx="1687">
                  <c:v>5.0448866477337831E-2</c:v>
                </c:pt>
                <c:pt idx="1688">
                  <c:v>4.3687273891886515E-2</c:v>
                </c:pt>
                <c:pt idx="1689">
                  <c:v>4.3844140225430095E-2</c:v>
                </c:pt>
                <c:pt idx="1690">
                  <c:v>4.2811436862934774E-2</c:v>
                </c:pt>
                <c:pt idx="1691">
                  <c:v>5.2383551257708501E-2</c:v>
                </c:pt>
                <c:pt idx="1692">
                  <c:v>5.6658158846771119E-2</c:v>
                </c:pt>
                <c:pt idx="1693">
                  <c:v>5.6700643478772392E-2</c:v>
                </c:pt>
                <c:pt idx="1694">
                  <c:v>6.3998196037164376E-2</c:v>
                </c:pt>
                <c:pt idx="1695">
                  <c:v>6.9671528433656996E-2</c:v>
                </c:pt>
                <c:pt idx="1696">
                  <c:v>7.1655233943260219E-2</c:v>
                </c:pt>
                <c:pt idx="1697">
                  <c:v>6.972381721150496E-2</c:v>
                </c:pt>
                <c:pt idx="1698">
                  <c:v>4.3386613419261297E-2</c:v>
                </c:pt>
                <c:pt idx="1699">
                  <c:v>6.0635374011823791E-2</c:v>
                </c:pt>
                <c:pt idx="1700">
                  <c:v>5.9668031621638529E-2</c:v>
                </c:pt>
                <c:pt idx="1701">
                  <c:v>5.4883608448559301E-2</c:v>
                </c:pt>
                <c:pt idx="1702">
                  <c:v>3.9468223129287265E-2</c:v>
                </c:pt>
                <c:pt idx="1703">
                  <c:v>3.6432205965495949E-2</c:v>
                </c:pt>
                <c:pt idx="1704">
                  <c:v>4.5402999415019393E-2</c:v>
                </c:pt>
                <c:pt idx="1705">
                  <c:v>1.4810796325406191E-2</c:v>
                </c:pt>
                <c:pt idx="1706">
                  <c:v>3.4870078727291388E-3</c:v>
                </c:pt>
                <c:pt idx="1707">
                  <c:v>-3.1500720604719673E-2</c:v>
                </c:pt>
                <c:pt idx="1708">
                  <c:v>-3.264780566875701E-2</c:v>
                </c:pt>
                <c:pt idx="1709">
                  <c:v>-3.3242590516776464E-2</c:v>
                </c:pt>
                <c:pt idx="1710">
                  <c:v>-1.3199648357968932E-2</c:v>
                </c:pt>
                <c:pt idx="1711">
                  <c:v>1.2676760579490369E-2</c:v>
                </c:pt>
                <c:pt idx="1712">
                  <c:v>3.3053043697078149E-2</c:v>
                </c:pt>
                <c:pt idx="1713">
                  <c:v>5.0860640602889647E-2</c:v>
                </c:pt>
                <c:pt idx="1714">
                  <c:v>4.7099116646459348E-2</c:v>
                </c:pt>
                <c:pt idx="1715">
                  <c:v>0.11372155572186293</c:v>
                </c:pt>
                <c:pt idx="1716">
                  <c:v>0.12506495246623292</c:v>
                </c:pt>
                <c:pt idx="1717">
                  <c:v>0.12035242636269457</c:v>
                </c:pt>
                <c:pt idx="1718">
                  <c:v>0.12161716117688978</c:v>
                </c:pt>
                <c:pt idx="1719">
                  <c:v>0.1327742791501767</c:v>
                </c:pt>
                <c:pt idx="1720">
                  <c:v>0.1335161261858932</c:v>
                </c:pt>
                <c:pt idx="1721">
                  <c:v>0.13799008474050067</c:v>
                </c:pt>
                <c:pt idx="1722">
                  <c:v>0.12812057792171716</c:v>
                </c:pt>
                <c:pt idx="1723">
                  <c:v>0.13322853790772995</c:v>
                </c:pt>
                <c:pt idx="1724">
                  <c:v>0.13173830773906597</c:v>
                </c:pt>
                <c:pt idx="1725">
                  <c:v>0.14642491821708348</c:v>
                </c:pt>
                <c:pt idx="1726">
                  <c:v>0.14770599327435605</c:v>
                </c:pt>
                <c:pt idx="1727">
                  <c:v>0.15289892252437151</c:v>
                </c:pt>
                <c:pt idx="1728">
                  <c:v>0.14137905115476504</c:v>
                </c:pt>
                <c:pt idx="1729">
                  <c:v>0.1520655701274212</c:v>
                </c:pt>
                <c:pt idx="1730">
                  <c:v>0.15078449507014877</c:v>
                </c:pt>
                <c:pt idx="1731">
                  <c:v>0.14940537855441141</c:v>
                </c:pt>
                <c:pt idx="1732">
                  <c:v>0.15665064233495543</c:v>
                </c:pt>
                <c:pt idx="1733">
                  <c:v>0.15364730565731899</c:v>
                </c:pt>
                <c:pt idx="1734">
                  <c:v>0.15227145719019719</c:v>
                </c:pt>
                <c:pt idx="1735">
                  <c:v>0.15330089250407694</c:v>
                </c:pt>
                <c:pt idx="1736">
                  <c:v>0.15110803188308233</c:v>
                </c:pt>
                <c:pt idx="1737">
                  <c:v>0.13918945858238599</c:v>
                </c:pt>
                <c:pt idx="1738">
                  <c:v>0.14511116267365601</c:v>
                </c:pt>
                <c:pt idx="1739">
                  <c:v>0.15084331994522757</c:v>
                </c:pt>
                <c:pt idx="1740">
                  <c:v>0.15786962446853364</c:v>
                </c:pt>
                <c:pt idx="1741">
                  <c:v>0.16370962734441641</c:v>
                </c:pt>
                <c:pt idx="1742">
                  <c:v>0.15876506978917818</c:v>
                </c:pt>
                <c:pt idx="1743">
                  <c:v>0.12704538992722056</c:v>
                </c:pt>
                <c:pt idx="1744">
                  <c:v>0.14299673521943312</c:v>
                </c:pt>
                <c:pt idx="1745">
                  <c:v>0.15664737428634001</c:v>
                </c:pt>
                <c:pt idx="1746">
                  <c:v>0.15796112982976748</c:v>
                </c:pt>
                <c:pt idx="1747">
                  <c:v>0.1684613700313406</c:v>
                </c:pt>
                <c:pt idx="1748">
                  <c:v>0.17040912700617336</c:v>
                </c:pt>
                <c:pt idx="1749">
                  <c:v>0.16721297546022307</c:v>
                </c:pt>
                <c:pt idx="1750">
                  <c:v>0.16102002333386714</c:v>
                </c:pt>
                <c:pt idx="1751">
                  <c:v>0.16485998045706929</c:v>
                </c:pt>
                <c:pt idx="1752">
                  <c:v>0.15945462804704685</c:v>
                </c:pt>
                <c:pt idx="1753">
                  <c:v>0.18011849944279776</c:v>
                </c:pt>
                <c:pt idx="1754">
                  <c:v>0.18382446657276483</c:v>
                </c:pt>
                <c:pt idx="1755">
                  <c:v>0.19122006058962146</c:v>
                </c:pt>
                <c:pt idx="1756">
                  <c:v>0.18323621782197635</c:v>
                </c:pt>
                <c:pt idx="1757">
                  <c:v>0.18046164454742439</c:v>
                </c:pt>
                <c:pt idx="1758">
                  <c:v>0.18189304984100957</c:v>
                </c:pt>
                <c:pt idx="1759">
                  <c:v>0.19001741869912059</c:v>
                </c:pt>
                <c:pt idx="1760">
                  <c:v>0.17635043938913647</c:v>
                </c:pt>
                <c:pt idx="1761">
                  <c:v>0.17500073531093857</c:v>
                </c:pt>
                <c:pt idx="1762">
                  <c:v>0.18435389044847436</c:v>
                </c:pt>
                <c:pt idx="1763">
                  <c:v>0.18249437078625985</c:v>
                </c:pt>
                <c:pt idx="1764">
                  <c:v>0.17728510129316685</c:v>
                </c:pt>
                <c:pt idx="1765">
                  <c:v>0.1611834257646417</c:v>
                </c:pt>
                <c:pt idx="1766">
                  <c:v>0.17415431071952631</c:v>
                </c:pt>
                <c:pt idx="1767">
                  <c:v>0.15570617628507852</c:v>
                </c:pt>
                <c:pt idx="1768">
                  <c:v>0.1624579647246833</c:v>
                </c:pt>
                <c:pt idx="1769">
                  <c:v>0.13775151719156983</c:v>
                </c:pt>
                <c:pt idx="1770">
                  <c:v>0.15389894540071181</c:v>
                </c:pt>
                <c:pt idx="1771">
                  <c:v>0.17337978319765493</c:v>
                </c:pt>
                <c:pt idx="1772">
                  <c:v>0.17968384897693745</c:v>
                </c:pt>
                <c:pt idx="1773">
                  <c:v>0.19026252234528243</c:v>
                </c:pt>
                <c:pt idx="1774">
                  <c:v>0.19472340870542795</c:v>
                </c:pt>
                <c:pt idx="1775">
                  <c:v>0.19790648805691646</c:v>
                </c:pt>
                <c:pt idx="1776">
                  <c:v>0.19647508276333128</c:v>
                </c:pt>
                <c:pt idx="1777">
                  <c:v>0.19230505272996443</c:v>
                </c:pt>
                <c:pt idx="1778">
                  <c:v>0.19992287405267442</c:v>
                </c:pt>
                <c:pt idx="1779">
                  <c:v>0.20774331438954496</c:v>
                </c:pt>
                <c:pt idx="1780">
                  <c:v>0.21780563607664238</c:v>
                </c:pt>
                <c:pt idx="1781">
                  <c:v>0.20912896700251316</c:v>
                </c:pt>
                <c:pt idx="1782">
                  <c:v>0.20298176755677422</c:v>
                </c:pt>
                <c:pt idx="1783">
                  <c:v>0.21357678116819673</c:v>
                </c:pt>
                <c:pt idx="1784">
                  <c:v>0.20912896700251316</c:v>
                </c:pt>
                <c:pt idx="1785">
                  <c:v>0.20561581474086013</c:v>
                </c:pt>
                <c:pt idx="1786">
                  <c:v>0.21113554885242472</c:v>
                </c:pt>
                <c:pt idx="1787">
                  <c:v>0.20436742016974258</c:v>
                </c:pt>
                <c:pt idx="1788">
                  <c:v>0.18840627073168348</c:v>
                </c:pt>
                <c:pt idx="1789">
                  <c:v>0.21134143591520071</c:v>
                </c:pt>
                <c:pt idx="1790">
                  <c:v>0.21170092126290471</c:v>
                </c:pt>
                <c:pt idx="1791">
                  <c:v>0.21335455386234339</c:v>
                </c:pt>
                <c:pt idx="1792">
                  <c:v>0.21076299131025877</c:v>
                </c:pt>
                <c:pt idx="1793">
                  <c:v>0.19922351164895935</c:v>
                </c:pt>
                <c:pt idx="1794">
                  <c:v>0.22984512717611186</c:v>
                </c:pt>
                <c:pt idx="1795">
                  <c:v>0.23729954606804743</c:v>
                </c:pt>
                <c:pt idx="1796">
                  <c:v>0.24836842672871612</c:v>
                </c:pt>
                <c:pt idx="1797">
                  <c:v>0.25677384776775941</c:v>
                </c:pt>
                <c:pt idx="1798">
                  <c:v>0.25276068406793628</c:v>
                </c:pt>
                <c:pt idx="1799">
                  <c:v>0.2516103309552834</c:v>
                </c:pt>
                <c:pt idx="1800">
                  <c:v>0.25851244963120079</c:v>
                </c:pt>
                <c:pt idx="1801">
                  <c:v>0.25811374770011081</c:v>
                </c:pt>
                <c:pt idx="1802">
                  <c:v>0.26393087423568518</c:v>
                </c:pt>
                <c:pt idx="1803">
                  <c:v>0.25395678986120601</c:v>
                </c:pt>
                <c:pt idx="1804">
                  <c:v>0.2529175504014799</c:v>
                </c:pt>
                <c:pt idx="1805">
                  <c:v>0.25068874124571483</c:v>
                </c:pt>
                <c:pt idx="1806">
                  <c:v>0.25249597213008151</c:v>
                </c:pt>
                <c:pt idx="1807">
                  <c:v>0.25250250822731252</c:v>
                </c:pt>
                <c:pt idx="1808">
                  <c:v>0.2636498220547529</c:v>
                </c:pt>
                <c:pt idx="1809">
                  <c:v>0.26894079276323318</c:v>
                </c:pt>
                <c:pt idx="1810">
                  <c:v>0.28310124741415654</c:v>
                </c:pt>
                <c:pt idx="1811">
                  <c:v>0.28081688143192829</c:v>
                </c:pt>
                <c:pt idx="1812">
                  <c:v>0.28955891147836721</c:v>
                </c:pt>
                <c:pt idx="1813">
                  <c:v>0.28955891147836721</c:v>
                </c:pt>
                <c:pt idx="1814">
                  <c:v>0.29755255839185873</c:v>
                </c:pt>
                <c:pt idx="1815">
                  <c:v>0.29309167203171321</c:v>
                </c:pt>
                <c:pt idx="1816">
                  <c:v>0.29997418241593765</c:v>
                </c:pt>
                <c:pt idx="1817">
                  <c:v>0.30030425532610233</c:v>
                </c:pt>
                <c:pt idx="1818">
                  <c:v>0.29476818097146024</c:v>
                </c:pt>
                <c:pt idx="1819">
                  <c:v>0.29643161771674514</c:v>
                </c:pt>
                <c:pt idx="1820">
                  <c:v>0.29946763488053663</c:v>
                </c:pt>
                <c:pt idx="1821">
                  <c:v>0.30507233825610391</c:v>
                </c:pt>
                <c:pt idx="1822">
                  <c:v>0.31800073857898709</c:v>
                </c:pt>
                <c:pt idx="1823">
                  <c:v>0.31372613098992463</c:v>
                </c:pt>
                <c:pt idx="1824">
                  <c:v>0.28776148473984708</c:v>
                </c:pt>
                <c:pt idx="1825">
                  <c:v>0.29951011951253786</c:v>
                </c:pt>
                <c:pt idx="1826">
                  <c:v>0.31205615814740872</c:v>
                </c:pt>
                <c:pt idx="1827">
                  <c:v>0.31157902304954699</c:v>
                </c:pt>
                <c:pt idx="1828">
                  <c:v>0.31402679146254986</c:v>
                </c:pt>
                <c:pt idx="1829">
                  <c:v>0.31111169209753164</c:v>
                </c:pt>
                <c:pt idx="1830">
                  <c:v>0.31213132326556503</c:v>
                </c:pt>
                <c:pt idx="1831">
                  <c:v>0.30620635112567945</c:v>
                </c:pt>
                <c:pt idx="1832">
                  <c:v>0.29896435539375082</c:v>
                </c:pt>
                <c:pt idx="1833">
                  <c:v>0.30730114741186898</c:v>
                </c:pt>
                <c:pt idx="1834">
                  <c:v>0.28264372060798787</c:v>
                </c:pt>
                <c:pt idx="1835">
                  <c:v>0.30813123176020374</c:v>
                </c:pt>
                <c:pt idx="1836">
                  <c:v>0.30703643547401421</c:v>
                </c:pt>
                <c:pt idx="1837">
                  <c:v>0.31841251270453907</c:v>
                </c:pt>
                <c:pt idx="1838">
                  <c:v>0.31485033971365362</c:v>
                </c:pt>
                <c:pt idx="1839">
                  <c:v>0.28959159196452211</c:v>
                </c:pt>
                <c:pt idx="1840">
                  <c:v>0.29003931462484439</c:v>
                </c:pt>
                <c:pt idx="1841">
                  <c:v>0.29167987502982096</c:v>
                </c:pt>
                <c:pt idx="1842">
                  <c:v>0.31291892298189838</c:v>
                </c:pt>
                <c:pt idx="1843">
                  <c:v>0.30945479144947774</c:v>
                </c:pt>
                <c:pt idx="1844">
                  <c:v>0.30896458415715405</c:v>
                </c:pt>
                <c:pt idx="1845">
                  <c:v>0.28654577065488424</c:v>
                </c:pt>
                <c:pt idx="1846">
                  <c:v>0.30719003375894222</c:v>
                </c:pt>
                <c:pt idx="1847">
                  <c:v>0.31564447552721808</c:v>
                </c:pt>
                <c:pt idx="1848">
                  <c:v>0.31884716317039935</c:v>
                </c:pt>
                <c:pt idx="1849">
                  <c:v>0.31899749340671196</c:v>
                </c:pt>
                <c:pt idx="1850">
                  <c:v>0.31756935616174237</c:v>
                </c:pt>
                <c:pt idx="1851">
                  <c:v>0.32003346481782269</c:v>
                </c:pt>
                <c:pt idx="1852">
                  <c:v>0.33027879722738762</c:v>
                </c:pt>
                <c:pt idx="1853">
                  <c:v>0.3306676950126311</c:v>
                </c:pt>
                <c:pt idx="1854">
                  <c:v>0.33614167644357884</c:v>
                </c:pt>
                <c:pt idx="1855">
                  <c:v>0.33311546342563392</c:v>
                </c:pt>
                <c:pt idx="1856">
                  <c:v>0.33642926472174212</c:v>
                </c:pt>
                <c:pt idx="1857">
                  <c:v>0.33913194092675319</c:v>
                </c:pt>
                <c:pt idx="1858">
                  <c:v>0.33859598095381283</c:v>
                </c:pt>
                <c:pt idx="1859">
                  <c:v>0.3388704970375141</c:v>
                </c:pt>
                <c:pt idx="1860">
                  <c:v>0.33861558924550561</c:v>
                </c:pt>
                <c:pt idx="1861">
                  <c:v>0.34862562215475518</c:v>
                </c:pt>
                <c:pt idx="1862">
                  <c:v>0.35057664717820353</c:v>
                </c:pt>
                <c:pt idx="1863">
                  <c:v>0.35412247992601159</c:v>
                </c:pt>
                <c:pt idx="1864">
                  <c:v>0.35681535198517628</c:v>
                </c:pt>
                <c:pt idx="1865">
                  <c:v>0.35890036700185968</c:v>
                </c:pt>
                <c:pt idx="1866">
                  <c:v>0.33446516750383182</c:v>
                </c:pt>
                <c:pt idx="1867">
                  <c:v>0.34392943629429434</c:v>
                </c:pt>
                <c:pt idx="1868">
                  <c:v>0.3474589287990249</c:v>
                </c:pt>
                <c:pt idx="1869">
                  <c:v>0.3320370073825219</c:v>
                </c:pt>
                <c:pt idx="1870">
                  <c:v>0.34723016539594059</c:v>
                </c:pt>
                <c:pt idx="1871">
                  <c:v>0.34665172079099849</c:v>
                </c:pt>
                <c:pt idx="1872">
                  <c:v>0.33660247129836307</c:v>
                </c:pt>
                <c:pt idx="1873">
                  <c:v>0.34235423686162769</c:v>
                </c:pt>
                <c:pt idx="1874">
                  <c:v>0.32823299879409018</c:v>
                </c:pt>
                <c:pt idx="1875">
                  <c:v>0.33300108172409176</c:v>
                </c:pt>
                <c:pt idx="1876">
                  <c:v>0.33477236407368799</c:v>
                </c:pt>
                <c:pt idx="1877">
                  <c:v>0.32443225825427391</c:v>
                </c:pt>
                <c:pt idx="1878">
                  <c:v>0.33288343197393416</c:v>
                </c:pt>
                <c:pt idx="1879">
                  <c:v>0.30449389365116197</c:v>
                </c:pt>
                <c:pt idx="1880">
                  <c:v>0.32947158921936137</c:v>
                </c:pt>
                <c:pt idx="1881">
                  <c:v>0.33773648416793861</c:v>
                </c:pt>
                <c:pt idx="1882">
                  <c:v>0.33812211390456648</c:v>
                </c:pt>
                <c:pt idx="1883">
                  <c:v>0.33973652992061915</c:v>
                </c:pt>
                <c:pt idx="1884">
                  <c:v>0.32564797233923654</c:v>
                </c:pt>
                <c:pt idx="1885">
                  <c:v>0.31890925609409371</c:v>
                </c:pt>
                <c:pt idx="1886">
                  <c:v>0.28386270274156611</c:v>
                </c:pt>
                <c:pt idx="1887">
                  <c:v>0.29295114594124716</c:v>
                </c:pt>
                <c:pt idx="1888">
                  <c:v>0.31593859990261219</c:v>
                </c:pt>
                <c:pt idx="1889">
                  <c:v>0.32651727327095731</c:v>
                </c:pt>
                <c:pt idx="1890">
                  <c:v>0.34287385659149083</c:v>
                </c:pt>
                <c:pt idx="1891">
                  <c:v>0.34074635694280603</c:v>
                </c:pt>
                <c:pt idx="1892">
                  <c:v>0.32840620537071114</c:v>
                </c:pt>
                <c:pt idx="1893">
                  <c:v>0.34089015108188747</c:v>
                </c:pt>
                <c:pt idx="1894">
                  <c:v>0.34538044987957262</c:v>
                </c:pt>
                <c:pt idx="1895">
                  <c:v>0.33640312033281822</c:v>
                </c:pt>
                <c:pt idx="1896">
                  <c:v>0.3453314291503401</c:v>
                </c:pt>
                <c:pt idx="1897">
                  <c:v>0.34576607961620037</c:v>
                </c:pt>
                <c:pt idx="1898">
                  <c:v>0.3545734706349491</c:v>
                </c:pt>
                <c:pt idx="1899">
                  <c:v>0.35986117329481399</c:v>
                </c:pt>
                <c:pt idx="1900">
                  <c:v>0.36425996673126515</c:v>
                </c:pt>
                <c:pt idx="1901">
                  <c:v>0.36511292741990825</c:v>
                </c:pt>
                <c:pt idx="1902">
                  <c:v>0.3685999352926374</c:v>
                </c:pt>
                <c:pt idx="1903">
                  <c:v>0.37464909327991169</c:v>
                </c:pt>
                <c:pt idx="1904">
                  <c:v>0.38118519051089411</c:v>
                </c:pt>
                <c:pt idx="1905">
                  <c:v>0.38228652289431458</c:v>
                </c:pt>
                <c:pt idx="1906">
                  <c:v>0.37337782236848549</c:v>
                </c:pt>
                <c:pt idx="1907">
                  <c:v>0.3714039210047288</c:v>
                </c:pt>
                <c:pt idx="1908">
                  <c:v>0.3691228230711161</c:v>
                </c:pt>
                <c:pt idx="1909">
                  <c:v>0.34797528048027249</c:v>
                </c:pt>
                <c:pt idx="1910">
                  <c:v>0.35542316327497697</c:v>
                </c:pt>
                <c:pt idx="1911">
                  <c:v>0.36487435987097755</c:v>
                </c:pt>
                <c:pt idx="1912">
                  <c:v>0.36541685594114903</c:v>
                </c:pt>
                <c:pt idx="1913">
                  <c:v>0.36641034272025835</c:v>
                </c:pt>
                <c:pt idx="1914">
                  <c:v>0.36273378802783074</c:v>
                </c:pt>
                <c:pt idx="1915">
                  <c:v>0.36963263865513257</c:v>
                </c:pt>
                <c:pt idx="1916">
                  <c:v>0.37218825267244687</c:v>
                </c:pt>
                <c:pt idx="1917">
                  <c:v>0.37140718905334441</c:v>
                </c:pt>
                <c:pt idx="1918">
                  <c:v>0.38149238708075045</c:v>
                </c:pt>
                <c:pt idx="1919">
                  <c:v>0.38307085456203266</c:v>
                </c:pt>
                <c:pt idx="1920">
                  <c:v>0.37322749213217288</c:v>
                </c:pt>
                <c:pt idx="1921">
                  <c:v>0.38075380809364934</c:v>
                </c:pt>
                <c:pt idx="1922">
                  <c:v>0.36511292741990825</c:v>
                </c:pt>
                <c:pt idx="1923">
                  <c:v>0.3650998552254463</c:v>
                </c:pt>
                <c:pt idx="1924">
                  <c:v>0.36289065436137447</c:v>
                </c:pt>
                <c:pt idx="1925">
                  <c:v>0.36915877160588639</c:v>
                </c:pt>
                <c:pt idx="1926">
                  <c:v>0.3698581340096016</c:v>
                </c:pt>
                <c:pt idx="1927">
                  <c:v>0.35491334769096017</c:v>
                </c:pt>
                <c:pt idx="1928">
                  <c:v>0.36273378802783074</c:v>
                </c:pt>
                <c:pt idx="1929">
                  <c:v>0.34997859428156863</c:v>
                </c:pt>
                <c:pt idx="1930">
                  <c:v>0.32147794230586985</c:v>
                </c:pt>
                <c:pt idx="1931">
                  <c:v>0.33908618824613651</c:v>
                </c:pt>
                <c:pt idx="1932">
                  <c:v>0.35630226835254397</c:v>
                </c:pt>
                <c:pt idx="1933">
                  <c:v>0.37092024980963628</c:v>
                </c:pt>
                <c:pt idx="1934">
                  <c:v>0.35902128480063283</c:v>
                </c:pt>
                <c:pt idx="1935">
                  <c:v>0.36129911468562997</c:v>
                </c:pt>
                <c:pt idx="1936">
                  <c:v>0.326442108152801</c:v>
                </c:pt>
                <c:pt idx="1937">
                  <c:v>0.33343573218995204</c:v>
                </c:pt>
                <c:pt idx="1938">
                  <c:v>0.3229322239397634</c:v>
                </c:pt>
                <c:pt idx="1939">
                  <c:v>0.3187556578091657</c:v>
                </c:pt>
                <c:pt idx="1940">
                  <c:v>0.30604621674352028</c:v>
                </c:pt>
                <c:pt idx="1941">
                  <c:v>0.3286022882876406</c:v>
                </c:pt>
                <c:pt idx="1942">
                  <c:v>0.31135352769507807</c:v>
                </c:pt>
                <c:pt idx="1943">
                  <c:v>0.33935743628122222</c:v>
                </c:pt>
                <c:pt idx="1944">
                  <c:v>0.33117097449941674</c:v>
                </c:pt>
                <c:pt idx="1945">
                  <c:v>0.32522312601922276</c:v>
                </c:pt>
                <c:pt idx="1946">
                  <c:v>0.33443575506629253</c:v>
                </c:pt>
                <c:pt idx="1947">
                  <c:v>0.35593297885899372</c:v>
                </c:pt>
                <c:pt idx="1948">
                  <c:v>0.36699532342243124</c:v>
                </c:pt>
                <c:pt idx="1949">
                  <c:v>0.3566977022350184</c:v>
                </c:pt>
                <c:pt idx="1950">
                  <c:v>0.36174030124872142</c:v>
                </c:pt>
                <c:pt idx="1951">
                  <c:v>0.3634854392093938</c:v>
                </c:pt>
                <c:pt idx="1952">
                  <c:v>0.35811276728552605</c:v>
                </c:pt>
                <c:pt idx="1953">
                  <c:v>0.36892347210557125</c:v>
                </c:pt>
                <c:pt idx="1954">
                  <c:v>0.36876006967479669</c:v>
                </c:pt>
                <c:pt idx="1955">
                  <c:v>0.38041393103763826</c:v>
                </c:pt>
                <c:pt idx="1956">
                  <c:v>0.37940410401545144</c:v>
                </c:pt>
                <c:pt idx="1957">
                  <c:v>0.38364929916697443</c:v>
                </c:pt>
                <c:pt idx="1958">
                  <c:v>0.38910367230622944</c:v>
                </c:pt>
                <c:pt idx="1959">
                  <c:v>0.39887840571516359</c:v>
                </c:pt>
                <c:pt idx="1960">
                  <c:v>0.4040255822845622</c:v>
                </c:pt>
                <c:pt idx="1961">
                  <c:v>0.40840149938070475</c:v>
                </c:pt>
                <c:pt idx="1962">
                  <c:v>0.41615657874526552</c:v>
                </c:pt>
                <c:pt idx="1963">
                  <c:v>0.42586268313327436</c:v>
                </c:pt>
                <c:pt idx="1964">
                  <c:v>0.42242796403839306</c:v>
                </c:pt>
                <c:pt idx="1965">
                  <c:v>0.41984620563215508</c:v>
                </c:pt>
                <c:pt idx="1966">
                  <c:v>0.42121551800204576</c:v>
                </c:pt>
                <c:pt idx="1967">
                  <c:v>0.42824509057396742</c:v>
                </c:pt>
                <c:pt idx="1968">
                  <c:v>0.43342821567813639</c:v>
                </c:pt>
                <c:pt idx="1969">
                  <c:v>0.438428330059838</c:v>
                </c:pt>
                <c:pt idx="1970">
                  <c:v>0.43820610275398475</c:v>
                </c:pt>
                <c:pt idx="1971">
                  <c:v>0.43261447157287913</c:v>
                </c:pt>
                <c:pt idx="1972">
                  <c:v>0.42371557519289671</c:v>
                </c:pt>
                <c:pt idx="1973">
                  <c:v>0.41790498475455318</c:v>
                </c:pt>
                <c:pt idx="1974">
                  <c:v>0.39997320200135295</c:v>
                </c:pt>
                <c:pt idx="1975">
                  <c:v>0.39749928919942623</c:v>
                </c:pt>
                <c:pt idx="1976">
                  <c:v>0.33649462569405186</c:v>
                </c:pt>
                <c:pt idx="1977">
                  <c:v>0.34300784658472594</c:v>
                </c:pt>
                <c:pt idx="1978">
                  <c:v>0.32782776076576919</c:v>
                </c:pt>
                <c:pt idx="1979">
                  <c:v>0.3657665371430065</c:v>
                </c:pt>
                <c:pt idx="1980">
                  <c:v>0.34252090734101781</c:v>
                </c:pt>
                <c:pt idx="1981">
                  <c:v>0.3334128558496437</c:v>
                </c:pt>
                <c:pt idx="1982">
                  <c:v>0.35202766076348146</c:v>
                </c:pt>
                <c:pt idx="1983">
                  <c:v>0.39748294895634867</c:v>
                </c:pt>
                <c:pt idx="1984">
                  <c:v>0.38339439137496623</c:v>
                </c:pt>
                <c:pt idx="1985">
                  <c:v>0.37529289885716355</c:v>
                </c:pt>
                <c:pt idx="1986">
                  <c:v>0.37230590242260447</c:v>
                </c:pt>
                <c:pt idx="1987">
                  <c:v>0.3670378080544327</c:v>
                </c:pt>
                <c:pt idx="1988">
                  <c:v>0.35444601673894516</c:v>
                </c:pt>
                <c:pt idx="1989">
                  <c:v>0.35940364648864531</c:v>
                </c:pt>
                <c:pt idx="1990">
                  <c:v>0.37319154359740259</c:v>
                </c:pt>
                <c:pt idx="1991">
                  <c:v>0.35994941060743241</c:v>
                </c:pt>
                <c:pt idx="1992">
                  <c:v>0.34223005101423898</c:v>
                </c:pt>
                <c:pt idx="1993">
                  <c:v>0.36440702891896221</c:v>
                </c:pt>
                <c:pt idx="1994">
                  <c:v>0.37815570944433391</c:v>
                </c:pt>
                <c:pt idx="1995">
                  <c:v>0.39410378668793072</c:v>
                </c:pt>
                <c:pt idx="1996">
                  <c:v>0.40133271022539724</c:v>
                </c:pt>
                <c:pt idx="1997">
                  <c:v>0.40915968665949892</c:v>
                </c:pt>
                <c:pt idx="1998">
                  <c:v>0.40030327491151763</c:v>
                </c:pt>
                <c:pt idx="1999">
                  <c:v>0.40724461017082086</c:v>
                </c:pt>
                <c:pt idx="2000">
                  <c:v>0.40474128493135464</c:v>
                </c:pt>
                <c:pt idx="2001">
                  <c:v>0.41565983535571072</c:v>
                </c:pt>
                <c:pt idx="2002">
                  <c:v>0.42735944939916931</c:v>
                </c:pt>
                <c:pt idx="2003">
                  <c:v>0.43537597265296912</c:v>
                </c:pt>
                <c:pt idx="2004">
                  <c:v>0.41336893327625163</c:v>
                </c:pt>
                <c:pt idx="2005">
                  <c:v>0.40716617700404917</c:v>
                </c:pt>
                <c:pt idx="2006">
                  <c:v>0.38549574663472713</c:v>
                </c:pt>
                <c:pt idx="2007">
                  <c:v>0.39922808691702105</c:v>
                </c:pt>
                <c:pt idx="2008">
                  <c:v>0.41061723634200803</c:v>
                </c:pt>
                <c:pt idx="2009">
                  <c:v>0.41045710195984869</c:v>
                </c:pt>
                <c:pt idx="2010">
                  <c:v>0.39617246146153662</c:v>
                </c:pt>
                <c:pt idx="2011">
                  <c:v>0.39147627560107584</c:v>
                </c:pt>
                <c:pt idx="2012">
                  <c:v>0.39489465445287963</c:v>
                </c:pt>
                <c:pt idx="2013">
                  <c:v>0.40513345076521357</c:v>
                </c:pt>
                <c:pt idx="2014">
                  <c:v>0.3822407702136979</c:v>
                </c:pt>
                <c:pt idx="2015">
                  <c:v>0.3249845584702919</c:v>
                </c:pt>
                <c:pt idx="2016">
                  <c:v>0.33279519466131591</c:v>
                </c:pt>
                <c:pt idx="2017">
                  <c:v>0.36101152640746703</c:v>
                </c:pt>
                <c:pt idx="2018">
                  <c:v>0.36766854143722255</c:v>
                </c:pt>
                <c:pt idx="2019">
                  <c:v>0.35196229979117172</c:v>
                </c:pt>
                <c:pt idx="2020">
                  <c:v>0.36427957502295821</c:v>
                </c:pt>
                <c:pt idx="2021">
                  <c:v>0.38057079737118171</c:v>
                </c:pt>
                <c:pt idx="2022">
                  <c:v>0.37978646570346392</c:v>
                </c:pt>
                <c:pt idx="2023">
                  <c:v>0.35330546777213878</c:v>
                </c:pt>
                <c:pt idx="2024">
                  <c:v>0.33551421110940449</c:v>
                </c:pt>
                <c:pt idx="2025">
                  <c:v>0.34661904030484375</c:v>
                </c:pt>
                <c:pt idx="2026">
                  <c:v>0.34945897455170549</c:v>
                </c:pt>
                <c:pt idx="2027">
                  <c:v>0.37391705039004175</c:v>
                </c:pt>
                <c:pt idx="2028">
                  <c:v>0.37162288026196677</c:v>
                </c:pt>
                <c:pt idx="2029">
                  <c:v>0.35794936485475148</c:v>
                </c:pt>
                <c:pt idx="2030">
                  <c:v>0.32828201952332242</c:v>
                </c:pt>
                <c:pt idx="2031">
                  <c:v>0.35418457284970578</c:v>
                </c:pt>
                <c:pt idx="2032">
                  <c:v>0.35206360929825209</c:v>
                </c:pt>
                <c:pt idx="2033">
                  <c:v>0.34421048847522651</c:v>
                </c:pt>
                <c:pt idx="2034">
                  <c:v>0.33149451131235042</c:v>
                </c:pt>
                <c:pt idx="2035">
                  <c:v>0.30247097155817293</c:v>
                </c:pt>
                <c:pt idx="2036">
                  <c:v>0.29852970492789055</c:v>
                </c:pt>
                <c:pt idx="2037">
                  <c:v>0.25143058828143133</c:v>
                </c:pt>
                <c:pt idx="2038">
                  <c:v>0.29764079570447699</c:v>
                </c:pt>
                <c:pt idx="2039">
                  <c:v>0.28245744183690485</c:v>
                </c:pt>
                <c:pt idx="2040">
                  <c:v>0.23069808786475512</c:v>
                </c:pt>
                <c:pt idx="2041">
                  <c:v>0.24858738598595403</c:v>
                </c:pt>
                <c:pt idx="2042">
                  <c:v>0.22283189484726787</c:v>
                </c:pt>
                <c:pt idx="2043">
                  <c:v>0.16212135571728778</c:v>
                </c:pt>
                <c:pt idx="2044">
                  <c:v>0.14781057083005167</c:v>
                </c:pt>
                <c:pt idx="2045">
                  <c:v>0.14554581313951631</c:v>
                </c:pt>
                <c:pt idx="2046">
                  <c:v>0.23075364469121848</c:v>
                </c:pt>
                <c:pt idx="2047">
                  <c:v>0.19329200341184277</c:v>
                </c:pt>
                <c:pt idx="2048">
                  <c:v>0.20485762746206626</c:v>
                </c:pt>
                <c:pt idx="2049">
                  <c:v>0.22260966754141437</c:v>
                </c:pt>
                <c:pt idx="2050">
                  <c:v>0.22163252100538258</c:v>
                </c:pt>
                <c:pt idx="2051">
                  <c:v>0.27116960191899825</c:v>
                </c:pt>
                <c:pt idx="2052">
                  <c:v>0.2697414646740286</c:v>
                </c:pt>
                <c:pt idx="2053">
                  <c:v>0.27533636390374949</c:v>
                </c:pt>
                <c:pt idx="2054">
                  <c:v>0.26859111156137572</c:v>
                </c:pt>
                <c:pt idx="2055">
                  <c:v>0.28307510302523264</c:v>
                </c:pt>
                <c:pt idx="2056">
                  <c:v>0.26447990640308766</c:v>
                </c:pt>
                <c:pt idx="2057">
                  <c:v>0.26257463406025633</c:v>
                </c:pt>
                <c:pt idx="2058">
                  <c:v>0.26399296715937953</c:v>
                </c:pt>
                <c:pt idx="2059">
                  <c:v>0.27032317732758598</c:v>
                </c:pt>
                <c:pt idx="2060">
                  <c:v>0.30793188079465872</c:v>
                </c:pt>
                <c:pt idx="2061">
                  <c:v>0.29386619955358456</c:v>
                </c:pt>
                <c:pt idx="2062">
                  <c:v>0.27536250829267345</c:v>
                </c:pt>
                <c:pt idx="2063">
                  <c:v>0.28064367485530717</c:v>
                </c:pt>
                <c:pt idx="2064">
                  <c:v>0.29124522456396063</c:v>
                </c:pt>
                <c:pt idx="2065">
                  <c:v>0.2803724268202214</c:v>
                </c:pt>
                <c:pt idx="2066">
                  <c:v>0.2499272859183054</c:v>
                </c:pt>
                <c:pt idx="2067">
                  <c:v>0.2425153516583714</c:v>
                </c:pt>
                <c:pt idx="2068">
                  <c:v>0.26093407365527971</c:v>
                </c:pt>
                <c:pt idx="2069">
                  <c:v>0.25480648250123372</c:v>
                </c:pt>
                <c:pt idx="2070">
                  <c:v>0.25214302287960838</c:v>
                </c:pt>
                <c:pt idx="2071">
                  <c:v>0.250995937815571</c:v>
                </c:pt>
                <c:pt idx="2072">
                  <c:v>0.25776733454686873</c:v>
                </c:pt>
                <c:pt idx="2073">
                  <c:v>0.25776733454686873</c:v>
                </c:pt>
                <c:pt idx="2074">
                  <c:v>0.25191099142790863</c:v>
                </c:pt>
                <c:pt idx="2075">
                  <c:v>0.27349645253322791</c:v>
                </c:pt>
                <c:pt idx="2076">
                  <c:v>0.28369930031079155</c:v>
                </c:pt>
                <c:pt idx="2077">
                  <c:v>0.25493393639723799</c:v>
                </c:pt>
                <c:pt idx="2078">
                  <c:v>0.22799867970835946</c:v>
                </c:pt>
                <c:pt idx="2079">
                  <c:v>0.21615853957443482</c:v>
                </c:pt>
                <c:pt idx="2080">
                  <c:v>0.22049850813580704</c:v>
                </c:pt>
                <c:pt idx="2081">
                  <c:v>0.23434849816825881</c:v>
                </c:pt>
                <c:pt idx="2082">
                  <c:v>0.24279313579068812</c:v>
                </c:pt>
                <c:pt idx="2083">
                  <c:v>0.21977953744039905</c:v>
                </c:pt>
                <c:pt idx="2084">
                  <c:v>0.22917517720993627</c:v>
                </c:pt>
                <c:pt idx="2085">
                  <c:v>0.21734484122185802</c:v>
                </c:pt>
                <c:pt idx="2086">
                  <c:v>0.20807665534832506</c:v>
                </c:pt>
                <c:pt idx="2087">
                  <c:v>0.18603039938822138</c:v>
                </c:pt>
                <c:pt idx="2088">
                  <c:v>0.1525949940031309</c:v>
                </c:pt>
                <c:pt idx="2089">
                  <c:v>0.16172592183481332</c:v>
                </c:pt>
                <c:pt idx="2090">
                  <c:v>0.19214165029918989</c:v>
                </c:pt>
                <c:pt idx="2091">
                  <c:v>0.18088649086743816</c:v>
                </c:pt>
                <c:pt idx="2092">
                  <c:v>0.21029566035824357</c:v>
                </c:pt>
                <c:pt idx="2093">
                  <c:v>0.2043870284614355</c:v>
                </c:pt>
                <c:pt idx="2094">
                  <c:v>0.22274365753464961</c:v>
                </c:pt>
                <c:pt idx="2095">
                  <c:v>0.20615177471380064</c:v>
                </c:pt>
                <c:pt idx="2096">
                  <c:v>0.1897494387126504</c:v>
                </c:pt>
                <c:pt idx="2097">
                  <c:v>0.19513518283097991</c:v>
                </c:pt>
                <c:pt idx="2098">
                  <c:v>0.21191988052014263</c:v>
                </c:pt>
                <c:pt idx="2099">
                  <c:v>0.19204034079210966</c:v>
                </c:pt>
                <c:pt idx="2100">
                  <c:v>0.20169415640227067</c:v>
                </c:pt>
                <c:pt idx="2101">
                  <c:v>0.22235149170079058</c:v>
                </c:pt>
                <c:pt idx="2102">
                  <c:v>0.24475396495998286</c:v>
                </c:pt>
                <c:pt idx="2103">
                  <c:v>0.2383322494305426</c:v>
                </c:pt>
                <c:pt idx="2104">
                  <c:v>0.22863594918838018</c:v>
                </c:pt>
                <c:pt idx="2105">
                  <c:v>0.24026693421091341</c:v>
                </c:pt>
                <c:pt idx="2106">
                  <c:v>0.23651848244894494</c:v>
                </c:pt>
                <c:pt idx="2107">
                  <c:v>0.25441431666737485</c:v>
                </c:pt>
                <c:pt idx="2108">
                  <c:v>0.2440611386534986</c:v>
                </c:pt>
                <c:pt idx="2109">
                  <c:v>0.23824074406930879</c:v>
                </c:pt>
                <c:pt idx="2110">
                  <c:v>0.2171683665966215</c:v>
                </c:pt>
                <c:pt idx="2111">
                  <c:v>0.17623605768759418</c:v>
                </c:pt>
                <c:pt idx="2112">
                  <c:v>0.14463402757579427</c:v>
                </c:pt>
                <c:pt idx="2113">
                  <c:v>0.13570571875827225</c:v>
                </c:pt>
                <c:pt idx="2114">
                  <c:v>0.1543793485471891</c:v>
                </c:pt>
                <c:pt idx="2115">
                  <c:v>0.12025765295284534</c:v>
                </c:pt>
                <c:pt idx="2116">
                  <c:v>0.12370544424218861</c:v>
                </c:pt>
                <c:pt idx="2117">
                  <c:v>0.14185618625262675</c:v>
                </c:pt>
                <c:pt idx="2118">
                  <c:v>0.13226119551754453</c:v>
                </c:pt>
                <c:pt idx="2119">
                  <c:v>0.122996277692627</c:v>
                </c:pt>
                <c:pt idx="2120">
                  <c:v>0.15465713267950582</c:v>
                </c:pt>
                <c:pt idx="2121">
                  <c:v>0.15652318843895133</c:v>
                </c:pt>
                <c:pt idx="2122">
                  <c:v>0.15992522704767761</c:v>
                </c:pt>
                <c:pt idx="2123">
                  <c:v>0.14849686103930493</c:v>
                </c:pt>
                <c:pt idx="2124">
                  <c:v>0.12906504397159421</c:v>
                </c:pt>
                <c:pt idx="2125">
                  <c:v>0.12692447212844743</c:v>
                </c:pt>
                <c:pt idx="2126">
                  <c:v>9.8008777978581249E-2</c:v>
                </c:pt>
                <c:pt idx="2127">
                  <c:v>0.11827394744324227</c:v>
                </c:pt>
                <c:pt idx="2128">
                  <c:v>0.1400587595141066</c:v>
                </c:pt>
                <c:pt idx="2129">
                  <c:v>0.14595758726506827</c:v>
                </c:pt>
                <c:pt idx="2130">
                  <c:v>0.13456516979146591</c:v>
                </c:pt>
                <c:pt idx="2131">
                  <c:v>0.13958489246486042</c:v>
                </c:pt>
                <c:pt idx="2132">
                  <c:v>0.12877418764481541</c:v>
                </c:pt>
                <c:pt idx="2133">
                  <c:v>0.11002866078635797</c:v>
                </c:pt>
                <c:pt idx="2134">
                  <c:v>0.13636586457860148</c:v>
                </c:pt>
                <c:pt idx="2135">
                  <c:v>0.1476929210798941</c:v>
                </c:pt>
                <c:pt idx="2136">
                  <c:v>0.17239283251577658</c:v>
                </c:pt>
                <c:pt idx="2137">
                  <c:v>0.17167386182036842</c:v>
                </c:pt>
                <c:pt idx="2138">
                  <c:v>0.17535695261002715</c:v>
                </c:pt>
                <c:pt idx="2139">
                  <c:v>0.17535041651279604</c:v>
                </c:pt>
                <c:pt idx="2140">
                  <c:v>0.17785700980087782</c:v>
                </c:pt>
                <c:pt idx="2141">
                  <c:v>0.16844502978826323</c:v>
                </c:pt>
                <c:pt idx="2142">
                  <c:v>0.17904004339968574</c:v>
                </c:pt>
                <c:pt idx="2143">
                  <c:v>0.19355671534969754</c:v>
                </c:pt>
                <c:pt idx="2144">
                  <c:v>0.2118251071102934</c:v>
                </c:pt>
                <c:pt idx="2145">
                  <c:v>0.21134143591520071</c:v>
                </c:pt>
                <c:pt idx="2146">
                  <c:v>0.20415499700973561</c:v>
                </c:pt>
                <c:pt idx="2147">
                  <c:v>0.21981221792655392</c:v>
                </c:pt>
                <c:pt idx="2148">
                  <c:v>0.22702153317232751</c:v>
                </c:pt>
                <c:pt idx="2149">
                  <c:v>0.21747556316647768</c:v>
                </c:pt>
                <c:pt idx="2150">
                  <c:v>0.22787776190958617</c:v>
                </c:pt>
                <c:pt idx="2151">
                  <c:v>0.21420097845375552</c:v>
                </c:pt>
                <c:pt idx="2152">
                  <c:v>0.22530580764919461</c:v>
                </c:pt>
                <c:pt idx="2153">
                  <c:v>0.22782220508312295</c:v>
                </c:pt>
                <c:pt idx="2154">
                  <c:v>0.23427986914733348</c:v>
                </c:pt>
                <c:pt idx="2155">
                  <c:v>0.2384662394237777</c:v>
                </c:pt>
                <c:pt idx="2156">
                  <c:v>0.24356439526394394</c:v>
                </c:pt>
                <c:pt idx="2157">
                  <c:v>0.22749866827018925</c:v>
                </c:pt>
                <c:pt idx="2158">
                  <c:v>0.23446614791841652</c:v>
                </c:pt>
                <c:pt idx="2159">
                  <c:v>0.21908671113391495</c:v>
                </c:pt>
                <c:pt idx="2160">
                  <c:v>0.19552408061622326</c:v>
                </c:pt>
                <c:pt idx="2161">
                  <c:v>0.19366129290539333</c:v>
                </c:pt>
                <c:pt idx="2162">
                  <c:v>0.1985437575369372</c:v>
                </c:pt>
                <c:pt idx="2163">
                  <c:v>0.20085753595670494</c:v>
                </c:pt>
                <c:pt idx="2164">
                  <c:v>0.17770014346733423</c:v>
                </c:pt>
                <c:pt idx="2165">
                  <c:v>0.16686002620975002</c:v>
                </c:pt>
                <c:pt idx="2166">
                  <c:v>0.16405277244904304</c:v>
                </c:pt>
                <c:pt idx="2167">
                  <c:v>0.14945439928364382</c:v>
                </c:pt>
                <c:pt idx="2168">
                  <c:v>0.1296663649168445</c:v>
                </c:pt>
                <c:pt idx="2169">
                  <c:v>0.15832061517747148</c:v>
                </c:pt>
                <c:pt idx="2170">
                  <c:v>0.14386276810253831</c:v>
                </c:pt>
                <c:pt idx="2171">
                  <c:v>0.14450003758255919</c:v>
                </c:pt>
                <c:pt idx="2172">
                  <c:v>0.14786285960789963</c:v>
                </c:pt>
                <c:pt idx="2173">
                  <c:v>0.16670642792482185</c:v>
                </c:pt>
                <c:pt idx="2174">
                  <c:v>0.19169719568748317</c:v>
                </c:pt>
                <c:pt idx="2175">
                  <c:v>0.17198105839022462</c:v>
                </c:pt>
                <c:pt idx="2176">
                  <c:v>0.16589595186818004</c:v>
                </c:pt>
                <c:pt idx="2177">
                  <c:v>0.15747419058605922</c:v>
                </c:pt>
                <c:pt idx="2178">
                  <c:v>0.14395100541515657</c:v>
                </c:pt>
                <c:pt idx="2179">
                  <c:v>0.14365034494253134</c:v>
                </c:pt>
                <c:pt idx="2180">
                  <c:v>0.13306186742833997</c:v>
                </c:pt>
                <c:pt idx="2181">
                  <c:v>0.1411600918975271</c:v>
                </c:pt>
                <c:pt idx="2182">
                  <c:v>0.12000601320945252</c:v>
                </c:pt>
                <c:pt idx="2183">
                  <c:v>9.433875938338461E-2</c:v>
                </c:pt>
                <c:pt idx="2184">
                  <c:v>9.2364858019627946E-2</c:v>
                </c:pt>
                <c:pt idx="2185">
                  <c:v>8.7819002395479726E-2</c:v>
                </c:pt>
                <c:pt idx="2186">
                  <c:v>8.9992254724781409E-2</c:v>
                </c:pt>
                <c:pt idx="2187">
                  <c:v>7.1606213214027811E-2</c:v>
                </c:pt>
                <c:pt idx="2188">
                  <c:v>8.4403891592291322E-2</c:v>
                </c:pt>
                <c:pt idx="2189">
                  <c:v>9.2237404123623828E-2</c:v>
                </c:pt>
                <c:pt idx="2190">
                  <c:v>0.13874500397067913</c:v>
                </c:pt>
                <c:pt idx="2191">
                  <c:v>0.12673165726013338</c:v>
                </c:pt>
                <c:pt idx="2192">
                  <c:v>0.12206815188582745</c:v>
                </c:pt>
                <c:pt idx="2193">
                  <c:v>0.10311673796459403</c:v>
                </c:pt>
                <c:pt idx="2194">
                  <c:v>9.1642619275604367E-2</c:v>
                </c:pt>
                <c:pt idx="2195">
                  <c:v>8.8760200396741221E-2</c:v>
                </c:pt>
                <c:pt idx="2196">
                  <c:v>9.8848666472762539E-2</c:v>
                </c:pt>
                <c:pt idx="2197">
                  <c:v>0.10516580444650701</c:v>
                </c:pt>
                <c:pt idx="2198">
                  <c:v>0.12474468370191477</c:v>
                </c:pt>
                <c:pt idx="2199">
                  <c:v>0.13199648357968977</c:v>
                </c:pt>
                <c:pt idx="2200">
                  <c:v>0.13441810760376871</c:v>
                </c:pt>
                <c:pt idx="2201">
                  <c:v>0.14148036066184524</c:v>
                </c:pt>
                <c:pt idx="2202">
                  <c:v>0.13617958580751857</c:v>
                </c:pt>
                <c:pt idx="2203">
                  <c:v>0.15289892252437151</c:v>
                </c:pt>
                <c:pt idx="2204">
                  <c:v>0.17178497547329519</c:v>
                </c:pt>
                <c:pt idx="2205">
                  <c:v>0.17823283539165932</c:v>
                </c:pt>
                <c:pt idx="2206">
                  <c:v>0.17797139150242011</c:v>
                </c:pt>
                <c:pt idx="2207">
                  <c:v>0.18075250087420305</c:v>
                </c:pt>
                <c:pt idx="2208">
                  <c:v>0.18222965884840508</c:v>
                </c:pt>
                <c:pt idx="2209">
                  <c:v>0.19317108561306964</c:v>
                </c:pt>
                <c:pt idx="2210">
                  <c:v>0.18369047657952972</c:v>
                </c:pt>
                <c:pt idx="2211">
                  <c:v>0.17426869242106846</c:v>
                </c:pt>
                <c:pt idx="2212">
                  <c:v>0.20536417499746731</c:v>
                </c:pt>
                <c:pt idx="2213">
                  <c:v>0.21205387051337787</c:v>
                </c:pt>
                <c:pt idx="2214">
                  <c:v>0.22201488269339509</c:v>
                </c:pt>
                <c:pt idx="2215">
                  <c:v>0.21833832800096747</c:v>
                </c:pt>
                <c:pt idx="2216">
                  <c:v>0.25707450824038464</c:v>
                </c:pt>
                <c:pt idx="2217">
                  <c:v>0.2704571673208212</c:v>
                </c:pt>
                <c:pt idx="2218">
                  <c:v>0.27947044540234595</c:v>
                </c:pt>
                <c:pt idx="2219">
                  <c:v>0.26891138032569384</c:v>
                </c:pt>
                <c:pt idx="2220">
                  <c:v>0.26748651112933963</c:v>
                </c:pt>
                <c:pt idx="2221">
                  <c:v>0.28265679280244982</c:v>
                </c:pt>
                <c:pt idx="2222">
                  <c:v>0.27757170915674556</c:v>
                </c:pt>
                <c:pt idx="2223">
                  <c:v>0.28431042540188839</c:v>
                </c:pt>
                <c:pt idx="2224">
                  <c:v>0.28971577781191082</c:v>
                </c:pt>
                <c:pt idx="2225">
                  <c:v>0.29493485145085019</c:v>
                </c:pt>
                <c:pt idx="2226">
                  <c:v>0.28614380067517897</c:v>
                </c:pt>
                <c:pt idx="2227">
                  <c:v>0.2857941194733214</c:v>
                </c:pt>
                <c:pt idx="2228">
                  <c:v>0.29568977068102864</c:v>
                </c:pt>
                <c:pt idx="2229">
                  <c:v>0.30215397084247031</c:v>
                </c:pt>
                <c:pt idx="2230">
                  <c:v>0.29999705875624616</c:v>
                </c:pt>
                <c:pt idx="2231">
                  <c:v>0.29301323886494152</c:v>
                </c:pt>
                <c:pt idx="2232">
                  <c:v>0.2873464425656797</c:v>
                </c:pt>
                <c:pt idx="2233">
                  <c:v>0.28136918164794628</c:v>
                </c:pt>
                <c:pt idx="2234">
                  <c:v>0.28149009944671943</c:v>
                </c:pt>
                <c:pt idx="2235">
                  <c:v>0.28846738324079313</c:v>
                </c:pt>
                <c:pt idx="2236">
                  <c:v>0.2816698421205715</c:v>
                </c:pt>
                <c:pt idx="2237">
                  <c:v>0.30291542616987976</c:v>
                </c:pt>
                <c:pt idx="2238">
                  <c:v>0.2991342939217565</c:v>
                </c:pt>
                <c:pt idx="2239">
                  <c:v>0.25352540744396113</c:v>
                </c:pt>
                <c:pt idx="2240">
                  <c:v>0.24317222943008507</c:v>
                </c:pt>
                <c:pt idx="2241">
                  <c:v>0.24553176053046966</c:v>
                </c:pt>
                <c:pt idx="2242">
                  <c:v>0.24267221799191485</c:v>
                </c:pt>
                <c:pt idx="2243">
                  <c:v>0.26543744464742669</c:v>
                </c:pt>
                <c:pt idx="2244">
                  <c:v>0.24946975911213662</c:v>
                </c:pt>
                <c:pt idx="2245">
                  <c:v>0.2474174245816082</c:v>
                </c:pt>
                <c:pt idx="2246">
                  <c:v>0.25260708578300811</c:v>
                </c:pt>
                <c:pt idx="2247">
                  <c:v>0.24474089276552091</c:v>
                </c:pt>
                <c:pt idx="2248">
                  <c:v>0.25822159330442213</c:v>
                </c:pt>
                <c:pt idx="2249">
                  <c:v>0.23977345886997417</c:v>
                </c:pt>
                <c:pt idx="2250">
                  <c:v>0.26875124594353472</c:v>
                </c:pt>
                <c:pt idx="2251">
                  <c:v>0.29871271565035801</c:v>
                </c:pt>
                <c:pt idx="2252">
                  <c:v>0.29397731320651133</c:v>
                </c:pt>
                <c:pt idx="2253">
                  <c:v>0.31304637687790249</c:v>
                </c:pt>
                <c:pt idx="2254">
                  <c:v>0.32964479579598227</c:v>
                </c:pt>
                <c:pt idx="2255">
                  <c:v>0.32599765354109417</c:v>
                </c:pt>
                <c:pt idx="2256">
                  <c:v>0.33982149918462201</c:v>
                </c:pt>
                <c:pt idx="2257">
                  <c:v>0.34861908605752434</c:v>
                </c:pt>
                <c:pt idx="2258">
                  <c:v>0.3565016193180891</c:v>
                </c:pt>
                <c:pt idx="2259">
                  <c:v>0.36419133771033985</c:v>
                </c:pt>
                <c:pt idx="2260">
                  <c:v>0.3641946057589554</c:v>
                </c:pt>
                <c:pt idx="2261">
                  <c:v>0.33803060854333283</c:v>
                </c:pt>
                <c:pt idx="2262">
                  <c:v>0.34640334909622111</c:v>
                </c:pt>
                <c:pt idx="2263">
                  <c:v>0.35650815541531994</c:v>
                </c:pt>
                <c:pt idx="2264">
                  <c:v>0.35722712611072827</c:v>
                </c:pt>
                <c:pt idx="2265">
                  <c:v>0.35562251424052183</c:v>
                </c:pt>
                <c:pt idx="2266">
                  <c:v>0.36407695600879753</c:v>
                </c:pt>
                <c:pt idx="2267">
                  <c:v>0.36539397960084069</c:v>
                </c:pt>
                <c:pt idx="2268">
                  <c:v>0.35906050138401868</c:v>
                </c:pt>
                <c:pt idx="2269">
                  <c:v>0.36063570081668539</c:v>
                </c:pt>
                <c:pt idx="2270">
                  <c:v>0.36324687166046277</c:v>
                </c:pt>
                <c:pt idx="2271">
                  <c:v>0.38601863441320555</c:v>
                </c:pt>
                <c:pt idx="2272">
                  <c:v>0.39152856437892364</c:v>
                </c:pt>
                <c:pt idx="2273">
                  <c:v>0.37436150500174842</c:v>
                </c:pt>
                <c:pt idx="2274">
                  <c:v>0.37562297176732823</c:v>
                </c:pt>
                <c:pt idx="2275">
                  <c:v>0.3755706829894801</c:v>
                </c:pt>
                <c:pt idx="2276">
                  <c:v>0.38896641426437878</c:v>
                </c:pt>
                <c:pt idx="2277">
                  <c:v>0.37190720049151443</c:v>
                </c:pt>
                <c:pt idx="2278">
                  <c:v>0.3860970675799773</c:v>
                </c:pt>
                <c:pt idx="2279">
                  <c:v>0.38524737493994976</c:v>
                </c:pt>
                <c:pt idx="2280">
                  <c:v>0.39873787962469737</c:v>
                </c:pt>
                <c:pt idx="2281">
                  <c:v>0.40435892324334216</c:v>
                </c:pt>
                <c:pt idx="2282">
                  <c:v>0.3970646387335659</c:v>
                </c:pt>
                <c:pt idx="2283">
                  <c:v>0.38905138352838131</c:v>
                </c:pt>
                <c:pt idx="2284">
                  <c:v>0.3865938109695321</c:v>
                </c:pt>
                <c:pt idx="2285">
                  <c:v>0.39158738925400255</c:v>
                </c:pt>
                <c:pt idx="2286">
                  <c:v>0.36565869153869529</c:v>
                </c:pt>
                <c:pt idx="2287">
                  <c:v>0.38827031990927913</c:v>
                </c:pt>
                <c:pt idx="2288">
                  <c:v>0.38512318909256105</c:v>
                </c:pt>
                <c:pt idx="2289">
                  <c:v>0.37772759507570441</c:v>
                </c:pt>
                <c:pt idx="2290">
                  <c:v>0.3858454278365846</c:v>
                </c:pt>
                <c:pt idx="2291">
                  <c:v>0.40356151938116247</c:v>
                </c:pt>
                <c:pt idx="2292">
                  <c:v>0.4097642756533646</c:v>
                </c:pt>
                <c:pt idx="2293">
                  <c:v>0.39838493037422434</c:v>
                </c:pt>
                <c:pt idx="2294">
                  <c:v>0.40148630851032541</c:v>
                </c:pt>
                <c:pt idx="2295">
                  <c:v>0.40072485318291601</c:v>
                </c:pt>
                <c:pt idx="2296">
                  <c:v>0.38223096606785123</c:v>
                </c:pt>
                <c:pt idx="2297">
                  <c:v>0.33876918753043378</c:v>
                </c:pt>
                <c:pt idx="2298">
                  <c:v>0.36587111469870243</c:v>
                </c:pt>
                <c:pt idx="2299">
                  <c:v>0.31863147196177699</c:v>
                </c:pt>
                <c:pt idx="2300">
                  <c:v>0.34544907890049764</c:v>
                </c:pt>
                <c:pt idx="2301">
                  <c:v>0.32845849414855893</c:v>
                </c:pt>
                <c:pt idx="2302">
                  <c:v>0.34624648276267767</c:v>
                </c:pt>
                <c:pt idx="2303">
                  <c:v>0.36656720905380208</c:v>
                </c:pt>
                <c:pt idx="2304">
                  <c:v>0.37117515760164449</c:v>
                </c:pt>
                <c:pt idx="2305">
                  <c:v>0.37491380521776663</c:v>
                </c:pt>
                <c:pt idx="2306">
                  <c:v>0.34990669721202777</c:v>
                </c:pt>
                <c:pt idx="2307">
                  <c:v>0.36101806250469787</c:v>
                </c:pt>
                <c:pt idx="2308">
                  <c:v>0.36219129195765926</c:v>
                </c:pt>
                <c:pt idx="2309">
                  <c:v>0.38279960652694689</c:v>
                </c:pt>
                <c:pt idx="2310">
                  <c:v>0.40049608977983164</c:v>
                </c:pt>
                <c:pt idx="2311">
                  <c:v>0.41017931782753214</c:v>
                </c:pt>
                <c:pt idx="2312">
                  <c:v>0.40887209838133565</c:v>
                </c:pt>
                <c:pt idx="2313">
                  <c:v>0.41026755514015023</c:v>
                </c:pt>
                <c:pt idx="2314">
                  <c:v>0.40472494468827713</c:v>
                </c:pt>
                <c:pt idx="2315">
                  <c:v>0.40834921060285695</c:v>
                </c:pt>
                <c:pt idx="2316">
                  <c:v>0.40834921060285695</c:v>
                </c:pt>
                <c:pt idx="2317">
                  <c:v>0.41614023850218801</c:v>
                </c:pt>
                <c:pt idx="2318">
                  <c:v>0.41638207409973432</c:v>
                </c:pt>
                <c:pt idx="2319">
                  <c:v>0.4259280441055841</c:v>
                </c:pt>
                <c:pt idx="2320">
                  <c:v>0.43491844584680051</c:v>
                </c:pt>
                <c:pt idx="2321">
                  <c:v>0.42735618135055375</c:v>
                </c:pt>
                <c:pt idx="2322">
                  <c:v>0.43596422140375762</c:v>
                </c:pt>
                <c:pt idx="2323">
                  <c:v>0.43584003555636891</c:v>
                </c:pt>
                <c:pt idx="2324">
                  <c:v>0.43299356521227605</c:v>
                </c:pt>
                <c:pt idx="2325">
                  <c:v>0.44074864457683682</c:v>
                </c:pt>
                <c:pt idx="2326">
                  <c:v>0.43852963956691832</c:v>
                </c:pt>
                <c:pt idx="2327">
                  <c:v>0.43070266313281697</c:v>
                </c:pt>
                <c:pt idx="2328">
                  <c:v>0.42085276460572635</c:v>
                </c:pt>
                <c:pt idx="2329">
                  <c:v>0.42423192687414429</c:v>
                </c:pt>
                <c:pt idx="2330">
                  <c:v>0.42464370099969628</c:v>
                </c:pt>
                <c:pt idx="2331">
                  <c:v>0.42464370099969628</c:v>
                </c:pt>
                <c:pt idx="2332">
                  <c:v>0.40357785962423998</c:v>
                </c:pt>
                <c:pt idx="2333">
                  <c:v>0.40858777815178798</c:v>
                </c:pt>
                <c:pt idx="2334">
                  <c:v>0.40102224560692562</c:v>
                </c:pt>
                <c:pt idx="2335">
                  <c:v>0.41847362521364884</c:v>
                </c:pt>
                <c:pt idx="2336">
                  <c:v>0.42115996117558241</c:v>
                </c:pt>
                <c:pt idx="2337">
                  <c:v>0.41280682891438708</c:v>
                </c:pt>
                <c:pt idx="2338">
                  <c:v>0.40747010552528995</c:v>
                </c:pt>
                <c:pt idx="2339">
                  <c:v>0.40844725206132176</c:v>
                </c:pt>
                <c:pt idx="2340">
                  <c:v>0.4111041755857161</c:v>
                </c:pt>
                <c:pt idx="2341">
                  <c:v>0.41062377243923881</c:v>
                </c:pt>
                <c:pt idx="2342">
                  <c:v>0.41032964806384475</c:v>
                </c:pt>
                <c:pt idx="2343">
                  <c:v>0.41285258159500376</c:v>
                </c:pt>
                <c:pt idx="2344">
                  <c:v>0.4273038925727059</c:v>
                </c:pt>
                <c:pt idx="2345">
                  <c:v>0.43640540796684907</c:v>
                </c:pt>
                <c:pt idx="2346">
                  <c:v>0.43324520495566904</c:v>
                </c:pt>
                <c:pt idx="2347">
                  <c:v>0.41911089469366958</c:v>
                </c:pt>
                <c:pt idx="2348">
                  <c:v>0.39341096038144663</c:v>
                </c:pt>
                <c:pt idx="2349">
                  <c:v>0.39533910906458664</c:v>
                </c:pt>
                <c:pt idx="2350">
                  <c:v>0.41751608696930981</c:v>
                </c:pt>
                <c:pt idx="2351">
                  <c:v>0.40250920772697418</c:v>
                </c:pt>
                <c:pt idx="2352">
                  <c:v>0.37847597820865192</c:v>
                </c:pt>
                <c:pt idx="2353">
                  <c:v>0.39140764658015048</c:v>
                </c:pt>
                <c:pt idx="2354">
                  <c:v>0.41294735500485324</c:v>
                </c:pt>
                <c:pt idx="2355">
                  <c:v>0.40305170379714567</c:v>
                </c:pt>
                <c:pt idx="2356">
                  <c:v>0.40369877742301308</c:v>
                </c:pt>
                <c:pt idx="2357">
                  <c:v>0.40261705333128539</c:v>
                </c:pt>
                <c:pt idx="2358">
                  <c:v>0.40450271738242394</c:v>
                </c:pt>
                <c:pt idx="2359">
                  <c:v>0.40192422702480129</c:v>
                </c:pt>
                <c:pt idx="2360">
                  <c:v>0.41064991682816276</c:v>
                </c:pt>
                <c:pt idx="2361">
                  <c:v>0.42080047582787855</c:v>
                </c:pt>
                <c:pt idx="2362">
                  <c:v>0.43009153804171985</c:v>
                </c:pt>
                <c:pt idx="2363">
                  <c:v>0.4265424372452965</c:v>
                </c:pt>
                <c:pt idx="2364">
                  <c:v>0.43624854163330534</c:v>
                </c:pt>
                <c:pt idx="2365">
                  <c:v>0.41935926638844701</c:v>
                </c:pt>
                <c:pt idx="2366">
                  <c:v>0.41269571526146032</c:v>
                </c:pt>
                <c:pt idx="2367">
                  <c:v>0.40672172239234244</c:v>
                </c:pt>
                <c:pt idx="2368">
                  <c:v>0.39598291464183816</c:v>
                </c:pt>
                <c:pt idx="2369">
                  <c:v>0.39891108620131832</c:v>
                </c:pt>
                <c:pt idx="2370">
                  <c:v>0.40697989823296626</c:v>
                </c:pt>
                <c:pt idx="2371">
                  <c:v>0.41988542221554093</c:v>
                </c:pt>
                <c:pt idx="2372">
                  <c:v>0.4231338625393391</c:v>
                </c:pt>
                <c:pt idx="2373">
                  <c:v>0.4376439983921202</c:v>
                </c:pt>
                <c:pt idx="2374">
                  <c:v>0.43733680182226387</c:v>
                </c:pt>
                <c:pt idx="2375">
                  <c:v>0.42183317919037372</c:v>
                </c:pt>
                <c:pt idx="2376">
                  <c:v>0.38012634275947499</c:v>
                </c:pt>
                <c:pt idx="2377">
                  <c:v>0.38454147643900372</c:v>
                </c:pt>
                <c:pt idx="2378">
                  <c:v>0.39104816123244662</c:v>
                </c:pt>
                <c:pt idx="2379">
                  <c:v>0.40086864732199778</c:v>
                </c:pt>
                <c:pt idx="2380">
                  <c:v>0.42501952659047765</c:v>
                </c:pt>
                <c:pt idx="2381">
                  <c:v>0.43524851875696519</c:v>
                </c:pt>
                <c:pt idx="2382">
                  <c:v>0.43797733935090016</c:v>
                </c:pt>
                <c:pt idx="2383">
                  <c:v>0.42382015274859236</c:v>
                </c:pt>
                <c:pt idx="2384">
                  <c:v>0.42804900765703785</c:v>
                </c:pt>
                <c:pt idx="2385">
                  <c:v>0.42561431143849693</c:v>
                </c:pt>
                <c:pt idx="2386">
                  <c:v>0.42935622710323434</c:v>
                </c:pt>
                <c:pt idx="2387">
                  <c:v>0.43513413705542286</c:v>
                </c:pt>
                <c:pt idx="2388">
                  <c:v>0.43239551231564122</c:v>
                </c:pt>
                <c:pt idx="2389">
                  <c:v>0.43509818852065257</c:v>
                </c:pt>
                <c:pt idx="2390">
                  <c:v>0.4203429490217096</c:v>
                </c:pt>
                <c:pt idx="2391">
                  <c:v>0.45344501344802002</c:v>
                </c:pt>
                <c:pt idx="2392">
                  <c:v>0.45967391410914638</c:v>
                </c:pt>
                <c:pt idx="2393">
                  <c:v>0.46124584549319775</c:v>
                </c:pt>
                <c:pt idx="2394">
                  <c:v>0.44040549947221019</c:v>
                </c:pt>
                <c:pt idx="2395">
                  <c:v>0.41718928210776068</c:v>
                </c:pt>
                <c:pt idx="2396">
                  <c:v>0.4067740111701903</c:v>
                </c:pt>
                <c:pt idx="2397">
                  <c:v>0.4160160526547993</c:v>
                </c:pt>
                <c:pt idx="2398">
                  <c:v>0.41751608696930981</c:v>
                </c:pt>
                <c:pt idx="2399">
                  <c:v>0.40161703045494523</c:v>
                </c:pt>
                <c:pt idx="2400">
                  <c:v>0.41092443291186403</c:v>
                </c:pt>
                <c:pt idx="2401">
                  <c:v>0.4327255852258059</c:v>
                </c:pt>
                <c:pt idx="2402">
                  <c:v>0.41223165235806053</c:v>
                </c:pt>
                <c:pt idx="2403">
                  <c:v>0.41514021562584758</c:v>
                </c:pt>
                <c:pt idx="2404">
                  <c:v>0.40152552509371126</c:v>
                </c:pt>
                <c:pt idx="2405">
                  <c:v>0.40012026418905028</c:v>
                </c:pt>
                <c:pt idx="2406">
                  <c:v>0.3816753978032178</c:v>
                </c:pt>
                <c:pt idx="2407">
                  <c:v>0.37681254146336685</c:v>
                </c:pt>
                <c:pt idx="2408">
                  <c:v>0.38070805541303238</c:v>
                </c:pt>
                <c:pt idx="2409">
                  <c:v>0.39230962799802616</c:v>
                </c:pt>
                <c:pt idx="2410">
                  <c:v>0.39436849862578566</c:v>
                </c:pt>
                <c:pt idx="2411">
                  <c:v>0.38311007114541851</c:v>
                </c:pt>
                <c:pt idx="2412">
                  <c:v>0.38442709473746139</c:v>
                </c:pt>
                <c:pt idx="2413">
                  <c:v>0.40319876598484272</c:v>
                </c:pt>
                <c:pt idx="2414">
                  <c:v>0.41391142934642311</c:v>
                </c:pt>
                <c:pt idx="2415">
                  <c:v>0.41026428709153501</c:v>
                </c:pt>
                <c:pt idx="2416">
                  <c:v>0.40431643861134076</c:v>
                </c:pt>
                <c:pt idx="2417">
                  <c:v>0.39958757226472519</c:v>
                </c:pt>
                <c:pt idx="2418">
                  <c:v>0.39518224273104291</c:v>
                </c:pt>
                <c:pt idx="2419">
                  <c:v>0.3850839725091752</c:v>
                </c:pt>
                <c:pt idx="2420">
                  <c:v>0.37944985669606845</c:v>
                </c:pt>
                <c:pt idx="2421">
                  <c:v>0.38473429130731746</c:v>
                </c:pt>
                <c:pt idx="2422">
                  <c:v>0.39033572663426946</c:v>
                </c:pt>
                <c:pt idx="2423">
                  <c:v>0.38639446000398725</c:v>
                </c:pt>
                <c:pt idx="2424">
                  <c:v>0.38025379665547898</c:v>
                </c:pt>
                <c:pt idx="2425">
                  <c:v>0.39864310621484811</c:v>
                </c:pt>
                <c:pt idx="2426">
                  <c:v>0.40364322059654972</c:v>
                </c:pt>
                <c:pt idx="2427">
                  <c:v>0.38757422555417947</c:v>
                </c:pt>
                <c:pt idx="2428">
                  <c:v>0.38653498609445314</c:v>
                </c:pt>
                <c:pt idx="2429">
                  <c:v>0.39741105188680781</c:v>
                </c:pt>
                <c:pt idx="2430">
                  <c:v>0.37669489171320925</c:v>
                </c:pt>
                <c:pt idx="2431">
                  <c:v>0.37492034131499741</c:v>
                </c:pt>
                <c:pt idx="2432">
                  <c:v>0.36191677587395793</c:v>
                </c:pt>
                <c:pt idx="2433">
                  <c:v>0.34943609821139715</c:v>
                </c:pt>
                <c:pt idx="2434">
                  <c:v>0.35025311036526996</c:v>
                </c:pt>
                <c:pt idx="2435">
                  <c:v>0.36001803962835771</c:v>
                </c:pt>
                <c:pt idx="2436">
                  <c:v>0.364299183314651</c:v>
                </c:pt>
                <c:pt idx="2437">
                  <c:v>0.3521975992914872</c:v>
                </c:pt>
                <c:pt idx="2438">
                  <c:v>0.33845872291196216</c:v>
                </c:pt>
                <c:pt idx="2439">
                  <c:v>0.33985091162216147</c:v>
                </c:pt>
                <c:pt idx="2440">
                  <c:v>0.33983783942769952</c:v>
                </c:pt>
                <c:pt idx="2441">
                  <c:v>0.35441987235002126</c:v>
                </c:pt>
                <c:pt idx="2442">
                  <c:v>0.37428960793220756</c:v>
                </c:pt>
                <c:pt idx="2443">
                  <c:v>0.37284186239554512</c:v>
                </c:pt>
                <c:pt idx="2444">
                  <c:v>0.37200197390136369</c:v>
                </c:pt>
                <c:pt idx="2445">
                  <c:v>0.3517041239505479</c:v>
                </c:pt>
                <c:pt idx="2446">
                  <c:v>0.35619442274823276</c:v>
                </c:pt>
                <c:pt idx="2447">
                  <c:v>0.35699836270764362</c:v>
                </c:pt>
                <c:pt idx="2448">
                  <c:v>0.34181500884007149</c:v>
                </c:pt>
                <c:pt idx="2449">
                  <c:v>0.33673972934021373</c:v>
                </c:pt>
                <c:pt idx="2450">
                  <c:v>0.31528499017951395</c:v>
                </c:pt>
                <c:pt idx="2451">
                  <c:v>0.32086354916615745</c:v>
                </c:pt>
                <c:pt idx="2452">
                  <c:v>0.32858267999594765</c:v>
                </c:pt>
                <c:pt idx="2453">
                  <c:v>0.33119058279110963</c:v>
                </c:pt>
                <c:pt idx="2454">
                  <c:v>0.32336360635700828</c:v>
                </c:pt>
                <c:pt idx="2455">
                  <c:v>0.31191236400832711</c:v>
                </c:pt>
                <c:pt idx="2456">
                  <c:v>0.31647455987555284</c:v>
                </c:pt>
                <c:pt idx="2457">
                  <c:v>0.3271937593343639</c:v>
                </c:pt>
                <c:pt idx="2458">
                  <c:v>0.33719072004915152</c:v>
                </c:pt>
                <c:pt idx="2459">
                  <c:v>0.36265208681244349</c:v>
                </c:pt>
                <c:pt idx="2460">
                  <c:v>0.36430245136326656</c:v>
                </c:pt>
                <c:pt idx="2461">
                  <c:v>0.35906376943263424</c:v>
                </c:pt>
                <c:pt idx="2462">
                  <c:v>0.35734150781227025</c:v>
                </c:pt>
                <c:pt idx="2463">
                  <c:v>0.36555084593438414</c:v>
                </c:pt>
                <c:pt idx="2464">
                  <c:v>0.38212312046354002</c:v>
                </c:pt>
                <c:pt idx="2465">
                  <c:v>0.37171765367181597</c:v>
                </c:pt>
                <c:pt idx="2466">
                  <c:v>0.38310026699957184</c:v>
                </c:pt>
                <c:pt idx="2467">
                  <c:v>0.4025549604075912</c:v>
                </c:pt>
                <c:pt idx="2468">
                  <c:v>0.41033618416107559</c:v>
                </c:pt>
                <c:pt idx="2469">
                  <c:v>0.40606157657201308</c:v>
                </c:pt>
                <c:pt idx="2470">
                  <c:v>0.4185847388665756</c:v>
                </c:pt>
                <c:pt idx="2471">
                  <c:v>0.41912069883951597</c:v>
                </c:pt>
                <c:pt idx="2472">
                  <c:v>0.41568597974463461</c:v>
                </c:pt>
                <c:pt idx="2473">
                  <c:v>0.42226129355900321</c:v>
                </c:pt>
                <c:pt idx="2474">
                  <c:v>0.42882353517890953</c:v>
                </c:pt>
                <c:pt idx="2475">
                  <c:v>0.4230423571781054</c:v>
                </c:pt>
                <c:pt idx="2476">
                  <c:v>0.42095407411280672</c:v>
                </c:pt>
                <c:pt idx="2477">
                  <c:v>0.42831045154627717</c:v>
                </c:pt>
                <c:pt idx="2478">
                  <c:v>0.43221250159317387</c:v>
                </c:pt>
                <c:pt idx="2479">
                  <c:v>0.44399054880340416</c:v>
                </c:pt>
                <c:pt idx="2480">
                  <c:v>0.44282712349628917</c:v>
                </c:pt>
                <c:pt idx="2481">
                  <c:v>0.45518688336007707</c:v>
                </c:pt>
                <c:pt idx="2482">
                  <c:v>0.46515116358870967</c:v>
                </c:pt>
                <c:pt idx="2483">
                  <c:v>0.46204978545260861</c:v>
                </c:pt>
                <c:pt idx="2484">
                  <c:v>0.47823969829375201</c:v>
                </c:pt>
                <c:pt idx="2485">
                  <c:v>0.48375616435670094</c:v>
                </c:pt>
                <c:pt idx="2486">
                  <c:v>0.4825862029523551</c:v>
                </c:pt>
                <c:pt idx="2487">
                  <c:v>0.4804881157412097</c:v>
                </c:pt>
                <c:pt idx="2488">
                  <c:v>0.48341955534930542</c:v>
                </c:pt>
                <c:pt idx="2489">
                  <c:v>0.4867791093260303</c:v>
                </c:pt>
                <c:pt idx="2490">
                  <c:v>0.47752726369557486</c:v>
                </c:pt>
                <c:pt idx="2491">
                  <c:v>0.48219076906988062</c:v>
                </c:pt>
                <c:pt idx="2492">
                  <c:v>0.48167441738863304</c:v>
                </c:pt>
                <c:pt idx="2493">
                  <c:v>0.47874624582915293</c:v>
                </c:pt>
                <c:pt idx="2494">
                  <c:v>0.47763837734850162</c:v>
                </c:pt>
                <c:pt idx="2495">
                  <c:v>0.47763837734850162</c:v>
                </c:pt>
                <c:pt idx="2496">
                  <c:v>0.47989659894180597</c:v>
                </c:pt>
                <c:pt idx="2497">
                  <c:v>0.4753213308801183</c:v>
                </c:pt>
                <c:pt idx="2498">
                  <c:v>0.47762857320265489</c:v>
                </c:pt>
                <c:pt idx="2499">
                  <c:v>0.47480824724748627</c:v>
                </c:pt>
                <c:pt idx="2500">
                  <c:v>0.45367050880248905</c:v>
                </c:pt>
                <c:pt idx="2501">
                  <c:v>0.4621282186193803</c:v>
                </c:pt>
                <c:pt idx="2502">
                  <c:v>0.45869676757311456</c:v>
                </c:pt>
                <c:pt idx="2503">
                  <c:v>0.4658766703813485</c:v>
                </c:pt>
                <c:pt idx="2504">
                  <c:v>0.45989287336638429</c:v>
                </c:pt>
                <c:pt idx="2505">
                  <c:v>0.46048439016578802</c:v>
                </c:pt>
                <c:pt idx="2506">
                  <c:v>0.4517587003624266</c:v>
                </c:pt>
                <c:pt idx="2507">
                  <c:v>0.4640923158372906</c:v>
                </c:pt>
                <c:pt idx="2508">
                  <c:v>0.45314108492677951</c:v>
                </c:pt>
                <c:pt idx="2509">
                  <c:v>0.43894794978970114</c:v>
                </c:pt>
                <c:pt idx="2510">
                  <c:v>0.45527838872131077</c:v>
                </c:pt>
                <c:pt idx="2511">
                  <c:v>0.45389927220557336</c:v>
                </c:pt>
                <c:pt idx="2512">
                  <c:v>0.46419035729575514</c:v>
                </c:pt>
                <c:pt idx="2513">
                  <c:v>0.45948109924083236</c:v>
                </c:pt>
                <c:pt idx="2514">
                  <c:v>0.49157333664495589</c:v>
                </c:pt>
                <c:pt idx="2515">
                  <c:v>0.49750484488207264</c:v>
                </c:pt>
                <c:pt idx="2516">
                  <c:v>0.51489413156510133</c:v>
                </c:pt>
                <c:pt idx="2517">
                  <c:v>0.5161654024765272</c:v>
                </c:pt>
                <c:pt idx="2518">
                  <c:v>0.52379302794508376</c:v>
                </c:pt>
                <c:pt idx="2519">
                  <c:v>0.51911971842493121</c:v>
                </c:pt>
                <c:pt idx="2520">
                  <c:v>0.51591703078175011</c:v>
                </c:pt>
                <c:pt idx="2521">
                  <c:v>0.52112956832345847</c:v>
                </c:pt>
                <c:pt idx="2522">
                  <c:v>0.521364867823774</c:v>
                </c:pt>
                <c:pt idx="2523">
                  <c:v>0.53299912089492252</c:v>
                </c:pt>
                <c:pt idx="2524">
                  <c:v>0.52907092645910225</c:v>
                </c:pt>
                <c:pt idx="2525">
                  <c:v>0.53950580568836537</c:v>
                </c:pt>
                <c:pt idx="2526">
                  <c:v>0.5411692424336505</c:v>
                </c:pt>
                <c:pt idx="2527">
                  <c:v>0.55113025461366782</c:v>
                </c:pt>
                <c:pt idx="2528">
                  <c:v>0.53247950116505938</c:v>
                </c:pt>
                <c:pt idx="2529">
                  <c:v>0.53899599010434895</c:v>
                </c:pt>
                <c:pt idx="2530">
                  <c:v>0.55009101515394154</c:v>
                </c:pt>
                <c:pt idx="2531">
                  <c:v>0.55743758844156566</c:v>
                </c:pt>
                <c:pt idx="2532">
                  <c:v>0.55568264633504683</c:v>
                </c:pt>
                <c:pt idx="2533">
                  <c:v>0.56059452340413041</c:v>
                </c:pt>
                <c:pt idx="2534">
                  <c:v>0.58675525257113725</c:v>
                </c:pt>
                <c:pt idx="2535">
                  <c:v>0.59237956423839755</c:v>
                </c:pt>
                <c:pt idx="2536">
                  <c:v>0.58967361998477097</c:v>
                </c:pt>
                <c:pt idx="2537">
                  <c:v>0.59668358426499957</c:v>
                </c:pt>
                <c:pt idx="2538">
                  <c:v>0.59603977868774793</c:v>
                </c:pt>
                <c:pt idx="2539">
                  <c:v>0.5940789495184533</c:v>
                </c:pt>
                <c:pt idx="2540">
                  <c:v>0.59966404460232747</c:v>
                </c:pt>
                <c:pt idx="2541">
                  <c:v>0.60556614040190471</c:v>
                </c:pt>
                <c:pt idx="2542">
                  <c:v>0.59907906390015453</c:v>
                </c:pt>
                <c:pt idx="2543">
                  <c:v>0.60640602889608586</c:v>
                </c:pt>
                <c:pt idx="2544">
                  <c:v>0.62559927841486584</c:v>
                </c:pt>
                <c:pt idx="2545">
                  <c:v>0.62131486667995672</c:v>
                </c:pt>
                <c:pt idx="2546">
                  <c:v>0.61128522547901432</c:v>
                </c:pt>
                <c:pt idx="2547">
                  <c:v>0.62853398607157684</c:v>
                </c:pt>
                <c:pt idx="2548">
                  <c:v>0.63420405041945416</c:v>
                </c:pt>
                <c:pt idx="2549">
                  <c:v>0.63177589029814407</c:v>
                </c:pt>
                <c:pt idx="2550">
                  <c:v>0.62945557578114553</c:v>
                </c:pt>
                <c:pt idx="2551">
                  <c:v>0.62839019193249535</c:v>
                </c:pt>
                <c:pt idx="2552">
                  <c:v>0.63661260224907112</c:v>
                </c:pt>
                <c:pt idx="2553">
                  <c:v>0.63412561725268246</c:v>
                </c:pt>
                <c:pt idx="2554">
                  <c:v>0.65111947005323678</c:v>
                </c:pt>
                <c:pt idx="2555">
                  <c:v>0.64420427918285705</c:v>
                </c:pt>
                <c:pt idx="2556">
                  <c:v>0.64846581457745767</c:v>
                </c:pt>
                <c:pt idx="2557">
                  <c:v>0.65499864375982475</c:v>
                </c:pt>
                <c:pt idx="2558">
                  <c:v>0.66073733712862714</c:v>
                </c:pt>
                <c:pt idx="2559">
                  <c:v>0.6612863692960298</c:v>
                </c:pt>
                <c:pt idx="2560">
                  <c:v>0.6612863692960298</c:v>
                </c:pt>
                <c:pt idx="2561">
                  <c:v>0.64775011193066512</c:v>
                </c:pt>
                <c:pt idx="2562">
                  <c:v>0.65665554440787866</c:v>
                </c:pt>
                <c:pt idx="2563">
                  <c:v>0.6571490197488179</c:v>
                </c:pt>
                <c:pt idx="2564">
                  <c:v>0.63884467945345169</c:v>
                </c:pt>
                <c:pt idx="2565">
                  <c:v>0.64907367161993912</c:v>
                </c:pt>
                <c:pt idx="2566">
                  <c:v>0.63105038350550502</c:v>
                </c:pt>
                <c:pt idx="2567">
                  <c:v>0.63429555578068786</c:v>
                </c:pt>
                <c:pt idx="2568">
                  <c:v>0.62313516975878547</c:v>
                </c:pt>
                <c:pt idx="2569">
                  <c:v>0.6193213570245073</c:v>
                </c:pt>
                <c:pt idx="2570">
                  <c:v>0.62895229629435967</c:v>
                </c:pt>
                <c:pt idx="2571">
                  <c:v>0.6068962361884096</c:v>
                </c:pt>
                <c:pt idx="2572">
                  <c:v>0.60596157428437913</c:v>
                </c:pt>
                <c:pt idx="2573">
                  <c:v>0.61329507537754135</c:v>
                </c:pt>
                <c:pt idx="2574">
                  <c:v>0.60725572153611374</c:v>
                </c:pt>
                <c:pt idx="2575">
                  <c:v>0.61338658073877528</c:v>
                </c:pt>
                <c:pt idx="2576">
                  <c:v>0.63669430346445843</c:v>
                </c:pt>
                <c:pt idx="2577">
                  <c:v>0.630717042546725</c:v>
                </c:pt>
                <c:pt idx="2578">
                  <c:v>0.61409247923972132</c:v>
                </c:pt>
                <c:pt idx="2579">
                  <c:v>0.63626292104721371</c:v>
                </c:pt>
                <c:pt idx="2580">
                  <c:v>0.62784442781370831</c:v>
                </c:pt>
                <c:pt idx="2581">
                  <c:v>0.60827862075276251</c:v>
                </c:pt>
                <c:pt idx="2582">
                  <c:v>0.60827862075276251</c:v>
                </c:pt>
                <c:pt idx="2583">
                  <c:v>0.59827512394074367</c:v>
                </c:pt>
                <c:pt idx="2584">
                  <c:v>0.60836359001676499</c:v>
                </c:pt>
                <c:pt idx="2585">
                  <c:v>0.61995862650452793</c:v>
                </c:pt>
                <c:pt idx="2586">
                  <c:v>0.63928586601654303</c:v>
                </c:pt>
                <c:pt idx="2587">
                  <c:v>0.64649844931093203</c:v>
                </c:pt>
                <c:pt idx="2588">
                  <c:v>0.65180576026248971</c:v>
                </c:pt>
                <c:pt idx="2589">
                  <c:v>0.66182886536620122</c:v>
                </c:pt>
                <c:pt idx="2590">
                  <c:v>0.65982881961352069</c:v>
                </c:pt>
                <c:pt idx="2591">
                  <c:v>0.66026347007938102</c:v>
                </c:pt>
                <c:pt idx="2592">
                  <c:v>0.66699891827590829</c:v>
                </c:pt>
                <c:pt idx="2593">
                  <c:v>0.65770131996483583</c:v>
                </c:pt>
                <c:pt idx="2594">
                  <c:v>0.65498557156536286</c:v>
                </c:pt>
                <c:pt idx="2595">
                  <c:v>0.65831898115316378</c:v>
                </c:pt>
                <c:pt idx="2596">
                  <c:v>0.64938086818979524</c:v>
                </c:pt>
                <c:pt idx="2597">
                  <c:v>0.64224998611079354</c:v>
                </c:pt>
                <c:pt idx="2598">
                  <c:v>0.64631217053984913</c:v>
                </c:pt>
                <c:pt idx="2599">
                  <c:v>0.64559646789305647</c:v>
                </c:pt>
                <c:pt idx="2600">
                  <c:v>0.64394283529361807</c:v>
                </c:pt>
                <c:pt idx="2601">
                  <c:v>0.62199788884059437</c:v>
                </c:pt>
                <c:pt idx="2602">
                  <c:v>0.62820064511279683</c:v>
                </c:pt>
                <c:pt idx="2603">
                  <c:v>0.62868758435650496</c:v>
                </c:pt>
                <c:pt idx="2604">
                  <c:v>0.63518119695548603</c:v>
                </c:pt>
                <c:pt idx="2605">
                  <c:v>0.61878539705156654</c:v>
                </c:pt>
                <c:pt idx="2606">
                  <c:v>0.64567816910844367</c:v>
                </c:pt>
                <c:pt idx="2607">
                  <c:v>0.65660325563003086</c:v>
                </c:pt>
                <c:pt idx="2608">
                  <c:v>0.65079266519168766</c:v>
                </c:pt>
                <c:pt idx="2609">
                  <c:v>0.63941005186393152</c:v>
                </c:pt>
                <c:pt idx="2610">
                  <c:v>0.62261555002892233</c:v>
                </c:pt>
                <c:pt idx="2611">
                  <c:v>0.64527619912873846</c:v>
                </c:pt>
                <c:pt idx="2612">
                  <c:v>0.61294539417568383</c:v>
                </c:pt>
                <c:pt idx="2613">
                  <c:v>0.58145447771681069</c:v>
                </c:pt>
                <c:pt idx="2614">
                  <c:v>0.59494498240155835</c:v>
                </c:pt>
                <c:pt idx="2615">
                  <c:v>0.60639949279885508</c:v>
                </c:pt>
                <c:pt idx="2616">
                  <c:v>0.6169422176324294</c:v>
                </c:pt>
                <c:pt idx="2617">
                  <c:v>0.60372949707999868</c:v>
                </c:pt>
                <c:pt idx="2618">
                  <c:v>0.61800433343246408</c:v>
                </c:pt>
                <c:pt idx="2619">
                  <c:v>0.61309899246061206</c:v>
                </c:pt>
                <c:pt idx="2620">
                  <c:v>0.60655309108378297</c:v>
                </c:pt>
                <c:pt idx="2621">
                  <c:v>0.60219351423071787</c:v>
                </c:pt>
                <c:pt idx="2622">
                  <c:v>0.59938952851862648</c:v>
                </c:pt>
                <c:pt idx="2623">
                  <c:v>0.6111446993885481</c:v>
                </c:pt>
                <c:pt idx="2624">
                  <c:v>0.60341249636429595</c:v>
                </c:pt>
                <c:pt idx="2625">
                  <c:v>0.62284758148062225</c:v>
                </c:pt>
                <c:pt idx="2626">
                  <c:v>0.62728885954907487</c:v>
                </c:pt>
                <c:pt idx="2627">
                  <c:v>0.62416460507266514</c:v>
                </c:pt>
                <c:pt idx="2628">
                  <c:v>0.60252685518949789</c:v>
                </c:pt>
                <c:pt idx="2629">
                  <c:v>0.62057955574147117</c:v>
                </c:pt>
                <c:pt idx="2630">
                  <c:v>0.62622347570042469</c:v>
                </c:pt>
                <c:pt idx="2631">
                  <c:v>0.64808345288944547</c:v>
                </c:pt>
                <c:pt idx="2632">
                  <c:v>0.62850457363403733</c:v>
                </c:pt>
                <c:pt idx="2633">
                  <c:v>0.61697489811858452</c:v>
                </c:pt>
                <c:pt idx="2634">
                  <c:v>0.59855290807306061</c:v>
                </c:pt>
                <c:pt idx="2635">
                  <c:v>0.5915788923276023</c:v>
                </c:pt>
                <c:pt idx="2636">
                  <c:v>0.577565499864376</c:v>
                </c:pt>
                <c:pt idx="2637">
                  <c:v>0.60050720114512424</c:v>
                </c:pt>
                <c:pt idx="2638">
                  <c:v>0.6068341432647153</c:v>
                </c:pt>
                <c:pt idx="2639">
                  <c:v>0.58888275221982211</c:v>
                </c:pt>
                <c:pt idx="2640">
                  <c:v>0.57234969427405202</c:v>
                </c:pt>
                <c:pt idx="2641">
                  <c:v>0.58908863928259803</c:v>
                </c:pt>
                <c:pt idx="2642">
                  <c:v>0.57369286225501914</c:v>
                </c:pt>
                <c:pt idx="2643">
                  <c:v>0.58206233475929192</c:v>
                </c:pt>
                <c:pt idx="2644">
                  <c:v>0.59250048203717076</c:v>
                </c:pt>
                <c:pt idx="2645">
                  <c:v>0.55746046478187428</c:v>
                </c:pt>
                <c:pt idx="2646">
                  <c:v>0.5159497112679049</c:v>
                </c:pt>
                <c:pt idx="2647">
                  <c:v>0.49402110505795904</c:v>
                </c:pt>
                <c:pt idx="2648">
                  <c:v>0.49520413865676682</c:v>
                </c:pt>
                <c:pt idx="2649">
                  <c:v>0.5255447020029872</c:v>
                </c:pt>
                <c:pt idx="2650">
                  <c:v>0.52576692930884039</c:v>
                </c:pt>
                <c:pt idx="2651">
                  <c:v>0.52790423310337165</c:v>
                </c:pt>
                <c:pt idx="2652">
                  <c:v>0.52679309657410478</c:v>
                </c:pt>
                <c:pt idx="2653">
                  <c:v>0.53432268058419652</c:v>
                </c:pt>
                <c:pt idx="2654">
                  <c:v>0.54500266345962178</c:v>
                </c:pt>
                <c:pt idx="2655">
                  <c:v>0.57120260921001487</c:v>
                </c:pt>
                <c:pt idx="2656">
                  <c:v>0.58190546842574853</c:v>
                </c:pt>
                <c:pt idx="2657">
                  <c:v>0.59200047059900063</c:v>
                </c:pt>
                <c:pt idx="2658">
                  <c:v>0.58748075936377631</c:v>
                </c:pt>
                <c:pt idx="2659">
                  <c:v>0.59653325402868695</c:v>
                </c:pt>
                <c:pt idx="2660">
                  <c:v>0.59644174866745325</c:v>
                </c:pt>
                <c:pt idx="2661">
                  <c:v>0.60435042631694191</c:v>
                </c:pt>
                <c:pt idx="2662">
                  <c:v>0.60026209749896231</c:v>
                </c:pt>
                <c:pt idx="2663">
                  <c:v>0.60094511965960007</c:v>
                </c:pt>
                <c:pt idx="2664">
                  <c:v>0.605602088936675</c:v>
                </c:pt>
                <c:pt idx="2665">
                  <c:v>0.62300117976555047</c:v>
                </c:pt>
                <c:pt idx="2666">
                  <c:v>0.62029196746330795</c:v>
                </c:pt>
                <c:pt idx="2667">
                  <c:v>0.60543541845728521</c:v>
                </c:pt>
                <c:pt idx="2668">
                  <c:v>0.5844087936652147</c:v>
                </c:pt>
                <c:pt idx="2669">
                  <c:v>0.57361442908824711</c:v>
                </c:pt>
                <c:pt idx="2670">
                  <c:v>0.54842104231142563</c:v>
                </c:pt>
                <c:pt idx="2671">
                  <c:v>0.56168931969031977</c:v>
                </c:pt>
                <c:pt idx="2672">
                  <c:v>0.55140803874598443</c:v>
                </c:pt>
                <c:pt idx="2673">
                  <c:v>0.55676110237815901</c:v>
                </c:pt>
                <c:pt idx="2674">
                  <c:v>0.57326474788638959</c:v>
                </c:pt>
                <c:pt idx="2675">
                  <c:v>0.58303948129532379</c:v>
                </c:pt>
                <c:pt idx="2676">
                  <c:v>0.57769295376038021</c:v>
                </c:pt>
                <c:pt idx="2677">
                  <c:v>0.58852653492073348</c:v>
                </c:pt>
                <c:pt idx="2678">
                  <c:v>0.58019954704846199</c:v>
                </c:pt>
                <c:pt idx="2679">
                  <c:v>0.61552061648469092</c:v>
                </c:pt>
                <c:pt idx="2680">
                  <c:v>0.59204295523100214</c:v>
                </c:pt>
                <c:pt idx="2681">
                  <c:v>0.59662802743853616</c:v>
                </c:pt>
                <c:pt idx="2682">
                  <c:v>0.61465131555297037</c:v>
                </c:pt>
                <c:pt idx="2683">
                  <c:v>0.60686355570225481</c:v>
                </c:pt>
                <c:pt idx="2684">
                  <c:v>0.64467487818348801</c:v>
                </c:pt>
                <c:pt idx="2685">
                  <c:v>0.65606729565709021</c:v>
                </c:pt>
                <c:pt idx="2686">
                  <c:v>0.63417136993329914</c:v>
                </c:pt>
                <c:pt idx="2687">
                  <c:v>0.61904030484357486</c:v>
                </c:pt>
                <c:pt idx="2688">
                  <c:v>0.62202730127813388</c:v>
                </c:pt>
                <c:pt idx="2689">
                  <c:v>0.6083145692875328</c:v>
                </c:pt>
                <c:pt idx="2690">
                  <c:v>0.61929848068419857</c:v>
                </c:pt>
                <c:pt idx="2691">
                  <c:v>0.62412538848927923</c:v>
                </c:pt>
                <c:pt idx="2692">
                  <c:v>0.61735725980659695</c:v>
                </c:pt>
                <c:pt idx="2693">
                  <c:v>0.62832809900880082</c:v>
                </c:pt>
                <c:pt idx="2694">
                  <c:v>0.62433127555205525</c:v>
                </c:pt>
                <c:pt idx="2695">
                  <c:v>0.63530538280287474</c:v>
                </c:pt>
                <c:pt idx="2696">
                  <c:v>0.61661541277088028</c:v>
                </c:pt>
                <c:pt idx="2697">
                  <c:v>0.60419029193478291</c:v>
                </c:pt>
                <c:pt idx="2698">
                  <c:v>0.61680169154196351</c:v>
                </c:pt>
                <c:pt idx="2699">
                  <c:v>0.62953727699653284</c:v>
                </c:pt>
                <c:pt idx="2700">
                  <c:v>0.61481471798374487</c:v>
                </c:pt>
                <c:pt idx="2701">
                  <c:v>0.61419052069818614</c:v>
                </c:pt>
                <c:pt idx="2702">
                  <c:v>0.60871327121862284</c:v>
                </c:pt>
                <c:pt idx="2703">
                  <c:v>0.61292905393260633</c:v>
                </c:pt>
                <c:pt idx="2704">
                  <c:v>0.61542584307484172</c:v>
                </c:pt>
                <c:pt idx="2705">
                  <c:v>0.62416460507266514</c:v>
                </c:pt>
                <c:pt idx="2706">
                  <c:v>0.61769060076537718</c:v>
                </c:pt>
                <c:pt idx="2707">
                  <c:v>0.59668685231361507</c:v>
                </c:pt>
                <c:pt idx="2708">
                  <c:v>0.57769295376038021</c:v>
                </c:pt>
                <c:pt idx="2709">
                  <c:v>0.59407241342122219</c:v>
                </c:pt>
                <c:pt idx="2710">
                  <c:v>0.58568986872248729</c:v>
                </c:pt>
                <c:pt idx="2711">
                  <c:v>0.59164752134852761</c:v>
                </c:pt>
                <c:pt idx="2712">
                  <c:v>0.56886922249855398</c:v>
                </c:pt>
                <c:pt idx="2713">
                  <c:v>0.58564411604187039</c:v>
                </c:pt>
                <c:pt idx="2714">
                  <c:v>0.56956531685365364</c:v>
                </c:pt>
                <c:pt idx="2715">
                  <c:v>0.55058775854349606</c:v>
                </c:pt>
                <c:pt idx="2716">
                  <c:v>0.54916615739575758</c:v>
                </c:pt>
                <c:pt idx="2717">
                  <c:v>0.57962110244351994</c:v>
                </c:pt>
                <c:pt idx="2718">
                  <c:v>0.56698029039880016</c:v>
                </c:pt>
                <c:pt idx="2719">
                  <c:v>0.56550313242459804</c:v>
                </c:pt>
                <c:pt idx="2720">
                  <c:v>0.55272506233802732</c:v>
                </c:pt>
                <c:pt idx="2721">
                  <c:v>0.54569222171749032</c:v>
                </c:pt>
                <c:pt idx="2722">
                  <c:v>0.55422836470115333</c:v>
                </c:pt>
                <c:pt idx="2723">
                  <c:v>0.56509462634766161</c:v>
                </c:pt>
                <c:pt idx="2724">
                  <c:v>0.56862085080377656</c:v>
                </c:pt>
                <c:pt idx="2725">
                  <c:v>0.55624148264829587</c:v>
                </c:pt>
                <c:pt idx="2726">
                  <c:v>0.54681643044121919</c:v>
                </c:pt>
                <c:pt idx="2727">
                  <c:v>0.57010127682659406</c:v>
                </c:pt>
                <c:pt idx="2728">
                  <c:v>0.58393492661596824</c:v>
                </c:pt>
                <c:pt idx="2729">
                  <c:v>0.59432078511599951</c:v>
                </c:pt>
                <c:pt idx="2730">
                  <c:v>0.60755965005735446</c:v>
                </c:pt>
                <c:pt idx="2731">
                  <c:v>0.61820041634939371</c:v>
                </c:pt>
                <c:pt idx="2732">
                  <c:v>0.62676270372198062</c:v>
                </c:pt>
                <c:pt idx="2733">
                  <c:v>0.6292725650586779</c:v>
                </c:pt>
                <c:pt idx="2734">
                  <c:v>0.61825270512724151</c:v>
                </c:pt>
                <c:pt idx="2735">
                  <c:v>0.62073969012363051</c:v>
                </c:pt>
                <c:pt idx="2736">
                  <c:v>0.62275934416800383</c:v>
                </c:pt>
                <c:pt idx="2737">
                  <c:v>0.62355021193295279</c:v>
                </c:pt>
                <c:pt idx="2738">
                  <c:v>0.61671345422934509</c:v>
                </c:pt>
                <c:pt idx="2739">
                  <c:v>0.6152591725954516</c:v>
                </c:pt>
                <c:pt idx="2740">
                  <c:v>0.62006320406022364</c:v>
                </c:pt>
                <c:pt idx="2741">
                  <c:v>0.59448091949815851</c:v>
                </c:pt>
                <c:pt idx="2742">
                  <c:v>0.58901674221305711</c:v>
                </c:pt>
                <c:pt idx="2743">
                  <c:v>0.58596111675757312</c:v>
                </c:pt>
                <c:pt idx="2744">
                  <c:v>0.58757226472501001</c:v>
                </c:pt>
                <c:pt idx="2745">
                  <c:v>0.58757226472501001</c:v>
                </c:pt>
                <c:pt idx="2746">
                  <c:v>0.60097780014575508</c:v>
                </c:pt>
                <c:pt idx="2747">
                  <c:v>0.59130437624390098</c:v>
                </c:pt>
                <c:pt idx="2748">
                  <c:v>0.6000300660472625</c:v>
                </c:pt>
                <c:pt idx="2749">
                  <c:v>0.60718709251518843</c:v>
                </c:pt>
                <c:pt idx="2750">
                  <c:v>0.59201354279346263</c:v>
                </c:pt>
                <c:pt idx="2751">
                  <c:v>0.62965819479530594</c:v>
                </c:pt>
                <c:pt idx="2752">
                  <c:v>0.63788714120911261</c:v>
                </c:pt>
                <c:pt idx="2753">
                  <c:v>0.63284454219540986</c:v>
                </c:pt>
                <c:pt idx="2754">
                  <c:v>0.63987738281594686</c:v>
                </c:pt>
                <c:pt idx="2755">
                  <c:v>0.62659276519397522</c:v>
                </c:pt>
                <c:pt idx="2756">
                  <c:v>0.61905991313526787</c:v>
                </c:pt>
                <c:pt idx="2757">
                  <c:v>0.6276418087995479</c:v>
                </c:pt>
                <c:pt idx="2758">
                  <c:v>0.64458337282225431</c:v>
                </c:pt>
                <c:pt idx="2759">
                  <c:v>0.66896955159104965</c:v>
                </c:pt>
                <c:pt idx="2760">
                  <c:v>0.68248946871333671</c:v>
                </c:pt>
                <c:pt idx="2761">
                  <c:v>0.68826084256829412</c:v>
                </c:pt>
                <c:pt idx="2762">
                  <c:v>0.70129055239825755</c:v>
                </c:pt>
                <c:pt idx="2763">
                  <c:v>0.70510436513253583</c:v>
                </c:pt>
                <c:pt idx="2764">
                  <c:v>0.70571549022363267</c:v>
                </c:pt>
                <c:pt idx="2765">
                  <c:v>0.69561068390453384</c:v>
                </c:pt>
                <c:pt idx="2766">
                  <c:v>0.69798328719938052</c:v>
                </c:pt>
                <c:pt idx="2767">
                  <c:v>0.70940511711052223</c:v>
                </c:pt>
                <c:pt idx="2768">
                  <c:v>0.72625190772337944</c:v>
                </c:pt>
                <c:pt idx="2769">
                  <c:v>0.72777481837819824</c:v>
                </c:pt>
                <c:pt idx="2770">
                  <c:v>0.70523835512577093</c:v>
                </c:pt>
                <c:pt idx="2771">
                  <c:v>0.72049360606288393</c:v>
                </c:pt>
                <c:pt idx="2772">
                  <c:v>0.72262764180879957</c:v>
                </c:pt>
                <c:pt idx="2773">
                  <c:v>0.75057272551986498</c:v>
                </c:pt>
                <c:pt idx="2774">
                  <c:v>0.74036660969368573</c:v>
                </c:pt>
                <c:pt idx="2775">
                  <c:v>0.75111848963865202</c:v>
                </c:pt>
                <c:pt idx="2776">
                  <c:v>0.76177559617376878</c:v>
                </c:pt>
                <c:pt idx="2777">
                  <c:v>0.76659269983300271</c:v>
                </c:pt>
                <c:pt idx="2778">
                  <c:v>0.79759014095093683</c:v>
                </c:pt>
                <c:pt idx="2779">
                  <c:v>0.79526982643393795</c:v>
                </c:pt>
                <c:pt idx="2780">
                  <c:v>0.80848581503498462</c:v>
                </c:pt>
                <c:pt idx="2781">
                  <c:v>0.78473690574621002</c:v>
                </c:pt>
                <c:pt idx="2782">
                  <c:v>0.78469115306559301</c:v>
                </c:pt>
                <c:pt idx="2783">
                  <c:v>0.78920759625220205</c:v>
                </c:pt>
                <c:pt idx="2784">
                  <c:v>0.78231528172213105</c:v>
                </c:pt>
                <c:pt idx="2785">
                  <c:v>0.78040020523345299</c:v>
                </c:pt>
                <c:pt idx="2786">
                  <c:v>0.80657400659492218</c:v>
                </c:pt>
                <c:pt idx="2787">
                  <c:v>0.7884592131192546</c:v>
                </c:pt>
                <c:pt idx="2788">
                  <c:v>0.78551143326808137</c:v>
                </c:pt>
                <c:pt idx="2789">
                  <c:v>0.81072442833659586</c:v>
                </c:pt>
                <c:pt idx="2790">
                  <c:v>0.76059909867219211</c:v>
                </c:pt>
                <c:pt idx="2791">
                  <c:v>0.79387110162650787</c:v>
                </c:pt>
                <c:pt idx="2792">
                  <c:v>0.80411643403607291</c:v>
                </c:pt>
                <c:pt idx="2793">
                  <c:v>0.78710297294382559</c:v>
                </c:pt>
                <c:pt idx="2794">
                  <c:v>0.76049125306788057</c:v>
                </c:pt>
                <c:pt idx="2795">
                  <c:v>0.73530113433967437</c:v>
                </c:pt>
                <c:pt idx="2796">
                  <c:v>0.75148451108358705</c:v>
                </c:pt>
                <c:pt idx="2797">
                  <c:v>0.74134375622971782</c:v>
                </c:pt>
                <c:pt idx="2798">
                  <c:v>0.7661122966865257</c:v>
                </c:pt>
                <c:pt idx="2799">
                  <c:v>0.77963221380881276</c:v>
                </c:pt>
                <c:pt idx="2800">
                  <c:v>0.79252793364554108</c:v>
                </c:pt>
                <c:pt idx="2801">
                  <c:v>0.79983202230116379</c:v>
                </c:pt>
                <c:pt idx="2802">
                  <c:v>0.78139042396394709</c:v>
                </c:pt>
                <c:pt idx="2803">
                  <c:v>0.77253401221596585</c:v>
                </c:pt>
                <c:pt idx="2804">
                  <c:v>0.76990650112911085</c:v>
                </c:pt>
                <c:pt idx="2805">
                  <c:v>0.78928276137035824</c:v>
                </c:pt>
                <c:pt idx="2806">
                  <c:v>0.76856660119675935</c:v>
                </c:pt>
                <c:pt idx="2807">
                  <c:v>0.75856310438474095</c:v>
                </c:pt>
                <c:pt idx="2808">
                  <c:v>0.74232743886298047</c:v>
                </c:pt>
                <c:pt idx="2809">
                  <c:v>0.71519936730578826</c:v>
                </c:pt>
                <c:pt idx="2810">
                  <c:v>0.73869990489978543</c:v>
                </c:pt>
                <c:pt idx="2811">
                  <c:v>0.73335664541345724</c:v>
                </c:pt>
                <c:pt idx="2812">
                  <c:v>0.67104476246188638</c:v>
                </c:pt>
                <c:pt idx="2813">
                  <c:v>0.59425542414368981</c:v>
                </c:pt>
                <c:pt idx="2814">
                  <c:v>0.52173742536593981</c:v>
                </c:pt>
                <c:pt idx="2815">
                  <c:v>0.56005202733395854</c:v>
                </c:pt>
                <c:pt idx="2816">
                  <c:v>0.51053782276065163</c:v>
                </c:pt>
                <c:pt idx="2817">
                  <c:v>0.57484648341628741</c:v>
                </c:pt>
                <c:pt idx="2818">
                  <c:v>0.56449003735379566</c:v>
                </c:pt>
                <c:pt idx="2819">
                  <c:v>0.60506612896373468</c:v>
                </c:pt>
                <c:pt idx="2820">
                  <c:v>0.62436068798959476</c:v>
                </c:pt>
                <c:pt idx="2821">
                  <c:v>0.62307634488370656</c:v>
                </c:pt>
                <c:pt idx="2822">
                  <c:v>0.61289310539783604</c:v>
                </c:pt>
                <c:pt idx="2823">
                  <c:v>0.61289310539783604</c:v>
                </c:pt>
                <c:pt idx="2824">
                  <c:v>0.62142598033288343</c:v>
                </c:pt>
                <c:pt idx="2825">
                  <c:v>0.66629301977496214</c:v>
                </c:pt>
                <c:pt idx="2826">
                  <c:v>0.67160033072651981</c:v>
                </c:pt>
                <c:pt idx="2827">
                  <c:v>0.68439147300755254</c:v>
                </c:pt>
                <c:pt idx="2828">
                  <c:v>0.68974126859111162</c:v>
                </c:pt>
                <c:pt idx="2829">
                  <c:v>0.68693401483040462</c:v>
                </c:pt>
                <c:pt idx="2830">
                  <c:v>0.6863849826630023</c:v>
                </c:pt>
                <c:pt idx="2831">
                  <c:v>0.6863849826630023</c:v>
                </c:pt>
                <c:pt idx="2832">
                  <c:v>0.72722578621079559</c:v>
                </c:pt>
                <c:pt idx="2833">
                  <c:v>0.72652642380708066</c:v>
                </c:pt>
                <c:pt idx="2834">
                  <c:v>0.7200981721804095</c:v>
                </c:pt>
                <c:pt idx="2835">
                  <c:v>0.70925151882559401</c:v>
                </c:pt>
                <c:pt idx="2836">
                  <c:v>0.72845130444160489</c:v>
                </c:pt>
                <c:pt idx="2837">
                  <c:v>0.73524884556182657</c:v>
                </c:pt>
                <c:pt idx="2838">
                  <c:v>0.7622494632230149</c:v>
                </c:pt>
                <c:pt idx="2839">
                  <c:v>0.77004375917096157</c:v>
                </c:pt>
                <c:pt idx="2840">
                  <c:v>0.76587046108897916</c:v>
                </c:pt>
                <c:pt idx="2841">
                  <c:v>0.76869405509276367</c:v>
                </c:pt>
                <c:pt idx="2842">
                  <c:v>0.77374319020369753</c:v>
                </c:pt>
                <c:pt idx="2843">
                  <c:v>0.77364514874523271</c:v>
                </c:pt>
                <c:pt idx="2844">
                  <c:v>0.78260613804890955</c:v>
                </c:pt>
                <c:pt idx="2845">
                  <c:v>0.78254404512521536</c:v>
                </c:pt>
                <c:pt idx="2846">
                  <c:v>0.77274643537597265</c:v>
                </c:pt>
                <c:pt idx="2847">
                  <c:v>0.74066400211769567</c:v>
                </c:pt>
                <c:pt idx="2848">
                  <c:v>0.76979538747618415</c:v>
                </c:pt>
                <c:pt idx="2849">
                  <c:v>0.75768399930717389</c:v>
                </c:pt>
                <c:pt idx="2850">
                  <c:v>0.75530159186648083</c:v>
                </c:pt>
                <c:pt idx="2851">
                  <c:v>0.75382770194089421</c:v>
                </c:pt>
                <c:pt idx="2852">
                  <c:v>0.75022304431800746</c:v>
                </c:pt>
                <c:pt idx="2853">
                  <c:v>0.75680489422960662</c:v>
                </c:pt>
                <c:pt idx="2854">
                  <c:v>0.76642929740222809</c:v>
                </c:pt>
                <c:pt idx="2855">
                  <c:v>0.76819404365459354</c:v>
                </c:pt>
                <c:pt idx="2856">
                  <c:v>0.7746059550381873</c:v>
                </c:pt>
                <c:pt idx="2857">
                  <c:v>0.77177909298578751</c:v>
                </c:pt>
                <c:pt idx="2858">
                  <c:v>0.76977251113587575</c:v>
                </c:pt>
                <c:pt idx="2859">
                  <c:v>0.76250763906363872</c:v>
                </c:pt>
                <c:pt idx="2860">
                  <c:v>0.75194203788975567</c:v>
                </c:pt>
                <c:pt idx="2861">
                  <c:v>0.72895131587977524</c:v>
                </c:pt>
                <c:pt idx="2862">
                  <c:v>0.74499743458183687</c:v>
                </c:pt>
                <c:pt idx="2863">
                  <c:v>0.7283663351776023</c:v>
                </c:pt>
                <c:pt idx="2864">
                  <c:v>0.72125179334167777</c:v>
                </c:pt>
                <c:pt idx="2865">
                  <c:v>0.71035938730624559</c:v>
                </c:pt>
                <c:pt idx="2866">
                  <c:v>0.70654230652335182</c:v>
                </c:pt>
                <c:pt idx="2867">
                  <c:v>0.73110822796599917</c:v>
                </c:pt>
                <c:pt idx="2868">
                  <c:v>0.71638240090459604</c:v>
                </c:pt>
                <c:pt idx="2869">
                  <c:v>0.71377449810943383</c:v>
                </c:pt>
                <c:pt idx="2870">
                  <c:v>0.74044504286045776</c:v>
                </c:pt>
                <c:pt idx="2871">
                  <c:v>0.73312461396175732</c:v>
                </c:pt>
                <c:pt idx="2872">
                  <c:v>0.72632380479292025</c:v>
                </c:pt>
                <c:pt idx="2873">
                  <c:v>0.7381835532185379</c:v>
                </c:pt>
                <c:pt idx="2874">
                  <c:v>0.74616739598618265</c:v>
                </c:pt>
                <c:pt idx="2875">
                  <c:v>0.74564124015908873</c:v>
                </c:pt>
                <c:pt idx="2876">
                  <c:v>0.75557937599879743</c:v>
                </c:pt>
                <c:pt idx="2877">
                  <c:v>0.77966489429496755</c:v>
                </c:pt>
                <c:pt idx="2878">
                  <c:v>0.7772530744167353</c:v>
                </c:pt>
                <c:pt idx="2879">
                  <c:v>0.75934743605245869</c:v>
                </c:pt>
                <c:pt idx="2880">
                  <c:v>0.75521989065109352</c:v>
                </c:pt>
                <c:pt idx="2881">
                  <c:v>0.74976878556045412</c:v>
                </c:pt>
                <c:pt idx="2882">
                  <c:v>0.73143503282754829</c:v>
                </c:pt>
                <c:pt idx="2883">
                  <c:v>0.75727876127885274</c:v>
                </c:pt>
                <c:pt idx="2884">
                  <c:v>0.75142241815989252</c:v>
                </c:pt>
                <c:pt idx="2885">
                  <c:v>0.74611183915971924</c:v>
                </c:pt>
                <c:pt idx="2886">
                  <c:v>0.72895458392839052</c:v>
                </c:pt>
                <c:pt idx="2887">
                  <c:v>0.74652688133388678</c:v>
                </c:pt>
                <c:pt idx="2888">
                  <c:v>0.75010539456784964</c:v>
                </c:pt>
                <c:pt idx="2889">
                  <c:v>0.74911190778874026</c:v>
                </c:pt>
                <c:pt idx="2890">
                  <c:v>0.74434709290735412</c:v>
                </c:pt>
                <c:pt idx="2891">
                  <c:v>0.75794871124502849</c:v>
                </c:pt>
                <c:pt idx="2892">
                  <c:v>0.76251744320948533</c:v>
                </c:pt>
                <c:pt idx="2893">
                  <c:v>0.73857571905239672</c:v>
                </c:pt>
                <c:pt idx="2894">
                  <c:v>0.68814319281813652</c:v>
                </c:pt>
                <c:pt idx="2895">
                  <c:v>0.7132156617961849</c:v>
                </c:pt>
                <c:pt idx="2896">
                  <c:v>0.71559153313964707</c:v>
                </c:pt>
                <c:pt idx="2897">
                  <c:v>0.72006875974286999</c:v>
                </c:pt>
                <c:pt idx="2898">
                  <c:v>0.74254639812021839</c:v>
                </c:pt>
                <c:pt idx="2899">
                  <c:v>0.74766743030069316</c:v>
                </c:pt>
                <c:pt idx="2900">
                  <c:v>0.7424745010506778</c:v>
                </c:pt>
                <c:pt idx="2901">
                  <c:v>0.7438209370802602</c:v>
                </c:pt>
                <c:pt idx="2902">
                  <c:v>0.76090629524204811</c:v>
                </c:pt>
                <c:pt idx="2903">
                  <c:v>0.77608638106100469</c:v>
                </c:pt>
                <c:pt idx="2904">
                  <c:v>0.78063223668515291</c:v>
                </c:pt>
                <c:pt idx="2905">
                  <c:v>0.77606677276931191</c:v>
                </c:pt>
                <c:pt idx="2906">
                  <c:v>0.79196256123506092</c:v>
                </c:pt>
                <c:pt idx="2907">
                  <c:v>0.78838077995248257</c:v>
                </c:pt>
                <c:pt idx="2908">
                  <c:v>0.78506044255914353</c:v>
                </c:pt>
                <c:pt idx="2909">
                  <c:v>0.79358024529972904</c:v>
                </c:pt>
                <c:pt idx="2910">
                  <c:v>0.77911259407894962</c:v>
                </c:pt>
                <c:pt idx="2911">
                  <c:v>0.75941279702476872</c:v>
                </c:pt>
                <c:pt idx="2912">
                  <c:v>0.76248149467471482</c:v>
                </c:pt>
                <c:pt idx="2913">
                  <c:v>0.7636776004679845</c:v>
                </c:pt>
                <c:pt idx="2914">
                  <c:v>0.74897138169827404</c:v>
                </c:pt>
                <c:pt idx="2915">
                  <c:v>0.72913759465085815</c:v>
                </c:pt>
                <c:pt idx="2916">
                  <c:v>0.74023915579768185</c:v>
                </c:pt>
                <c:pt idx="2917">
                  <c:v>0.74733082129329764</c:v>
                </c:pt>
                <c:pt idx="2918">
                  <c:v>0.73799727444745467</c:v>
                </c:pt>
                <c:pt idx="2919">
                  <c:v>0.75259237956423863</c:v>
                </c:pt>
                <c:pt idx="2920">
                  <c:v>0.75455647678214866</c:v>
                </c:pt>
                <c:pt idx="2921">
                  <c:v>0.7521544610497628</c:v>
                </c:pt>
                <c:pt idx="2922">
                  <c:v>0.7604226240469556</c:v>
                </c:pt>
                <c:pt idx="2923">
                  <c:v>0.76171023520145897</c:v>
                </c:pt>
                <c:pt idx="2924">
                  <c:v>0.77794916877183462</c:v>
                </c:pt>
                <c:pt idx="2925">
                  <c:v>0.75569702574895525</c:v>
                </c:pt>
                <c:pt idx="2926">
                  <c:v>0.75484406506031188</c:v>
                </c:pt>
                <c:pt idx="2927">
                  <c:v>0.78326628386923891</c:v>
                </c:pt>
                <c:pt idx="2928">
                  <c:v>0.78383819237694996</c:v>
                </c:pt>
                <c:pt idx="2929">
                  <c:v>0.77848839679339088</c:v>
                </c:pt>
                <c:pt idx="2930">
                  <c:v>0.78840365629279119</c:v>
                </c:pt>
                <c:pt idx="2931">
                  <c:v>0.78584477422686161</c:v>
                </c:pt>
                <c:pt idx="2932">
                  <c:v>0.77941652260019045</c:v>
                </c:pt>
                <c:pt idx="2933">
                  <c:v>0.79732869706169751</c:v>
                </c:pt>
                <c:pt idx="2934">
                  <c:v>0.7996653518217739</c:v>
                </c:pt>
                <c:pt idx="2935">
                  <c:v>0.80721781217217403</c:v>
                </c:pt>
                <c:pt idx="2936">
                  <c:v>0.82396656132656643</c:v>
                </c:pt>
                <c:pt idx="2937">
                  <c:v>0.84507815538263975</c:v>
                </c:pt>
                <c:pt idx="2938">
                  <c:v>0.84700630406577937</c:v>
                </c:pt>
                <c:pt idx="2939">
                  <c:v>0.83949306029876514</c:v>
                </c:pt>
                <c:pt idx="2940">
                  <c:v>0.83455830688937338</c:v>
                </c:pt>
                <c:pt idx="2941">
                  <c:v>0.84635923043991201</c:v>
                </c:pt>
                <c:pt idx="2942">
                  <c:v>0.83846035693626997</c:v>
                </c:pt>
                <c:pt idx="2943">
                  <c:v>0.80766226678388064</c:v>
                </c:pt>
                <c:pt idx="2944">
                  <c:v>0.81443693156379415</c:v>
                </c:pt>
                <c:pt idx="2945">
                  <c:v>0.83175105312866637</c:v>
                </c:pt>
                <c:pt idx="2946">
                  <c:v>0.84710434552424418</c:v>
                </c:pt>
                <c:pt idx="2947">
                  <c:v>0.83252231260192244</c:v>
                </c:pt>
                <c:pt idx="2948">
                  <c:v>0.85655554212024476</c:v>
                </c:pt>
                <c:pt idx="2949">
                  <c:v>0.85848369080338449</c:v>
                </c:pt>
                <c:pt idx="2950">
                  <c:v>0.84292124329641538</c:v>
                </c:pt>
                <c:pt idx="2951">
                  <c:v>0.85243780086472576</c:v>
                </c:pt>
                <c:pt idx="2952">
                  <c:v>0.8544541868604838</c:v>
                </c:pt>
                <c:pt idx="2953">
                  <c:v>0.86640217259871977</c:v>
                </c:pt>
                <c:pt idx="2954">
                  <c:v>0.86420931197772521</c:v>
                </c:pt>
                <c:pt idx="2955">
                  <c:v>0.86468644707558695</c:v>
                </c:pt>
                <c:pt idx="2956">
                  <c:v>0.86251973084351619</c:v>
                </c:pt>
                <c:pt idx="2957">
                  <c:v>0.85038219828558181</c:v>
                </c:pt>
                <c:pt idx="2958">
                  <c:v>0.85600650995284211</c:v>
                </c:pt>
                <c:pt idx="2959">
                  <c:v>0.84978087734033136</c:v>
                </c:pt>
                <c:pt idx="2960">
                  <c:v>0.85269924475396508</c:v>
                </c:pt>
                <c:pt idx="2961">
                  <c:v>0.83376090302719363</c:v>
                </c:pt>
                <c:pt idx="2962">
                  <c:v>0.81916906595902517</c:v>
                </c:pt>
                <c:pt idx="2963">
                  <c:v>0.85117306605053067</c:v>
                </c:pt>
                <c:pt idx="2964">
                  <c:v>0.89132104329184025</c:v>
                </c:pt>
                <c:pt idx="2965">
                  <c:v>0.8767716908556733</c:v>
                </c:pt>
                <c:pt idx="2966">
                  <c:v>0.86075171654253557</c:v>
                </c:pt>
                <c:pt idx="2967">
                  <c:v>0.8434866157068952</c:v>
                </c:pt>
                <c:pt idx="2968">
                  <c:v>0.80877013526453234</c:v>
                </c:pt>
                <c:pt idx="2969">
                  <c:v>0.81116888294830292</c:v>
                </c:pt>
                <c:pt idx="2970">
                  <c:v>0.82027693443967686</c:v>
                </c:pt>
                <c:pt idx="2971">
                  <c:v>0.80235822388093858</c:v>
                </c:pt>
                <c:pt idx="2972">
                  <c:v>0.80679623390077559</c:v>
                </c:pt>
                <c:pt idx="2973">
                  <c:v>0.82158088583725775</c:v>
                </c:pt>
                <c:pt idx="2974">
                  <c:v>0.84827103887997446</c:v>
                </c:pt>
                <c:pt idx="2975">
                  <c:v>0.85238551208687796</c:v>
                </c:pt>
                <c:pt idx="2976">
                  <c:v>0.85216001673240882</c:v>
                </c:pt>
                <c:pt idx="2977">
                  <c:v>0.85826799959476208</c:v>
                </c:pt>
                <c:pt idx="2978">
                  <c:v>0.86100989238315928</c:v>
                </c:pt>
                <c:pt idx="2979">
                  <c:v>0.86869634272679452</c:v>
                </c:pt>
                <c:pt idx="2980">
                  <c:v>0.87060815116685697</c:v>
                </c:pt>
                <c:pt idx="2981">
                  <c:v>0.8711506472370284</c:v>
                </c:pt>
                <c:pt idx="2982">
                  <c:v>0.86877477589356622</c:v>
                </c:pt>
                <c:pt idx="2983">
                  <c:v>0.86544136630576518</c:v>
                </c:pt>
                <c:pt idx="2984">
                  <c:v>0.88042210115917696</c:v>
                </c:pt>
                <c:pt idx="2985">
                  <c:v>0.86955583951266868</c:v>
                </c:pt>
                <c:pt idx="2986">
                  <c:v>0.87995150215854634</c:v>
                </c:pt>
                <c:pt idx="2987">
                  <c:v>0.86861464151140722</c:v>
                </c:pt>
                <c:pt idx="2988">
                  <c:v>0.85679737771779108</c:v>
                </c:pt>
                <c:pt idx="2989">
                  <c:v>0.87641874160520028</c:v>
                </c:pt>
                <c:pt idx="2990">
                  <c:v>0.88251038422447592</c:v>
                </c:pt>
                <c:pt idx="2991">
                  <c:v>0.8770658152310673</c:v>
                </c:pt>
                <c:pt idx="2992">
                  <c:v>0.87889265440712694</c:v>
                </c:pt>
                <c:pt idx="2993">
                  <c:v>0.87789916762801767</c:v>
                </c:pt>
                <c:pt idx="2994">
                  <c:v>0.87789916762801767</c:v>
                </c:pt>
                <c:pt idx="2995">
                  <c:v>0.87968679022069141</c:v>
                </c:pt>
                <c:pt idx="2996">
                  <c:v>0.89423287460824286</c:v>
                </c:pt>
                <c:pt idx="2997">
                  <c:v>0.89266094322419143</c:v>
                </c:pt>
                <c:pt idx="2998">
                  <c:v>0.91193262590974322</c:v>
                </c:pt>
              </c:numCache>
            </c:numRef>
          </c:val>
          <c:smooth val="0"/>
          <c:extLst>
            <c:ext xmlns:c16="http://schemas.microsoft.com/office/drawing/2014/chart" uri="{C3380CC4-5D6E-409C-BE32-E72D297353CC}">
              <c16:uniqueId val="{00000002-4A58-4318-8E97-8DBFD2B4D194}"/>
            </c:ext>
          </c:extLst>
        </c:ser>
        <c:dLbls>
          <c:showLegendKey val="0"/>
          <c:showVal val="0"/>
          <c:showCatName val="0"/>
          <c:showSerName val="0"/>
          <c:showPercent val="0"/>
          <c:showBubbleSize val="0"/>
        </c:dLbls>
        <c:smooth val="0"/>
        <c:axId val="778786064"/>
        <c:axId val="1257662944"/>
      </c:lineChart>
      <c:dateAx>
        <c:axId val="778786064"/>
        <c:scaling>
          <c:orientation val="minMax"/>
        </c:scaling>
        <c:delete val="0"/>
        <c:axPos val="b"/>
        <c:numFmt formatCode="m/d/yyyy"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Light" panose="00000400000000000000" pitchFamily="2" charset="0"/>
                <a:ea typeface="+mn-ea"/>
                <a:cs typeface="+mn-cs"/>
              </a:defRPr>
            </a:pPr>
            <a:endParaRPr lang="en-US"/>
          </a:p>
        </c:txPr>
        <c:crossAx val="1257662944"/>
        <c:crosses val="autoZero"/>
        <c:auto val="1"/>
        <c:lblOffset val="100"/>
        <c:baseTimeUnit val="days"/>
      </c:dateAx>
      <c:valAx>
        <c:axId val="12576629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Light" panose="00000400000000000000" pitchFamily="2" charset="0"/>
                <a:ea typeface="+mn-ea"/>
                <a:cs typeface="+mn-cs"/>
              </a:defRPr>
            </a:pPr>
            <a:endParaRPr lang="en-US"/>
          </a:p>
        </c:txPr>
        <c:crossAx val="778786064"/>
        <c:crosses val="autoZero"/>
        <c:crossBetween val="between"/>
        <c:majorUnit val="0.25"/>
      </c:valAx>
      <c:spPr>
        <a:ln w="12700"/>
      </c:spPr>
    </c:plotArea>
    <c:legend>
      <c:legendPos val="r"/>
      <c:layout>
        <c:manualLayout>
          <c:xMode val="edge"/>
          <c:yMode val="edge"/>
          <c:x val="0.12510584474226699"/>
          <c:y val="1.6125057322915717E-2"/>
          <c:w val="0.8078224765821258"/>
          <c:h val="6.3049314599946948E-2"/>
        </c:manualLayout>
      </c:layout>
      <c:overlay val="0"/>
      <c:spPr>
        <a:ln w="0">
          <a:noFill/>
        </a:ln>
      </c:spPr>
    </c:legend>
    <c:plotVisOnly val="1"/>
    <c:dispBlanksAs val="gap"/>
    <c:showDLblsOverMax val="0"/>
    <c:extLst/>
  </c:chart>
  <c:spPr>
    <a:solidFill>
      <a:schemeClr val="bg1"/>
    </a:solidFill>
    <a:ln w="9525" cap="flat" cmpd="sng" algn="ctr">
      <a:noFill/>
      <a:round/>
    </a:ln>
    <a:effectLst/>
  </c:spPr>
  <c:txPr>
    <a:bodyPr/>
    <a:lstStyle/>
    <a:p>
      <a:pPr>
        <a:defRPr>
          <a:latin typeface="Montserrat Light" panose="00000400000000000000" pitchFamily="2" charset="0"/>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400" b="1" i="0">
                <a:solidFill>
                  <a:srgbClr val="323537"/>
                </a:solidFill>
                <a:latin typeface="Montserrat"/>
                <a:cs typeface="Montserrat"/>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6" name="Holder 6"/>
          <p:cNvSpPr>
            <a:spLocks noGrp="1"/>
          </p:cNvSpPr>
          <p:nvPr>
            <p:ph type="sldNum" sz="quarter" idx="7"/>
          </p:nvPr>
        </p:nvSpPr>
        <p:spPr/>
        <p:txBody>
          <a:bodyPr lIns="0" tIns="0" rIns="0" bIns="0"/>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3221786"/>
            <a:ext cx="7559992" cy="6822211"/>
          </a:xfrm>
          <a:prstGeom prst="rect">
            <a:avLst/>
          </a:prstGeom>
        </p:spPr>
      </p:pic>
      <p:sp>
        <p:nvSpPr>
          <p:cNvPr id="17" name="bg object 17"/>
          <p:cNvSpPr/>
          <p:nvPr/>
        </p:nvSpPr>
        <p:spPr>
          <a:xfrm>
            <a:off x="0" y="2814002"/>
            <a:ext cx="7560309" cy="4392295"/>
          </a:xfrm>
          <a:custGeom>
            <a:avLst/>
            <a:gdLst/>
            <a:ahLst/>
            <a:cxnLst/>
            <a:rect l="l" t="t" r="r" b="b"/>
            <a:pathLst>
              <a:path w="7560309" h="4392295">
                <a:moveTo>
                  <a:pt x="7560005" y="0"/>
                </a:moveTo>
                <a:lnTo>
                  <a:pt x="0" y="0"/>
                </a:lnTo>
                <a:lnTo>
                  <a:pt x="0" y="4392002"/>
                </a:lnTo>
                <a:lnTo>
                  <a:pt x="7560005" y="4392002"/>
                </a:lnTo>
                <a:lnTo>
                  <a:pt x="7560005" y="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359999" y="432003"/>
            <a:ext cx="2152217" cy="1149490"/>
          </a:xfrm>
          <a:prstGeom prst="rect">
            <a:avLst/>
          </a:prstGeom>
        </p:spPr>
      </p:pic>
      <p:sp>
        <p:nvSpPr>
          <p:cNvPr id="2" name="Holder 2"/>
          <p:cNvSpPr>
            <a:spLocks noGrp="1"/>
          </p:cNvSpPr>
          <p:nvPr>
            <p:ph type="title"/>
          </p:nvPr>
        </p:nvSpPr>
        <p:spPr/>
        <p:txBody>
          <a:bodyPr lIns="0" tIns="0" rIns="0" bIns="0"/>
          <a:lstStyle>
            <a:lvl1pPr>
              <a:defRPr sz="2400" b="1" i="0">
                <a:solidFill>
                  <a:srgbClr val="323537"/>
                </a:solidFill>
                <a:latin typeface="Montserrat"/>
                <a:cs typeface="Montserra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6" name="Holder 6"/>
          <p:cNvSpPr>
            <a:spLocks noGrp="1"/>
          </p:cNvSpPr>
          <p:nvPr>
            <p:ph type="sldNum" sz="quarter" idx="7"/>
          </p:nvPr>
        </p:nvSpPr>
        <p:spPr/>
        <p:txBody>
          <a:bodyPr lIns="0" tIns="0" rIns="0" bIns="0"/>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23537"/>
                </a:solidFill>
                <a:latin typeface="Montserrat"/>
                <a:cs typeface="Montserrat"/>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7" name="Holder 7"/>
          <p:cNvSpPr>
            <a:spLocks noGrp="1"/>
          </p:cNvSpPr>
          <p:nvPr>
            <p:ph type="sldNum" sz="quarter" idx="7"/>
          </p:nvPr>
        </p:nvSpPr>
        <p:spPr/>
        <p:txBody>
          <a:bodyPr lIns="0" tIns="0" rIns="0" bIns="0"/>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23537"/>
                </a:solidFill>
                <a:latin typeface="Montserrat"/>
                <a:cs typeface="Montserra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5" name="Holder 5"/>
          <p:cNvSpPr>
            <a:spLocks noGrp="1"/>
          </p:cNvSpPr>
          <p:nvPr>
            <p:ph type="sldNum" sz="quarter" idx="7"/>
          </p:nvPr>
        </p:nvSpPr>
        <p:spPr/>
        <p:txBody>
          <a:bodyPr lIns="0" tIns="0" rIns="0" bIns="0"/>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1/6/2026</a:t>
            </a:fld>
            <a:endParaRPr lang="en-US"/>
          </a:p>
        </p:txBody>
      </p:sp>
      <p:sp>
        <p:nvSpPr>
          <p:cNvPr id="4" name="Holder 4"/>
          <p:cNvSpPr>
            <a:spLocks noGrp="1"/>
          </p:cNvSpPr>
          <p:nvPr>
            <p:ph type="sldNum" sz="quarter" idx="7"/>
          </p:nvPr>
        </p:nvSpPr>
        <p:spPr/>
        <p:txBody>
          <a:bodyPr lIns="0" tIns="0" rIns="0" bIns="0"/>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0260000"/>
            <a:ext cx="7560309" cy="432434"/>
          </a:xfrm>
          <a:custGeom>
            <a:avLst/>
            <a:gdLst/>
            <a:ahLst/>
            <a:cxnLst/>
            <a:rect l="l" t="t" r="r" b="b"/>
            <a:pathLst>
              <a:path w="7560309" h="432434">
                <a:moveTo>
                  <a:pt x="7560005" y="0"/>
                </a:moveTo>
                <a:lnTo>
                  <a:pt x="0" y="0"/>
                </a:lnTo>
                <a:lnTo>
                  <a:pt x="0" y="432003"/>
                </a:lnTo>
                <a:lnTo>
                  <a:pt x="7560005" y="432003"/>
                </a:lnTo>
                <a:lnTo>
                  <a:pt x="7560005" y="0"/>
                </a:lnTo>
                <a:close/>
              </a:path>
            </a:pathLst>
          </a:custGeom>
          <a:solidFill>
            <a:srgbClr val="3E8B73"/>
          </a:solidFill>
        </p:spPr>
        <p:txBody>
          <a:bodyPr wrap="square" lIns="0" tIns="0" rIns="0" bIns="0" rtlCol="0"/>
          <a:lstStyle/>
          <a:p>
            <a:endParaRPr/>
          </a:p>
        </p:txBody>
      </p:sp>
      <p:sp>
        <p:nvSpPr>
          <p:cNvPr id="17" name="bg object 17"/>
          <p:cNvSpPr/>
          <p:nvPr/>
        </p:nvSpPr>
        <p:spPr>
          <a:xfrm>
            <a:off x="431999" y="10442453"/>
            <a:ext cx="5926455" cy="0"/>
          </a:xfrm>
          <a:custGeom>
            <a:avLst/>
            <a:gdLst/>
            <a:ahLst/>
            <a:cxnLst/>
            <a:rect l="l" t="t" r="r" b="b"/>
            <a:pathLst>
              <a:path w="5926455">
                <a:moveTo>
                  <a:pt x="0" y="0"/>
                </a:moveTo>
                <a:lnTo>
                  <a:pt x="5926455" y="0"/>
                </a:lnTo>
              </a:path>
            </a:pathLst>
          </a:custGeom>
          <a:ln w="6350">
            <a:solidFill>
              <a:srgbClr val="FFFFFF"/>
            </a:solidFill>
          </a:ln>
        </p:spPr>
        <p:txBody>
          <a:bodyPr wrap="square" lIns="0" tIns="0" rIns="0" bIns="0" rtlCol="0"/>
          <a:lstStyle/>
          <a:p>
            <a:endParaRPr/>
          </a:p>
        </p:txBody>
      </p:sp>
      <p:sp>
        <p:nvSpPr>
          <p:cNvPr id="18" name="bg object 18"/>
          <p:cNvSpPr/>
          <p:nvPr/>
        </p:nvSpPr>
        <p:spPr>
          <a:xfrm>
            <a:off x="6541625" y="10357640"/>
            <a:ext cx="583565" cy="171450"/>
          </a:xfrm>
          <a:custGeom>
            <a:avLst/>
            <a:gdLst/>
            <a:ahLst/>
            <a:cxnLst/>
            <a:rect l="l" t="t" r="r" b="b"/>
            <a:pathLst>
              <a:path w="583565" h="171450">
                <a:moveTo>
                  <a:pt x="509397" y="0"/>
                </a:moveTo>
                <a:lnTo>
                  <a:pt x="73799" y="0"/>
                </a:lnTo>
                <a:lnTo>
                  <a:pt x="45075" y="6718"/>
                </a:lnTo>
                <a:lnTo>
                  <a:pt x="21616" y="25041"/>
                </a:lnTo>
                <a:lnTo>
                  <a:pt x="5800" y="52217"/>
                </a:lnTo>
                <a:lnTo>
                  <a:pt x="0" y="85496"/>
                </a:lnTo>
                <a:lnTo>
                  <a:pt x="5800" y="118777"/>
                </a:lnTo>
                <a:lnTo>
                  <a:pt x="21616" y="145957"/>
                </a:lnTo>
                <a:lnTo>
                  <a:pt x="45075" y="164284"/>
                </a:lnTo>
                <a:lnTo>
                  <a:pt x="73799" y="171005"/>
                </a:lnTo>
                <a:lnTo>
                  <a:pt x="509397" y="171005"/>
                </a:lnTo>
                <a:lnTo>
                  <a:pt x="538126" y="164284"/>
                </a:lnTo>
                <a:lnTo>
                  <a:pt x="561584" y="145957"/>
                </a:lnTo>
                <a:lnTo>
                  <a:pt x="577398" y="118777"/>
                </a:lnTo>
                <a:lnTo>
                  <a:pt x="583196" y="85496"/>
                </a:lnTo>
                <a:lnTo>
                  <a:pt x="577398" y="52217"/>
                </a:lnTo>
                <a:lnTo>
                  <a:pt x="561584" y="25041"/>
                </a:lnTo>
                <a:lnTo>
                  <a:pt x="538126" y="6718"/>
                </a:lnTo>
                <a:lnTo>
                  <a:pt x="509397"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347300" y="1855544"/>
            <a:ext cx="5996305" cy="1122680"/>
          </a:xfrm>
          <a:prstGeom prst="rect">
            <a:avLst/>
          </a:prstGeom>
        </p:spPr>
        <p:txBody>
          <a:bodyPr wrap="square" lIns="0" tIns="0" rIns="0" bIns="0">
            <a:spAutoFit/>
          </a:bodyPr>
          <a:lstStyle>
            <a:lvl1pPr>
              <a:defRPr sz="2400" b="1" i="0">
                <a:solidFill>
                  <a:srgbClr val="323537"/>
                </a:solidFill>
                <a:latin typeface="Montserrat"/>
                <a:cs typeface="Montserrat"/>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1/6/2026</a:t>
            </a:fld>
            <a:endParaRPr lang="en-US"/>
          </a:p>
        </p:txBody>
      </p:sp>
      <p:sp>
        <p:nvSpPr>
          <p:cNvPr id="6" name="Holder 6"/>
          <p:cNvSpPr>
            <a:spLocks noGrp="1"/>
          </p:cNvSpPr>
          <p:nvPr>
            <p:ph type="sldNum" sz="quarter" idx="7"/>
          </p:nvPr>
        </p:nvSpPr>
        <p:spPr>
          <a:xfrm>
            <a:off x="6742394" y="10341603"/>
            <a:ext cx="182245" cy="193040"/>
          </a:xfrm>
          <a:prstGeom prst="rect">
            <a:avLst/>
          </a:prstGeom>
        </p:spPr>
        <p:txBody>
          <a:bodyPr wrap="square" lIns="0" tIns="0" rIns="0" bIns="0">
            <a:spAutoFit/>
          </a:bodyPr>
          <a:lstStyle>
            <a:lvl1pPr>
              <a:defRPr sz="1000" b="0" i="0">
                <a:solidFill>
                  <a:srgbClr val="3E8B73"/>
                </a:solidFill>
                <a:latin typeface="Montserrat Medium"/>
                <a:cs typeface="Montserrat Medium"/>
              </a:defRPr>
            </a:lvl1pPr>
          </a:lstStyle>
          <a:p>
            <a:pPr marL="12700">
              <a:lnSpc>
                <a:spcPct val="100000"/>
              </a:lnSpc>
              <a:spcBef>
                <a:spcPts val="150"/>
              </a:spcBef>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dad.co.uk/" TargetMode="External"/><Relationship Id="rId2" Type="http://schemas.openxmlformats.org/officeDocument/2006/relationships/hyperlink" Target="mailto:enquiries@idad.com"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hyperlink" Target="http://www.fscs.org.uk/"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www.financialombudsman.org.uk/" TargetMode="External"/><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mailto:JBrearley.Outsourced.Admin@jbrearley.co.uk"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www.jbrearley.co.uk/"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www.jbrearley.co.uk/"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www.fscs.org/" TargetMode="External"/><Relationship Id="rId2" Type="http://schemas.openxmlformats.org/officeDocument/2006/relationships/hyperlink" Target="http://www.fca.org.uk/"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www.idad.com/" TargetMode="External"/><Relationship Id="rId2" Type="http://schemas.openxmlformats.org/officeDocument/2006/relationships/hyperlink" Target="mailto:enquiries@idad.com" TargetMode="Externa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4787" y="1888353"/>
            <a:ext cx="6596309" cy="628377"/>
          </a:xfrm>
          <a:prstGeom prst="rect">
            <a:avLst/>
          </a:prstGeom>
        </p:spPr>
        <p:txBody>
          <a:bodyPr vert="horz" wrap="square" lIns="0" tIns="12700" rIns="0" bIns="0" rtlCol="0">
            <a:spAutoFit/>
          </a:bodyPr>
          <a:lstStyle/>
          <a:p>
            <a:pPr marL="12700">
              <a:lnSpc>
                <a:spcPct val="100000"/>
              </a:lnSpc>
              <a:spcBef>
                <a:spcPts val="100"/>
              </a:spcBef>
            </a:pPr>
            <a:r>
              <a:rPr lang="en-GB" sz="2000" dirty="0"/>
              <a:t>Goldman Sachs</a:t>
            </a:r>
            <a:br>
              <a:rPr lang="en-GB" sz="2000" spc="-10" dirty="0"/>
            </a:br>
            <a:r>
              <a:rPr lang="en-GB" sz="2000" dirty="0"/>
              <a:t>Defensive Step</a:t>
            </a:r>
            <a:r>
              <a:rPr lang="en-GB" sz="2000" spc="-95" dirty="0"/>
              <a:t>-</a:t>
            </a:r>
            <a:r>
              <a:rPr lang="en-GB" sz="2000" spc="-20" dirty="0"/>
              <a:t>Down </a:t>
            </a:r>
            <a:r>
              <a:rPr lang="en-GB" sz="2000" dirty="0"/>
              <a:t>Kick</a:t>
            </a:r>
            <a:r>
              <a:rPr lang="en-GB" sz="2000" spc="-50" dirty="0"/>
              <a:t> </a:t>
            </a:r>
            <a:r>
              <a:rPr lang="en-GB" sz="2000" dirty="0"/>
              <a:t>Out</a:t>
            </a:r>
            <a:r>
              <a:rPr lang="en-GB" sz="2000" spc="-50" dirty="0"/>
              <a:t> </a:t>
            </a:r>
            <a:r>
              <a:rPr lang="en-GB" sz="2000" spc="-20" dirty="0"/>
              <a:t>Plan</a:t>
            </a:r>
            <a:endParaRPr sz="2000" spc="-20" dirty="0"/>
          </a:p>
        </p:txBody>
      </p:sp>
      <p:sp>
        <p:nvSpPr>
          <p:cNvPr id="3" name="object 3"/>
          <p:cNvSpPr txBox="1"/>
          <p:nvPr/>
        </p:nvSpPr>
        <p:spPr>
          <a:xfrm>
            <a:off x="364787" y="2589664"/>
            <a:ext cx="3430950" cy="320601"/>
          </a:xfrm>
          <a:prstGeom prst="rect">
            <a:avLst/>
          </a:prstGeom>
        </p:spPr>
        <p:txBody>
          <a:bodyPr vert="horz" wrap="square" lIns="0" tIns="12700" rIns="0" bIns="0" rtlCol="0">
            <a:spAutoFit/>
          </a:bodyPr>
          <a:lstStyle/>
          <a:p>
            <a:pPr marL="12700">
              <a:lnSpc>
                <a:spcPct val="100000"/>
              </a:lnSpc>
              <a:spcBef>
                <a:spcPts val="100"/>
              </a:spcBef>
              <a:tabLst>
                <a:tab pos="1083310" algn="l"/>
              </a:tabLst>
            </a:pPr>
            <a:r>
              <a:rPr lang="en-GB" sz="2000" spc="-10" dirty="0">
                <a:solidFill>
                  <a:srgbClr val="3E8B73"/>
                </a:solidFill>
                <a:latin typeface="Montserrat Medium"/>
                <a:cs typeface="Montserrat Medium"/>
              </a:rPr>
              <a:t>GS06    </a:t>
            </a:r>
            <a:r>
              <a:rPr lang="en-US" sz="2000" spc="-10" dirty="0">
                <a:solidFill>
                  <a:srgbClr val="3E8B73"/>
                </a:solidFill>
                <a:latin typeface="Montserrat Medium"/>
                <a:cs typeface="Montserrat Medium"/>
              </a:rPr>
              <a:t>March</a:t>
            </a:r>
            <a:r>
              <a:rPr sz="2000" b="0" spc="-80" dirty="0">
                <a:solidFill>
                  <a:srgbClr val="3E8B73"/>
                </a:solidFill>
                <a:latin typeface="Montserrat Medium"/>
                <a:cs typeface="Montserrat Medium"/>
              </a:rPr>
              <a:t> </a:t>
            </a:r>
            <a:r>
              <a:rPr sz="2000" b="0" spc="-20" dirty="0">
                <a:solidFill>
                  <a:srgbClr val="3E8B73"/>
                </a:solidFill>
                <a:latin typeface="Montserrat Medium"/>
                <a:cs typeface="Montserrat Medium"/>
              </a:rPr>
              <a:t>202</a:t>
            </a:r>
            <a:r>
              <a:rPr lang="en-GB" sz="2000" spc="-20" dirty="0">
                <a:solidFill>
                  <a:srgbClr val="3E8B73"/>
                </a:solidFill>
                <a:latin typeface="Montserrat Medium"/>
                <a:cs typeface="Montserrat Medium"/>
              </a:rPr>
              <a:t>6</a:t>
            </a:r>
            <a:endParaRPr sz="2000" dirty="0">
              <a:latin typeface="Montserrat Medium"/>
              <a:cs typeface="Montserrat Medium"/>
            </a:endParaRPr>
          </a:p>
        </p:txBody>
      </p:sp>
      <p:grpSp>
        <p:nvGrpSpPr>
          <p:cNvPr id="4" name="object 4"/>
          <p:cNvGrpSpPr/>
          <p:nvPr/>
        </p:nvGrpSpPr>
        <p:grpSpPr>
          <a:xfrm>
            <a:off x="0" y="10043998"/>
            <a:ext cx="7560309" cy="648335"/>
            <a:chOff x="0" y="10043998"/>
            <a:chExt cx="7560309" cy="648335"/>
          </a:xfrm>
        </p:grpSpPr>
        <p:sp>
          <p:nvSpPr>
            <p:cNvPr id="5" name="object 5"/>
            <p:cNvSpPr/>
            <p:nvPr/>
          </p:nvSpPr>
          <p:spPr>
            <a:xfrm>
              <a:off x="0" y="10043998"/>
              <a:ext cx="7560309" cy="648335"/>
            </a:xfrm>
            <a:custGeom>
              <a:avLst/>
              <a:gdLst/>
              <a:ahLst/>
              <a:cxnLst/>
              <a:rect l="l" t="t" r="r" b="b"/>
              <a:pathLst>
                <a:path w="7560309" h="648334">
                  <a:moveTo>
                    <a:pt x="7559992" y="0"/>
                  </a:moveTo>
                  <a:lnTo>
                    <a:pt x="0" y="0"/>
                  </a:lnTo>
                  <a:lnTo>
                    <a:pt x="0" y="648004"/>
                  </a:lnTo>
                  <a:lnTo>
                    <a:pt x="7559992" y="648004"/>
                  </a:lnTo>
                  <a:lnTo>
                    <a:pt x="7559992" y="0"/>
                  </a:lnTo>
                  <a:close/>
                </a:path>
              </a:pathLst>
            </a:custGeom>
            <a:solidFill>
              <a:srgbClr val="3E8B73"/>
            </a:solidFill>
          </p:spPr>
          <p:txBody>
            <a:bodyPr wrap="square" lIns="0" tIns="0" rIns="0" bIns="0" rtlCol="0"/>
            <a:lstStyle/>
            <a:p>
              <a:endParaRPr/>
            </a:p>
          </p:txBody>
        </p:sp>
        <p:sp>
          <p:nvSpPr>
            <p:cNvPr id="6" name="object 6"/>
            <p:cNvSpPr/>
            <p:nvPr/>
          </p:nvSpPr>
          <p:spPr>
            <a:xfrm>
              <a:off x="432003" y="10224008"/>
              <a:ext cx="6696075" cy="269240"/>
            </a:xfrm>
            <a:custGeom>
              <a:avLst/>
              <a:gdLst/>
              <a:ahLst/>
              <a:cxnLst/>
              <a:rect l="l" t="t" r="r" b="b"/>
              <a:pathLst>
                <a:path w="6696075" h="269240">
                  <a:moveTo>
                    <a:pt x="1601990" y="134454"/>
                  </a:moveTo>
                  <a:lnTo>
                    <a:pt x="1595132" y="91960"/>
                  </a:lnTo>
                  <a:lnTo>
                    <a:pt x="1576044" y="55054"/>
                  </a:lnTo>
                  <a:lnTo>
                    <a:pt x="1546936" y="25946"/>
                  </a:lnTo>
                  <a:lnTo>
                    <a:pt x="1510030" y="6858"/>
                  </a:lnTo>
                  <a:lnTo>
                    <a:pt x="1467535" y="0"/>
                  </a:lnTo>
                  <a:lnTo>
                    <a:pt x="134454" y="0"/>
                  </a:lnTo>
                  <a:lnTo>
                    <a:pt x="91948" y="6858"/>
                  </a:lnTo>
                  <a:lnTo>
                    <a:pt x="55041" y="25946"/>
                  </a:lnTo>
                  <a:lnTo>
                    <a:pt x="25933" y="55054"/>
                  </a:lnTo>
                  <a:lnTo>
                    <a:pt x="6845" y="91960"/>
                  </a:lnTo>
                  <a:lnTo>
                    <a:pt x="0" y="134454"/>
                  </a:lnTo>
                  <a:lnTo>
                    <a:pt x="6845" y="176961"/>
                  </a:lnTo>
                  <a:lnTo>
                    <a:pt x="25933" y="213868"/>
                  </a:lnTo>
                  <a:lnTo>
                    <a:pt x="55041" y="242976"/>
                  </a:lnTo>
                  <a:lnTo>
                    <a:pt x="91948" y="262064"/>
                  </a:lnTo>
                  <a:lnTo>
                    <a:pt x="134454" y="268922"/>
                  </a:lnTo>
                  <a:lnTo>
                    <a:pt x="1467535" y="268922"/>
                  </a:lnTo>
                  <a:lnTo>
                    <a:pt x="1510030" y="262064"/>
                  </a:lnTo>
                  <a:lnTo>
                    <a:pt x="1546936" y="242976"/>
                  </a:lnTo>
                  <a:lnTo>
                    <a:pt x="1576044" y="213868"/>
                  </a:lnTo>
                  <a:lnTo>
                    <a:pt x="1595132" y="176961"/>
                  </a:lnTo>
                  <a:lnTo>
                    <a:pt x="1601990" y="134454"/>
                  </a:lnTo>
                  <a:close/>
                </a:path>
                <a:path w="6696075" h="269240">
                  <a:moveTo>
                    <a:pt x="4067987" y="134454"/>
                  </a:moveTo>
                  <a:lnTo>
                    <a:pt x="4061129" y="91960"/>
                  </a:lnTo>
                  <a:lnTo>
                    <a:pt x="4042041" y="55054"/>
                  </a:lnTo>
                  <a:lnTo>
                    <a:pt x="4012933" y="25946"/>
                  </a:lnTo>
                  <a:lnTo>
                    <a:pt x="3976027" y="6858"/>
                  </a:lnTo>
                  <a:lnTo>
                    <a:pt x="3933533" y="0"/>
                  </a:lnTo>
                  <a:lnTo>
                    <a:pt x="2762453" y="0"/>
                  </a:lnTo>
                  <a:lnTo>
                    <a:pt x="2719946" y="6858"/>
                  </a:lnTo>
                  <a:lnTo>
                    <a:pt x="2683040" y="25946"/>
                  </a:lnTo>
                  <a:lnTo>
                    <a:pt x="2653931" y="55054"/>
                  </a:lnTo>
                  <a:lnTo>
                    <a:pt x="2634843" y="91960"/>
                  </a:lnTo>
                  <a:lnTo>
                    <a:pt x="2627998" y="134454"/>
                  </a:lnTo>
                  <a:lnTo>
                    <a:pt x="2634843" y="176961"/>
                  </a:lnTo>
                  <a:lnTo>
                    <a:pt x="2653931" y="213868"/>
                  </a:lnTo>
                  <a:lnTo>
                    <a:pt x="2683040" y="242976"/>
                  </a:lnTo>
                  <a:lnTo>
                    <a:pt x="2719946" y="262064"/>
                  </a:lnTo>
                  <a:lnTo>
                    <a:pt x="2762453" y="268922"/>
                  </a:lnTo>
                  <a:lnTo>
                    <a:pt x="3933533" y="268922"/>
                  </a:lnTo>
                  <a:lnTo>
                    <a:pt x="3976027" y="262064"/>
                  </a:lnTo>
                  <a:lnTo>
                    <a:pt x="4012933" y="242976"/>
                  </a:lnTo>
                  <a:lnTo>
                    <a:pt x="4042041" y="213868"/>
                  </a:lnTo>
                  <a:lnTo>
                    <a:pt x="4061129" y="176961"/>
                  </a:lnTo>
                  <a:lnTo>
                    <a:pt x="4067987" y="134454"/>
                  </a:lnTo>
                  <a:close/>
                </a:path>
                <a:path w="6696075" h="269240">
                  <a:moveTo>
                    <a:pt x="6695986" y="134454"/>
                  </a:moveTo>
                  <a:lnTo>
                    <a:pt x="6689141" y="91960"/>
                  </a:lnTo>
                  <a:lnTo>
                    <a:pt x="6670053" y="55054"/>
                  </a:lnTo>
                  <a:lnTo>
                    <a:pt x="6640944" y="25946"/>
                  </a:lnTo>
                  <a:lnTo>
                    <a:pt x="6604038" y="6858"/>
                  </a:lnTo>
                  <a:lnTo>
                    <a:pt x="6561531" y="0"/>
                  </a:lnTo>
                  <a:lnTo>
                    <a:pt x="5139880" y="0"/>
                  </a:lnTo>
                  <a:lnTo>
                    <a:pt x="5097386" y="6858"/>
                  </a:lnTo>
                  <a:lnTo>
                    <a:pt x="5060480" y="25946"/>
                  </a:lnTo>
                  <a:lnTo>
                    <a:pt x="5031371" y="55054"/>
                  </a:lnTo>
                  <a:lnTo>
                    <a:pt x="5012283" y="91960"/>
                  </a:lnTo>
                  <a:lnTo>
                    <a:pt x="5005425" y="134454"/>
                  </a:lnTo>
                  <a:lnTo>
                    <a:pt x="5012283" y="176961"/>
                  </a:lnTo>
                  <a:lnTo>
                    <a:pt x="5031371" y="213868"/>
                  </a:lnTo>
                  <a:lnTo>
                    <a:pt x="5060480" y="242976"/>
                  </a:lnTo>
                  <a:lnTo>
                    <a:pt x="5097386" y="262064"/>
                  </a:lnTo>
                  <a:lnTo>
                    <a:pt x="5139880" y="268922"/>
                  </a:lnTo>
                  <a:lnTo>
                    <a:pt x="6561531" y="268922"/>
                  </a:lnTo>
                  <a:lnTo>
                    <a:pt x="6604038" y="262064"/>
                  </a:lnTo>
                  <a:lnTo>
                    <a:pt x="6640944" y="242976"/>
                  </a:lnTo>
                  <a:lnTo>
                    <a:pt x="6670053" y="213868"/>
                  </a:lnTo>
                  <a:lnTo>
                    <a:pt x="6689141" y="176961"/>
                  </a:lnTo>
                  <a:lnTo>
                    <a:pt x="6695986" y="134454"/>
                  </a:lnTo>
                  <a:close/>
                </a:path>
              </a:pathLst>
            </a:custGeom>
            <a:solidFill>
              <a:srgbClr val="FFFFFF"/>
            </a:solidFill>
          </p:spPr>
          <p:txBody>
            <a:bodyPr wrap="square" lIns="0" tIns="0" rIns="0" bIns="0" rtlCol="0"/>
            <a:lstStyle/>
            <a:p>
              <a:endParaRPr/>
            </a:p>
          </p:txBody>
        </p:sp>
      </p:grpSp>
      <p:sp>
        <p:nvSpPr>
          <p:cNvPr id="7" name="object 7"/>
          <p:cNvSpPr txBox="1"/>
          <p:nvPr/>
        </p:nvSpPr>
        <p:spPr>
          <a:xfrm>
            <a:off x="5604736" y="10263664"/>
            <a:ext cx="1356360"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3E8B73"/>
                </a:solidFill>
                <a:latin typeface="Montserrat Medium"/>
                <a:hlinkClick r:id="rId2">
                  <a:extLst>
                    <a:ext uri="{A12FA001-AC4F-418D-AE19-62706E023703}">
                      <ahyp:hlinkClr xmlns:ahyp="http://schemas.microsoft.com/office/drawing/2018/hyperlinkcolor" val="tx"/>
                    </a:ext>
                  </a:extLst>
                </a:hlinkClick>
              </a:rPr>
              <a:t>enquiries@idad.com</a:t>
            </a:r>
            <a:endParaRPr sz="1000" dirty="0">
              <a:solidFill>
                <a:srgbClr val="3E8B73"/>
              </a:solidFill>
              <a:latin typeface="Montserrat Medium"/>
            </a:endParaRPr>
          </a:p>
        </p:txBody>
      </p:sp>
      <p:sp>
        <p:nvSpPr>
          <p:cNvPr id="8" name="object 8"/>
          <p:cNvSpPr txBox="1"/>
          <p:nvPr/>
        </p:nvSpPr>
        <p:spPr>
          <a:xfrm>
            <a:off x="599300" y="10263203"/>
            <a:ext cx="1268095" cy="177800"/>
          </a:xfrm>
          <a:prstGeom prst="rect">
            <a:avLst/>
          </a:prstGeom>
        </p:spPr>
        <p:txBody>
          <a:bodyPr vert="horz" wrap="square" lIns="0" tIns="12700" rIns="0" bIns="0" rtlCol="0">
            <a:spAutoFit/>
          </a:bodyPr>
          <a:lstStyle/>
          <a:p>
            <a:pPr marL="12700">
              <a:lnSpc>
                <a:spcPct val="100000"/>
              </a:lnSpc>
              <a:spcBef>
                <a:spcPts val="100"/>
              </a:spcBef>
            </a:pPr>
            <a:r>
              <a:rPr sz="1000" b="0" dirty="0">
                <a:solidFill>
                  <a:srgbClr val="3E8B73"/>
                </a:solidFill>
                <a:latin typeface="Montserrat Medium"/>
                <a:cs typeface="Montserrat Medium"/>
              </a:rPr>
              <a:t>+44</a:t>
            </a:r>
            <a:r>
              <a:rPr sz="1000" b="0" spc="-15" dirty="0">
                <a:solidFill>
                  <a:srgbClr val="3E8B73"/>
                </a:solidFill>
                <a:latin typeface="Montserrat Medium"/>
                <a:cs typeface="Montserrat Medium"/>
              </a:rPr>
              <a:t> </a:t>
            </a:r>
            <a:r>
              <a:rPr sz="1000" b="0" dirty="0">
                <a:solidFill>
                  <a:srgbClr val="3E8B73"/>
                </a:solidFill>
                <a:latin typeface="Montserrat Medium"/>
                <a:cs typeface="Montserrat Medium"/>
              </a:rPr>
              <a:t>(0)</a:t>
            </a:r>
            <a:r>
              <a:rPr sz="1000" b="0" spc="-10" dirty="0">
                <a:solidFill>
                  <a:srgbClr val="3E8B73"/>
                </a:solidFill>
                <a:latin typeface="Montserrat Medium"/>
                <a:cs typeface="Montserrat Medium"/>
              </a:rPr>
              <a:t> </a:t>
            </a:r>
            <a:r>
              <a:rPr sz="1000" b="0" dirty="0">
                <a:solidFill>
                  <a:srgbClr val="3E8B73"/>
                </a:solidFill>
                <a:latin typeface="Montserrat Medium"/>
                <a:cs typeface="Montserrat Medium"/>
              </a:rPr>
              <a:t>1730</a:t>
            </a:r>
            <a:r>
              <a:rPr sz="1000" b="0" spc="-10" dirty="0">
                <a:solidFill>
                  <a:srgbClr val="3E8B73"/>
                </a:solidFill>
                <a:latin typeface="Montserrat Medium"/>
                <a:cs typeface="Montserrat Medium"/>
              </a:rPr>
              <a:t> 779335</a:t>
            </a:r>
            <a:endParaRPr sz="1000" dirty="0">
              <a:latin typeface="Montserrat Medium"/>
              <a:cs typeface="Montserrat Medium"/>
            </a:endParaRPr>
          </a:p>
        </p:txBody>
      </p:sp>
      <p:sp>
        <p:nvSpPr>
          <p:cNvPr id="9" name="object 9"/>
          <p:cNvSpPr txBox="1"/>
          <p:nvPr/>
        </p:nvSpPr>
        <p:spPr>
          <a:xfrm>
            <a:off x="3257612" y="10263203"/>
            <a:ext cx="1045210" cy="166712"/>
          </a:xfrm>
          <a:prstGeom prst="rect">
            <a:avLst/>
          </a:prstGeom>
        </p:spPr>
        <p:txBody>
          <a:bodyPr vert="horz" wrap="square" lIns="0" tIns="12700" rIns="0" bIns="0" rtlCol="0">
            <a:spAutoFit/>
          </a:bodyPr>
          <a:lstStyle/>
          <a:p>
            <a:pPr marL="12700">
              <a:spcBef>
                <a:spcPts val="100"/>
              </a:spcBef>
            </a:pPr>
            <a:r>
              <a:rPr sz="1000" dirty="0">
                <a:solidFill>
                  <a:srgbClr val="3E8B73"/>
                </a:solidFill>
                <a:latin typeface="Montserrat Medium"/>
                <a:hlinkClick r:id="rId3">
                  <a:extLst>
                    <a:ext uri="{A12FA001-AC4F-418D-AE19-62706E023703}">
                      <ahyp:hlinkClr xmlns:ahyp="http://schemas.microsoft.com/office/drawing/2018/hyperlinkcolor" val="tx"/>
                    </a:ext>
                  </a:extLst>
                </a:hlinkClick>
              </a:rPr>
              <a:t>www.idad.co.uk</a:t>
            </a:r>
            <a:endParaRPr sz="1000" dirty="0">
              <a:solidFill>
                <a:srgbClr val="3E8B73"/>
              </a:solidFill>
              <a:latin typeface="Montserrat Medium"/>
            </a:endParaRPr>
          </a:p>
        </p:txBody>
      </p:sp>
      <p:sp>
        <p:nvSpPr>
          <p:cNvPr id="10" name="object 10"/>
          <p:cNvSpPr/>
          <p:nvPr/>
        </p:nvSpPr>
        <p:spPr>
          <a:xfrm>
            <a:off x="1179830" y="2578795"/>
            <a:ext cx="0" cy="331470"/>
          </a:xfrm>
          <a:custGeom>
            <a:avLst/>
            <a:gdLst/>
            <a:ahLst/>
            <a:cxnLst/>
            <a:rect l="l" t="t" r="r" b="b"/>
            <a:pathLst>
              <a:path h="331470">
                <a:moveTo>
                  <a:pt x="0" y="0"/>
                </a:moveTo>
                <a:lnTo>
                  <a:pt x="0" y="331203"/>
                </a:lnTo>
              </a:path>
            </a:pathLst>
          </a:custGeom>
          <a:ln w="6350">
            <a:solidFill>
              <a:srgbClr val="3E8B73"/>
            </a:solidFill>
          </a:ln>
        </p:spPr>
        <p:txBody>
          <a:bodyPr wrap="square" lIns="0" tIns="0" rIns="0" bIns="0" rtlCol="0"/>
          <a:lstStyle/>
          <a:p>
            <a:endParaRPr/>
          </a:p>
        </p:txBody>
      </p:sp>
      <p:pic>
        <p:nvPicPr>
          <p:cNvPr id="15" name="Picture 14" descr="A bridge with towers and towers over water&#10;&#10;Description automatically generated">
            <a:extLst>
              <a:ext uri="{FF2B5EF4-FFF2-40B4-BE49-F238E27FC236}">
                <a16:creationId xmlns:a16="http://schemas.microsoft.com/office/drawing/2014/main" id="{92D36590-95DD-7339-9490-BAACD04A5795}"/>
              </a:ext>
            </a:extLst>
          </p:cNvPr>
          <p:cNvPicPr>
            <a:picLocks noChangeAspect="1"/>
          </p:cNvPicPr>
          <p:nvPr/>
        </p:nvPicPr>
        <p:blipFill>
          <a:blip r:embed="rId4" cstate="print">
            <a:extLst>
              <a:ext uri="{28A0092B-C50C-407E-A947-70E740481C1C}">
                <a14:useLocalDpi xmlns:a14="http://schemas.microsoft.com/office/drawing/2010/main" val="0"/>
              </a:ext>
            </a:extLst>
          </a:blip>
          <a:srcRect l="14045" t="19044" r="17528" b="18740"/>
          <a:stretch/>
        </p:blipFill>
        <p:spPr>
          <a:xfrm>
            <a:off x="-3810" y="3259708"/>
            <a:ext cx="7560310" cy="6874295"/>
          </a:xfrm>
          <a:prstGeom prst="rect">
            <a:avLst/>
          </a:prstGeom>
        </p:spPr>
      </p:pic>
      <p:pic>
        <p:nvPicPr>
          <p:cNvPr id="12" name="Picture 11" descr="A black and white gradient&#10;&#10;Description automatically generated">
            <a:extLst>
              <a:ext uri="{FF2B5EF4-FFF2-40B4-BE49-F238E27FC236}">
                <a16:creationId xmlns:a16="http://schemas.microsoft.com/office/drawing/2014/main" id="{C275FCAA-743E-CCD1-C185-BD9015EE7AD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242863" y="3202221"/>
            <a:ext cx="8077200" cy="51621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7560309" cy="10692130"/>
          </a:xfrm>
          <a:custGeom>
            <a:avLst/>
            <a:gdLst/>
            <a:ahLst/>
            <a:cxnLst/>
            <a:rect l="l" t="t" r="r" b="b"/>
            <a:pathLst>
              <a:path w="7560309" h="10692130">
                <a:moveTo>
                  <a:pt x="7560005" y="0"/>
                </a:moveTo>
                <a:lnTo>
                  <a:pt x="0" y="0"/>
                </a:lnTo>
                <a:lnTo>
                  <a:pt x="0" y="10692003"/>
                </a:lnTo>
                <a:lnTo>
                  <a:pt x="7560005" y="10692003"/>
                </a:lnTo>
                <a:lnTo>
                  <a:pt x="7560005" y="0"/>
                </a:lnTo>
                <a:close/>
              </a:path>
            </a:pathLst>
          </a:custGeom>
          <a:solidFill>
            <a:srgbClr val="3E8B73"/>
          </a:solidFill>
        </p:spPr>
        <p:txBody>
          <a:bodyPr wrap="square" lIns="0" tIns="0" rIns="0" bIns="0" rtlCol="0"/>
          <a:lstStyle/>
          <a:p>
            <a:endParaRPr/>
          </a:p>
        </p:txBody>
      </p:sp>
      <p:sp>
        <p:nvSpPr>
          <p:cNvPr id="3" name="object 3"/>
          <p:cNvSpPr/>
          <p:nvPr/>
        </p:nvSpPr>
        <p:spPr>
          <a:xfrm>
            <a:off x="431999" y="10442453"/>
            <a:ext cx="5926455" cy="0"/>
          </a:xfrm>
          <a:custGeom>
            <a:avLst/>
            <a:gdLst/>
            <a:ahLst/>
            <a:cxnLst/>
            <a:rect l="l" t="t" r="r" b="b"/>
            <a:pathLst>
              <a:path w="5926455">
                <a:moveTo>
                  <a:pt x="0" y="0"/>
                </a:moveTo>
                <a:lnTo>
                  <a:pt x="5926455" y="0"/>
                </a:lnTo>
              </a:path>
            </a:pathLst>
          </a:custGeom>
          <a:ln w="6350">
            <a:solidFill>
              <a:srgbClr val="FFFFFF"/>
            </a:solidFill>
          </a:ln>
        </p:spPr>
        <p:txBody>
          <a:bodyPr wrap="square" lIns="0" tIns="0" rIns="0" bIns="0" rtlCol="0"/>
          <a:lstStyle/>
          <a:p>
            <a:endParaRPr/>
          </a:p>
        </p:txBody>
      </p:sp>
      <p:sp>
        <p:nvSpPr>
          <p:cNvPr id="4" name="object 4"/>
          <p:cNvSpPr/>
          <p:nvPr/>
        </p:nvSpPr>
        <p:spPr>
          <a:xfrm>
            <a:off x="6541625" y="10357639"/>
            <a:ext cx="583565" cy="171450"/>
          </a:xfrm>
          <a:custGeom>
            <a:avLst/>
            <a:gdLst/>
            <a:ahLst/>
            <a:cxnLst/>
            <a:rect l="l" t="t" r="r" b="b"/>
            <a:pathLst>
              <a:path w="583565" h="171450">
                <a:moveTo>
                  <a:pt x="509397" y="0"/>
                </a:moveTo>
                <a:lnTo>
                  <a:pt x="73799" y="0"/>
                </a:lnTo>
                <a:lnTo>
                  <a:pt x="45075" y="6718"/>
                </a:lnTo>
                <a:lnTo>
                  <a:pt x="21616" y="25041"/>
                </a:lnTo>
                <a:lnTo>
                  <a:pt x="5800" y="52217"/>
                </a:lnTo>
                <a:lnTo>
                  <a:pt x="0" y="85496"/>
                </a:lnTo>
                <a:lnTo>
                  <a:pt x="5800" y="118777"/>
                </a:lnTo>
                <a:lnTo>
                  <a:pt x="21616" y="145957"/>
                </a:lnTo>
                <a:lnTo>
                  <a:pt x="45075" y="164284"/>
                </a:lnTo>
                <a:lnTo>
                  <a:pt x="73799" y="171005"/>
                </a:lnTo>
                <a:lnTo>
                  <a:pt x="509397" y="171005"/>
                </a:lnTo>
                <a:lnTo>
                  <a:pt x="538126" y="164284"/>
                </a:lnTo>
                <a:lnTo>
                  <a:pt x="561584" y="145957"/>
                </a:lnTo>
                <a:lnTo>
                  <a:pt x="577398" y="118777"/>
                </a:lnTo>
                <a:lnTo>
                  <a:pt x="583196" y="85496"/>
                </a:lnTo>
                <a:lnTo>
                  <a:pt x="577398" y="52217"/>
                </a:lnTo>
                <a:lnTo>
                  <a:pt x="561584" y="25041"/>
                </a:lnTo>
                <a:lnTo>
                  <a:pt x="538126" y="6718"/>
                </a:lnTo>
                <a:lnTo>
                  <a:pt x="509397" y="0"/>
                </a:lnTo>
                <a:close/>
              </a:path>
            </a:pathLst>
          </a:custGeom>
          <a:solidFill>
            <a:srgbClr val="FFFFFF"/>
          </a:solidFill>
        </p:spPr>
        <p:txBody>
          <a:bodyPr wrap="square" lIns="0" tIns="0" rIns="0" bIns="0" rtlCol="0"/>
          <a:lstStyle/>
          <a:p>
            <a:endParaRPr/>
          </a:p>
        </p:txBody>
      </p:sp>
      <p:grpSp>
        <p:nvGrpSpPr>
          <p:cNvPr id="5" name="object 5"/>
          <p:cNvGrpSpPr/>
          <p:nvPr/>
        </p:nvGrpSpPr>
        <p:grpSpPr>
          <a:xfrm>
            <a:off x="0" y="720002"/>
            <a:ext cx="7200265" cy="4338320"/>
            <a:chOff x="0" y="720002"/>
            <a:chExt cx="7200265" cy="4338320"/>
          </a:xfrm>
        </p:grpSpPr>
        <p:sp>
          <p:nvSpPr>
            <p:cNvPr id="6" name="object 6"/>
            <p:cNvSpPr/>
            <p:nvPr/>
          </p:nvSpPr>
          <p:spPr>
            <a:xfrm>
              <a:off x="0" y="1153812"/>
              <a:ext cx="1579880" cy="3171190"/>
            </a:xfrm>
            <a:custGeom>
              <a:avLst/>
              <a:gdLst/>
              <a:ahLst/>
              <a:cxnLst/>
              <a:rect l="l" t="t" r="r" b="b"/>
              <a:pathLst>
                <a:path w="1579880" h="3171190">
                  <a:moveTo>
                    <a:pt x="11093" y="0"/>
                  </a:moveTo>
                  <a:lnTo>
                    <a:pt x="0" y="0"/>
                  </a:lnTo>
                  <a:lnTo>
                    <a:pt x="0" y="3170956"/>
                  </a:lnTo>
                  <a:lnTo>
                    <a:pt x="24847" y="3170956"/>
                  </a:lnTo>
                  <a:lnTo>
                    <a:pt x="70398" y="3156460"/>
                  </a:lnTo>
                  <a:lnTo>
                    <a:pt x="110543" y="3127467"/>
                  </a:lnTo>
                  <a:lnTo>
                    <a:pt x="1536283" y="1701727"/>
                  </a:lnTo>
                  <a:lnTo>
                    <a:pt x="1565276" y="1661584"/>
                  </a:lnTo>
                  <a:lnTo>
                    <a:pt x="1579772" y="1616035"/>
                  </a:lnTo>
                  <a:lnTo>
                    <a:pt x="1579772" y="1568684"/>
                  </a:lnTo>
                  <a:lnTo>
                    <a:pt x="1565276" y="1523132"/>
                  </a:lnTo>
                  <a:lnTo>
                    <a:pt x="1536283" y="1482983"/>
                  </a:lnTo>
                  <a:lnTo>
                    <a:pt x="96789" y="43488"/>
                  </a:lnTo>
                  <a:lnTo>
                    <a:pt x="56644" y="14496"/>
                  </a:lnTo>
                  <a:lnTo>
                    <a:pt x="11093" y="0"/>
                  </a:lnTo>
                  <a:close/>
                </a:path>
              </a:pathLst>
            </a:custGeom>
            <a:solidFill>
              <a:srgbClr val="FFFFFF">
                <a:alpha val="25000"/>
              </a:srgbClr>
            </a:solidFill>
          </p:spPr>
          <p:txBody>
            <a:bodyPr wrap="square" lIns="0" tIns="0" rIns="0" bIns="0" rtlCol="0"/>
            <a:lstStyle/>
            <a:p>
              <a:endParaRPr/>
            </a:p>
          </p:txBody>
        </p:sp>
        <p:sp>
          <p:nvSpPr>
            <p:cNvPr id="7" name="object 7"/>
            <p:cNvSpPr/>
            <p:nvPr/>
          </p:nvSpPr>
          <p:spPr>
            <a:xfrm>
              <a:off x="359994" y="720013"/>
              <a:ext cx="6840220" cy="4338320"/>
            </a:xfrm>
            <a:custGeom>
              <a:avLst/>
              <a:gdLst/>
              <a:ahLst/>
              <a:cxnLst/>
              <a:rect l="l" t="t" r="r" b="b"/>
              <a:pathLst>
                <a:path w="6840220" h="4338320">
                  <a:moveTo>
                    <a:pt x="6840004" y="2272563"/>
                  </a:moveTo>
                  <a:lnTo>
                    <a:pt x="6831520" y="2230526"/>
                  </a:lnTo>
                  <a:lnTo>
                    <a:pt x="6808368" y="2196198"/>
                  </a:lnTo>
                  <a:lnTo>
                    <a:pt x="6774040" y="2173059"/>
                  </a:lnTo>
                  <a:lnTo>
                    <a:pt x="6732003" y="2164562"/>
                  </a:lnTo>
                  <a:lnTo>
                    <a:pt x="108000" y="2164562"/>
                  </a:lnTo>
                  <a:lnTo>
                    <a:pt x="65963" y="2173059"/>
                  </a:lnTo>
                  <a:lnTo>
                    <a:pt x="31635" y="2196198"/>
                  </a:lnTo>
                  <a:lnTo>
                    <a:pt x="8483" y="2230526"/>
                  </a:lnTo>
                  <a:lnTo>
                    <a:pt x="0" y="2272563"/>
                  </a:lnTo>
                  <a:lnTo>
                    <a:pt x="0" y="4229989"/>
                  </a:lnTo>
                  <a:lnTo>
                    <a:pt x="8483" y="4272038"/>
                  </a:lnTo>
                  <a:lnTo>
                    <a:pt x="31635" y="4306367"/>
                  </a:lnTo>
                  <a:lnTo>
                    <a:pt x="65963" y="4329506"/>
                  </a:lnTo>
                  <a:lnTo>
                    <a:pt x="108000" y="4337990"/>
                  </a:lnTo>
                  <a:lnTo>
                    <a:pt x="6732003" y="4337990"/>
                  </a:lnTo>
                  <a:lnTo>
                    <a:pt x="6774040" y="4329506"/>
                  </a:lnTo>
                  <a:lnTo>
                    <a:pt x="6808368" y="4306367"/>
                  </a:lnTo>
                  <a:lnTo>
                    <a:pt x="6831520" y="4272038"/>
                  </a:lnTo>
                  <a:lnTo>
                    <a:pt x="6840004" y="4229989"/>
                  </a:lnTo>
                  <a:lnTo>
                    <a:pt x="6840004" y="2272563"/>
                  </a:lnTo>
                  <a:close/>
                </a:path>
                <a:path w="6840220" h="4338320">
                  <a:moveTo>
                    <a:pt x="6840004" y="108000"/>
                  </a:moveTo>
                  <a:lnTo>
                    <a:pt x="6831520" y="65951"/>
                  </a:lnTo>
                  <a:lnTo>
                    <a:pt x="6808368" y="31623"/>
                  </a:lnTo>
                  <a:lnTo>
                    <a:pt x="6774040" y="8483"/>
                  </a:lnTo>
                  <a:lnTo>
                    <a:pt x="6732003" y="0"/>
                  </a:lnTo>
                  <a:lnTo>
                    <a:pt x="108000" y="0"/>
                  </a:lnTo>
                  <a:lnTo>
                    <a:pt x="65963" y="8483"/>
                  </a:lnTo>
                  <a:lnTo>
                    <a:pt x="31635" y="31623"/>
                  </a:lnTo>
                  <a:lnTo>
                    <a:pt x="8483" y="65951"/>
                  </a:lnTo>
                  <a:lnTo>
                    <a:pt x="0" y="108000"/>
                  </a:lnTo>
                  <a:lnTo>
                    <a:pt x="0" y="1673999"/>
                  </a:lnTo>
                  <a:lnTo>
                    <a:pt x="8483" y="1716036"/>
                  </a:lnTo>
                  <a:lnTo>
                    <a:pt x="31635" y="1750364"/>
                  </a:lnTo>
                  <a:lnTo>
                    <a:pt x="65963" y="1773504"/>
                  </a:lnTo>
                  <a:lnTo>
                    <a:pt x="108000" y="1782000"/>
                  </a:lnTo>
                  <a:lnTo>
                    <a:pt x="6732003" y="1782000"/>
                  </a:lnTo>
                  <a:lnTo>
                    <a:pt x="6774040" y="1773504"/>
                  </a:lnTo>
                  <a:lnTo>
                    <a:pt x="6808368" y="1750364"/>
                  </a:lnTo>
                  <a:lnTo>
                    <a:pt x="6831520" y="1716036"/>
                  </a:lnTo>
                  <a:lnTo>
                    <a:pt x="6840004" y="1673999"/>
                  </a:lnTo>
                  <a:lnTo>
                    <a:pt x="6840004" y="108000"/>
                  </a:lnTo>
                  <a:close/>
                </a:path>
              </a:pathLst>
            </a:custGeom>
            <a:solidFill>
              <a:srgbClr val="FFFFFF"/>
            </a:solidFill>
          </p:spPr>
          <p:txBody>
            <a:bodyPr wrap="square" lIns="0" tIns="0" rIns="0" bIns="0" rtlCol="0"/>
            <a:lstStyle/>
            <a:p>
              <a:endParaRPr/>
            </a:p>
          </p:txBody>
        </p:sp>
      </p:grpSp>
      <p:sp>
        <p:nvSpPr>
          <p:cNvPr id="8" name="object 8"/>
          <p:cNvSpPr txBox="1"/>
          <p:nvPr/>
        </p:nvSpPr>
        <p:spPr>
          <a:xfrm>
            <a:off x="635299" y="989204"/>
            <a:ext cx="6200775" cy="1219835"/>
          </a:xfrm>
          <a:prstGeom prst="rect">
            <a:avLst/>
          </a:prstGeom>
        </p:spPr>
        <p:txBody>
          <a:bodyPr vert="horz" wrap="square" lIns="0" tIns="12700" rIns="0" bIns="0" rtlCol="0">
            <a:spAutoFit/>
          </a:bodyPr>
          <a:lstStyle/>
          <a:p>
            <a:pPr marL="227965" indent="-215265">
              <a:lnSpc>
                <a:spcPct val="100000"/>
              </a:lnSpc>
              <a:spcBef>
                <a:spcPts val="100"/>
              </a:spcBef>
              <a:buAutoNum type="arabicPeriod" startAt="3"/>
              <a:tabLst>
                <a:tab pos="227965" algn="l"/>
              </a:tabLst>
            </a:pPr>
            <a:r>
              <a:rPr sz="1500" b="1" dirty="0">
                <a:solidFill>
                  <a:srgbClr val="3E8B73"/>
                </a:solidFill>
                <a:latin typeface="Montserrat SemiBold"/>
                <a:cs typeface="Montserrat SemiBold"/>
              </a:rPr>
              <a:t>When</a:t>
            </a:r>
            <a:r>
              <a:rPr sz="1500" b="1" spc="-40" dirty="0">
                <a:solidFill>
                  <a:srgbClr val="3E8B73"/>
                </a:solidFill>
                <a:latin typeface="Montserrat SemiBold"/>
                <a:cs typeface="Montserrat SemiBold"/>
              </a:rPr>
              <a:t> </a:t>
            </a:r>
            <a:r>
              <a:rPr sz="1500" b="1" dirty="0">
                <a:solidFill>
                  <a:srgbClr val="3E8B73"/>
                </a:solidFill>
                <a:latin typeface="Montserrat SemiBold"/>
                <a:cs typeface="Montserrat SemiBold"/>
              </a:rPr>
              <a:t>will</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Investment</a:t>
            </a:r>
            <a:r>
              <a:rPr sz="1500" b="1" spc="-40" dirty="0">
                <a:solidFill>
                  <a:srgbClr val="3E8B73"/>
                </a:solidFill>
                <a:latin typeface="Montserrat SemiBold"/>
                <a:cs typeface="Montserrat SemiBold"/>
              </a:rPr>
              <a:t> </a:t>
            </a:r>
            <a:r>
              <a:rPr sz="1500" b="1" spc="-10" dirty="0">
                <a:solidFill>
                  <a:srgbClr val="3E8B73"/>
                </a:solidFill>
                <a:latin typeface="Montserrat SemiBold"/>
                <a:cs typeface="Montserrat SemiBold"/>
              </a:rPr>
              <a:t>mature?</a:t>
            </a:r>
            <a:endParaRPr sz="1500" dirty="0">
              <a:latin typeface="Montserrat SemiBold"/>
              <a:cs typeface="Montserrat SemiBold"/>
            </a:endParaRPr>
          </a:p>
          <a:p>
            <a:pPr marL="443865" lvl="1" indent="-215265">
              <a:lnSpc>
                <a:spcPct val="100000"/>
              </a:lnSpc>
              <a:spcBef>
                <a:spcPts val="750"/>
              </a:spcBef>
              <a:buClr>
                <a:srgbClr val="3E8B73"/>
              </a:buClr>
              <a:buFont typeface="Montserrat SemiBold"/>
              <a:buAutoNum type="alphaLcPeriod"/>
              <a:tabLst>
                <a:tab pos="443865" algn="l"/>
              </a:tabLst>
            </a:pPr>
            <a:r>
              <a:rPr sz="1000" dirty="0">
                <a:solidFill>
                  <a:srgbClr val="323537"/>
                </a:solidFill>
                <a:latin typeface="Montserrat"/>
                <a:cs typeface="Montserrat"/>
              </a:rPr>
              <a:t>As</a:t>
            </a:r>
            <a:r>
              <a:rPr sz="1000" spc="-10" dirty="0">
                <a:solidFill>
                  <a:srgbClr val="323537"/>
                </a:solidFill>
                <a:latin typeface="Montserrat"/>
                <a:cs typeface="Montserrat"/>
              </a:rPr>
              <a:t> </a:t>
            </a:r>
            <a:r>
              <a:rPr sz="1000" dirty="0">
                <a:solidFill>
                  <a:srgbClr val="323537"/>
                </a:solidFill>
                <a:latin typeface="Montserrat"/>
                <a:cs typeface="Montserrat"/>
              </a:rPr>
              <a:t>soon</a:t>
            </a:r>
            <a:r>
              <a:rPr sz="1000" spc="-10" dirty="0">
                <a:solidFill>
                  <a:srgbClr val="323537"/>
                </a:solidFill>
                <a:latin typeface="Montserrat"/>
                <a:cs typeface="Montserrat"/>
              </a:rPr>
              <a:t> </a:t>
            </a:r>
            <a:r>
              <a:rPr sz="1000" dirty="0">
                <a:solidFill>
                  <a:srgbClr val="323537"/>
                </a:solidFill>
                <a:latin typeface="Montserrat"/>
                <a:cs typeface="Montserrat"/>
              </a:rPr>
              <a:t>as</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Underlying</a:t>
            </a:r>
            <a:r>
              <a:rPr sz="1000" spc="-10"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5" dirty="0">
                <a:solidFill>
                  <a:srgbClr val="323537"/>
                </a:solidFill>
                <a:latin typeface="Montserrat"/>
                <a:cs typeface="Montserrat"/>
              </a:rPr>
              <a:t> </a:t>
            </a:r>
            <a:r>
              <a:rPr lang="en-GB" sz="1000" spc="-5" dirty="0">
                <a:solidFill>
                  <a:srgbClr val="323537"/>
                </a:solidFill>
                <a:latin typeface="Montserrat"/>
                <a:cs typeface="Montserrat"/>
              </a:rPr>
              <a:t>are</a:t>
            </a:r>
            <a:r>
              <a:rPr sz="1000" spc="-10" dirty="0">
                <a:solidFill>
                  <a:srgbClr val="323537"/>
                </a:solidFill>
                <a:latin typeface="Montserrat"/>
                <a:cs typeface="Montserrat"/>
              </a:rPr>
              <a:t> </a:t>
            </a:r>
            <a:r>
              <a:rPr sz="1000" dirty="0">
                <a:solidFill>
                  <a:srgbClr val="323537"/>
                </a:solidFill>
                <a:latin typeface="Montserrat"/>
                <a:cs typeface="Montserrat"/>
              </a:rPr>
              <a:t>at</a:t>
            </a:r>
            <a:r>
              <a:rPr sz="1000" spc="-10" dirty="0">
                <a:solidFill>
                  <a:srgbClr val="323537"/>
                </a:solidFill>
                <a:latin typeface="Montserrat"/>
                <a:cs typeface="Montserrat"/>
              </a:rPr>
              <a:t> </a:t>
            </a:r>
            <a:r>
              <a:rPr sz="1000" dirty="0">
                <a:solidFill>
                  <a:srgbClr val="323537"/>
                </a:solidFill>
                <a:latin typeface="Montserrat"/>
                <a:cs typeface="Montserrat"/>
              </a:rPr>
              <a:t>or</a:t>
            </a:r>
            <a:r>
              <a:rPr sz="1000" spc="-5" dirty="0">
                <a:solidFill>
                  <a:srgbClr val="323537"/>
                </a:solidFill>
                <a:latin typeface="Montserrat"/>
                <a:cs typeface="Montserrat"/>
              </a:rPr>
              <a:t> </a:t>
            </a:r>
            <a:r>
              <a:rPr sz="1000" dirty="0">
                <a:solidFill>
                  <a:srgbClr val="323537"/>
                </a:solidFill>
                <a:latin typeface="Montserrat"/>
                <a:cs typeface="Montserrat"/>
              </a:rPr>
              <a:t>above</a:t>
            </a:r>
            <a:r>
              <a:rPr sz="1000" spc="-10" dirty="0">
                <a:solidFill>
                  <a:srgbClr val="323537"/>
                </a:solidFill>
                <a:latin typeface="Montserrat"/>
                <a:cs typeface="Montserrat"/>
              </a:rPr>
              <a:t> </a:t>
            </a:r>
            <a:r>
              <a:rPr lang="en-GB" sz="1000" dirty="0">
                <a:solidFill>
                  <a:srgbClr val="323537"/>
                </a:solidFill>
                <a:latin typeface="Montserrat"/>
                <a:cs typeface="Montserrat"/>
              </a:rPr>
              <a:t>their</a:t>
            </a:r>
            <a:r>
              <a:rPr sz="1000" spc="-10" dirty="0">
                <a:solidFill>
                  <a:srgbClr val="323537"/>
                </a:solidFill>
                <a:latin typeface="Montserrat"/>
                <a:cs typeface="Montserrat"/>
              </a:rPr>
              <a:t> </a:t>
            </a:r>
            <a:r>
              <a:rPr sz="1000" dirty="0">
                <a:solidFill>
                  <a:srgbClr val="323537"/>
                </a:solidFill>
                <a:latin typeface="Montserrat"/>
                <a:cs typeface="Montserrat"/>
              </a:rPr>
              <a:t>starting</a:t>
            </a:r>
            <a:r>
              <a:rPr sz="1000" spc="-5" dirty="0">
                <a:solidFill>
                  <a:srgbClr val="323537"/>
                </a:solidFill>
                <a:latin typeface="Montserrat"/>
                <a:cs typeface="Montserrat"/>
              </a:rPr>
              <a:t> </a:t>
            </a:r>
            <a:r>
              <a:rPr sz="1000" spc="-10" dirty="0">
                <a:solidFill>
                  <a:srgbClr val="323537"/>
                </a:solidFill>
                <a:latin typeface="Montserrat"/>
                <a:cs typeface="Montserrat"/>
              </a:rPr>
              <a:t>level</a:t>
            </a:r>
            <a:endParaRPr sz="1000" dirty="0">
              <a:latin typeface="Montserrat"/>
              <a:cs typeface="Montserrat"/>
            </a:endParaRPr>
          </a:p>
          <a:p>
            <a:pPr marL="443865" lvl="1" indent="-215265">
              <a:lnSpc>
                <a:spcPct val="100000"/>
              </a:lnSpc>
              <a:spcBef>
                <a:spcPts val="280"/>
              </a:spcBef>
              <a:buClr>
                <a:srgbClr val="3E8B73"/>
              </a:buClr>
              <a:buFont typeface="Montserrat SemiBold"/>
              <a:buAutoNum type="alphaLcPeriod"/>
              <a:tabLst>
                <a:tab pos="443865" algn="l"/>
              </a:tabLst>
            </a:pPr>
            <a:r>
              <a:rPr sz="1000" dirty="0">
                <a:solidFill>
                  <a:srgbClr val="323537"/>
                </a:solidFill>
                <a:latin typeface="Montserrat"/>
                <a:cs typeface="Montserrat"/>
              </a:rPr>
              <a:t>As</a:t>
            </a:r>
            <a:r>
              <a:rPr sz="1000" spc="-10" dirty="0">
                <a:solidFill>
                  <a:srgbClr val="323537"/>
                </a:solidFill>
                <a:latin typeface="Montserrat"/>
                <a:cs typeface="Montserrat"/>
              </a:rPr>
              <a:t> </a:t>
            </a:r>
            <a:r>
              <a:rPr sz="1000" dirty="0">
                <a:solidFill>
                  <a:srgbClr val="323537"/>
                </a:solidFill>
                <a:latin typeface="Montserrat"/>
                <a:cs typeface="Montserrat"/>
              </a:rPr>
              <a:t>soon</a:t>
            </a:r>
            <a:r>
              <a:rPr sz="1000" spc="-10" dirty="0">
                <a:solidFill>
                  <a:srgbClr val="323537"/>
                </a:solidFill>
                <a:latin typeface="Montserrat"/>
                <a:cs typeface="Montserrat"/>
              </a:rPr>
              <a:t> </a:t>
            </a:r>
            <a:r>
              <a:rPr sz="1000" dirty="0">
                <a:solidFill>
                  <a:srgbClr val="323537"/>
                </a:solidFill>
                <a:latin typeface="Montserrat"/>
                <a:cs typeface="Montserrat"/>
              </a:rPr>
              <a:t>as</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Underlying</a:t>
            </a:r>
            <a:r>
              <a:rPr sz="1000" spc="-5"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10" dirty="0">
                <a:solidFill>
                  <a:srgbClr val="323537"/>
                </a:solidFill>
                <a:latin typeface="Montserrat"/>
                <a:cs typeface="Montserrat"/>
              </a:rPr>
              <a:t> </a:t>
            </a:r>
            <a:r>
              <a:rPr lang="en-GB" sz="1000" spc="-10" dirty="0">
                <a:solidFill>
                  <a:srgbClr val="323537"/>
                </a:solidFill>
                <a:latin typeface="Montserrat"/>
                <a:cs typeface="Montserrat"/>
              </a:rPr>
              <a:t>are</a:t>
            </a:r>
            <a:r>
              <a:rPr sz="1000" spc="-10" dirty="0">
                <a:solidFill>
                  <a:srgbClr val="323537"/>
                </a:solidFill>
                <a:latin typeface="Montserrat"/>
                <a:cs typeface="Montserrat"/>
              </a:rPr>
              <a:t> </a:t>
            </a:r>
            <a:r>
              <a:rPr sz="1000" dirty="0">
                <a:solidFill>
                  <a:srgbClr val="323537"/>
                </a:solidFill>
                <a:latin typeface="Montserrat"/>
                <a:cs typeface="Montserrat"/>
              </a:rPr>
              <a:t>below</a:t>
            </a:r>
            <a:r>
              <a:rPr sz="1000" spc="-5" dirty="0">
                <a:solidFill>
                  <a:srgbClr val="323537"/>
                </a:solidFill>
                <a:latin typeface="Montserrat"/>
                <a:cs typeface="Montserrat"/>
              </a:rPr>
              <a:t> </a:t>
            </a:r>
            <a:r>
              <a:rPr lang="en-GB" sz="1000" spc="-5" dirty="0">
                <a:solidFill>
                  <a:srgbClr val="323537"/>
                </a:solidFill>
                <a:latin typeface="Montserrat"/>
                <a:cs typeface="Montserrat"/>
              </a:rPr>
              <a:t>their</a:t>
            </a:r>
            <a:r>
              <a:rPr sz="1000" spc="-10" dirty="0">
                <a:solidFill>
                  <a:srgbClr val="323537"/>
                </a:solidFill>
                <a:latin typeface="Montserrat"/>
                <a:cs typeface="Montserrat"/>
              </a:rPr>
              <a:t> </a:t>
            </a:r>
            <a:r>
              <a:rPr sz="1000" dirty="0">
                <a:solidFill>
                  <a:srgbClr val="323537"/>
                </a:solidFill>
                <a:latin typeface="Montserrat"/>
                <a:cs typeface="Montserrat"/>
              </a:rPr>
              <a:t>starting</a:t>
            </a:r>
            <a:r>
              <a:rPr sz="1000" spc="-5" dirty="0">
                <a:solidFill>
                  <a:srgbClr val="323537"/>
                </a:solidFill>
                <a:latin typeface="Montserrat"/>
                <a:cs typeface="Montserrat"/>
              </a:rPr>
              <a:t> </a:t>
            </a:r>
            <a:r>
              <a:rPr sz="1000" spc="-10" dirty="0">
                <a:solidFill>
                  <a:srgbClr val="323537"/>
                </a:solidFill>
                <a:latin typeface="Montserrat"/>
                <a:cs typeface="Montserrat"/>
              </a:rPr>
              <a:t>level</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dirty="0">
                <a:solidFill>
                  <a:srgbClr val="323537"/>
                </a:solidFill>
                <a:latin typeface="Montserrat"/>
                <a:cs typeface="Montserrat"/>
              </a:rPr>
              <a:t>At</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sz="1000" dirty="0">
                <a:solidFill>
                  <a:srgbClr val="323537"/>
                </a:solidFill>
                <a:latin typeface="Montserrat"/>
                <a:cs typeface="Montserrat"/>
              </a:rPr>
              <a:t>maturity</a:t>
            </a:r>
            <a:r>
              <a:rPr sz="1000" spc="-10" dirty="0">
                <a:solidFill>
                  <a:srgbClr val="323537"/>
                </a:solidFill>
                <a:latin typeface="Montserrat"/>
                <a:cs typeface="Montserrat"/>
              </a:rPr>
              <a:t> </a:t>
            </a:r>
            <a:r>
              <a:rPr sz="1000" spc="-20" dirty="0">
                <a:solidFill>
                  <a:srgbClr val="323537"/>
                </a:solidFill>
                <a:latin typeface="Montserrat"/>
                <a:cs typeface="Montserrat"/>
              </a:rPr>
              <a:t>date</a:t>
            </a:r>
            <a:endParaRPr sz="1000" dirty="0">
              <a:latin typeface="Montserrat"/>
              <a:cs typeface="Montserrat"/>
            </a:endParaRPr>
          </a:p>
          <a:p>
            <a:pPr marL="443230" marR="5080" lvl="1" indent="-215265">
              <a:lnSpc>
                <a:spcPct val="100000"/>
              </a:lnSpc>
              <a:spcBef>
                <a:spcPts val="285"/>
              </a:spcBef>
              <a:buClr>
                <a:srgbClr val="3E8B73"/>
              </a:buClr>
              <a:buFont typeface="Montserrat SemiBold"/>
              <a:buAutoNum type="alphaLcPeriod"/>
              <a:tabLst>
                <a:tab pos="444500" algn="l"/>
              </a:tabLst>
            </a:pPr>
            <a:r>
              <a:rPr sz="1000" dirty="0">
                <a:solidFill>
                  <a:srgbClr val="323537"/>
                </a:solidFill>
                <a:latin typeface="Montserrat"/>
                <a:cs typeface="Montserrat"/>
              </a:rPr>
              <a:t>On</a:t>
            </a:r>
            <a:r>
              <a:rPr sz="1000" spc="-10" dirty="0">
                <a:solidFill>
                  <a:srgbClr val="323537"/>
                </a:solidFill>
                <a:latin typeface="Montserrat"/>
                <a:cs typeface="Montserrat"/>
              </a:rPr>
              <a:t> </a:t>
            </a:r>
            <a:r>
              <a:rPr sz="1000" dirty="0">
                <a:solidFill>
                  <a:srgbClr val="323537"/>
                </a:solidFill>
                <a:latin typeface="Montserrat"/>
                <a:cs typeface="Montserrat"/>
              </a:rPr>
              <a:t>any</a:t>
            </a:r>
            <a:r>
              <a:rPr sz="1000" spc="-5" dirty="0">
                <a:solidFill>
                  <a:srgbClr val="323537"/>
                </a:solidFill>
                <a:latin typeface="Montserrat"/>
                <a:cs typeface="Montserrat"/>
              </a:rPr>
              <a:t> </a:t>
            </a:r>
            <a:r>
              <a:rPr sz="1000" dirty="0">
                <a:solidFill>
                  <a:srgbClr val="323537"/>
                </a:solidFill>
                <a:latin typeface="Montserrat"/>
                <a:cs typeface="Montserrat"/>
              </a:rPr>
              <a:t>annual</a:t>
            </a:r>
            <a:r>
              <a:rPr sz="1000" spc="-5" dirty="0">
                <a:solidFill>
                  <a:srgbClr val="323537"/>
                </a:solidFill>
                <a:latin typeface="Montserrat"/>
                <a:cs typeface="Montserrat"/>
              </a:rPr>
              <a:t> </a:t>
            </a:r>
            <a:r>
              <a:rPr sz="1000" dirty="0">
                <a:solidFill>
                  <a:srgbClr val="323537"/>
                </a:solidFill>
                <a:latin typeface="Montserrat"/>
                <a:cs typeface="Montserrat"/>
              </a:rPr>
              <a:t>observation</a:t>
            </a:r>
            <a:r>
              <a:rPr sz="1000" spc="-5" dirty="0">
                <a:solidFill>
                  <a:srgbClr val="323537"/>
                </a:solidFill>
                <a:latin typeface="Montserrat"/>
                <a:cs typeface="Montserrat"/>
              </a:rPr>
              <a:t> </a:t>
            </a:r>
            <a:r>
              <a:rPr sz="1000" dirty="0">
                <a:solidFill>
                  <a:srgbClr val="323537"/>
                </a:solidFill>
                <a:latin typeface="Montserrat"/>
                <a:cs typeface="Montserrat"/>
              </a:rPr>
              <a:t>date</a:t>
            </a:r>
            <a:r>
              <a:rPr sz="1000" spc="-5" dirty="0">
                <a:solidFill>
                  <a:srgbClr val="323537"/>
                </a:solidFill>
                <a:latin typeface="Montserrat"/>
                <a:cs typeface="Montserrat"/>
              </a:rPr>
              <a:t> </a:t>
            </a:r>
            <a:r>
              <a:rPr sz="1000" dirty="0">
                <a:solidFill>
                  <a:srgbClr val="323537"/>
                </a:solidFill>
                <a:latin typeface="Montserrat"/>
                <a:cs typeface="Montserrat"/>
              </a:rPr>
              <a:t>from</a:t>
            </a:r>
            <a:r>
              <a:rPr sz="1000" spc="-5" dirty="0">
                <a:solidFill>
                  <a:srgbClr val="323537"/>
                </a:solidFill>
                <a:latin typeface="Montserrat"/>
                <a:cs typeface="Montserrat"/>
              </a:rPr>
              <a:t> </a:t>
            </a:r>
            <a:r>
              <a:rPr lang="en-GB" sz="1000" spc="-5" dirty="0">
                <a:solidFill>
                  <a:srgbClr val="323537"/>
                </a:solidFill>
                <a:latin typeface="Montserrat"/>
                <a:cs typeface="Montserrat"/>
              </a:rPr>
              <a:t>24</a:t>
            </a:r>
            <a:r>
              <a:rPr sz="1000" spc="-5" dirty="0">
                <a:solidFill>
                  <a:srgbClr val="323537"/>
                </a:solidFill>
                <a:latin typeface="Montserrat"/>
                <a:cs typeface="Montserrat"/>
              </a:rPr>
              <a:t> </a:t>
            </a:r>
            <a:r>
              <a:rPr sz="1000" dirty="0">
                <a:solidFill>
                  <a:srgbClr val="323537"/>
                </a:solidFill>
                <a:latin typeface="Montserrat"/>
                <a:cs typeface="Montserrat"/>
              </a:rPr>
              <a:t>months</a:t>
            </a:r>
            <a:r>
              <a:rPr sz="1000" spc="-10" dirty="0">
                <a:solidFill>
                  <a:srgbClr val="323537"/>
                </a:solidFill>
                <a:latin typeface="Montserrat"/>
                <a:cs typeface="Montserrat"/>
              </a:rPr>
              <a:t> </a:t>
            </a:r>
            <a:r>
              <a:rPr sz="1000" dirty="0">
                <a:solidFill>
                  <a:srgbClr val="323537"/>
                </a:solidFill>
                <a:latin typeface="Montserrat"/>
                <a:cs typeface="Montserrat"/>
              </a:rPr>
              <a:t>when</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sz="1000" dirty="0">
                <a:solidFill>
                  <a:srgbClr val="323537"/>
                </a:solidFill>
                <a:latin typeface="Montserrat"/>
                <a:cs typeface="Montserrat"/>
              </a:rPr>
              <a:t>Underlying</a:t>
            </a:r>
            <a:r>
              <a:rPr sz="1000" spc="-5"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5" dirty="0">
                <a:solidFill>
                  <a:srgbClr val="323537"/>
                </a:solidFill>
                <a:latin typeface="Montserrat"/>
                <a:cs typeface="Montserrat"/>
              </a:rPr>
              <a:t> </a:t>
            </a:r>
            <a:r>
              <a:rPr lang="en-GB" sz="1000" spc="-5" dirty="0">
                <a:solidFill>
                  <a:srgbClr val="323537"/>
                </a:solidFill>
                <a:latin typeface="Montserrat"/>
                <a:cs typeface="Montserrat"/>
              </a:rPr>
              <a:t>are</a:t>
            </a:r>
            <a:r>
              <a:rPr sz="1000" spc="-5" dirty="0">
                <a:solidFill>
                  <a:srgbClr val="323537"/>
                </a:solidFill>
                <a:latin typeface="Montserrat"/>
                <a:cs typeface="Montserrat"/>
              </a:rPr>
              <a:t> </a:t>
            </a:r>
            <a:r>
              <a:rPr sz="1000" dirty="0">
                <a:solidFill>
                  <a:srgbClr val="323537"/>
                </a:solidFill>
                <a:latin typeface="Montserrat"/>
                <a:cs typeface="Montserrat"/>
              </a:rPr>
              <a:t>at</a:t>
            </a:r>
            <a:r>
              <a:rPr sz="1000" spc="-5" dirty="0">
                <a:solidFill>
                  <a:srgbClr val="323537"/>
                </a:solidFill>
                <a:latin typeface="Montserrat"/>
                <a:cs typeface="Montserrat"/>
              </a:rPr>
              <a:t> </a:t>
            </a:r>
            <a:r>
              <a:rPr sz="1000" dirty="0">
                <a:solidFill>
                  <a:srgbClr val="323537"/>
                </a:solidFill>
                <a:latin typeface="Montserrat"/>
                <a:cs typeface="Montserrat"/>
              </a:rPr>
              <a:t>or</a:t>
            </a:r>
            <a:r>
              <a:rPr sz="1000" spc="-5" dirty="0">
                <a:solidFill>
                  <a:srgbClr val="323537"/>
                </a:solidFill>
                <a:latin typeface="Montserrat"/>
                <a:cs typeface="Montserrat"/>
              </a:rPr>
              <a:t> </a:t>
            </a:r>
            <a:r>
              <a:rPr sz="1000" spc="-10" dirty="0">
                <a:solidFill>
                  <a:srgbClr val="323537"/>
                </a:solidFill>
                <a:latin typeface="Montserrat"/>
                <a:cs typeface="Montserrat"/>
              </a:rPr>
              <a:t>above </a:t>
            </a:r>
            <a:r>
              <a:rPr sz="1000" dirty="0">
                <a:solidFill>
                  <a:srgbClr val="323537"/>
                </a:solidFill>
                <a:latin typeface="Montserrat"/>
                <a:cs typeface="Montserrat"/>
              </a:rPr>
              <a:t>the</a:t>
            </a:r>
            <a:r>
              <a:rPr sz="1000" spc="-35" dirty="0">
                <a:solidFill>
                  <a:srgbClr val="323537"/>
                </a:solidFill>
                <a:latin typeface="Montserrat"/>
                <a:cs typeface="Montserrat"/>
              </a:rPr>
              <a:t> </a:t>
            </a:r>
            <a:r>
              <a:rPr sz="1000" dirty="0">
                <a:solidFill>
                  <a:srgbClr val="323537"/>
                </a:solidFill>
                <a:latin typeface="Montserrat"/>
                <a:cs typeface="Montserrat"/>
              </a:rPr>
              <a:t>relevant</a:t>
            </a:r>
            <a:r>
              <a:rPr sz="1000" spc="-35" dirty="0">
                <a:solidFill>
                  <a:srgbClr val="323537"/>
                </a:solidFill>
                <a:latin typeface="Montserrat"/>
                <a:cs typeface="Montserrat"/>
              </a:rPr>
              <a:t> </a:t>
            </a:r>
            <a:r>
              <a:rPr sz="1000" dirty="0">
                <a:solidFill>
                  <a:srgbClr val="323537"/>
                </a:solidFill>
                <a:latin typeface="Montserrat"/>
                <a:cs typeface="Montserrat"/>
              </a:rPr>
              <a:t>kickout</a:t>
            </a:r>
            <a:r>
              <a:rPr sz="1000" spc="-35" dirty="0">
                <a:solidFill>
                  <a:srgbClr val="323537"/>
                </a:solidFill>
                <a:latin typeface="Montserrat"/>
                <a:cs typeface="Montserrat"/>
              </a:rPr>
              <a:t> </a:t>
            </a:r>
            <a:r>
              <a:rPr sz="1000" spc="-10" dirty="0">
                <a:solidFill>
                  <a:srgbClr val="323537"/>
                </a:solidFill>
                <a:latin typeface="Montserrat"/>
                <a:cs typeface="Montserrat"/>
              </a:rPr>
              <a:t>level.</a:t>
            </a:r>
            <a:endParaRPr sz="1000" dirty="0">
              <a:latin typeface="Montserrat"/>
              <a:cs typeface="Montserrat"/>
            </a:endParaRPr>
          </a:p>
        </p:txBody>
      </p:sp>
      <p:sp>
        <p:nvSpPr>
          <p:cNvPr id="9" name="object 9"/>
          <p:cNvSpPr txBox="1"/>
          <p:nvPr/>
        </p:nvSpPr>
        <p:spPr>
          <a:xfrm>
            <a:off x="636992" y="3153774"/>
            <a:ext cx="6238240" cy="1600835"/>
          </a:xfrm>
          <a:prstGeom prst="rect">
            <a:avLst/>
          </a:prstGeom>
        </p:spPr>
        <p:txBody>
          <a:bodyPr vert="horz" wrap="square" lIns="0" tIns="12700" rIns="0" bIns="0" rtlCol="0">
            <a:spAutoFit/>
          </a:bodyPr>
          <a:lstStyle/>
          <a:p>
            <a:pPr marL="227329" marR="694055" indent="-215265">
              <a:lnSpc>
                <a:spcPct val="100000"/>
              </a:lnSpc>
              <a:spcBef>
                <a:spcPts val="100"/>
              </a:spcBef>
              <a:buAutoNum type="arabicPeriod" startAt="4"/>
              <a:tabLst>
                <a:tab pos="228600" algn="l"/>
              </a:tabLst>
            </a:pPr>
            <a:r>
              <a:rPr sz="1500" b="1" dirty="0">
                <a:solidFill>
                  <a:srgbClr val="3E8B73"/>
                </a:solidFill>
                <a:latin typeface="Montserrat SemiBold"/>
                <a:cs typeface="Montserrat SemiBold"/>
              </a:rPr>
              <a:t>What</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will</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my</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return</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be</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when</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20" dirty="0">
                <a:solidFill>
                  <a:srgbClr val="3E8B73"/>
                </a:solidFill>
                <a:latin typeface="Montserrat SemiBold"/>
                <a:cs typeface="Montserrat SemiBold"/>
              </a:rPr>
              <a:t> </a:t>
            </a:r>
            <a:r>
              <a:rPr sz="1500" b="1" spc="-10" dirty="0">
                <a:solidFill>
                  <a:srgbClr val="3E8B73"/>
                </a:solidFill>
                <a:latin typeface="Montserrat SemiBold"/>
                <a:cs typeface="Montserrat SemiBold"/>
              </a:rPr>
              <a:t>investment</a:t>
            </a:r>
            <a:r>
              <a:rPr sz="1500" b="1" spc="-20" dirty="0">
                <a:solidFill>
                  <a:srgbClr val="3E8B73"/>
                </a:solidFill>
                <a:latin typeface="Montserrat SemiBold"/>
                <a:cs typeface="Montserrat SemiBold"/>
              </a:rPr>
              <a:t> </a:t>
            </a:r>
            <a:r>
              <a:rPr sz="1500" b="1" spc="-10" dirty="0">
                <a:solidFill>
                  <a:srgbClr val="3E8B73"/>
                </a:solidFill>
                <a:latin typeface="Montserrat SemiBold"/>
                <a:cs typeface="Montserrat SemiBold"/>
              </a:rPr>
              <a:t>matures 	</a:t>
            </a:r>
            <a:r>
              <a:rPr sz="1500" b="1" dirty="0">
                <a:solidFill>
                  <a:srgbClr val="3E8B73"/>
                </a:solidFill>
                <a:latin typeface="Montserrat SemiBold"/>
                <a:cs typeface="Montserrat SemiBold"/>
              </a:rPr>
              <a:t>after</a:t>
            </a:r>
            <a:r>
              <a:rPr sz="1500" b="1" spc="-15" dirty="0">
                <a:solidFill>
                  <a:srgbClr val="3E8B73"/>
                </a:solidFill>
                <a:latin typeface="Montserrat SemiBold"/>
                <a:cs typeface="Montserrat SemiBold"/>
              </a:rPr>
              <a:t> </a:t>
            </a:r>
            <a:r>
              <a:rPr lang="en-GB" sz="1500" b="1" spc="-15" dirty="0">
                <a:solidFill>
                  <a:srgbClr val="3E8B73"/>
                </a:solidFill>
                <a:latin typeface="Montserrat SemiBold"/>
                <a:cs typeface="Montserrat SemiBold"/>
              </a:rPr>
              <a:t>6</a:t>
            </a:r>
            <a:r>
              <a:rPr sz="1500" b="1" spc="-15" dirty="0">
                <a:solidFill>
                  <a:srgbClr val="3E8B73"/>
                </a:solidFill>
                <a:latin typeface="Montserrat SemiBold"/>
                <a:cs typeface="Montserrat SemiBold"/>
              </a:rPr>
              <a:t> </a:t>
            </a:r>
            <a:r>
              <a:rPr sz="1500" b="1" spc="-10" dirty="0">
                <a:solidFill>
                  <a:srgbClr val="3E8B73"/>
                </a:solidFill>
                <a:latin typeface="Montserrat SemiBold"/>
                <a:cs typeface="Montserrat SemiBold"/>
              </a:rPr>
              <a:t>years?</a:t>
            </a:r>
            <a:endParaRPr sz="1500" dirty="0">
              <a:latin typeface="Montserrat SemiBold"/>
              <a:cs typeface="Montserrat SemiBold"/>
            </a:endParaRPr>
          </a:p>
          <a:p>
            <a:pPr marL="443230" marR="374015" lvl="1" indent="-215265">
              <a:lnSpc>
                <a:spcPct val="100000"/>
              </a:lnSpc>
              <a:spcBef>
                <a:spcPts val="750"/>
              </a:spcBef>
              <a:buClr>
                <a:srgbClr val="3E8B73"/>
              </a:buClr>
              <a:buFont typeface="Montserrat SemiBold"/>
              <a:buAutoNum type="alphaLcPeriod"/>
              <a:tabLst>
                <a:tab pos="444500" algn="l"/>
              </a:tabLst>
            </a:pPr>
            <a:r>
              <a:rPr sz="1000" dirty="0">
                <a:solidFill>
                  <a:srgbClr val="323537"/>
                </a:solidFill>
                <a:latin typeface="Montserrat"/>
                <a:cs typeface="Montserrat"/>
              </a:rPr>
              <a:t>If</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Plan</a:t>
            </a:r>
            <a:r>
              <a:rPr sz="1000" spc="-15" dirty="0">
                <a:solidFill>
                  <a:srgbClr val="323537"/>
                </a:solidFill>
                <a:latin typeface="Montserrat"/>
                <a:cs typeface="Montserrat"/>
              </a:rPr>
              <a:t> </a:t>
            </a:r>
            <a:r>
              <a:rPr sz="1000" dirty="0">
                <a:solidFill>
                  <a:srgbClr val="323537"/>
                </a:solidFill>
                <a:latin typeface="Montserrat"/>
                <a:cs typeface="Montserrat"/>
              </a:rPr>
              <a:t>hasn’t</a:t>
            </a:r>
            <a:r>
              <a:rPr sz="1000" spc="-15" dirty="0">
                <a:solidFill>
                  <a:srgbClr val="323537"/>
                </a:solidFill>
                <a:latin typeface="Montserrat"/>
                <a:cs typeface="Montserrat"/>
              </a:rPr>
              <a:t> </a:t>
            </a:r>
            <a:r>
              <a:rPr sz="1000" dirty="0">
                <a:solidFill>
                  <a:srgbClr val="323537"/>
                </a:solidFill>
                <a:latin typeface="Montserrat"/>
                <a:cs typeface="Montserrat"/>
              </a:rPr>
              <a:t>‘kicked</a:t>
            </a:r>
            <a:r>
              <a:rPr sz="1000" spc="-15" dirty="0">
                <a:solidFill>
                  <a:srgbClr val="323537"/>
                </a:solidFill>
                <a:latin typeface="Montserrat"/>
                <a:cs typeface="Montserrat"/>
              </a:rPr>
              <a:t> </a:t>
            </a:r>
            <a:r>
              <a:rPr sz="1000" dirty="0">
                <a:solidFill>
                  <a:srgbClr val="323537"/>
                </a:solidFill>
                <a:latin typeface="Montserrat"/>
                <a:cs typeface="Montserrat"/>
              </a:rPr>
              <a:t>out’</a:t>
            </a:r>
            <a:r>
              <a:rPr sz="1000" spc="-15" dirty="0">
                <a:solidFill>
                  <a:srgbClr val="323537"/>
                </a:solidFill>
                <a:latin typeface="Montserrat"/>
                <a:cs typeface="Montserrat"/>
              </a:rPr>
              <a:t> </a:t>
            </a:r>
            <a:r>
              <a:rPr sz="1000" dirty="0">
                <a:solidFill>
                  <a:srgbClr val="323537"/>
                </a:solidFill>
                <a:latin typeface="Montserrat"/>
                <a:cs typeface="Montserrat"/>
              </a:rPr>
              <a:t>earlier</a:t>
            </a:r>
            <a:r>
              <a:rPr sz="1000" spc="-15" dirty="0">
                <a:solidFill>
                  <a:srgbClr val="323537"/>
                </a:solidFill>
                <a:latin typeface="Montserrat"/>
                <a:cs typeface="Montserrat"/>
              </a:rPr>
              <a:t> </a:t>
            </a:r>
            <a:r>
              <a:rPr sz="1000" dirty="0">
                <a:solidFill>
                  <a:srgbClr val="323537"/>
                </a:solidFill>
                <a:latin typeface="Montserrat"/>
                <a:cs typeface="Montserrat"/>
              </a:rPr>
              <a:t>and</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15" dirty="0">
                <a:solidFill>
                  <a:srgbClr val="323537"/>
                </a:solidFill>
                <a:latin typeface="Montserrat"/>
                <a:cs typeface="Montserrat"/>
              </a:rPr>
              <a:t> </a:t>
            </a:r>
            <a:r>
              <a:rPr lang="en-GB" sz="1000" spc="-15" dirty="0">
                <a:solidFill>
                  <a:srgbClr val="323537"/>
                </a:solidFill>
                <a:latin typeface="Montserrat"/>
                <a:cs typeface="Montserrat"/>
              </a:rPr>
              <a:t>are</a:t>
            </a:r>
            <a:r>
              <a:rPr sz="1000" spc="-15" dirty="0">
                <a:solidFill>
                  <a:srgbClr val="323537"/>
                </a:solidFill>
                <a:latin typeface="Montserrat"/>
                <a:cs typeface="Montserrat"/>
              </a:rPr>
              <a:t> </a:t>
            </a:r>
            <a:r>
              <a:rPr sz="1000" dirty="0">
                <a:solidFill>
                  <a:srgbClr val="323537"/>
                </a:solidFill>
                <a:latin typeface="Montserrat"/>
                <a:cs typeface="Montserrat"/>
              </a:rPr>
              <a:t>at</a:t>
            </a:r>
            <a:r>
              <a:rPr sz="1000" spc="-15" dirty="0">
                <a:solidFill>
                  <a:srgbClr val="323537"/>
                </a:solidFill>
                <a:latin typeface="Montserrat"/>
                <a:cs typeface="Montserrat"/>
              </a:rPr>
              <a:t> </a:t>
            </a:r>
            <a:r>
              <a:rPr sz="1000" dirty="0">
                <a:solidFill>
                  <a:srgbClr val="323537"/>
                </a:solidFill>
                <a:latin typeface="Montserrat"/>
                <a:cs typeface="Montserrat"/>
              </a:rPr>
              <a:t>or</a:t>
            </a:r>
            <a:r>
              <a:rPr sz="1000" spc="-15" dirty="0">
                <a:solidFill>
                  <a:srgbClr val="323537"/>
                </a:solidFill>
                <a:latin typeface="Montserrat"/>
                <a:cs typeface="Montserrat"/>
              </a:rPr>
              <a:t> </a:t>
            </a:r>
            <a:r>
              <a:rPr sz="1000" dirty="0">
                <a:solidFill>
                  <a:srgbClr val="323537"/>
                </a:solidFill>
                <a:latin typeface="Montserrat"/>
                <a:cs typeface="Montserrat"/>
              </a:rPr>
              <a:t>above</a:t>
            </a:r>
            <a:r>
              <a:rPr sz="1000" spc="-15" dirty="0">
                <a:solidFill>
                  <a:srgbClr val="323537"/>
                </a:solidFill>
                <a:latin typeface="Montserrat"/>
                <a:cs typeface="Montserrat"/>
              </a:rPr>
              <a:t> </a:t>
            </a:r>
            <a:r>
              <a:rPr lang="en-GB" sz="1000" spc="-15" dirty="0">
                <a:solidFill>
                  <a:srgbClr val="323537"/>
                </a:solidFill>
                <a:latin typeface="Montserrat"/>
                <a:cs typeface="Montserrat"/>
              </a:rPr>
              <a:t>the kick out</a:t>
            </a:r>
            <a:r>
              <a:rPr sz="1000" spc="-15" dirty="0">
                <a:solidFill>
                  <a:srgbClr val="323537"/>
                </a:solidFill>
                <a:latin typeface="Montserrat"/>
                <a:cs typeface="Montserrat"/>
              </a:rPr>
              <a:t> </a:t>
            </a:r>
            <a:r>
              <a:rPr sz="1000" dirty="0">
                <a:solidFill>
                  <a:srgbClr val="323537"/>
                </a:solidFill>
                <a:latin typeface="Montserrat"/>
                <a:cs typeface="Montserrat"/>
              </a:rPr>
              <a:t>level,</a:t>
            </a:r>
            <a:r>
              <a:rPr sz="1000" spc="-15" dirty="0">
                <a:solidFill>
                  <a:srgbClr val="323537"/>
                </a:solidFill>
                <a:latin typeface="Montserrat"/>
                <a:cs typeface="Montserrat"/>
              </a:rPr>
              <a:t> </a:t>
            </a:r>
            <a:r>
              <a:rPr sz="1000" dirty="0">
                <a:solidFill>
                  <a:srgbClr val="323537"/>
                </a:solidFill>
                <a:latin typeface="Montserrat"/>
                <a:cs typeface="Montserrat"/>
              </a:rPr>
              <a:t>my</a:t>
            </a:r>
            <a:r>
              <a:rPr sz="1000" spc="-15" dirty="0">
                <a:solidFill>
                  <a:srgbClr val="323537"/>
                </a:solidFill>
                <a:latin typeface="Montserrat"/>
                <a:cs typeface="Montserrat"/>
              </a:rPr>
              <a:t> </a:t>
            </a:r>
            <a:r>
              <a:rPr sz="1000" spc="-20" dirty="0">
                <a:solidFill>
                  <a:srgbClr val="323537"/>
                </a:solidFill>
                <a:latin typeface="Montserrat"/>
                <a:cs typeface="Montserrat"/>
              </a:rPr>
              <a:t>full 	</a:t>
            </a:r>
            <a:r>
              <a:rPr sz="1000" dirty="0">
                <a:solidFill>
                  <a:srgbClr val="323537"/>
                </a:solidFill>
                <a:latin typeface="Montserrat"/>
                <a:cs typeface="Montserrat"/>
              </a:rPr>
              <a:t>original</a:t>
            </a:r>
            <a:r>
              <a:rPr sz="1000" spc="-35" dirty="0">
                <a:solidFill>
                  <a:srgbClr val="323537"/>
                </a:solidFill>
                <a:latin typeface="Montserrat"/>
                <a:cs typeface="Montserrat"/>
              </a:rPr>
              <a:t> </a:t>
            </a:r>
            <a:r>
              <a:rPr sz="1000" dirty="0">
                <a:solidFill>
                  <a:srgbClr val="323537"/>
                </a:solidFill>
                <a:latin typeface="Montserrat"/>
                <a:cs typeface="Montserrat"/>
              </a:rPr>
              <a:t>investment</a:t>
            </a:r>
            <a:r>
              <a:rPr sz="1000" spc="-35" dirty="0">
                <a:solidFill>
                  <a:srgbClr val="323537"/>
                </a:solidFill>
                <a:latin typeface="Montserrat"/>
                <a:cs typeface="Montserrat"/>
              </a:rPr>
              <a:t> </a:t>
            </a:r>
            <a:r>
              <a:rPr sz="1000" dirty="0">
                <a:solidFill>
                  <a:srgbClr val="323537"/>
                </a:solidFill>
                <a:latin typeface="Montserrat"/>
                <a:cs typeface="Montserrat"/>
              </a:rPr>
              <a:t>plus</a:t>
            </a:r>
            <a:r>
              <a:rPr sz="1000" spc="-30" dirty="0">
                <a:solidFill>
                  <a:srgbClr val="323537"/>
                </a:solidFill>
                <a:latin typeface="Montserrat"/>
                <a:cs typeface="Montserrat"/>
              </a:rPr>
              <a:t> </a:t>
            </a:r>
            <a:r>
              <a:rPr lang="en-US" sz="1000" spc="-10" dirty="0">
                <a:solidFill>
                  <a:srgbClr val="323537"/>
                </a:solidFill>
                <a:latin typeface="Montserrat"/>
                <a:cs typeface="Montserrat"/>
              </a:rPr>
              <a:t>47.10</a:t>
            </a:r>
            <a:r>
              <a:rPr sz="1000" spc="-10" dirty="0">
                <a:solidFill>
                  <a:srgbClr val="323537"/>
                </a:solidFill>
                <a:latin typeface="Montserrat"/>
                <a:cs typeface="Montserrat"/>
              </a:rPr>
              <a:t>%.</a:t>
            </a:r>
            <a:endParaRPr sz="1000" dirty="0">
              <a:latin typeface="Montserrat"/>
              <a:cs typeface="Montserrat"/>
            </a:endParaRPr>
          </a:p>
          <a:p>
            <a:pPr marL="443230" marR="5080" lvl="1" indent="-215265">
              <a:lnSpc>
                <a:spcPct val="100000"/>
              </a:lnSpc>
              <a:spcBef>
                <a:spcPts val="280"/>
              </a:spcBef>
              <a:buClr>
                <a:srgbClr val="3E8B73"/>
              </a:buClr>
              <a:buFont typeface="Montserrat SemiBold"/>
              <a:buAutoNum type="alphaLcPeriod"/>
              <a:tabLst>
                <a:tab pos="444500" algn="l"/>
              </a:tabLst>
            </a:pPr>
            <a:r>
              <a:rPr sz="1000" dirty="0">
                <a:solidFill>
                  <a:srgbClr val="323537"/>
                </a:solidFill>
                <a:latin typeface="Montserrat"/>
                <a:cs typeface="Montserrat"/>
              </a:rPr>
              <a:t>An</a:t>
            </a:r>
            <a:r>
              <a:rPr sz="1000" spc="-15" dirty="0">
                <a:solidFill>
                  <a:srgbClr val="323537"/>
                </a:solidFill>
                <a:latin typeface="Montserrat"/>
                <a:cs typeface="Montserrat"/>
              </a:rPr>
              <a:t> </a:t>
            </a:r>
            <a:r>
              <a:rPr sz="1000" dirty="0">
                <a:solidFill>
                  <a:srgbClr val="323537"/>
                </a:solidFill>
                <a:latin typeface="Montserrat"/>
                <a:cs typeface="Montserrat"/>
              </a:rPr>
              <a:t>amount</a:t>
            </a:r>
            <a:r>
              <a:rPr sz="1000" spc="-15" dirty="0">
                <a:solidFill>
                  <a:srgbClr val="323537"/>
                </a:solidFill>
                <a:latin typeface="Montserrat"/>
                <a:cs typeface="Montserrat"/>
              </a:rPr>
              <a:t> </a:t>
            </a:r>
            <a:r>
              <a:rPr sz="1000" dirty="0">
                <a:solidFill>
                  <a:srgbClr val="323537"/>
                </a:solidFill>
                <a:latin typeface="Montserrat"/>
                <a:cs typeface="Montserrat"/>
              </a:rPr>
              <a:t>equivalent</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growth</a:t>
            </a:r>
            <a:r>
              <a:rPr sz="1000" spc="-10" dirty="0">
                <a:solidFill>
                  <a:srgbClr val="323537"/>
                </a:solidFill>
                <a:latin typeface="Montserrat"/>
                <a:cs typeface="Montserrat"/>
              </a:rPr>
              <a:t> </a:t>
            </a:r>
            <a:r>
              <a:rPr sz="1000" dirty="0">
                <a:solidFill>
                  <a:srgbClr val="323537"/>
                </a:solidFill>
                <a:latin typeface="Montserrat"/>
                <a:cs typeface="Montserrat"/>
              </a:rPr>
              <a:t>in</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Underlying</a:t>
            </a:r>
            <a:r>
              <a:rPr sz="1000" spc="-15"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15" dirty="0">
                <a:solidFill>
                  <a:srgbClr val="323537"/>
                </a:solidFill>
                <a:latin typeface="Montserrat"/>
                <a:cs typeface="Montserrat"/>
              </a:rPr>
              <a:t> </a:t>
            </a:r>
            <a:r>
              <a:rPr sz="1000" dirty="0">
                <a:solidFill>
                  <a:srgbClr val="323537"/>
                </a:solidFill>
                <a:latin typeface="Montserrat"/>
                <a:cs typeface="Montserrat"/>
              </a:rPr>
              <a:t>–</a:t>
            </a:r>
            <a:r>
              <a:rPr sz="1000" spc="-10" dirty="0">
                <a:solidFill>
                  <a:srgbClr val="323537"/>
                </a:solidFill>
                <a:latin typeface="Montserrat"/>
                <a:cs typeface="Montserrat"/>
              </a:rPr>
              <a:t> </a:t>
            </a:r>
            <a:r>
              <a:rPr sz="1000" dirty="0">
                <a:solidFill>
                  <a:srgbClr val="323537"/>
                </a:solidFill>
                <a:latin typeface="Montserrat"/>
                <a:cs typeface="Montserrat"/>
              </a:rPr>
              <a:t>for</a:t>
            </a:r>
            <a:r>
              <a:rPr sz="1000" spc="-15" dirty="0">
                <a:solidFill>
                  <a:srgbClr val="323537"/>
                </a:solidFill>
                <a:latin typeface="Montserrat"/>
                <a:cs typeface="Montserrat"/>
              </a:rPr>
              <a:t> </a:t>
            </a:r>
            <a:r>
              <a:rPr sz="1000" dirty="0">
                <a:solidFill>
                  <a:srgbClr val="323537"/>
                </a:solidFill>
                <a:latin typeface="Montserrat"/>
                <a:cs typeface="Montserrat"/>
              </a:rPr>
              <a:t>example,</a:t>
            </a:r>
            <a:r>
              <a:rPr sz="1000" spc="-10" dirty="0">
                <a:solidFill>
                  <a:srgbClr val="323537"/>
                </a:solidFill>
                <a:latin typeface="Montserrat"/>
                <a:cs typeface="Montserrat"/>
              </a:rPr>
              <a:t> </a:t>
            </a:r>
            <a:r>
              <a:rPr sz="1000" dirty="0">
                <a:solidFill>
                  <a:srgbClr val="323537"/>
                </a:solidFill>
                <a:latin typeface="Montserrat"/>
                <a:cs typeface="Montserrat"/>
              </a:rPr>
              <a:t>if</a:t>
            </a:r>
            <a:r>
              <a:rPr sz="1000" spc="-15" dirty="0">
                <a:solidFill>
                  <a:srgbClr val="323537"/>
                </a:solidFill>
                <a:latin typeface="Montserrat"/>
                <a:cs typeface="Montserrat"/>
              </a:rPr>
              <a:t> </a:t>
            </a:r>
            <a:r>
              <a:rPr sz="1000" dirty="0">
                <a:solidFill>
                  <a:srgbClr val="323537"/>
                </a:solidFill>
                <a:latin typeface="Montserrat"/>
                <a:cs typeface="Montserrat"/>
              </a:rPr>
              <a:t>it’s</a:t>
            </a:r>
            <a:r>
              <a:rPr sz="1000" spc="-15" dirty="0">
                <a:solidFill>
                  <a:srgbClr val="323537"/>
                </a:solidFill>
                <a:latin typeface="Montserrat"/>
                <a:cs typeface="Montserrat"/>
              </a:rPr>
              <a:t> </a:t>
            </a:r>
            <a:r>
              <a:rPr sz="1000" dirty="0">
                <a:solidFill>
                  <a:srgbClr val="323537"/>
                </a:solidFill>
                <a:latin typeface="Montserrat"/>
                <a:cs typeface="Montserrat"/>
              </a:rPr>
              <a:t>up</a:t>
            </a:r>
            <a:r>
              <a:rPr sz="1000" spc="-10" dirty="0">
                <a:solidFill>
                  <a:srgbClr val="323537"/>
                </a:solidFill>
                <a:latin typeface="Montserrat"/>
                <a:cs typeface="Montserrat"/>
              </a:rPr>
              <a:t> </a:t>
            </a:r>
            <a:r>
              <a:rPr sz="1000" dirty="0">
                <a:solidFill>
                  <a:srgbClr val="323537"/>
                </a:solidFill>
                <a:latin typeface="Montserrat"/>
                <a:cs typeface="Montserrat"/>
              </a:rPr>
              <a:t>by</a:t>
            </a:r>
            <a:r>
              <a:rPr sz="1000" spc="-15" dirty="0">
                <a:solidFill>
                  <a:srgbClr val="323537"/>
                </a:solidFill>
                <a:latin typeface="Montserrat"/>
                <a:cs typeface="Montserrat"/>
              </a:rPr>
              <a:t> </a:t>
            </a:r>
            <a:r>
              <a:rPr sz="1000" spc="-25" dirty="0">
                <a:solidFill>
                  <a:srgbClr val="323537"/>
                </a:solidFill>
                <a:latin typeface="Montserrat"/>
                <a:cs typeface="Montserrat"/>
              </a:rPr>
              <a:t>30% </a:t>
            </a:r>
            <a:r>
              <a:rPr sz="1000" dirty="0">
                <a:solidFill>
                  <a:srgbClr val="323537"/>
                </a:solidFill>
                <a:latin typeface="Montserrat"/>
                <a:cs typeface="Montserrat"/>
              </a:rPr>
              <a:t>then</a:t>
            </a:r>
            <a:r>
              <a:rPr sz="1000" spc="-20" dirty="0">
                <a:solidFill>
                  <a:srgbClr val="323537"/>
                </a:solidFill>
                <a:latin typeface="Montserrat"/>
                <a:cs typeface="Montserrat"/>
              </a:rPr>
              <a:t> </a:t>
            </a:r>
            <a:r>
              <a:rPr sz="1000" dirty="0">
                <a:solidFill>
                  <a:srgbClr val="323537"/>
                </a:solidFill>
                <a:latin typeface="Montserrat"/>
                <a:cs typeface="Montserrat"/>
              </a:rPr>
              <a:t>30%</a:t>
            </a:r>
            <a:r>
              <a:rPr sz="1000" spc="-15" dirty="0">
                <a:solidFill>
                  <a:srgbClr val="323537"/>
                </a:solidFill>
                <a:latin typeface="Montserrat"/>
                <a:cs typeface="Montserrat"/>
              </a:rPr>
              <a:t> </a:t>
            </a:r>
            <a:r>
              <a:rPr sz="1000" dirty="0">
                <a:solidFill>
                  <a:srgbClr val="323537"/>
                </a:solidFill>
                <a:latin typeface="Montserrat"/>
                <a:cs typeface="Montserrat"/>
              </a:rPr>
              <a:t>growth</a:t>
            </a:r>
            <a:r>
              <a:rPr sz="1000" spc="-20" dirty="0">
                <a:solidFill>
                  <a:srgbClr val="323537"/>
                </a:solidFill>
                <a:latin typeface="Montserrat"/>
                <a:cs typeface="Montserrat"/>
              </a:rPr>
              <a:t> </a:t>
            </a:r>
            <a:r>
              <a:rPr sz="1000" dirty="0">
                <a:solidFill>
                  <a:srgbClr val="323537"/>
                </a:solidFill>
                <a:latin typeface="Montserrat"/>
                <a:cs typeface="Montserrat"/>
              </a:rPr>
              <a:t>plus</a:t>
            </a:r>
            <a:r>
              <a:rPr sz="1000" spc="-15" dirty="0">
                <a:solidFill>
                  <a:srgbClr val="323537"/>
                </a:solidFill>
                <a:latin typeface="Montserrat"/>
                <a:cs typeface="Montserrat"/>
              </a:rPr>
              <a:t> </a:t>
            </a:r>
            <a:r>
              <a:rPr sz="1000" dirty="0">
                <a:solidFill>
                  <a:srgbClr val="323537"/>
                </a:solidFill>
                <a:latin typeface="Montserrat"/>
                <a:cs typeface="Montserrat"/>
              </a:rPr>
              <a:t>original</a:t>
            </a:r>
            <a:r>
              <a:rPr sz="1000" spc="-15" dirty="0">
                <a:solidFill>
                  <a:srgbClr val="323537"/>
                </a:solidFill>
                <a:latin typeface="Montserrat"/>
                <a:cs typeface="Montserrat"/>
              </a:rPr>
              <a:t> </a:t>
            </a:r>
            <a:r>
              <a:rPr sz="1000" spc="-10" dirty="0">
                <a:solidFill>
                  <a:srgbClr val="323537"/>
                </a:solidFill>
                <a:latin typeface="Montserrat"/>
                <a:cs typeface="Montserrat"/>
              </a:rPr>
              <a:t>investment</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dirty="0">
                <a:solidFill>
                  <a:srgbClr val="323537"/>
                </a:solidFill>
                <a:latin typeface="Montserrat"/>
                <a:cs typeface="Montserrat"/>
              </a:rPr>
              <a:t>10%</a:t>
            </a:r>
            <a:r>
              <a:rPr sz="1000" spc="-25" dirty="0">
                <a:solidFill>
                  <a:srgbClr val="323537"/>
                </a:solidFill>
                <a:latin typeface="Montserrat"/>
                <a:cs typeface="Montserrat"/>
              </a:rPr>
              <a:t> </a:t>
            </a:r>
            <a:r>
              <a:rPr sz="1000" dirty="0">
                <a:solidFill>
                  <a:srgbClr val="323537"/>
                </a:solidFill>
                <a:latin typeface="Montserrat"/>
                <a:cs typeface="Montserrat"/>
              </a:rPr>
              <a:t>growth</a:t>
            </a:r>
            <a:r>
              <a:rPr sz="1000" spc="-20" dirty="0">
                <a:solidFill>
                  <a:srgbClr val="323537"/>
                </a:solidFill>
                <a:latin typeface="Montserrat"/>
                <a:cs typeface="Montserrat"/>
              </a:rPr>
              <a:t> </a:t>
            </a:r>
            <a:r>
              <a:rPr sz="1000" dirty="0">
                <a:solidFill>
                  <a:srgbClr val="323537"/>
                </a:solidFill>
                <a:latin typeface="Montserrat"/>
                <a:cs typeface="Montserrat"/>
              </a:rPr>
              <a:t>plus</a:t>
            </a:r>
            <a:r>
              <a:rPr sz="1000" spc="-25" dirty="0">
                <a:solidFill>
                  <a:srgbClr val="323537"/>
                </a:solidFill>
                <a:latin typeface="Montserrat"/>
                <a:cs typeface="Montserrat"/>
              </a:rPr>
              <a:t> </a:t>
            </a:r>
            <a:r>
              <a:rPr sz="1000" dirty="0">
                <a:solidFill>
                  <a:srgbClr val="323537"/>
                </a:solidFill>
                <a:latin typeface="Montserrat"/>
                <a:cs typeface="Montserrat"/>
              </a:rPr>
              <a:t>original</a:t>
            </a:r>
            <a:r>
              <a:rPr sz="1000" spc="-20" dirty="0">
                <a:solidFill>
                  <a:srgbClr val="323537"/>
                </a:solidFill>
                <a:latin typeface="Montserrat"/>
                <a:cs typeface="Montserrat"/>
              </a:rPr>
              <a:t> </a:t>
            </a:r>
            <a:r>
              <a:rPr sz="1000" spc="-10" dirty="0">
                <a:solidFill>
                  <a:srgbClr val="323537"/>
                </a:solidFill>
                <a:latin typeface="Montserrat"/>
                <a:cs typeface="Montserrat"/>
              </a:rPr>
              <a:t>investment</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dirty="0">
                <a:solidFill>
                  <a:srgbClr val="323537"/>
                </a:solidFill>
                <a:latin typeface="Montserrat"/>
                <a:cs typeface="Montserrat"/>
              </a:rPr>
              <a:t>My</a:t>
            </a:r>
            <a:r>
              <a:rPr sz="1000" spc="-5" dirty="0">
                <a:solidFill>
                  <a:srgbClr val="323537"/>
                </a:solidFill>
                <a:latin typeface="Montserrat"/>
                <a:cs typeface="Montserrat"/>
              </a:rPr>
              <a:t> </a:t>
            </a:r>
            <a:r>
              <a:rPr sz="1000" dirty="0">
                <a:solidFill>
                  <a:srgbClr val="323537"/>
                </a:solidFill>
                <a:latin typeface="Montserrat"/>
                <a:cs typeface="Montserrat"/>
              </a:rPr>
              <a:t>full</a:t>
            </a:r>
            <a:r>
              <a:rPr sz="1000" spc="-10" dirty="0">
                <a:solidFill>
                  <a:srgbClr val="323537"/>
                </a:solidFill>
                <a:latin typeface="Montserrat"/>
                <a:cs typeface="Montserrat"/>
              </a:rPr>
              <a:t> </a:t>
            </a:r>
            <a:r>
              <a:rPr sz="1000" dirty="0">
                <a:solidFill>
                  <a:srgbClr val="323537"/>
                </a:solidFill>
                <a:latin typeface="Montserrat"/>
                <a:cs typeface="Montserrat"/>
              </a:rPr>
              <a:t>original</a:t>
            </a:r>
            <a:r>
              <a:rPr sz="1000" spc="-5" dirty="0">
                <a:solidFill>
                  <a:srgbClr val="323537"/>
                </a:solidFill>
                <a:latin typeface="Montserrat"/>
                <a:cs typeface="Montserrat"/>
              </a:rPr>
              <a:t> </a:t>
            </a:r>
            <a:r>
              <a:rPr sz="1000" dirty="0">
                <a:solidFill>
                  <a:srgbClr val="323537"/>
                </a:solidFill>
                <a:latin typeface="Montserrat"/>
                <a:cs typeface="Montserrat"/>
              </a:rPr>
              <a:t>investment</a:t>
            </a:r>
            <a:r>
              <a:rPr sz="1000" spc="-5" dirty="0">
                <a:solidFill>
                  <a:srgbClr val="323537"/>
                </a:solidFill>
                <a:latin typeface="Montserrat"/>
                <a:cs typeface="Montserrat"/>
              </a:rPr>
              <a:t> </a:t>
            </a:r>
            <a:r>
              <a:rPr sz="1000" dirty="0">
                <a:solidFill>
                  <a:srgbClr val="323537"/>
                </a:solidFill>
                <a:latin typeface="Montserrat"/>
                <a:cs typeface="Montserrat"/>
              </a:rPr>
              <a:t>but</a:t>
            </a:r>
            <a:r>
              <a:rPr sz="1000" spc="-5" dirty="0">
                <a:solidFill>
                  <a:srgbClr val="323537"/>
                </a:solidFill>
                <a:latin typeface="Montserrat"/>
                <a:cs typeface="Montserrat"/>
              </a:rPr>
              <a:t> </a:t>
            </a:r>
            <a:r>
              <a:rPr sz="1000" dirty="0">
                <a:solidFill>
                  <a:srgbClr val="323537"/>
                </a:solidFill>
                <a:latin typeface="Montserrat"/>
                <a:cs typeface="Montserrat"/>
              </a:rPr>
              <a:t>no</a:t>
            </a:r>
            <a:r>
              <a:rPr sz="1000" spc="-5" dirty="0">
                <a:solidFill>
                  <a:srgbClr val="323537"/>
                </a:solidFill>
                <a:latin typeface="Montserrat"/>
                <a:cs typeface="Montserrat"/>
              </a:rPr>
              <a:t> </a:t>
            </a:r>
            <a:r>
              <a:rPr sz="1000" dirty="0">
                <a:solidFill>
                  <a:srgbClr val="323537"/>
                </a:solidFill>
                <a:latin typeface="Montserrat"/>
                <a:cs typeface="Montserrat"/>
              </a:rPr>
              <a:t>income</a:t>
            </a:r>
            <a:r>
              <a:rPr sz="1000" spc="-5" dirty="0">
                <a:solidFill>
                  <a:srgbClr val="323537"/>
                </a:solidFill>
                <a:latin typeface="Montserrat"/>
                <a:cs typeface="Montserrat"/>
              </a:rPr>
              <a:t> </a:t>
            </a:r>
            <a:r>
              <a:rPr sz="1000" dirty="0">
                <a:solidFill>
                  <a:srgbClr val="323537"/>
                </a:solidFill>
                <a:latin typeface="Montserrat"/>
                <a:cs typeface="Montserrat"/>
              </a:rPr>
              <a:t>payment</a:t>
            </a:r>
            <a:r>
              <a:rPr sz="1000" spc="-5" dirty="0">
                <a:solidFill>
                  <a:srgbClr val="323537"/>
                </a:solidFill>
                <a:latin typeface="Montserrat"/>
                <a:cs typeface="Montserrat"/>
              </a:rPr>
              <a:t> </a:t>
            </a:r>
            <a:r>
              <a:rPr sz="1000" dirty="0">
                <a:solidFill>
                  <a:srgbClr val="323537"/>
                </a:solidFill>
                <a:latin typeface="Montserrat"/>
                <a:cs typeface="Montserrat"/>
              </a:rPr>
              <a:t>is</a:t>
            </a:r>
            <a:r>
              <a:rPr sz="1000" spc="-5" dirty="0">
                <a:solidFill>
                  <a:srgbClr val="323537"/>
                </a:solidFill>
                <a:latin typeface="Montserrat"/>
                <a:cs typeface="Montserrat"/>
              </a:rPr>
              <a:t> </a:t>
            </a:r>
            <a:r>
              <a:rPr sz="1000" dirty="0">
                <a:solidFill>
                  <a:srgbClr val="323537"/>
                </a:solidFill>
                <a:latin typeface="Montserrat"/>
                <a:cs typeface="Montserrat"/>
              </a:rPr>
              <a:t>due</a:t>
            </a:r>
            <a:r>
              <a:rPr sz="1000" spc="-5" dirty="0">
                <a:solidFill>
                  <a:srgbClr val="323537"/>
                </a:solidFill>
                <a:latin typeface="Montserrat"/>
                <a:cs typeface="Montserrat"/>
              </a:rPr>
              <a:t> </a:t>
            </a:r>
            <a:r>
              <a:rPr sz="1000" dirty="0">
                <a:solidFill>
                  <a:srgbClr val="323537"/>
                </a:solidFill>
                <a:latin typeface="Montserrat"/>
                <a:cs typeface="Montserrat"/>
              </a:rPr>
              <a:t>on</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sz="1000" dirty="0">
                <a:solidFill>
                  <a:srgbClr val="323537"/>
                </a:solidFill>
                <a:latin typeface="Montserrat"/>
                <a:cs typeface="Montserrat"/>
              </a:rPr>
              <a:t>final</a:t>
            </a:r>
            <a:r>
              <a:rPr sz="1000" spc="-5" dirty="0">
                <a:solidFill>
                  <a:srgbClr val="323537"/>
                </a:solidFill>
                <a:latin typeface="Montserrat"/>
                <a:cs typeface="Montserrat"/>
              </a:rPr>
              <a:t> </a:t>
            </a:r>
            <a:r>
              <a:rPr sz="1000" spc="-10" dirty="0">
                <a:solidFill>
                  <a:srgbClr val="323537"/>
                </a:solidFill>
                <a:latin typeface="Montserrat"/>
                <a:cs typeface="Montserrat"/>
              </a:rPr>
              <a:t>observation</a:t>
            </a:r>
            <a:endParaRPr sz="1000" dirty="0">
              <a:latin typeface="Montserrat"/>
              <a:cs typeface="Montserrat"/>
            </a:endParaRPr>
          </a:p>
        </p:txBody>
      </p:sp>
      <p:sp>
        <p:nvSpPr>
          <p:cNvPr id="10" name="object 10"/>
          <p:cNvSpPr/>
          <p:nvPr/>
        </p:nvSpPr>
        <p:spPr>
          <a:xfrm>
            <a:off x="359999" y="5440573"/>
            <a:ext cx="6840220" cy="1136650"/>
          </a:xfrm>
          <a:custGeom>
            <a:avLst/>
            <a:gdLst/>
            <a:ahLst/>
            <a:cxnLst/>
            <a:rect l="l" t="t" r="r" b="b"/>
            <a:pathLst>
              <a:path w="6840220" h="1136650">
                <a:moveTo>
                  <a:pt x="6732003" y="0"/>
                </a:moveTo>
                <a:lnTo>
                  <a:pt x="108000" y="0"/>
                </a:lnTo>
                <a:lnTo>
                  <a:pt x="65960" y="8486"/>
                </a:lnTo>
                <a:lnTo>
                  <a:pt x="31630" y="31630"/>
                </a:lnTo>
                <a:lnTo>
                  <a:pt x="8486" y="65960"/>
                </a:lnTo>
                <a:lnTo>
                  <a:pt x="0" y="108000"/>
                </a:lnTo>
                <a:lnTo>
                  <a:pt x="0" y="1028065"/>
                </a:lnTo>
                <a:lnTo>
                  <a:pt x="8486" y="1070105"/>
                </a:lnTo>
                <a:lnTo>
                  <a:pt x="31630" y="1104434"/>
                </a:lnTo>
                <a:lnTo>
                  <a:pt x="65960" y="1127579"/>
                </a:lnTo>
                <a:lnTo>
                  <a:pt x="108000" y="1136065"/>
                </a:lnTo>
                <a:lnTo>
                  <a:pt x="6732003" y="1136065"/>
                </a:lnTo>
                <a:lnTo>
                  <a:pt x="6774038" y="1127579"/>
                </a:lnTo>
                <a:lnTo>
                  <a:pt x="6808368" y="1104434"/>
                </a:lnTo>
                <a:lnTo>
                  <a:pt x="6831515" y="1070105"/>
                </a:lnTo>
                <a:lnTo>
                  <a:pt x="6840004" y="1028065"/>
                </a:lnTo>
                <a:lnTo>
                  <a:pt x="6840004" y="108000"/>
                </a:lnTo>
                <a:lnTo>
                  <a:pt x="6831515" y="65960"/>
                </a:lnTo>
                <a:lnTo>
                  <a:pt x="6808368" y="31630"/>
                </a:lnTo>
                <a:lnTo>
                  <a:pt x="6774038" y="8486"/>
                </a:lnTo>
                <a:lnTo>
                  <a:pt x="6732003" y="0"/>
                </a:lnTo>
                <a:close/>
              </a:path>
            </a:pathLst>
          </a:custGeom>
          <a:solidFill>
            <a:srgbClr val="FFFFFF"/>
          </a:solidFill>
        </p:spPr>
        <p:txBody>
          <a:bodyPr wrap="square" lIns="0" tIns="0" rIns="0" bIns="0" rtlCol="0"/>
          <a:lstStyle/>
          <a:p>
            <a:endParaRPr/>
          </a:p>
        </p:txBody>
      </p:sp>
      <p:sp>
        <p:nvSpPr>
          <p:cNvPr id="11" name="object 11"/>
          <p:cNvSpPr txBox="1"/>
          <p:nvPr/>
        </p:nvSpPr>
        <p:spPr>
          <a:xfrm>
            <a:off x="634453" y="5691741"/>
            <a:ext cx="6244590" cy="635000"/>
          </a:xfrm>
          <a:prstGeom prst="rect">
            <a:avLst/>
          </a:prstGeom>
        </p:spPr>
        <p:txBody>
          <a:bodyPr vert="horz" wrap="square" lIns="0" tIns="12700" rIns="0" bIns="0" rtlCol="0">
            <a:spAutoFit/>
          </a:bodyPr>
          <a:lstStyle/>
          <a:p>
            <a:pPr marL="12700" marR="5080">
              <a:lnSpc>
                <a:spcPct val="100000"/>
              </a:lnSpc>
              <a:spcBef>
                <a:spcPts val="100"/>
              </a:spcBef>
            </a:pPr>
            <a:r>
              <a:rPr sz="1000" dirty="0">
                <a:solidFill>
                  <a:srgbClr val="323537"/>
                </a:solidFill>
                <a:latin typeface="Montserrat"/>
                <a:cs typeface="Montserrat"/>
              </a:rPr>
              <a:t>Answers</a:t>
            </a:r>
            <a:r>
              <a:rPr sz="1000" spc="-5" dirty="0">
                <a:solidFill>
                  <a:srgbClr val="323537"/>
                </a:solidFill>
                <a:latin typeface="Montserrat"/>
                <a:cs typeface="Montserrat"/>
              </a:rPr>
              <a:t> </a:t>
            </a:r>
            <a:r>
              <a:rPr sz="1000" dirty="0">
                <a:solidFill>
                  <a:srgbClr val="323537"/>
                </a:solidFill>
                <a:latin typeface="Montserrat"/>
                <a:cs typeface="Montserrat"/>
              </a:rPr>
              <a:t>can</a:t>
            </a:r>
            <a:r>
              <a:rPr sz="1000" spc="-5" dirty="0">
                <a:solidFill>
                  <a:srgbClr val="323537"/>
                </a:solidFill>
                <a:latin typeface="Montserrat"/>
                <a:cs typeface="Montserrat"/>
              </a:rPr>
              <a:t> </a:t>
            </a:r>
            <a:r>
              <a:rPr sz="1000" dirty="0">
                <a:solidFill>
                  <a:srgbClr val="323537"/>
                </a:solidFill>
                <a:latin typeface="Montserrat"/>
                <a:cs typeface="Montserrat"/>
              </a:rPr>
              <a:t>be found</a:t>
            </a:r>
            <a:r>
              <a:rPr sz="1000" spc="-5" dirty="0">
                <a:solidFill>
                  <a:srgbClr val="323537"/>
                </a:solidFill>
                <a:latin typeface="Montserrat"/>
                <a:cs typeface="Montserrat"/>
              </a:rPr>
              <a:t> </a:t>
            </a:r>
            <a:r>
              <a:rPr sz="1000" spc="-10" dirty="0">
                <a:solidFill>
                  <a:srgbClr val="323537"/>
                </a:solidFill>
                <a:latin typeface="Montserrat"/>
                <a:cs typeface="Montserrat"/>
              </a:rPr>
              <a:t>overleaf</a:t>
            </a:r>
            <a:r>
              <a:rPr sz="1000" dirty="0">
                <a:solidFill>
                  <a:srgbClr val="323537"/>
                </a:solidFill>
                <a:latin typeface="Montserrat"/>
                <a:cs typeface="Montserrat"/>
              </a:rPr>
              <a:t> –</a:t>
            </a:r>
            <a:r>
              <a:rPr sz="1000" spc="-5" dirty="0">
                <a:solidFill>
                  <a:srgbClr val="323537"/>
                </a:solidFill>
                <a:latin typeface="Montserrat"/>
                <a:cs typeface="Montserrat"/>
              </a:rPr>
              <a:t> </a:t>
            </a:r>
            <a:r>
              <a:rPr sz="1000" dirty="0">
                <a:solidFill>
                  <a:srgbClr val="323537"/>
                </a:solidFill>
                <a:latin typeface="Montserrat"/>
                <a:cs typeface="Montserrat"/>
              </a:rPr>
              <a:t>don’t worry</a:t>
            </a:r>
            <a:r>
              <a:rPr sz="1000" spc="-5" dirty="0">
                <a:solidFill>
                  <a:srgbClr val="323537"/>
                </a:solidFill>
                <a:latin typeface="Montserrat"/>
                <a:cs typeface="Montserrat"/>
              </a:rPr>
              <a:t> </a:t>
            </a:r>
            <a:r>
              <a:rPr sz="1000" dirty="0">
                <a:solidFill>
                  <a:srgbClr val="323537"/>
                </a:solidFill>
                <a:latin typeface="Montserrat"/>
                <a:cs typeface="Montserrat"/>
              </a:rPr>
              <a:t>if</a:t>
            </a:r>
            <a:r>
              <a:rPr sz="1000" spc="-5" dirty="0">
                <a:solidFill>
                  <a:srgbClr val="323537"/>
                </a:solidFill>
                <a:latin typeface="Montserrat"/>
                <a:cs typeface="Montserrat"/>
              </a:rPr>
              <a:t> </a:t>
            </a:r>
            <a:r>
              <a:rPr sz="1000" dirty="0">
                <a:solidFill>
                  <a:srgbClr val="323537"/>
                </a:solidFill>
                <a:latin typeface="Montserrat"/>
                <a:cs typeface="Montserrat"/>
              </a:rPr>
              <a:t>you didn’t</a:t>
            </a:r>
            <a:r>
              <a:rPr sz="1000" spc="-5" dirty="0">
                <a:solidFill>
                  <a:srgbClr val="323537"/>
                </a:solidFill>
                <a:latin typeface="Montserrat"/>
                <a:cs typeface="Montserrat"/>
              </a:rPr>
              <a:t> </a:t>
            </a:r>
            <a:r>
              <a:rPr sz="1000" dirty="0">
                <a:solidFill>
                  <a:srgbClr val="323537"/>
                </a:solidFill>
                <a:latin typeface="Montserrat"/>
                <a:cs typeface="Montserrat"/>
              </a:rPr>
              <a:t>get them</a:t>
            </a:r>
            <a:r>
              <a:rPr sz="1000" spc="-5" dirty="0">
                <a:solidFill>
                  <a:srgbClr val="323537"/>
                </a:solidFill>
                <a:latin typeface="Montserrat"/>
                <a:cs typeface="Montserrat"/>
              </a:rPr>
              <a:t> </a:t>
            </a:r>
            <a:r>
              <a:rPr sz="1000" dirty="0">
                <a:solidFill>
                  <a:srgbClr val="323537"/>
                </a:solidFill>
                <a:latin typeface="Montserrat"/>
                <a:cs typeface="Montserrat"/>
              </a:rPr>
              <a:t>all right</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sz="1000" dirty="0">
                <a:solidFill>
                  <a:srgbClr val="323537"/>
                </a:solidFill>
                <a:latin typeface="Montserrat"/>
                <a:cs typeface="Montserrat"/>
              </a:rPr>
              <a:t>first time,</a:t>
            </a:r>
            <a:r>
              <a:rPr sz="1000" spc="-5" dirty="0">
                <a:solidFill>
                  <a:srgbClr val="323537"/>
                </a:solidFill>
                <a:latin typeface="Montserrat"/>
                <a:cs typeface="Montserrat"/>
              </a:rPr>
              <a:t> </a:t>
            </a:r>
            <a:r>
              <a:rPr sz="1000" dirty="0">
                <a:solidFill>
                  <a:srgbClr val="323537"/>
                </a:solidFill>
                <a:latin typeface="Montserrat"/>
                <a:cs typeface="Montserrat"/>
              </a:rPr>
              <a:t>but </a:t>
            </a:r>
            <a:r>
              <a:rPr sz="1000" spc="-25" dirty="0">
                <a:solidFill>
                  <a:srgbClr val="323537"/>
                </a:solidFill>
                <a:latin typeface="Montserrat"/>
                <a:cs typeface="Montserrat"/>
              </a:rPr>
              <a:t>we </a:t>
            </a:r>
            <a:r>
              <a:rPr sz="1000" dirty="0">
                <a:solidFill>
                  <a:srgbClr val="323537"/>
                </a:solidFill>
                <a:latin typeface="Montserrat"/>
                <a:cs typeface="Montserrat"/>
              </a:rPr>
              <a:t>hope</a:t>
            </a:r>
            <a:r>
              <a:rPr sz="1000" spc="-15" dirty="0">
                <a:solidFill>
                  <a:srgbClr val="323537"/>
                </a:solidFill>
                <a:latin typeface="Montserrat"/>
                <a:cs typeface="Montserrat"/>
              </a:rPr>
              <a:t> </a:t>
            </a:r>
            <a:r>
              <a:rPr sz="1000" dirty="0">
                <a:solidFill>
                  <a:srgbClr val="323537"/>
                </a:solidFill>
                <a:latin typeface="Montserrat"/>
                <a:cs typeface="Montserrat"/>
              </a:rPr>
              <a:t>this</a:t>
            </a:r>
            <a:r>
              <a:rPr sz="1000" spc="-15" dirty="0">
                <a:solidFill>
                  <a:srgbClr val="323537"/>
                </a:solidFill>
                <a:latin typeface="Montserrat"/>
                <a:cs typeface="Montserrat"/>
              </a:rPr>
              <a:t> </a:t>
            </a:r>
            <a:r>
              <a:rPr sz="1000" dirty="0">
                <a:solidFill>
                  <a:srgbClr val="323537"/>
                </a:solidFill>
                <a:latin typeface="Montserrat"/>
                <a:cs typeface="Montserrat"/>
              </a:rPr>
              <a:t>has</a:t>
            </a:r>
            <a:r>
              <a:rPr sz="1000" spc="-15" dirty="0">
                <a:solidFill>
                  <a:srgbClr val="323537"/>
                </a:solidFill>
                <a:latin typeface="Montserrat"/>
                <a:cs typeface="Montserrat"/>
              </a:rPr>
              <a:t> </a:t>
            </a:r>
            <a:r>
              <a:rPr sz="1000" dirty="0">
                <a:solidFill>
                  <a:srgbClr val="323537"/>
                </a:solidFill>
                <a:latin typeface="Montserrat"/>
                <a:cs typeface="Montserrat"/>
              </a:rPr>
              <a:t>helped</a:t>
            </a:r>
            <a:r>
              <a:rPr sz="1000" spc="-15" dirty="0">
                <a:solidFill>
                  <a:srgbClr val="323537"/>
                </a:solidFill>
                <a:latin typeface="Montserrat"/>
                <a:cs typeface="Montserrat"/>
              </a:rPr>
              <a:t> </a:t>
            </a:r>
            <a:r>
              <a:rPr sz="1000" dirty="0">
                <a:solidFill>
                  <a:srgbClr val="323537"/>
                </a:solidFill>
                <a:latin typeface="Montserrat"/>
                <a:cs typeface="Montserrat"/>
              </a:rPr>
              <a:t>you</a:t>
            </a:r>
            <a:r>
              <a:rPr sz="1000" spc="-15" dirty="0">
                <a:solidFill>
                  <a:srgbClr val="323537"/>
                </a:solidFill>
                <a:latin typeface="Montserrat"/>
                <a:cs typeface="Montserrat"/>
              </a:rPr>
              <a:t> </a:t>
            </a:r>
            <a:r>
              <a:rPr sz="1000" dirty="0">
                <a:solidFill>
                  <a:srgbClr val="323537"/>
                </a:solidFill>
                <a:latin typeface="Montserrat"/>
                <a:cs typeface="Montserrat"/>
              </a:rPr>
              <a:t>understand</a:t>
            </a:r>
            <a:r>
              <a:rPr sz="1000" spc="-15" dirty="0">
                <a:solidFill>
                  <a:srgbClr val="323537"/>
                </a:solidFill>
                <a:latin typeface="Montserrat"/>
                <a:cs typeface="Montserrat"/>
              </a:rPr>
              <a:t> </a:t>
            </a:r>
            <a:r>
              <a:rPr sz="1000" dirty="0">
                <a:solidFill>
                  <a:srgbClr val="323537"/>
                </a:solidFill>
                <a:latin typeface="Montserrat"/>
                <a:cs typeface="Montserrat"/>
              </a:rPr>
              <a:t>your</a:t>
            </a:r>
            <a:r>
              <a:rPr sz="1000" spc="-15" dirty="0">
                <a:solidFill>
                  <a:srgbClr val="323537"/>
                </a:solidFill>
                <a:latin typeface="Montserrat"/>
                <a:cs typeface="Montserrat"/>
              </a:rPr>
              <a:t> </a:t>
            </a:r>
            <a:r>
              <a:rPr sz="1000" dirty="0">
                <a:solidFill>
                  <a:srgbClr val="323537"/>
                </a:solidFill>
                <a:latin typeface="Montserrat"/>
                <a:cs typeface="Montserrat"/>
              </a:rPr>
              <a:t>potential</a:t>
            </a:r>
            <a:r>
              <a:rPr sz="1000" spc="-10" dirty="0">
                <a:solidFill>
                  <a:srgbClr val="323537"/>
                </a:solidFill>
                <a:latin typeface="Montserrat"/>
                <a:cs typeface="Montserrat"/>
              </a:rPr>
              <a:t> </a:t>
            </a:r>
            <a:r>
              <a:rPr sz="1000" dirty="0">
                <a:solidFill>
                  <a:srgbClr val="323537"/>
                </a:solidFill>
                <a:latin typeface="Montserrat"/>
                <a:cs typeface="Montserrat"/>
              </a:rPr>
              <a:t>investment</a:t>
            </a:r>
            <a:r>
              <a:rPr sz="1000" spc="-15" dirty="0">
                <a:solidFill>
                  <a:srgbClr val="323537"/>
                </a:solidFill>
                <a:latin typeface="Montserrat"/>
                <a:cs typeface="Montserrat"/>
              </a:rPr>
              <a:t> </a:t>
            </a:r>
            <a:r>
              <a:rPr sz="1000" dirty="0">
                <a:solidFill>
                  <a:srgbClr val="323537"/>
                </a:solidFill>
                <a:latin typeface="Montserrat"/>
                <a:cs typeface="Montserrat"/>
              </a:rPr>
              <a:t>a</a:t>
            </a:r>
            <a:r>
              <a:rPr sz="1000" spc="-15" dirty="0">
                <a:solidFill>
                  <a:srgbClr val="323537"/>
                </a:solidFill>
                <a:latin typeface="Montserrat"/>
                <a:cs typeface="Montserrat"/>
              </a:rPr>
              <a:t> </a:t>
            </a:r>
            <a:r>
              <a:rPr sz="1000" dirty="0">
                <a:solidFill>
                  <a:srgbClr val="323537"/>
                </a:solidFill>
                <a:latin typeface="Montserrat"/>
                <a:cs typeface="Montserrat"/>
              </a:rPr>
              <a:t>bit</a:t>
            </a:r>
            <a:r>
              <a:rPr sz="1000" spc="-15" dirty="0">
                <a:solidFill>
                  <a:srgbClr val="323537"/>
                </a:solidFill>
                <a:latin typeface="Montserrat"/>
                <a:cs typeface="Montserrat"/>
              </a:rPr>
              <a:t> </a:t>
            </a:r>
            <a:r>
              <a:rPr sz="1000" dirty="0">
                <a:solidFill>
                  <a:srgbClr val="323537"/>
                </a:solidFill>
                <a:latin typeface="Montserrat"/>
                <a:cs typeface="Montserrat"/>
              </a:rPr>
              <a:t>better.</a:t>
            </a:r>
            <a:r>
              <a:rPr sz="1000" spc="-15" dirty="0">
                <a:solidFill>
                  <a:srgbClr val="323537"/>
                </a:solidFill>
                <a:latin typeface="Montserrat"/>
                <a:cs typeface="Montserrat"/>
              </a:rPr>
              <a:t> </a:t>
            </a:r>
            <a:r>
              <a:rPr sz="1000" dirty="0">
                <a:solidFill>
                  <a:srgbClr val="323537"/>
                </a:solidFill>
                <a:latin typeface="Montserrat"/>
                <a:cs typeface="Montserrat"/>
              </a:rPr>
              <a:t>As</a:t>
            </a:r>
            <a:r>
              <a:rPr sz="1000" spc="-15" dirty="0">
                <a:solidFill>
                  <a:srgbClr val="323537"/>
                </a:solidFill>
                <a:latin typeface="Montserrat"/>
                <a:cs typeface="Montserrat"/>
              </a:rPr>
              <a:t> </a:t>
            </a:r>
            <a:r>
              <a:rPr sz="1000" dirty="0">
                <a:solidFill>
                  <a:srgbClr val="323537"/>
                </a:solidFill>
                <a:latin typeface="Montserrat"/>
                <a:cs typeface="Montserrat"/>
              </a:rPr>
              <a:t>always,</a:t>
            </a:r>
            <a:r>
              <a:rPr sz="1000" spc="-15" dirty="0">
                <a:solidFill>
                  <a:srgbClr val="323537"/>
                </a:solidFill>
                <a:latin typeface="Montserrat"/>
                <a:cs typeface="Montserrat"/>
              </a:rPr>
              <a:t> </a:t>
            </a:r>
            <a:r>
              <a:rPr sz="1000" dirty="0">
                <a:solidFill>
                  <a:srgbClr val="323537"/>
                </a:solidFill>
                <a:latin typeface="Montserrat"/>
                <a:cs typeface="Montserrat"/>
              </a:rPr>
              <a:t>should</a:t>
            </a:r>
            <a:r>
              <a:rPr sz="1000" spc="-15" dirty="0">
                <a:solidFill>
                  <a:srgbClr val="323537"/>
                </a:solidFill>
                <a:latin typeface="Montserrat"/>
                <a:cs typeface="Montserrat"/>
              </a:rPr>
              <a:t> </a:t>
            </a:r>
            <a:r>
              <a:rPr sz="1000" spc="-25" dirty="0">
                <a:solidFill>
                  <a:srgbClr val="323537"/>
                </a:solidFill>
                <a:latin typeface="Montserrat"/>
                <a:cs typeface="Montserrat"/>
              </a:rPr>
              <a:t>you </a:t>
            </a:r>
            <a:r>
              <a:rPr sz="1000" dirty="0">
                <a:solidFill>
                  <a:srgbClr val="323537"/>
                </a:solidFill>
                <a:latin typeface="Montserrat"/>
                <a:cs typeface="Montserrat"/>
              </a:rPr>
              <a:t>require</a:t>
            </a:r>
            <a:r>
              <a:rPr sz="1000" spc="-15" dirty="0">
                <a:solidFill>
                  <a:srgbClr val="323537"/>
                </a:solidFill>
                <a:latin typeface="Montserrat"/>
                <a:cs typeface="Montserrat"/>
              </a:rPr>
              <a:t> </a:t>
            </a:r>
            <a:r>
              <a:rPr sz="1000" dirty="0">
                <a:solidFill>
                  <a:srgbClr val="323537"/>
                </a:solidFill>
                <a:latin typeface="Montserrat"/>
                <a:cs typeface="Montserrat"/>
              </a:rPr>
              <a:t>any</a:t>
            </a:r>
            <a:r>
              <a:rPr sz="1000" spc="-10" dirty="0">
                <a:solidFill>
                  <a:srgbClr val="323537"/>
                </a:solidFill>
                <a:latin typeface="Montserrat"/>
                <a:cs typeface="Montserrat"/>
              </a:rPr>
              <a:t> </a:t>
            </a:r>
            <a:r>
              <a:rPr sz="1000" dirty="0">
                <a:solidFill>
                  <a:srgbClr val="323537"/>
                </a:solidFill>
                <a:latin typeface="Montserrat"/>
                <a:cs typeface="Montserrat"/>
              </a:rPr>
              <a:t>more</a:t>
            </a:r>
            <a:r>
              <a:rPr sz="1000" spc="-10" dirty="0">
                <a:solidFill>
                  <a:srgbClr val="323537"/>
                </a:solidFill>
                <a:latin typeface="Montserrat"/>
                <a:cs typeface="Montserrat"/>
              </a:rPr>
              <a:t> </a:t>
            </a:r>
            <a:r>
              <a:rPr sz="1000" dirty="0">
                <a:solidFill>
                  <a:srgbClr val="323537"/>
                </a:solidFill>
                <a:latin typeface="Montserrat"/>
                <a:cs typeface="Montserrat"/>
              </a:rPr>
              <a:t>assistance</a:t>
            </a:r>
            <a:r>
              <a:rPr sz="1000" spc="-10" dirty="0">
                <a:solidFill>
                  <a:srgbClr val="323537"/>
                </a:solidFill>
                <a:latin typeface="Montserrat"/>
                <a:cs typeface="Montserrat"/>
              </a:rPr>
              <a:t> </a:t>
            </a:r>
            <a:r>
              <a:rPr sz="1000" dirty="0">
                <a:solidFill>
                  <a:srgbClr val="323537"/>
                </a:solidFill>
                <a:latin typeface="Montserrat"/>
                <a:cs typeface="Montserrat"/>
              </a:rPr>
              <a:t>in</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explanation</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our</a:t>
            </a:r>
            <a:r>
              <a:rPr sz="1000" spc="-10" dirty="0">
                <a:solidFill>
                  <a:srgbClr val="323537"/>
                </a:solidFill>
                <a:latin typeface="Montserrat"/>
                <a:cs typeface="Montserrat"/>
              </a:rPr>
              <a:t> </a:t>
            </a:r>
            <a:r>
              <a:rPr sz="1000" dirty="0">
                <a:solidFill>
                  <a:srgbClr val="323537"/>
                </a:solidFill>
                <a:latin typeface="Montserrat"/>
                <a:cs typeface="Montserrat"/>
              </a:rPr>
              <a:t>products</a:t>
            </a:r>
            <a:r>
              <a:rPr sz="1000" spc="-15" dirty="0">
                <a:solidFill>
                  <a:srgbClr val="323537"/>
                </a:solidFill>
                <a:latin typeface="Montserrat"/>
                <a:cs typeface="Montserrat"/>
              </a:rPr>
              <a:t> </a:t>
            </a:r>
            <a:r>
              <a:rPr sz="1000" dirty="0">
                <a:solidFill>
                  <a:srgbClr val="323537"/>
                </a:solidFill>
                <a:latin typeface="Montserrat"/>
                <a:cs typeface="Montserrat"/>
              </a:rPr>
              <a:t>please</a:t>
            </a:r>
            <a:r>
              <a:rPr sz="1000" spc="-10" dirty="0">
                <a:solidFill>
                  <a:srgbClr val="323537"/>
                </a:solidFill>
                <a:latin typeface="Montserrat"/>
                <a:cs typeface="Montserrat"/>
              </a:rPr>
              <a:t> </a:t>
            </a:r>
            <a:r>
              <a:rPr sz="1000" dirty="0">
                <a:solidFill>
                  <a:srgbClr val="323537"/>
                </a:solidFill>
                <a:latin typeface="Montserrat"/>
                <a:cs typeface="Montserrat"/>
              </a:rPr>
              <a:t>do</a:t>
            </a:r>
            <a:r>
              <a:rPr sz="1000" spc="-10" dirty="0">
                <a:solidFill>
                  <a:srgbClr val="323537"/>
                </a:solidFill>
                <a:latin typeface="Montserrat"/>
                <a:cs typeface="Montserrat"/>
              </a:rPr>
              <a:t> </a:t>
            </a:r>
            <a:r>
              <a:rPr sz="1000" dirty="0">
                <a:solidFill>
                  <a:srgbClr val="323537"/>
                </a:solidFill>
                <a:latin typeface="Montserrat"/>
                <a:cs typeface="Montserrat"/>
              </a:rPr>
              <a:t>not</a:t>
            </a:r>
            <a:r>
              <a:rPr sz="1000" spc="-10" dirty="0">
                <a:solidFill>
                  <a:srgbClr val="323537"/>
                </a:solidFill>
                <a:latin typeface="Montserrat"/>
                <a:cs typeface="Montserrat"/>
              </a:rPr>
              <a:t> </a:t>
            </a:r>
            <a:r>
              <a:rPr sz="1000" dirty="0">
                <a:solidFill>
                  <a:srgbClr val="323537"/>
                </a:solidFill>
                <a:latin typeface="Montserrat"/>
                <a:cs typeface="Montserrat"/>
              </a:rPr>
              <a:t>hesitate</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spc="-10" dirty="0">
                <a:solidFill>
                  <a:srgbClr val="323537"/>
                </a:solidFill>
                <a:latin typeface="Montserrat"/>
                <a:cs typeface="Montserrat"/>
              </a:rPr>
              <a:t>contact</a:t>
            </a:r>
            <a:r>
              <a:rPr sz="1000" spc="500" dirty="0">
                <a:solidFill>
                  <a:srgbClr val="323537"/>
                </a:solidFill>
                <a:latin typeface="Montserrat"/>
                <a:cs typeface="Montserrat"/>
              </a:rPr>
              <a:t> </a:t>
            </a:r>
            <a:r>
              <a:rPr sz="1000" dirty="0">
                <a:solidFill>
                  <a:srgbClr val="323537"/>
                </a:solidFill>
                <a:latin typeface="Montserrat"/>
                <a:cs typeface="Montserrat"/>
              </a:rPr>
              <a:t>us</a:t>
            </a:r>
            <a:r>
              <a:rPr sz="1000" spc="-10" dirty="0">
                <a:solidFill>
                  <a:srgbClr val="323537"/>
                </a:solidFill>
                <a:latin typeface="Montserrat"/>
                <a:cs typeface="Montserrat"/>
              </a:rPr>
              <a:t> </a:t>
            </a:r>
            <a:r>
              <a:rPr sz="1000" dirty="0">
                <a:solidFill>
                  <a:srgbClr val="323537"/>
                </a:solidFill>
                <a:latin typeface="Montserrat"/>
                <a:cs typeface="Montserrat"/>
              </a:rPr>
              <a:t>for</a:t>
            </a:r>
            <a:r>
              <a:rPr sz="1000" spc="-5" dirty="0">
                <a:solidFill>
                  <a:srgbClr val="323537"/>
                </a:solidFill>
                <a:latin typeface="Montserrat"/>
                <a:cs typeface="Montserrat"/>
              </a:rPr>
              <a:t> </a:t>
            </a:r>
            <a:r>
              <a:rPr sz="1000" dirty="0">
                <a:solidFill>
                  <a:srgbClr val="323537"/>
                </a:solidFill>
                <a:latin typeface="Montserrat"/>
                <a:cs typeface="Montserrat"/>
              </a:rPr>
              <a:t>further</a:t>
            </a:r>
            <a:r>
              <a:rPr sz="1000" spc="-10" dirty="0">
                <a:solidFill>
                  <a:srgbClr val="323537"/>
                </a:solidFill>
                <a:latin typeface="Montserrat"/>
                <a:cs typeface="Montserrat"/>
              </a:rPr>
              <a:t> </a:t>
            </a:r>
            <a:r>
              <a:rPr sz="1000" dirty="0">
                <a:solidFill>
                  <a:srgbClr val="323537"/>
                </a:solidFill>
                <a:latin typeface="Montserrat"/>
                <a:cs typeface="Montserrat"/>
              </a:rPr>
              <a:t>help</a:t>
            </a:r>
            <a:r>
              <a:rPr sz="1000" spc="-5"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advice</a:t>
            </a:r>
            <a:r>
              <a:rPr sz="1000" spc="-5" dirty="0">
                <a:solidFill>
                  <a:srgbClr val="323537"/>
                </a:solidFill>
                <a:latin typeface="Montserrat"/>
                <a:cs typeface="Montserrat"/>
              </a:rPr>
              <a:t> </a:t>
            </a:r>
            <a:r>
              <a:rPr sz="1000" dirty="0">
                <a:solidFill>
                  <a:srgbClr val="323537"/>
                </a:solidFill>
                <a:latin typeface="Montserrat"/>
                <a:cs typeface="Montserrat"/>
              </a:rPr>
              <a:t>or</a:t>
            </a:r>
            <a:r>
              <a:rPr sz="1000" spc="-10" dirty="0">
                <a:solidFill>
                  <a:srgbClr val="323537"/>
                </a:solidFill>
                <a:latin typeface="Montserrat"/>
                <a:cs typeface="Montserrat"/>
              </a:rPr>
              <a:t> </a:t>
            </a:r>
            <a:r>
              <a:rPr sz="1000" dirty="0">
                <a:solidFill>
                  <a:srgbClr val="323537"/>
                </a:solidFill>
                <a:latin typeface="Montserrat"/>
                <a:cs typeface="Montserrat"/>
              </a:rPr>
              <a:t>speak</a:t>
            </a:r>
            <a:r>
              <a:rPr sz="1000" spc="-5"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your</a:t>
            </a:r>
            <a:r>
              <a:rPr sz="1000" spc="-5" dirty="0">
                <a:solidFill>
                  <a:srgbClr val="323537"/>
                </a:solidFill>
                <a:latin typeface="Montserrat"/>
                <a:cs typeface="Montserrat"/>
              </a:rPr>
              <a:t> </a:t>
            </a:r>
            <a:r>
              <a:rPr sz="1000" spc="-10" dirty="0">
                <a:solidFill>
                  <a:srgbClr val="323537"/>
                </a:solidFill>
                <a:latin typeface="Montserrat"/>
                <a:cs typeface="Montserrat"/>
              </a:rPr>
              <a:t>adviser.</a:t>
            </a:r>
            <a:endParaRPr sz="1000">
              <a:latin typeface="Montserrat"/>
              <a:cs typeface="Montserrat"/>
            </a:endParaRPr>
          </a:p>
        </p:txBody>
      </p:sp>
      <p:sp>
        <p:nvSpPr>
          <p:cNvPr id="12" name="object 12"/>
          <p:cNvSpPr/>
          <p:nvPr/>
        </p:nvSpPr>
        <p:spPr>
          <a:xfrm>
            <a:off x="5974524" y="3688522"/>
            <a:ext cx="1585595" cy="3171190"/>
          </a:xfrm>
          <a:custGeom>
            <a:avLst/>
            <a:gdLst/>
            <a:ahLst/>
            <a:cxnLst/>
            <a:rect l="l" t="t" r="r" b="b"/>
            <a:pathLst>
              <a:path w="1585595" h="3171190">
                <a:moveTo>
                  <a:pt x="1585480" y="0"/>
                </a:moveTo>
                <a:lnTo>
                  <a:pt x="1554924" y="0"/>
                </a:lnTo>
                <a:lnTo>
                  <a:pt x="1509373" y="14496"/>
                </a:lnTo>
                <a:lnTo>
                  <a:pt x="1469228" y="43488"/>
                </a:lnTo>
                <a:lnTo>
                  <a:pt x="43488" y="1469228"/>
                </a:lnTo>
                <a:lnTo>
                  <a:pt x="14496" y="1509373"/>
                </a:lnTo>
                <a:lnTo>
                  <a:pt x="0" y="1554924"/>
                </a:lnTo>
                <a:lnTo>
                  <a:pt x="0" y="1602277"/>
                </a:lnTo>
                <a:lnTo>
                  <a:pt x="14496" y="1647828"/>
                </a:lnTo>
                <a:lnTo>
                  <a:pt x="43488" y="1687973"/>
                </a:lnTo>
                <a:lnTo>
                  <a:pt x="1482983" y="3127467"/>
                </a:lnTo>
                <a:lnTo>
                  <a:pt x="1523128" y="3156460"/>
                </a:lnTo>
                <a:lnTo>
                  <a:pt x="1568679" y="3170956"/>
                </a:lnTo>
                <a:lnTo>
                  <a:pt x="1585480" y="3170956"/>
                </a:lnTo>
                <a:lnTo>
                  <a:pt x="1585480" y="0"/>
                </a:lnTo>
                <a:close/>
              </a:path>
            </a:pathLst>
          </a:custGeom>
          <a:solidFill>
            <a:srgbClr val="FFFFFF">
              <a:alpha val="25000"/>
            </a:srgbClr>
          </a:solidFill>
        </p:spPr>
        <p:txBody>
          <a:bodyPr wrap="square" lIns="0" tIns="0" rIns="0" bIns="0" rtlCol="0"/>
          <a:lstStyle/>
          <a:p>
            <a:endParaRPr/>
          </a:p>
        </p:txBody>
      </p:sp>
      <p:sp>
        <p:nvSpPr>
          <p:cNvPr id="13" name="object 13"/>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10</a:t>
            </a:fld>
            <a:endParaRPr spc="-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1299" y="5944604"/>
            <a:ext cx="182880" cy="254000"/>
          </a:xfrm>
          <a:prstGeom prst="rect">
            <a:avLst/>
          </a:prstGeom>
        </p:spPr>
        <p:txBody>
          <a:bodyPr vert="horz" wrap="square" lIns="0" tIns="12700" rIns="0" bIns="0" rtlCol="0">
            <a:spAutoFit/>
          </a:bodyPr>
          <a:lstStyle/>
          <a:p>
            <a:pPr marL="12700">
              <a:lnSpc>
                <a:spcPct val="100000"/>
              </a:lnSpc>
              <a:spcBef>
                <a:spcPts val="100"/>
              </a:spcBef>
            </a:pPr>
            <a:r>
              <a:rPr sz="1500" b="1" spc="-25" dirty="0">
                <a:solidFill>
                  <a:srgbClr val="3E8B73"/>
                </a:solidFill>
                <a:latin typeface="Montserrat SemiBold"/>
                <a:cs typeface="Montserrat SemiBold"/>
              </a:rPr>
              <a:t>2:</a:t>
            </a:r>
            <a:endParaRPr sz="1500">
              <a:latin typeface="Montserrat SemiBold"/>
              <a:cs typeface="Montserrat SemiBold"/>
            </a:endParaRPr>
          </a:p>
        </p:txBody>
      </p:sp>
      <p:sp>
        <p:nvSpPr>
          <p:cNvPr id="3" name="object 3"/>
          <p:cNvSpPr txBox="1"/>
          <p:nvPr/>
        </p:nvSpPr>
        <p:spPr>
          <a:xfrm>
            <a:off x="401299" y="7602644"/>
            <a:ext cx="202565" cy="254000"/>
          </a:xfrm>
          <a:prstGeom prst="rect">
            <a:avLst/>
          </a:prstGeom>
        </p:spPr>
        <p:txBody>
          <a:bodyPr vert="horz" wrap="square" lIns="0" tIns="12700" rIns="0" bIns="0" rtlCol="0">
            <a:spAutoFit/>
          </a:bodyPr>
          <a:lstStyle/>
          <a:p>
            <a:pPr marL="12700">
              <a:lnSpc>
                <a:spcPct val="100000"/>
              </a:lnSpc>
              <a:spcBef>
                <a:spcPts val="100"/>
              </a:spcBef>
            </a:pPr>
            <a:r>
              <a:rPr sz="1500" b="1" spc="-25" dirty="0">
                <a:solidFill>
                  <a:srgbClr val="3E8B73"/>
                </a:solidFill>
                <a:latin typeface="Montserrat SemiBold"/>
                <a:cs typeface="Montserrat SemiBold"/>
              </a:rPr>
              <a:t>4:</a:t>
            </a:r>
            <a:endParaRPr sz="1500">
              <a:latin typeface="Montserrat SemiBold"/>
              <a:cs typeface="Montserrat SemiBold"/>
            </a:endParaRPr>
          </a:p>
        </p:txBody>
      </p:sp>
      <p:sp>
        <p:nvSpPr>
          <p:cNvPr id="4" name="object 4"/>
          <p:cNvSpPr txBox="1"/>
          <p:nvPr/>
        </p:nvSpPr>
        <p:spPr>
          <a:xfrm>
            <a:off x="401299" y="7998545"/>
            <a:ext cx="6850380" cy="482600"/>
          </a:xfrm>
          <a:prstGeom prst="rect">
            <a:avLst/>
          </a:prstGeom>
        </p:spPr>
        <p:txBody>
          <a:bodyPr vert="horz" wrap="square" lIns="0" tIns="12700" rIns="0" bIns="0" rtlCol="0">
            <a:spAutoFit/>
          </a:bodyPr>
          <a:lstStyle/>
          <a:p>
            <a:pPr marL="12700" marR="5080">
              <a:lnSpc>
                <a:spcPct val="100000"/>
              </a:lnSpc>
              <a:spcBef>
                <a:spcPts val="100"/>
              </a:spcBef>
            </a:pPr>
            <a:r>
              <a:rPr sz="1000" dirty="0">
                <a:solidFill>
                  <a:srgbClr val="323537"/>
                </a:solidFill>
                <a:latin typeface="Montserrat"/>
                <a:cs typeface="Montserrat"/>
              </a:rPr>
              <a:t>Don’t</a:t>
            </a:r>
            <a:r>
              <a:rPr sz="1000" spc="-15" dirty="0">
                <a:solidFill>
                  <a:srgbClr val="323537"/>
                </a:solidFill>
                <a:latin typeface="Montserrat"/>
                <a:cs typeface="Montserrat"/>
              </a:rPr>
              <a:t> </a:t>
            </a:r>
            <a:r>
              <a:rPr sz="1000" dirty="0">
                <a:solidFill>
                  <a:srgbClr val="323537"/>
                </a:solidFill>
                <a:latin typeface="Montserrat"/>
                <a:cs typeface="Montserrat"/>
              </a:rPr>
              <a:t>worry</a:t>
            </a:r>
            <a:r>
              <a:rPr sz="1000" spc="-10" dirty="0">
                <a:solidFill>
                  <a:srgbClr val="323537"/>
                </a:solidFill>
                <a:latin typeface="Montserrat"/>
                <a:cs typeface="Montserrat"/>
              </a:rPr>
              <a:t> </a:t>
            </a:r>
            <a:r>
              <a:rPr sz="1000" dirty="0">
                <a:solidFill>
                  <a:srgbClr val="323537"/>
                </a:solidFill>
                <a:latin typeface="Montserrat"/>
                <a:cs typeface="Montserrat"/>
              </a:rPr>
              <a:t>if</a:t>
            </a:r>
            <a:r>
              <a:rPr sz="1000" spc="-10" dirty="0">
                <a:solidFill>
                  <a:srgbClr val="323537"/>
                </a:solidFill>
                <a:latin typeface="Montserrat"/>
                <a:cs typeface="Montserrat"/>
              </a:rPr>
              <a:t> </a:t>
            </a:r>
            <a:r>
              <a:rPr sz="1000" dirty="0">
                <a:solidFill>
                  <a:srgbClr val="323537"/>
                </a:solidFill>
                <a:latin typeface="Montserrat"/>
                <a:cs typeface="Montserrat"/>
              </a:rPr>
              <a:t>you</a:t>
            </a:r>
            <a:r>
              <a:rPr sz="1000" spc="-10" dirty="0">
                <a:solidFill>
                  <a:srgbClr val="323537"/>
                </a:solidFill>
                <a:latin typeface="Montserrat"/>
                <a:cs typeface="Montserrat"/>
              </a:rPr>
              <a:t> </a:t>
            </a:r>
            <a:r>
              <a:rPr sz="1000" dirty="0">
                <a:solidFill>
                  <a:srgbClr val="323537"/>
                </a:solidFill>
                <a:latin typeface="Montserrat"/>
                <a:cs typeface="Montserrat"/>
              </a:rPr>
              <a:t>used</a:t>
            </a:r>
            <a:r>
              <a:rPr sz="1000" spc="-10" dirty="0">
                <a:solidFill>
                  <a:srgbClr val="323537"/>
                </a:solidFill>
                <a:latin typeface="Montserrat"/>
                <a:cs typeface="Montserrat"/>
              </a:rPr>
              <a:t> </a:t>
            </a:r>
            <a:r>
              <a:rPr sz="1000" dirty="0">
                <a:solidFill>
                  <a:srgbClr val="323537"/>
                </a:solidFill>
                <a:latin typeface="Montserrat"/>
                <a:cs typeface="Montserrat"/>
              </a:rPr>
              <a:t>a</a:t>
            </a:r>
            <a:r>
              <a:rPr sz="1000" spc="-10" dirty="0">
                <a:solidFill>
                  <a:srgbClr val="323537"/>
                </a:solidFill>
                <a:latin typeface="Montserrat"/>
                <a:cs typeface="Montserrat"/>
              </a:rPr>
              <a:t> calculator.</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investment</a:t>
            </a:r>
            <a:r>
              <a:rPr sz="1000" spc="-10" dirty="0">
                <a:solidFill>
                  <a:srgbClr val="323537"/>
                </a:solidFill>
                <a:latin typeface="Montserrat"/>
                <a:cs typeface="Montserrat"/>
              </a:rPr>
              <a:t> </a:t>
            </a:r>
            <a:r>
              <a:rPr sz="1000" dirty="0">
                <a:solidFill>
                  <a:srgbClr val="323537"/>
                </a:solidFill>
                <a:latin typeface="Montserrat"/>
                <a:cs typeface="Montserrat"/>
              </a:rPr>
              <a:t>pays</a:t>
            </a:r>
            <a:r>
              <a:rPr sz="1000" spc="-10" dirty="0">
                <a:solidFill>
                  <a:srgbClr val="323537"/>
                </a:solidFill>
                <a:latin typeface="Montserrat"/>
                <a:cs typeface="Montserrat"/>
              </a:rPr>
              <a:t> </a:t>
            </a:r>
            <a:r>
              <a:rPr lang="en-US" sz="1000" spc="-10" dirty="0">
                <a:solidFill>
                  <a:srgbClr val="323537"/>
                </a:solidFill>
                <a:latin typeface="Montserrat"/>
                <a:cs typeface="Montserrat"/>
              </a:rPr>
              <a:t>7.85</a:t>
            </a:r>
            <a:r>
              <a:rPr sz="1000" spc="-10" dirty="0">
                <a:solidFill>
                  <a:srgbClr val="323537"/>
                </a:solidFill>
                <a:latin typeface="Montserrat"/>
                <a:cs typeface="Montserrat"/>
              </a:rPr>
              <a:t>% </a:t>
            </a:r>
            <a:r>
              <a:rPr sz="1000" dirty="0">
                <a:solidFill>
                  <a:srgbClr val="323537"/>
                </a:solidFill>
                <a:latin typeface="Montserrat"/>
                <a:cs typeface="Montserrat"/>
              </a:rPr>
              <a:t>for</a:t>
            </a:r>
            <a:r>
              <a:rPr sz="1000" spc="-10" dirty="0">
                <a:solidFill>
                  <a:srgbClr val="323537"/>
                </a:solidFill>
                <a:latin typeface="Montserrat"/>
                <a:cs typeface="Montserrat"/>
              </a:rPr>
              <a:t> </a:t>
            </a:r>
            <a:r>
              <a:rPr sz="1000" dirty="0">
                <a:solidFill>
                  <a:srgbClr val="323537"/>
                </a:solidFill>
                <a:latin typeface="Montserrat"/>
                <a:cs typeface="Montserrat"/>
              </a:rPr>
              <a:t>each</a:t>
            </a:r>
            <a:r>
              <a:rPr sz="1000" spc="-10" dirty="0">
                <a:solidFill>
                  <a:srgbClr val="323537"/>
                </a:solidFill>
                <a:latin typeface="Montserrat"/>
                <a:cs typeface="Montserrat"/>
              </a:rPr>
              <a:t> </a:t>
            </a:r>
            <a:r>
              <a:rPr sz="1000" dirty="0">
                <a:solidFill>
                  <a:srgbClr val="323537"/>
                </a:solidFill>
                <a:latin typeface="Montserrat"/>
                <a:cs typeface="Montserrat"/>
              </a:rPr>
              <a:t>year</a:t>
            </a:r>
            <a:r>
              <a:rPr sz="1000" spc="-15" dirty="0">
                <a:solidFill>
                  <a:srgbClr val="323537"/>
                </a:solidFill>
                <a:latin typeface="Montserrat"/>
                <a:cs typeface="Montserrat"/>
              </a:rPr>
              <a:t> </a:t>
            </a:r>
            <a:r>
              <a:rPr sz="1000" dirty="0">
                <a:solidFill>
                  <a:srgbClr val="323537"/>
                </a:solidFill>
                <a:latin typeface="Montserrat"/>
                <a:cs typeface="Montserrat"/>
              </a:rPr>
              <a:t>it</a:t>
            </a:r>
            <a:r>
              <a:rPr sz="1000" spc="-10" dirty="0">
                <a:solidFill>
                  <a:srgbClr val="323537"/>
                </a:solidFill>
                <a:latin typeface="Montserrat"/>
                <a:cs typeface="Montserrat"/>
              </a:rPr>
              <a:t> </a:t>
            </a:r>
            <a:r>
              <a:rPr sz="1000" dirty="0">
                <a:solidFill>
                  <a:srgbClr val="323537"/>
                </a:solidFill>
                <a:latin typeface="Montserrat"/>
                <a:cs typeface="Montserrat"/>
              </a:rPr>
              <a:t>has</a:t>
            </a:r>
            <a:r>
              <a:rPr sz="1000" spc="-10" dirty="0">
                <a:solidFill>
                  <a:srgbClr val="323537"/>
                </a:solidFill>
                <a:latin typeface="Montserrat"/>
                <a:cs typeface="Montserrat"/>
              </a:rPr>
              <a:t> </a:t>
            </a:r>
            <a:r>
              <a:rPr sz="1000" dirty="0">
                <a:solidFill>
                  <a:srgbClr val="323537"/>
                </a:solidFill>
                <a:latin typeface="Montserrat"/>
                <a:cs typeface="Montserrat"/>
              </a:rPr>
              <a:t>been</a:t>
            </a:r>
            <a:r>
              <a:rPr sz="1000" spc="-10" dirty="0">
                <a:solidFill>
                  <a:srgbClr val="323537"/>
                </a:solidFill>
                <a:latin typeface="Montserrat"/>
                <a:cs typeface="Montserrat"/>
              </a:rPr>
              <a:t> </a:t>
            </a:r>
            <a:r>
              <a:rPr sz="1000" dirty="0">
                <a:solidFill>
                  <a:srgbClr val="323537"/>
                </a:solidFill>
                <a:latin typeface="Montserrat"/>
                <a:cs typeface="Montserrat"/>
              </a:rPr>
              <a:t>running</a:t>
            </a:r>
            <a:r>
              <a:rPr sz="1000" spc="-10" dirty="0">
                <a:solidFill>
                  <a:srgbClr val="323537"/>
                </a:solidFill>
                <a:latin typeface="Montserrat"/>
                <a:cs typeface="Montserrat"/>
              </a:rPr>
              <a:t> </a:t>
            </a:r>
            <a:r>
              <a:rPr sz="1000" dirty="0">
                <a:solidFill>
                  <a:srgbClr val="323537"/>
                </a:solidFill>
                <a:latin typeface="Montserrat"/>
                <a:cs typeface="Montserrat"/>
              </a:rPr>
              <a:t>if</a:t>
            </a:r>
            <a:r>
              <a:rPr sz="1000" spc="-10" dirty="0">
                <a:solidFill>
                  <a:srgbClr val="323537"/>
                </a:solidFill>
                <a:latin typeface="Montserrat"/>
                <a:cs typeface="Montserrat"/>
              </a:rPr>
              <a:t> </a:t>
            </a:r>
            <a:r>
              <a:rPr lang="en-GB" sz="1000" spc="-25" dirty="0">
                <a:solidFill>
                  <a:srgbClr val="323537"/>
                </a:solidFill>
                <a:latin typeface="Montserrat"/>
                <a:cs typeface="Montserrat"/>
              </a:rPr>
              <a:t>all</a:t>
            </a:r>
            <a:r>
              <a:rPr sz="1000" spc="-25" dirty="0">
                <a:solidFill>
                  <a:srgbClr val="323537"/>
                </a:solidFill>
                <a:latin typeface="Montserrat"/>
                <a:cs typeface="Montserrat"/>
              </a:rPr>
              <a:t> </a:t>
            </a:r>
            <a:r>
              <a:rPr sz="1000" dirty="0">
                <a:solidFill>
                  <a:srgbClr val="323537"/>
                </a:solidFill>
                <a:latin typeface="Montserrat"/>
                <a:cs typeface="Montserrat"/>
              </a:rPr>
              <a:t>Underlying</a:t>
            </a:r>
            <a:r>
              <a:rPr sz="1000" spc="-15"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10" dirty="0">
                <a:solidFill>
                  <a:srgbClr val="323537"/>
                </a:solidFill>
                <a:latin typeface="Montserrat"/>
                <a:cs typeface="Montserrat"/>
              </a:rPr>
              <a:t> </a:t>
            </a:r>
            <a:r>
              <a:rPr lang="en-GB" sz="1000" spc="-10" dirty="0">
                <a:solidFill>
                  <a:srgbClr val="323537"/>
                </a:solidFill>
                <a:latin typeface="Montserrat"/>
                <a:cs typeface="Montserrat"/>
              </a:rPr>
              <a:t>are</a:t>
            </a:r>
            <a:r>
              <a:rPr sz="1000" spc="-15" dirty="0">
                <a:solidFill>
                  <a:srgbClr val="323537"/>
                </a:solidFill>
                <a:latin typeface="Montserrat"/>
                <a:cs typeface="Montserrat"/>
              </a:rPr>
              <a:t> </a:t>
            </a:r>
            <a:r>
              <a:rPr sz="1000" dirty="0">
                <a:solidFill>
                  <a:srgbClr val="323537"/>
                </a:solidFill>
                <a:latin typeface="Montserrat"/>
                <a:cs typeface="Montserrat"/>
              </a:rPr>
              <a:t>at</a:t>
            </a:r>
            <a:r>
              <a:rPr sz="1000" spc="-10" dirty="0">
                <a:solidFill>
                  <a:srgbClr val="323537"/>
                </a:solidFill>
                <a:latin typeface="Montserrat"/>
                <a:cs typeface="Montserrat"/>
              </a:rPr>
              <a:t> </a:t>
            </a:r>
            <a:r>
              <a:rPr sz="1000" dirty="0">
                <a:solidFill>
                  <a:srgbClr val="323537"/>
                </a:solidFill>
                <a:latin typeface="Montserrat"/>
                <a:cs typeface="Montserrat"/>
              </a:rPr>
              <a:t>or</a:t>
            </a:r>
            <a:r>
              <a:rPr sz="1000" spc="-15" dirty="0">
                <a:solidFill>
                  <a:srgbClr val="323537"/>
                </a:solidFill>
                <a:latin typeface="Montserrat"/>
                <a:cs typeface="Montserrat"/>
              </a:rPr>
              <a:t> </a:t>
            </a:r>
            <a:r>
              <a:rPr sz="1000" dirty="0">
                <a:solidFill>
                  <a:srgbClr val="323537"/>
                </a:solidFill>
                <a:latin typeface="Montserrat"/>
                <a:cs typeface="Montserrat"/>
              </a:rPr>
              <a:t>above</a:t>
            </a:r>
            <a:r>
              <a:rPr sz="1000" spc="-10" dirty="0">
                <a:solidFill>
                  <a:srgbClr val="323537"/>
                </a:solidFill>
                <a:latin typeface="Montserrat"/>
                <a:cs typeface="Montserrat"/>
              </a:rPr>
              <a:t> </a:t>
            </a:r>
            <a:r>
              <a:rPr lang="en-GB" sz="1000" spc="-10" dirty="0">
                <a:solidFill>
                  <a:srgbClr val="323537"/>
                </a:solidFill>
                <a:latin typeface="Montserrat"/>
                <a:cs typeface="Montserrat"/>
              </a:rPr>
              <a:t>the kick out levels</a:t>
            </a:r>
            <a:r>
              <a:rPr sz="1000" dirty="0">
                <a:solidFill>
                  <a:srgbClr val="323537"/>
                </a:solidFill>
                <a:latin typeface="Montserrat"/>
                <a:cs typeface="Montserrat"/>
              </a:rPr>
              <a:t>,</a:t>
            </a:r>
            <a:r>
              <a:rPr sz="1000" spc="-15" dirty="0">
                <a:solidFill>
                  <a:srgbClr val="323537"/>
                </a:solidFill>
                <a:latin typeface="Montserrat"/>
                <a:cs typeface="Montserrat"/>
              </a:rPr>
              <a:t> </a:t>
            </a:r>
            <a:r>
              <a:rPr sz="1000" dirty="0">
                <a:solidFill>
                  <a:srgbClr val="323537"/>
                </a:solidFill>
                <a:latin typeface="Montserrat"/>
                <a:cs typeface="Montserrat"/>
              </a:rPr>
              <a:t>so</a:t>
            </a:r>
            <a:r>
              <a:rPr sz="1000" spc="-10" dirty="0">
                <a:solidFill>
                  <a:srgbClr val="323537"/>
                </a:solidFill>
                <a:latin typeface="Montserrat"/>
                <a:cs typeface="Montserrat"/>
              </a:rPr>
              <a:t> </a:t>
            </a:r>
            <a:r>
              <a:rPr lang="en-US" sz="1000" spc="-10" dirty="0">
                <a:solidFill>
                  <a:srgbClr val="323537"/>
                </a:solidFill>
                <a:latin typeface="Montserrat"/>
                <a:cs typeface="Montserrat"/>
              </a:rPr>
              <a:t>47.10</a:t>
            </a:r>
            <a:r>
              <a:rPr sz="1000" dirty="0">
                <a:solidFill>
                  <a:srgbClr val="323537"/>
                </a:solidFill>
                <a:latin typeface="Montserrat"/>
                <a:cs typeface="Montserrat"/>
              </a:rPr>
              <a:t>%</a:t>
            </a:r>
            <a:r>
              <a:rPr sz="1000" spc="-15" dirty="0">
                <a:solidFill>
                  <a:srgbClr val="323537"/>
                </a:solidFill>
                <a:latin typeface="Montserrat"/>
                <a:cs typeface="Montserrat"/>
              </a:rPr>
              <a:t> </a:t>
            </a:r>
            <a:r>
              <a:rPr sz="1000" dirty="0">
                <a:solidFill>
                  <a:srgbClr val="323537"/>
                </a:solidFill>
                <a:latin typeface="Montserrat"/>
                <a:cs typeface="Montserrat"/>
              </a:rPr>
              <a:t>for</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lang="en-GB" sz="1000" spc="-15" dirty="0">
                <a:solidFill>
                  <a:srgbClr val="323537"/>
                </a:solidFill>
                <a:latin typeface="Montserrat"/>
                <a:cs typeface="Montserrat"/>
              </a:rPr>
              <a:t>6</a:t>
            </a:r>
            <a:r>
              <a:rPr sz="1000" spc="-10" dirty="0">
                <a:solidFill>
                  <a:srgbClr val="323537"/>
                </a:solidFill>
                <a:latin typeface="Montserrat"/>
                <a:cs typeface="Montserrat"/>
              </a:rPr>
              <a:t> </a:t>
            </a:r>
            <a:r>
              <a:rPr sz="1000" dirty="0">
                <a:solidFill>
                  <a:srgbClr val="323537"/>
                </a:solidFill>
                <a:latin typeface="Montserrat"/>
                <a:cs typeface="Montserrat"/>
              </a:rPr>
              <a:t>years</a:t>
            </a:r>
            <a:r>
              <a:rPr sz="1000" spc="-10" dirty="0">
                <a:solidFill>
                  <a:srgbClr val="323537"/>
                </a:solidFill>
                <a:latin typeface="Montserrat"/>
                <a:cs typeface="Montserrat"/>
              </a:rPr>
              <a:t> </a:t>
            </a:r>
            <a:r>
              <a:rPr sz="1000" dirty="0">
                <a:solidFill>
                  <a:srgbClr val="323537"/>
                </a:solidFill>
                <a:latin typeface="Montserrat"/>
                <a:cs typeface="Montserrat"/>
              </a:rPr>
              <a:t>it</a:t>
            </a:r>
            <a:r>
              <a:rPr sz="1000" spc="-15" dirty="0">
                <a:solidFill>
                  <a:srgbClr val="323537"/>
                </a:solidFill>
                <a:latin typeface="Montserrat"/>
                <a:cs typeface="Montserrat"/>
              </a:rPr>
              <a:t> </a:t>
            </a:r>
            <a:r>
              <a:rPr sz="1000" dirty="0">
                <a:solidFill>
                  <a:srgbClr val="323537"/>
                </a:solidFill>
                <a:latin typeface="Montserrat"/>
                <a:cs typeface="Montserrat"/>
              </a:rPr>
              <a:t>has</a:t>
            </a:r>
            <a:r>
              <a:rPr sz="1000" spc="-10" dirty="0">
                <a:solidFill>
                  <a:srgbClr val="323537"/>
                </a:solidFill>
                <a:latin typeface="Montserrat"/>
                <a:cs typeface="Montserrat"/>
              </a:rPr>
              <a:t> </a:t>
            </a:r>
            <a:r>
              <a:rPr sz="1000" dirty="0">
                <a:solidFill>
                  <a:srgbClr val="323537"/>
                </a:solidFill>
                <a:latin typeface="Montserrat"/>
                <a:cs typeface="Montserrat"/>
              </a:rPr>
              <a:t>run.</a:t>
            </a:r>
            <a:r>
              <a:rPr sz="1000" spc="-15" dirty="0">
                <a:solidFill>
                  <a:srgbClr val="323537"/>
                </a:solidFill>
                <a:latin typeface="Montserrat"/>
                <a:cs typeface="Montserrat"/>
              </a:rPr>
              <a:t> </a:t>
            </a:r>
            <a:r>
              <a:rPr sz="1000" dirty="0">
                <a:solidFill>
                  <a:srgbClr val="323537"/>
                </a:solidFill>
                <a:latin typeface="Montserrat"/>
                <a:cs typeface="Montserrat"/>
              </a:rPr>
              <a:t>If</a:t>
            </a:r>
            <a:r>
              <a:rPr sz="1000" spc="-10" dirty="0">
                <a:solidFill>
                  <a:srgbClr val="323537"/>
                </a:solidFill>
                <a:latin typeface="Montserrat"/>
                <a:cs typeface="Montserrat"/>
              </a:rPr>
              <a:t> </a:t>
            </a:r>
            <a:r>
              <a:rPr sz="1000" dirty="0">
                <a:solidFill>
                  <a:srgbClr val="323537"/>
                </a:solidFill>
                <a:latin typeface="Montserrat"/>
                <a:cs typeface="Montserrat"/>
              </a:rPr>
              <a:t>it</a:t>
            </a:r>
            <a:r>
              <a:rPr sz="1000" spc="-15" dirty="0">
                <a:solidFill>
                  <a:srgbClr val="323537"/>
                </a:solidFill>
                <a:latin typeface="Montserrat"/>
                <a:cs typeface="Montserrat"/>
              </a:rPr>
              <a:t> </a:t>
            </a:r>
            <a:r>
              <a:rPr sz="1000" dirty="0">
                <a:solidFill>
                  <a:srgbClr val="323537"/>
                </a:solidFill>
                <a:latin typeface="Montserrat"/>
                <a:cs typeface="Montserrat"/>
              </a:rPr>
              <a:t>doesn’t</a:t>
            </a:r>
            <a:r>
              <a:rPr sz="1000" spc="-10" dirty="0">
                <a:solidFill>
                  <a:srgbClr val="323537"/>
                </a:solidFill>
                <a:latin typeface="Montserrat"/>
                <a:cs typeface="Montserrat"/>
              </a:rPr>
              <a:t> </a:t>
            </a:r>
            <a:r>
              <a:rPr sz="1000" dirty="0">
                <a:solidFill>
                  <a:srgbClr val="323537"/>
                </a:solidFill>
                <a:latin typeface="Montserrat"/>
                <a:cs typeface="Montserrat"/>
              </a:rPr>
              <a:t>mature</a:t>
            </a:r>
            <a:r>
              <a:rPr sz="1000" spc="-15" dirty="0">
                <a:solidFill>
                  <a:srgbClr val="323537"/>
                </a:solidFill>
                <a:latin typeface="Montserrat"/>
                <a:cs typeface="Montserrat"/>
              </a:rPr>
              <a:t> </a:t>
            </a:r>
            <a:r>
              <a:rPr sz="1000" spc="-10" dirty="0">
                <a:solidFill>
                  <a:srgbClr val="323537"/>
                </a:solidFill>
                <a:latin typeface="Montserrat"/>
                <a:cs typeface="Montserrat"/>
              </a:rPr>
              <a:t>early, </a:t>
            </a:r>
            <a:r>
              <a:rPr sz="1000" dirty="0">
                <a:solidFill>
                  <a:srgbClr val="323537"/>
                </a:solidFill>
                <a:latin typeface="Montserrat"/>
                <a:cs typeface="Montserrat"/>
              </a:rPr>
              <a:t>then</a:t>
            </a:r>
            <a:r>
              <a:rPr sz="1000" spc="-15" dirty="0">
                <a:solidFill>
                  <a:srgbClr val="323537"/>
                </a:solidFill>
                <a:latin typeface="Montserrat"/>
                <a:cs typeface="Montserrat"/>
              </a:rPr>
              <a:t> </a:t>
            </a:r>
            <a:r>
              <a:rPr sz="1000" dirty="0">
                <a:solidFill>
                  <a:srgbClr val="323537"/>
                </a:solidFill>
                <a:latin typeface="Montserrat"/>
                <a:cs typeface="Montserrat"/>
              </a:rPr>
              <a:t>it</a:t>
            </a:r>
            <a:r>
              <a:rPr sz="1000" spc="-15" dirty="0">
                <a:solidFill>
                  <a:srgbClr val="323537"/>
                </a:solidFill>
                <a:latin typeface="Montserrat"/>
                <a:cs typeface="Montserrat"/>
              </a:rPr>
              <a:t> </a:t>
            </a:r>
            <a:r>
              <a:rPr sz="1000" dirty="0">
                <a:solidFill>
                  <a:srgbClr val="323537"/>
                </a:solidFill>
                <a:latin typeface="Montserrat"/>
                <a:cs typeface="Montserrat"/>
              </a:rPr>
              <a:t>will</a:t>
            </a:r>
            <a:r>
              <a:rPr sz="1000" spc="-15" dirty="0">
                <a:solidFill>
                  <a:srgbClr val="323537"/>
                </a:solidFill>
                <a:latin typeface="Montserrat"/>
                <a:cs typeface="Montserrat"/>
              </a:rPr>
              <a:t> </a:t>
            </a:r>
            <a:r>
              <a:rPr sz="1000" dirty="0">
                <a:solidFill>
                  <a:srgbClr val="323537"/>
                </a:solidFill>
                <a:latin typeface="Montserrat"/>
                <a:cs typeface="Montserrat"/>
              </a:rPr>
              <a:t>return</a:t>
            </a:r>
            <a:r>
              <a:rPr sz="1000" spc="-15" dirty="0">
                <a:solidFill>
                  <a:srgbClr val="323537"/>
                </a:solidFill>
                <a:latin typeface="Montserrat"/>
                <a:cs typeface="Montserrat"/>
              </a:rPr>
              <a:t> </a:t>
            </a:r>
            <a:r>
              <a:rPr sz="1000" dirty="0">
                <a:solidFill>
                  <a:srgbClr val="323537"/>
                </a:solidFill>
                <a:latin typeface="Montserrat"/>
                <a:cs typeface="Montserrat"/>
              </a:rPr>
              <a:t>initial</a:t>
            </a:r>
            <a:r>
              <a:rPr sz="1000" spc="-10" dirty="0">
                <a:solidFill>
                  <a:srgbClr val="323537"/>
                </a:solidFill>
                <a:latin typeface="Montserrat"/>
                <a:cs typeface="Montserrat"/>
              </a:rPr>
              <a:t> capital.</a:t>
            </a:r>
            <a:endParaRPr sz="1000" dirty="0">
              <a:latin typeface="Montserrat"/>
              <a:cs typeface="Montserrat"/>
            </a:endParaRPr>
          </a:p>
        </p:txBody>
      </p:sp>
      <p:pic>
        <p:nvPicPr>
          <p:cNvPr id="5" name="object 5"/>
          <p:cNvPicPr/>
          <p:nvPr/>
        </p:nvPicPr>
        <p:blipFill>
          <a:blip r:embed="rId2" cstate="print"/>
          <a:stretch>
            <a:fillRect/>
          </a:stretch>
        </p:blipFill>
        <p:spPr>
          <a:xfrm>
            <a:off x="0" y="0"/>
            <a:ext cx="7559992" cy="4289640"/>
          </a:xfrm>
          <a:prstGeom prst="rect">
            <a:avLst/>
          </a:prstGeom>
        </p:spPr>
      </p:pic>
      <p:sp>
        <p:nvSpPr>
          <p:cNvPr id="6" name="object 6"/>
          <p:cNvSpPr/>
          <p:nvPr/>
        </p:nvSpPr>
        <p:spPr>
          <a:xfrm>
            <a:off x="622747" y="4891502"/>
            <a:ext cx="422275" cy="422275"/>
          </a:xfrm>
          <a:custGeom>
            <a:avLst/>
            <a:gdLst/>
            <a:ahLst/>
            <a:cxnLst/>
            <a:rect l="l" t="t" r="r" b="b"/>
            <a:pathLst>
              <a:path w="422275" h="422275">
                <a:moveTo>
                  <a:pt x="210077" y="0"/>
                </a:moveTo>
                <a:lnTo>
                  <a:pt x="159162" y="21088"/>
                </a:lnTo>
                <a:lnTo>
                  <a:pt x="21088" y="159162"/>
                </a:lnTo>
                <a:lnTo>
                  <a:pt x="0" y="210070"/>
                </a:lnTo>
                <a:lnTo>
                  <a:pt x="5272" y="237161"/>
                </a:lnTo>
                <a:lnTo>
                  <a:pt x="21088" y="260978"/>
                </a:lnTo>
                <a:lnTo>
                  <a:pt x="161169" y="401059"/>
                </a:lnTo>
                <a:lnTo>
                  <a:pt x="184988" y="416875"/>
                </a:lnTo>
                <a:lnTo>
                  <a:pt x="212083" y="422148"/>
                </a:lnTo>
                <a:lnTo>
                  <a:pt x="239179" y="416875"/>
                </a:lnTo>
                <a:lnTo>
                  <a:pt x="262997" y="401059"/>
                </a:lnTo>
                <a:lnTo>
                  <a:pt x="401059" y="262985"/>
                </a:lnTo>
                <a:lnTo>
                  <a:pt x="416875" y="239168"/>
                </a:lnTo>
                <a:lnTo>
                  <a:pt x="422147" y="212077"/>
                </a:lnTo>
                <a:lnTo>
                  <a:pt x="416875" y="184986"/>
                </a:lnTo>
                <a:lnTo>
                  <a:pt x="401059" y="161169"/>
                </a:lnTo>
                <a:lnTo>
                  <a:pt x="260991" y="21088"/>
                </a:lnTo>
                <a:lnTo>
                  <a:pt x="237172" y="5272"/>
                </a:lnTo>
                <a:lnTo>
                  <a:pt x="210077" y="0"/>
                </a:lnTo>
                <a:close/>
              </a:path>
            </a:pathLst>
          </a:custGeom>
          <a:solidFill>
            <a:srgbClr val="39405A"/>
          </a:solidFill>
        </p:spPr>
        <p:txBody>
          <a:bodyPr wrap="square" lIns="0" tIns="0" rIns="0" bIns="0" rtlCol="0"/>
          <a:lstStyle/>
          <a:p>
            <a:endParaRPr/>
          </a:p>
        </p:txBody>
      </p:sp>
      <p:sp>
        <p:nvSpPr>
          <p:cNvPr id="7" name="object 7"/>
          <p:cNvSpPr txBox="1"/>
          <p:nvPr/>
        </p:nvSpPr>
        <p:spPr>
          <a:xfrm>
            <a:off x="347300" y="4480797"/>
            <a:ext cx="6831965" cy="1361911"/>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ANSWERS</a:t>
            </a:r>
            <a:endParaRPr sz="1600" dirty="0">
              <a:latin typeface="Montserrat"/>
              <a:cs typeface="Montserrat"/>
            </a:endParaRPr>
          </a:p>
          <a:p>
            <a:pPr marL="66675">
              <a:lnSpc>
                <a:spcPct val="100000"/>
              </a:lnSpc>
              <a:spcBef>
                <a:spcPts val="1935"/>
              </a:spcBef>
              <a:tabLst>
                <a:tab pos="408305" algn="l"/>
              </a:tabLst>
            </a:pPr>
            <a:r>
              <a:rPr sz="1500" b="1" spc="-25" dirty="0">
                <a:solidFill>
                  <a:srgbClr val="3E8B73"/>
                </a:solidFill>
                <a:latin typeface="Montserrat SemiBold"/>
                <a:cs typeface="Montserrat SemiBold"/>
              </a:rPr>
              <a:t>1:</a:t>
            </a:r>
            <a:r>
              <a:rPr sz="1500" b="1" dirty="0">
                <a:solidFill>
                  <a:srgbClr val="3E8B73"/>
                </a:solidFill>
                <a:latin typeface="Montserrat SemiBold"/>
                <a:cs typeface="Montserrat SemiBold"/>
              </a:rPr>
              <a:t>	</a:t>
            </a:r>
            <a:r>
              <a:rPr sz="2250" b="1" spc="-75" baseline="1851" dirty="0">
                <a:solidFill>
                  <a:srgbClr val="FFFFFF"/>
                </a:solidFill>
                <a:latin typeface="Montserrat SemiBold"/>
                <a:cs typeface="Montserrat SemiBold"/>
              </a:rPr>
              <a:t>d</a:t>
            </a:r>
            <a:endParaRPr sz="2250" baseline="1851" dirty="0">
              <a:latin typeface="Montserrat SemiBold"/>
              <a:cs typeface="Montserrat SemiBold"/>
            </a:endParaRPr>
          </a:p>
          <a:p>
            <a:pPr marL="66675" marR="5080" algn="just">
              <a:spcBef>
                <a:spcPts val="1320"/>
              </a:spcBef>
            </a:pPr>
            <a:r>
              <a:rPr sz="1000" dirty="0">
                <a:solidFill>
                  <a:srgbClr val="323537"/>
                </a:solidFill>
                <a:latin typeface="Montserrat"/>
                <a:cs typeface="Montserrat"/>
              </a:rPr>
              <a:t>In</a:t>
            </a:r>
            <a:r>
              <a:rPr sz="1000" spc="-20" dirty="0">
                <a:solidFill>
                  <a:srgbClr val="323537"/>
                </a:solidFill>
                <a:latin typeface="Montserrat"/>
                <a:cs typeface="Montserrat"/>
              </a:rPr>
              <a:t> </a:t>
            </a:r>
            <a:r>
              <a:rPr sz="1000" dirty="0">
                <a:solidFill>
                  <a:srgbClr val="323537"/>
                </a:solidFill>
                <a:latin typeface="Montserrat"/>
                <a:cs typeface="Montserrat"/>
              </a:rPr>
              <a:t>the</a:t>
            </a:r>
            <a:r>
              <a:rPr sz="1000" spc="-20" dirty="0">
                <a:solidFill>
                  <a:srgbClr val="323537"/>
                </a:solidFill>
                <a:latin typeface="Montserrat"/>
                <a:cs typeface="Montserrat"/>
              </a:rPr>
              <a:t> </a:t>
            </a:r>
            <a:r>
              <a:rPr sz="1000" dirty="0">
                <a:solidFill>
                  <a:srgbClr val="323537"/>
                </a:solidFill>
                <a:latin typeface="Montserrat"/>
                <a:cs typeface="Montserrat"/>
              </a:rPr>
              <a:t>unlikely</a:t>
            </a:r>
            <a:r>
              <a:rPr sz="1000" spc="-20" dirty="0">
                <a:solidFill>
                  <a:srgbClr val="323537"/>
                </a:solidFill>
                <a:latin typeface="Montserrat"/>
                <a:cs typeface="Montserrat"/>
              </a:rPr>
              <a:t> </a:t>
            </a:r>
            <a:r>
              <a:rPr sz="1000" dirty="0">
                <a:solidFill>
                  <a:srgbClr val="323537"/>
                </a:solidFill>
                <a:latin typeface="Montserrat"/>
                <a:cs typeface="Montserrat"/>
              </a:rPr>
              <a:t>event</a:t>
            </a:r>
            <a:r>
              <a:rPr sz="1000" spc="-20" dirty="0">
                <a:solidFill>
                  <a:srgbClr val="323537"/>
                </a:solidFill>
                <a:latin typeface="Montserrat"/>
                <a:cs typeface="Montserrat"/>
              </a:rPr>
              <a:t> </a:t>
            </a:r>
            <a:r>
              <a:rPr sz="1000" dirty="0">
                <a:solidFill>
                  <a:srgbClr val="323537"/>
                </a:solidFill>
                <a:latin typeface="Montserrat"/>
                <a:cs typeface="Montserrat"/>
              </a:rPr>
              <a:t>the</a:t>
            </a:r>
            <a:r>
              <a:rPr sz="1000" spc="-20" dirty="0">
                <a:solidFill>
                  <a:srgbClr val="323537"/>
                </a:solidFill>
                <a:latin typeface="Montserrat"/>
                <a:cs typeface="Montserrat"/>
              </a:rPr>
              <a:t> </a:t>
            </a:r>
            <a:r>
              <a:rPr sz="1000" dirty="0">
                <a:solidFill>
                  <a:srgbClr val="323537"/>
                </a:solidFill>
                <a:latin typeface="Montserrat"/>
                <a:cs typeface="Montserrat"/>
              </a:rPr>
              <a:t>Issuer</a:t>
            </a:r>
            <a:r>
              <a:rPr lang="en-GB" sz="1000" dirty="0">
                <a:solidFill>
                  <a:srgbClr val="323537"/>
                </a:solidFill>
                <a:latin typeface="Montserrat"/>
                <a:cs typeface="Montserrat"/>
              </a:rPr>
              <a:t> Goldman Sachs </a:t>
            </a:r>
            <a:r>
              <a:rPr sz="1000" dirty="0">
                <a:solidFill>
                  <a:srgbClr val="323537"/>
                </a:solidFill>
                <a:latin typeface="Montserrat"/>
                <a:cs typeface="Montserrat"/>
              </a:rPr>
              <a:t>fails</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dirty="0">
                <a:solidFill>
                  <a:srgbClr val="323537"/>
                </a:solidFill>
                <a:latin typeface="Montserrat"/>
                <a:cs typeface="Montserrat"/>
              </a:rPr>
              <a:t>remain</a:t>
            </a:r>
            <a:r>
              <a:rPr sz="1000" spc="-10" dirty="0">
                <a:solidFill>
                  <a:srgbClr val="323537"/>
                </a:solidFill>
                <a:latin typeface="Montserrat"/>
                <a:cs typeface="Montserrat"/>
              </a:rPr>
              <a:t> </a:t>
            </a:r>
            <a:r>
              <a:rPr sz="1000" dirty="0">
                <a:solidFill>
                  <a:srgbClr val="323537"/>
                </a:solidFill>
                <a:latin typeface="Montserrat"/>
                <a:cs typeface="Montserrat"/>
              </a:rPr>
              <a:t>solvent,</a:t>
            </a:r>
            <a:r>
              <a:rPr sz="1000" spc="-15" dirty="0">
                <a:solidFill>
                  <a:srgbClr val="323537"/>
                </a:solidFill>
                <a:latin typeface="Montserrat"/>
                <a:cs typeface="Montserrat"/>
              </a:rPr>
              <a:t> </a:t>
            </a:r>
            <a:r>
              <a:rPr sz="1000" dirty="0">
                <a:solidFill>
                  <a:srgbClr val="323537"/>
                </a:solidFill>
                <a:latin typeface="Montserrat"/>
                <a:cs typeface="Montserrat"/>
              </a:rPr>
              <a:t>you</a:t>
            </a:r>
            <a:r>
              <a:rPr sz="1000" spc="-10" dirty="0">
                <a:solidFill>
                  <a:srgbClr val="323537"/>
                </a:solidFill>
                <a:latin typeface="Montserrat"/>
                <a:cs typeface="Montserrat"/>
              </a:rPr>
              <a:t> </a:t>
            </a:r>
            <a:r>
              <a:rPr sz="1000" dirty="0">
                <a:solidFill>
                  <a:srgbClr val="323537"/>
                </a:solidFill>
                <a:latin typeface="Montserrat"/>
                <a:cs typeface="Montserrat"/>
              </a:rPr>
              <a:t>may</a:t>
            </a:r>
            <a:r>
              <a:rPr sz="1000" spc="-15" dirty="0">
                <a:solidFill>
                  <a:srgbClr val="323537"/>
                </a:solidFill>
                <a:latin typeface="Montserrat"/>
                <a:cs typeface="Montserrat"/>
              </a:rPr>
              <a:t> </a:t>
            </a:r>
            <a:r>
              <a:rPr sz="1000" dirty="0">
                <a:solidFill>
                  <a:srgbClr val="323537"/>
                </a:solidFill>
                <a:latin typeface="Montserrat"/>
                <a:cs typeface="Montserrat"/>
              </a:rPr>
              <a:t>lose</a:t>
            </a:r>
            <a:r>
              <a:rPr sz="1000" spc="-10" dirty="0">
                <a:solidFill>
                  <a:srgbClr val="323537"/>
                </a:solidFill>
                <a:latin typeface="Montserrat"/>
                <a:cs typeface="Montserrat"/>
              </a:rPr>
              <a:t> </a:t>
            </a:r>
            <a:r>
              <a:rPr sz="1000" dirty="0">
                <a:solidFill>
                  <a:srgbClr val="323537"/>
                </a:solidFill>
                <a:latin typeface="Montserrat"/>
                <a:cs typeface="Montserrat"/>
              </a:rPr>
              <a:t>some</a:t>
            </a:r>
            <a:r>
              <a:rPr sz="1000" spc="-15" dirty="0">
                <a:solidFill>
                  <a:srgbClr val="323537"/>
                </a:solidFill>
                <a:latin typeface="Montserrat"/>
                <a:cs typeface="Montserrat"/>
              </a:rPr>
              <a:t> </a:t>
            </a:r>
            <a:r>
              <a:rPr sz="1000" dirty="0">
                <a:solidFill>
                  <a:srgbClr val="323537"/>
                </a:solidFill>
                <a:latin typeface="Montserrat"/>
                <a:cs typeface="Montserrat"/>
              </a:rPr>
              <a:t>or</a:t>
            </a:r>
            <a:r>
              <a:rPr sz="1000" spc="-10" dirty="0">
                <a:solidFill>
                  <a:srgbClr val="323537"/>
                </a:solidFill>
                <a:latin typeface="Montserrat"/>
                <a:cs typeface="Montserrat"/>
              </a:rPr>
              <a:t> </a:t>
            </a:r>
            <a:r>
              <a:rPr sz="1000" dirty="0">
                <a:solidFill>
                  <a:srgbClr val="323537"/>
                </a:solidFill>
                <a:latin typeface="Montserrat"/>
                <a:cs typeface="Montserrat"/>
              </a:rPr>
              <a:t>all</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your</a:t>
            </a:r>
            <a:r>
              <a:rPr sz="1000" spc="-15" dirty="0">
                <a:solidFill>
                  <a:srgbClr val="323537"/>
                </a:solidFill>
                <a:latin typeface="Montserrat"/>
                <a:cs typeface="Montserrat"/>
              </a:rPr>
              <a:t> </a:t>
            </a:r>
            <a:r>
              <a:rPr sz="1000" dirty="0">
                <a:solidFill>
                  <a:srgbClr val="323537"/>
                </a:solidFill>
                <a:latin typeface="Montserrat"/>
                <a:cs typeface="Montserrat"/>
              </a:rPr>
              <a:t>money</a:t>
            </a:r>
            <a:r>
              <a:rPr sz="1000" spc="-10" dirty="0">
                <a:solidFill>
                  <a:srgbClr val="323537"/>
                </a:solidFill>
                <a:latin typeface="Montserrat"/>
                <a:cs typeface="Montserrat"/>
              </a:rPr>
              <a:t> </a:t>
            </a:r>
            <a:r>
              <a:rPr sz="1000" dirty="0">
                <a:solidFill>
                  <a:srgbClr val="323537"/>
                </a:solidFill>
                <a:latin typeface="Montserrat"/>
                <a:cs typeface="Montserrat"/>
              </a:rPr>
              <a:t>invested.</a:t>
            </a:r>
            <a:r>
              <a:rPr sz="1000" spc="-15" dirty="0">
                <a:solidFill>
                  <a:srgbClr val="323537"/>
                </a:solidFill>
                <a:latin typeface="Montserrat"/>
                <a:cs typeface="Montserrat"/>
              </a:rPr>
              <a:t> </a:t>
            </a:r>
            <a:r>
              <a:rPr sz="1000" dirty="0">
                <a:solidFill>
                  <a:srgbClr val="323537"/>
                </a:solidFill>
                <a:latin typeface="Montserrat"/>
                <a:cs typeface="Montserrat"/>
              </a:rPr>
              <a:t>In</a:t>
            </a:r>
            <a:r>
              <a:rPr sz="1000" spc="-10" dirty="0">
                <a:solidFill>
                  <a:srgbClr val="323537"/>
                </a:solidFill>
                <a:latin typeface="Montserrat"/>
                <a:cs typeface="Montserrat"/>
              </a:rPr>
              <a:t> </a:t>
            </a:r>
            <a:r>
              <a:rPr sz="1000" dirty="0">
                <a:solidFill>
                  <a:srgbClr val="323537"/>
                </a:solidFill>
                <a:latin typeface="Montserrat"/>
                <a:cs typeface="Montserrat"/>
              </a:rPr>
              <a:t>our</a:t>
            </a:r>
            <a:r>
              <a:rPr sz="1000" spc="-15" dirty="0">
                <a:solidFill>
                  <a:srgbClr val="323537"/>
                </a:solidFill>
                <a:latin typeface="Montserrat"/>
                <a:cs typeface="Montserrat"/>
              </a:rPr>
              <a:t> </a:t>
            </a:r>
            <a:r>
              <a:rPr sz="1000" dirty="0">
                <a:solidFill>
                  <a:srgbClr val="323537"/>
                </a:solidFill>
                <a:latin typeface="Montserrat"/>
                <a:cs typeface="Montserrat"/>
              </a:rPr>
              <a:t>20+</a:t>
            </a:r>
            <a:r>
              <a:rPr sz="1000" spc="-10" dirty="0">
                <a:solidFill>
                  <a:srgbClr val="323537"/>
                </a:solidFill>
                <a:latin typeface="Montserrat"/>
                <a:cs typeface="Montserrat"/>
              </a:rPr>
              <a:t> </a:t>
            </a:r>
            <a:r>
              <a:rPr sz="1000" dirty="0">
                <a:solidFill>
                  <a:srgbClr val="323537"/>
                </a:solidFill>
                <a:latin typeface="Montserrat"/>
                <a:cs typeface="Montserrat"/>
              </a:rPr>
              <a:t>years</a:t>
            </a:r>
            <a:r>
              <a:rPr sz="1000" spc="-15" dirty="0">
                <a:solidFill>
                  <a:srgbClr val="323537"/>
                </a:solidFill>
                <a:latin typeface="Montserrat"/>
                <a:cs typeface="Montserrat"/>
              </a:rPr>
              <a:t> </a:t>
            </a:r>
            <a:r>
              <a:rPr sz="1000" spc="-20" dirty="0">
                <a:solidFill>
                  <a:srgbClr val="323537"/>
                </a:solidFill>
                <a:latin typeface="Montserrat"/>
                <a:cs typeface="Montserrat"/>
              </a:rPr>
              <a:t>IDAD </a:t>
            </a:r>
            <a:r>
              <a:rPr sz="1000" dirty="0">
                <a:solidFill>
                  <a:srgbClr val="323537"/>
                </a:solidFill>
                <a:latin typeface="Montserrat"/>
                <a:cs typeface="Montserrat"/>
              </a:rPr>
              <a:t>has</a:t>
            </a:r>
            <a:r>
              <a:rPr sz="1000" spc="-15" dirty="0">
                <a:solidFill>
                  <a:srgbClr val="323537"/>
                </a:solidFill>
                <a:latin typeface="Montserrat"/>
                <a:cs typeface="Montserrat"/>
              </a:rPr>
              <a:t> </a:t>
            </a:r>
            <a:r>
              <a:rPr sz="1000" dirty="0">
                <a:solidFill>
                  <a:srgbClr val="323537"/>
                </a:solidFill>
                <a:latin typeface="Montserrat"/>
                <a:cs typeface="Montserrat"/>
              </a:rPr>
              <a:t>never</a:t>
            </a:r>
            <a:r>
              <a:rPr sz="1000" spc="-15" dirty="0">
                <a:solidFill>
                  <a:srgbClr val="323537"/>
                </a:solidFill>
                <a:latin typeface="Montserrat"/>
                <a:cs typeface="Montserrat"/>
              </a:rPr>
              <a:t> </a:t>
            </a:r>
            <a:r>
              <a:rPr sz="1000" dirty="0">
                <a:solidFill>
                  <a:srgbClr val="323537"/>
                </a:solidFill>
                <a:latin typeface="Montserrat"/>
                <a:cs typeface="Montserrat"/>
              </a:rPr>
              <a:t>offered</a:t>
            </a:r>
            <a:r>
              <a:rPr sz="1000" spc="-15" dirty="0">
                <a:solidFill>
                  <a:srgbClr val="323537"/>
                </a:solidFill>
                <a:latin typeface="Montserrat"/>
                <a:cs typeface="Montserrat"/>
              </a:rPr>
              <a:t> </a:t>
            </a:r>
            <a:r>
              <a:rPr sz="1000" dirty="0">
                <a:solidFill>
                  <a:srgbClr val="323537"/>
                </a:solidFill>
                <a:latin typeface="Montserrat"/>
                <a:cs typeface="Montserrat"/>
              </a:rPr>
              <a:t>products</a:t>
            </a:r>
            <a:r>
              <a:rPr sz="1000" spc="-15" dirty="0">
                <a:solidFill>
                  <a:srgbClr val="323537"/>
                </a:solidFill>
                <a:latin typeface="Montserrat"/>
                <a:cs typeface="Montserrat"/>
              </a:rPr>
              <a:t> </a:t>
            </a:r>
            <a:r>
              <a:rPr sz="1000" dirty="0">
                <a:solidFill>
                  <a:srgbClr val="323537"/>
                </a:solidFill>
                <a:latin typeface="Montserrat"/>
                <a:cs typeface="Montserrat"/>
              </a:rPr>
              <a:t>with</a:t>
            </a:r>
            <a:r>
              <a:rPr sz="1000" spc="-15" dirty="0">
                <a:solidFill>
                  <a:srgbClr val="323537"/>
                </a:solidFill>
                <a:latin typeface="Montserrat"/>
                <a:cs typeface="Montserrat"/>
              </a:rPr>
              <a:t> </a:t>
            </a:r>
            <a:r>
              <a:rPr sz="1000" dirty="0">
                <a:solidFill>
                  <a:srgbClr val="323537"/>
                </a:solidFill>
                <a:latin typeface="Montserrat"/>
                <a:cs typeface="Montserrat"/>
              </a:rPr>
              <a:t>banks</a:t>
            </a:r>
            <a:r>
              <a:rPr sz="1000" spc="-15" dirty="0">
                <a:solidFill>
                  <a:srgbClr val="323537"/>
                </a:solidFill>
                <a:latin typeface="Montserrat"/>
                <a:cs typeface="Montserrat"/>
              </a:rPr>
              <a:t> </a:t>
            </a:r>
            <a:r>
              <a:rPr sz="1000" dirty="0">
                <a:solidFill>
                  <a:srgbClr val="323537"/>
                </a:solidFill>
                <a:latin typeface="Montserrat"/>
                <a:cs typeface="Montserrat"/>
              </a:rPr>
              <a:t>that</a:t>
            </a:r>
            <a:r>
              <a:rPr sz="1000" spc="-15" dirty="0">
                <a:solidFill>
                  <a:srgbClr val="323537"/>
                </a:solidFill>
                <a:latin typeface="Montserrat"/>
                <a:cs typeface="Montserrat"/>
              </a:rPr>
              <a:t> </a:t>
            </a:r>
            <a:r>
              <a:rPr sz="1000" dirty="0">
                <a:solidFill>
                  <a:srgbClr val="323537"/>
                </a:solidFill>
                <a:latin typeface="Montserrat"/>
                <a:cs typeface="Montserrat"/>
              </a:rPr>
              <a:t>have</a:t>
            </a:r>
            <a:r>
              <a:rPr sz="1000" spc="-15" dirty="0">
                <a:solidFill>
                  <a:srgbClr val="323537"/>
                </a:solidFill>
                <a:latin typeface="Montserrat"/>
                <a:cs typeface="Montserrat"/>
              </a:rPr>
              <a:t> </a:t>
            </a:r>
            <a:r>
              <a:rPr sz="1000" dirty="0">
                <a:solidFill>
                  <a:srgbClr val="323537"/>
                </a:solidFill>
                <a:latin typeface="Montserrat"/>
                <a:cs typeface="Montserrat"/>
              </a:rPr>
              <a:t>subsequently</a:t>
            </a:r>
            <a:r>
              <a:rPr sz="1000" spc="-15" dirty="0">
                <a:solidFill>
                  <a:srgbClr val="323537"/>
                </a:solidFill>
                <a:latin typeface="Montserrat"/>
                <a:cs typeface="Montserrat"/>
              </a:rPr>
              <a:t> </a:t>
            </a:r>
            <a:r>
              <a:rPr sz="1000" dirty="0">
                <a:solidFill>
                  <a:srgbClr val="323537"/>
                </a:solidFill>
                <a:latin typeface="Montserrat"/>
                <a:cs typeface="Montserrat"/>
              </a:rPr>
              <a:t>failed,</a:t>
            </a:r>
            <a:r>
              <a:rPr sz="1000" spc="-15" dirty="0">
                <a:solidFill>
                  <a:srgbClr val="323537"/>
                </a:solidFill>
                <a:latin typeface="Montserrat"/>
                <a:cs typeface="Montserrat"/>
              </a:rPr>
              <a:t> </a:t>
            </a:r>
            <a:r>
              <a:rPr sz="1000" dirty="0">
                <a:solidFill>
                  <a:srgbClr val="323537"/>
                </a:solidFill>
                <a:latin typeface="Montserrat"/>
                <a:cs typeface="Montserrat"/>
              </a:rPr>
              <a:t>but</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future</a:t>
            </a:r>
            <a:r>
              <a:rPr sz="1000" spc="-15" dirty="0">
                <a:solidFill>
                  <a:srgbClr val="323537"/>
                </a:solidFill>
                <a:latin typeface="Montserrat"/>
                <a:cs typeface="Montserrat"/>
              </a:rPr>
              <a:t> </a:t>
            </a:r>
            <a:r>
              <a:rPr sz="1000" dirty="0">
                <a:solidFill>
                  <a:srgbClr val="323537"/>
                </a:solidFill>
                <a:latin typeface="Montserrat"/>
                <a:cs typeface="Montserrat"/>
              </a:rPr>
              <a:t>is</a:t>
            </a:r>
            <a:r>
              <a:rPr sz="1000" spc="-15" dirty="0">
                <a:solidFill>
                  <a:srgbClr val="323537"/>
                </a:solidFill>
                <a:latin typeface="Montserrat"/>
                <a:cs typeface="Montserrat"/>
              </a:rPr>
              <a:t> </a:t>
            </a:r>
            <a:r>
              <a:rPr sz="1000" dirty="0">
                <a:solidFill>
                  <a:srgbClr val="323537"/>
                </a:solidFill>
                <a:latin typeface="Montserrat"/>
                <a:cs typeface="Montserrat"/>
              </a:rPr>
              <a:t>always</a:t>
            </a:r>
            <a:r>
              <a:rPr sz="1000" spc="-15" dirty="0">
                <a:solidFill>
                  <a:srgbClr val="323537"/>
                </a:solidFill>
                <a:latin typeface="Montserrat"/>
                <a:cs typeface="Montserrat"/>
              </a:rPr>
              <a:t> </a:t>
            </a:r>
            <a:r>
              <a:rPr sz="1000" spc="-10" dirty="0">
                <a:solidFill>
                  <a:srgbClr val="323537"/>
                </a:solidFill>
                <a:latin typeface="Montserrat"/>
                <a:cs typeface="Montserrat"/>
              </a:rPr>
              <a:t>uncertain.</a:t>
            </a:r>
            <a:endParaRPr sz="1000" dirty="0">
              <a:latin typeface="Montserrat"/>
              <a:cs typeface="Montserrat"/>
            </a:endParaRPr>
          </a:p>
        </p:txBody>
      </p:sp>
      <p:sp>
        <p:nvSpPr>
          <p:cNvPr id="8" name="object 8"/>
          <p:cNvSpPr/>
          <p:nvPr/>
        </p:nvSpPr>
        <p:spPr>
          <a:xfrm>
            <a:off x="637359" y="5855966"/>
            <a:ext cx="422275" cy="422275"/>
          </a:xfrm>
          <a:custGeom>
            <a:avLst/>
            <a:gdLst/>
            <a:ahLst/>
            <a:cxnLst/>
            <a:rect l="l" t="t" r="r" b="b"/>
            <a:pathLst>
              <a:path w="422275" h="422275">
                <a:moveTo>
                  <a:pt x="210077" y="0"/>
                </a:moveTo>
                <a:lnTo>
                  <a:pt x="159162" y="21088"/>
                </a:lnTo>
                <a:lnTo>
                  <a:pt x="21088" y="159162"/>
                </a:lnTo>
                <a:lnTo>
                  <a:pt x="0" y="210070"/>
                </a:lnTo>
                <a:lnTo>
                  <a:pt x="5272" y="237161"/>
                </a:lnTo>
                <a:lnTo>
                  <a:pt x="21088" y="260978"/>
                </a:lnTo>
                <a:lnTo>
                  <a:pt x="161169" y="401059"/>
                </a:lnTo>
                <a:lnTo>
                  <a:pt x="184988" y="416875"/>
                </a:lnTo>
                <a:lnTo>
                  <a:pt x="212083" y="422148"/>
                </a:lnTo>
                <a:lnTo>
                  <a:pt x="239179" y="416875"/>
                </a:lnTo>
                <a:lnTo>
                  <a:pt x="262997" y="401059"/>
                </a:lnTo>
                <a:lnTo>
                  <a:pt x="401059" y="262985"/>
                </a:lnTo>
                <a:lnTo>
                  <a:pt x="416875" y="239168"/>
                </a:lnTo>
                <a:lnTo>
                  <a:pt x="422147" y="212077"/>
                </a:lnTo>
                <a:lnTo>
                  <a:pt x="416875" y="184986"/>
                </a:lnTo>
                <a:lnTo>
                  <a:pt x="401059" y="161169"/>
                </a:lnTo>
                <a:lnTo>
                  <a:pt x="260991" y="21088"/>
                </a:lnTo>
                <a:lnTo>
                  <a:pt x="237172" y="5272"/>
                </a:lnTo>
                <a:lnTo>
                  <a:pt x="210077" y="0"/>
                </a:lnTo>
                <a:close/>
              </a:path>
            </a:pathLst>
          </a:custGeom>
          <a:solidFill>
            <a:srgbClr val="39405A"/>
          </a:solidFill>
        </p:spPr>
        <p:txBody>
          <a:bodyPr wrap="square" lIns="0" tIns="0" rIns="0" bIns="0" rtlCol="0"/>
          <a:lstStyle/>
          <a:p>
            <a:endParaRPr/>
          </a:p>
        </p:txBody>
      </p:sp>
      <p:sp>
        <p:nvSpPr>
          <p:cNvPr id="9" name="object 9"/>
          <p:cNvSpPr/>
          <p:nvPr/>
        </p:nvSpPr>
        <p:spPr>
          <a:xfrm>
            <a:off x="667748" y="6865429"/>
            <a:ext cx="422275" cy="422275"/>
          </a:xfrm>
          <a:custGeom>
            <a:avLst/>
            <a:gdLst/>
            <a:ahLst/>
            <a:cxnLst/>
            <a:rect l="l" t="t" r="r" b="b"/>
            <a:pathLst>
              <a:path w="422275" h="422275">
                <a:moveTo>
                  <a:pt x="210077" y="0"/>
                </a:moveTo>
                <a:lnTo>
                  <a:pt x="159162" y="21088"/>
                </a:lnTo>
                <a:lnTo>
                  <a:pt x="21088" y="159162"/>
                </a:lnTo>
                <a:lnTo>
                  <a:pt x="0" y="210070"/>
                </a:lnTo>
                <a:lnTo>
                  <a:pt x="5272" y="237161"/>
                </a:lnTo>
                <a:lnTo>
                  <a:pt x="21088" y="260978"/>
                </a:lnTo>
                <a:lnTo>
                  <a:pt x="161169" y="401059"/>
                </a:lnTo>
                <a:lnTo>
                  <a:pt x="184988" y="416875"/>
                </a:lnTo>
                <a:lnTo>
                  <a:pt x="212083" y="422148"/>
                </a:lnTo>
                <a:lnTo>
                  <a:pt x="239179" y="416875"/>
                </a:lnTo>
                <a:lnTo>
                  <a:pt x="262997" y="401059"/>
                </a:lnTo>
                <a:lnTo>
                  <a:pt x="401059" y="262985"/>
                </a:lnTo>
                <a:lnTo>
                  <a:pt x="416875" y="239168"/>
                </a:lnTo>
                <a:lnTo>
                  <a:pt x="422147" y="212077"/>
                </a:lnTo>
                <a:lnTo>
                  <a:pt x="416875" y="184986"/>
                </a:lnTo>
                <a:lnTo>
                  <a:pt x="401059" y="161169"/>
                </a:lnTo>
                <a:lnTo>
                  <a:pt x="260991" y="21088"/>
                </a:lnTo>
                <a:lnTo>
                  <a:pt x="237172" y="5272"/>
                </a:lnTo>
                <a:lnTo>
                  <a:pt x="210077" y="0"/>
                </a:lnTo>
                <a:close/>
              </a:path>
            </a:pathLst>
          </a:custGeom>
          <a:solidFill>
            <a:srgbClr val="39405A"/>
          </a:solidFill>
        </p:spPr>
        <p:txBody>
          <a:bodyPr wrap="square" lIns="0" tIns="0" rIns="0" bIns="0" rtlCol="0"/>
          <a:lstStyle/>
          <a:p>
            <a:endParaRPr/>
          </a:p>
        </p:txBody>
      </p:sp>
      <p:sp>
        <p:nvSpPr>
          <p:cNvPr id="10" name="object 10"/>
          <p:cNvSpPr txBox="1"/>
          <p:nvPr/>
        </p:nvSpPr>
        <p:spPr>
          <a:xfrm>
            <a:off x="401299" y="6340504"/>
            <a:ext cx="6817359" cy="1167130"/>
          </a:xfrm>
          <a:prstGeom prst="rect">
            <a:avLst/>
          </a:prstGeom>
        </p:spPr>
        <p:txBody>
          <a:bodyPr vert="horz" wrap="square" lIns="0" tIns="12700" rIns="0" bIns="0" rtlCol="0">
            <a:spAutoFit/>
          </a:bodyPr>
          <a:lstStyle/>
          <a:p>
            <a:pPr marL="12700" marR="5080" algn="just">
              <a:lnSpc>
                <a:spcPct val="100000"/>
              </a:lnSpc>
              <a:spcBef>
                <a:spcPts val="100"/>
              </a:spcBef>
            </a:pPr>
            <a:r>
              <a:rPr sz="1000" dirty="0">
                <a:solidFill>
                  <a:srgbClr val="323537"/>
                </a:solidFill>
                <a:latin typeface="Montserrat"/>
                <a:cs typeface="Montserrat"/>
              </a:rPr>
              <a:t>If</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Plan</a:t>
            </a:r>
            <a:r>
              <a:rPr sz="1000" spc="-15" dirty="0">
                <a:solidFill>
                  <a:srgbClr val="323537"/>
                </a:solidFill>
                <a:latin typeface="Montserrat"/>
                <a:cs typeface="Montserrat"/>
              </a:rPr>
              <a:t> </a:t>
            </a:r>
            <a:r>
              <a:rPr sz="1000" dirty="0">
                <a:solidFill>
                  <a:srgbClr val="323537"/>
                </a:solidFill>
                <a:latin typeface="Montserrat"/>
                <a:cs typeface="Montserrat"/>
              </a:rPr>
              <a:t>hasn’t</a:t>
            </a:r>
            <a:r>
              <a:rPr sz="1000" spc="-10" dirty="0">
                <a:solidFill>
                  <a:srgbClr val="323537"/>
                </a:solidFill>
                <a:latin typeface="Montserrat"/>
                <a:cs typeface="Montserrat"/>
              </a:rPr>
              <a:t> </a:t>
            </a:r>
            <a:r>
              <a:rPr sz="1000" dirty="0">
                <a:solidFill>
                  <a:srgbClr val="323537"/>
                </a:solidFill>
                <a:latin typeface="Montserrat"/>
                <a:cs typeface="Montserrat"/>
              </a:rPr>
              <a:t>matured</a:t>
            </a:r>
            <a:r>
              <a:rPr sz="1000" spc="-10" dirty="0">
                <a:solidFill>
                  <a:srgbClr val="323537"/>
                </a:solidFill>
                <a:latin typeface="Montserrat"/>
                <a:cs typeface="Montserrat"/>
              </a:rPr>
              <a:t> </a:t>
            </a:r>
            <a:r>
              <a:rPr sz="1000" dirty="0">
                <a:solidFill>
                  <a:srgbClr val="323537"/>
                </a:solidFill>
                <a:latin typeface="Montserrat"/>
                <a:cs typeface="Montserrat"/>
              </a:rPr>
              <a:t>early</a:t>
            </a:r>
            <a:r>
              <a:rPr sz="1000" spc="-15" dirty="0">
                <a:solidFill>
                  <a:srgbClr val="323537"/>
                </a:solidFill>
                <a:latin typeface="Montserrat"/>
                <a:cs typeface="Montserrat"/>
              </a:rPr>
              <a:t> </a:t>
            </a:r>
            <a:r>
              <a:rPr sz="1000" dirty="0">
                <a:solidFill>
                  <a:srgbClr val="323537"/>
                </a:solidFill>
                <a:latin typeface="Montserrat"/>
                <a:cs typeface="Montserrat"/>
              </a:rPr>
              <a:t>with</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relevant</a:t>
            </a:r>
            <a:r>
              <a:rPr sz="1000" spc="-10" dirty="0">
                <a:solidFill>
                  <a:srgbClr val="323537"/>
                </a:solidFill>
                <a:latin typeface="Montserrat"/>
                <a:cs typeface="Montserrat"/>
              </a:rPr>
              <a:t> </a:t>
            </a:r>
            <a:r>
              <a:rPr sz="1000" dirty="0">
                <a:solidFill>
                  <a:srgbClr val="323537"/>
                </a:solidFill>
                <a:latin typeface="Montserrat"/>
                <a:cs typeface="Montserrat"/>
              </a:rPr>
              <a:t>amount</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growth,</a:t>
            </a:r>
            <a:r>
              <a:rPr sz="1000" spc="-10"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Underlying</a:t>
            </a:r>
            <a:r>
              <a:rPr sz="1000" spc="-10" dirty="0">
                <a:solidFill>
                  <a:srgbClr val="323537"/>
                </a:solidFill>
                <a:latin typeface="Montserrat"/>
                <a:cs typeface="Montserrat"/>
              </a:rPr>
              <a:t> </a:t>
            </a:r>
            <a:r>
              <a:rPr sz="1000" dirty="0">
                <a:solidFill>
                  <a:srgbClr val="323537"/>
                </a:solidFill>
                <a:latin typeface="Montserrat"/>
                <a:cs typeface="Montserrat"/>
              </a:rPr>
              <a:t>Ind</a:t>
            </a:r>
            <a:r>
              <a:rPr lang="en-GB" sz="1000" dirty="0">
                <a:solidFill>
                  <a:srgbClr val="323537"/>
                </a:solidFill>
                <a:latin typeface="Montserrat"/>
                <a:cs typeface="Montserrat"/>
              </a:rPr>
              <a:t>ices</a:t>
            </a:r>
            <a:r>
              <a:rPr sz="1000" spc="-15" dirty="0">
                <a:solidFill>
                  <a:srgbClr val="323537"/>
                </a:solidFill>
                <a:latin typeface="Montserrat"/>
                <a:cs typeface="Montserrat"/>
              </a:rPr>
              <a:t> </a:t>
            </a:r>
            <a:r>
              <a:rPr lang="en-GB" sz="1000" spc="-15" dirty="0">
                <a:solidFill>
                  <a:srgbClr val="323537"/>
                </a:solidFill>
                <a:latin typeface="Montserrat"/>
                <a:cs typeface="Montserrat"/>
              </a:rPr>
              <a:t>are</a:t>
            </a:r>
            <a:r>
              <a:rPr sz="1000" spc="-10" dirty="0">
                <a:solidFill>
                  <a:srgbClr val="323537"/>
                </a:solidFill>
                <a:latin typeface="Montserrat"/>
                <a:cs typeface="Montserrat"/>
              </a:rPr>
              <a:t> </a:t>
            </a:r>
            <a:r>
              <a:rPr sz="1000" dirty="0">
                <a:solidFill>
                  <a:srgbClr val="323537"/>
                </a:solidFill>
                <a:latin typeface="Montserrat"/>
                <a:cs typeface="Montserrat"/>
              </a:rPr>
              <a:t>below</a:t>
            </a:r>
            <a:r>
              <a:rPr sz="1000" spc="-10" dirty="0">
                <a:solidFill>
                  <a:srgbClr val="323537"/>
                </a:solidFill>
                <a:latin typeface="Montserrat"/>
                <a:cs typeface="Montserrat"/>
              </a:rPr>
              <a:t> </a:t>
            </a:r>
            <a:r>
              <a:rPr sz="1000" spc="-25" dirty="0">
                <a:solidFill>
                  <a:srgbClr val="323537"/>
                </a:solidFill>
                <a:latin typeface="Montserrat"/>
                <a:cs typeface="Montserrat"/>
              </a:rPr>
              <a:t>the </a:t>
            </a:r>
            <a:r>
              <a:rPr lang="en-GB" sz="1000" spc="-25" dirty="0">
                <a:solidFill>
                  <a:srgbClr val="323537"/>
                </a:solidFill>
                <a:latin typeface="Montserrat"/>
                <a:cs typeface="Montserrat"/>
              </a:rPr>
              <a:t>protection</a:t>
            </a:r>
            <a:r>
              <a:rPr sz="1000" spc="-20" dirty="0">
                <a:solidFill>
                  <a:srgbClr val="323537"/>
                </a:solidFill>
                <a:latin typeface="Montserrat"/>
                <a:cs typeface="Montserrat"/>
              </a:rPr>
              <a:t> </a:t>
            </a:r>
            <a:r>
              <a:rPr sz="1000" dirty="0">
                <a:solidFill>
                  <a:srgbClr val="323537"/>
                </a:solidFill>
                <a:latin typeface="Montserrat"/>
                <a:cs typeface="Montserrat"/>
              </a:rPr>
              <a:t>barrier</a:t>
            </a:r>
            <a:r>
              <a:rPr sz="1000" spc="-20" dirty="0">
                <a:solidFill>
                  <a:srgbClr val="323537"/>
                </a:solidFill>
                <a:latin typeface="Montserrat"/>
                <a:cs typeface="Montserrat"/>
              </a:rPr>
              <a:t> </a:t>
            </a:r>
            <a:r>
              <a:rPr sz="1000" dirty="0">
                <a:solidFill>
                  <a:srgbClr val="323537"/>
                </a:solidFill>
                <a:latin typeface="Montserrat"/>
                <a:cs typeface="Montserrat"/>
              </a:rPr>
              <a:t>(6</a:t>
            </a:r>
            <a:r>
              <a:rPr lang="en-GB" sz="1000" dirty="0">
                <a:solidFill>
                  <a:srgbClr val="323537"/>
                </a:solidFill>
                <a:latin typeface="Montserrat"/>
                <a:cs typeface="Montserrat"/>
              </a:rPr>
              <a:t>0</a:t>
            </a:r>
            <a:r>
              <a:rPr sz="1000" dirty="0">
                <a:solidFill>
                  <a:srgbClr val="323537"/>
                </a:solidFill>
                <a:latin typeface="Montserrat"/>
                <a:cs typeface="Montserrat"/>
              </a:rPr>
              <a:t>%</a:t>
            </a:r>
            <a:r>
              <a:rPr sz="1000" spc="-20"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its</a:t>
            </a:r>
            <a:r>
              <a:rPr sz="1000" spc="-20" dirty="0">
                <a:solidFill>
                  <a:srgbClr val="323537"/>
                </a:solidFill>
                <a:latin typeface="Montserrat"/>
                <a:cs typeface="Montserrat"/>
              </a:rPr>
              <a:t> </a:t>
            </a:r>
            <a:r>
              <a:rPr sz="1000" dirty="0" err="1">
                <a:solidFill>
                  <a:srgbClr val="323537"/>
                </a:solidFill>
                <a:latin typeface="Montserrat"/>
                <a:cs typeface="Montserrat"/>
              </a:rPr>
              <a:t>init</a:t>
            </a:r>
            <a:r>
              <a:rPr lang="en-GB" sz="1000" dirty="0" err="1">
                <a:solidFill>
                  <a:srgbClr val="323537"/>
                </a:solidFill>
                <a:latin typeface="Montserrat"/>
                <a:cs typeface="Montserrat"/>
              </a:rPr>
              <a:t>i</a:t>
            </a:r>
            <a:r>
              <a:rPr sz="1000" dirty="0">
                <a:solidFill>
                  <a:srgbClr val="323537"/>
                </a:solidFill>
                <a:latin typeface="Montserrat"/>
                <a:cs typeface="Montserrat"/>
              </a:rPr>
              <a:t>al</a:t>
            </a:r>
            <a:r>
              <a:rPr sz="1000" spc="-20" dirty="0">
                <a:solidFill>
                  <a:srgbClr val="323537"/>
                </a:solidFill>
                <a:latin typeface="Montserrat"/>
                <a:cs typeface="Montserrat"/>
              </a:rPr>
              <a:t> </a:t>
            </a:r>
            <a:r>
              <a:rPr sz="1000" dirty="0">
                <a:solidFill>
                  <a:srgbClr val="323537"/>
                </a:solidFill>
                <a:latin typeface="Montserrat"/>
                <a:cs typeface="Montserrat"/>
              </a:rPr>
              <a:t>level),</a:t>
            </a:r>
            <a:r>
              <a:rPr sz="1000" spc="-20" dirty="0">
                <a:solidFill>
                  <a:srgbClr val="323537"/>
                </a:solidFill>
                <a:latin typeface="Montserrat"/>
                <a:cs typeface="Montserrat"/>
              </a:rPr>
              <a:t> </a:t>
            </a:r>
            <a:r>
              <a:rPr sz="1000" dirty="0">
                <a:solidFill>
                  <a:srgbClr val="323537"/>
                </a:solidFill>
                <a:latin typeface="Montserrat"/>
                <a:cs typeface="Montserrat"/>
              </a:rPr>
              <a:t>investors</a:t>
            </a:r>
            <a:r>
              <a:rPr sz="1000" spc="-15" dirty="0">
                <a:solidFill>
                  <a:srgbClr val="323537"/>
                </a:solidFill>
                <a:latin typeface="Montserrat"/>
                <a:cs typeface="Montserrat"/>
              </a:rPr>
              <a:t> </a:t>
            </a:r>
            <a:r>
              <a:rPr sz="1000" dirty="0">
                <a:solidFill>
                  <a:srgbClr val="323537"/>
                </a:solidFill>
                <a:latin typeface="Montserrat"/>
                <a:cs typeface="Montserrat"/>
              </a:rPr>
              <a:t>capital</a:t>
            </a:r>
            <a:r>
              <a:rPr sz="1000" spc="-20" dirty="0">
                <a:solidFill>
                  <a:srgbClr val="323537"/>
                </a:solidFill>
                <a:latin typeface="Montserrat"/>
                <a:cs typeface="Montserrat"/>
              </a:rPr>
              <a:t> </a:t>
            </a:r>
            <a:r>
              <a:rPr sz="1000" dirty="0">
                <a:solidFill>
                  <a:srgbClr val="323537"/>
                </a:solidFill>
                <a:latin typeface="Montserrat"/>
                <a:cs typeface="Montserrat"/>
              </a:rPr>
              <a:t>will</a:t>
            </a:r>
            <a:r>
              <a:rPr sz="1000" spc="-20" dirty="0">
                <a:solidFill>
                  <a:srgbClr val="323537"/>
                </a:solidFill>
                <a:latin typeface="Montserrat"/>
                <a:cs typeface="Montserrat"/>
              </a:rPr>
              <a:t> </a:t>
            </a:r>
            <a:r>
              <a:rPr sz="1000" dirty="0">
                <a:solidFill>
                  <a:srgbClr val="323537"/>
                </a:solidFill>
                <a:latin typeface="Montserrat"/>
                <a:cs typeface="Montserrat"/>
              </a:rPr>
              <a:t>be</a:t>
            </a:r>
            <a:r>
              <a:rPr sz="1000" spc="-20" dirty="0">
                <a:solidFill>
                  <a:srgbClr val="323537"/>
                </a:solidFill>
                <a:latin typeface="Montserrat"/>
                <a:cs typeface="Montserrat"/>
              </a:rPr>
              <a:t> </a:t>
            </a:r>
            <a:r>
              <a:rPr sz="1000" dirty="0">
                <a:solidFill>
                  <a:srgbClr val="323537"/>
                </a:solidFill>
                <a:latin typeface="Montserrat"/>
                <a:cs typeface="Montserrat"/>
              </a:rPr>
              <a:t>at</a:t>
            </a:r>
            <a:r>
              <a:rPr sz="1000" spc="-15" dirty="0">
                <a:solidFill>
                  <a:srgbClr val="323537"/>
                </a:solidFill>
                <a:latin typeface="Montserrat"/>
                <a:cs typeface="Montserrat"/>
              </a:rPr>
              <a:t> </a:t>
            </a:r>
            <a:r>
              <a:rPr sz="1000" dirty="0">
                <a:solidFill>
                  <a:srgbClr val="323537"/>
                </a:solidFill>
                <a:latin typeface="Montserrat"/>
                <a:cs typeface="Montserrat"/>
              </a:rPr>
              <a:t>risk.</a:t>
            </a:r>
            <a:r>
              <a:rPr sz="1000" spc="-20" dirty="0">
                <a:solidFill>
                  <a:srgbClr val="323537"/>
                </a:solidFill>
                <a:latin typeface="Montserrat"/>
                <a:cs typeface="Montserrat"/>
              </a:rPr>
              <a:t> </a:t>
            </a:r>
            <a:r>
              <a:rPr sz="1000" dirty="0">
                <a:solidFill>
                  <a:srgbClr val="323537"/>
                </a:solidFill>
                <a:latin typeface="Montserrat"/>
                <a:cs typeface="Montserrat"/>
              </a:rPr>
              <a:t>For</a:t>
            </a:r>
            <a:r>
              <a:rPr sz="1000" spc="-20" dirty="0">
                <a:solidFill>
                  <a:srgbClr val="323537"/>
                </a:solidFill>
                <a:latin typeface="Montserrat"/>
                <a:cs typeface="Montserrat"/>
              </a:rPr>
              <a:t> </a:t>
            </a:r>
            <a:r>
              <a:rPr sz="1000" dirty="0">
                <a:solidFill>
                  <a:srgbClr val="323537"/>
                </a:solidFill>
                <a:latin typeface="Montserrat"/>
                <a:cs typeface="Montserrat"/>
              </a:rPr>
              <a:t>example,</a:t>
            </a:r>
            <a:r>
              <a:rPr sz="1000" spc="-15" dirty="0">
                <a:solidFill>
                  <a:srgbClr val="323537"/>
                </a:solidFill>
                <a:latin typeface="Montserrat"/>
                <a:cs typeface="Montserrat"/>
              </a:rPr>
              <a:t> </a:t>
            </a:r>
            <a:r>
              <a:rPr sz="1000" dirty="0">
                <a:solidFill>
                  <a:srgbClr val="323537"/>
                </a:solidFill>
                <a:latin typeface="Montserrat"/>
                <a:cs typeface="Montserrat"/>
              </a:rPr>
              <a:t>if</a:t>
            </a:r>
            <a:r>
              <a:rPr sz="1000" spc="-20" dirty="0">
                <a:solidFill>
                  <a:srgbClr val="323537"/>
                </a:solidFill>
                <a:latin typeface="Montserrat"/>
                <a:cs typeface="Montserrat"/>
              </a:rPr>
              <a:t> </a:t>
            </a:r>
            <a:r>
              <a:rPr lang="en-GB" sz="1000" spc="-20" dirty="0">
                <a:solidFill>
                  <a:srgbClr val="323537"/>
                </a:solidFill>
                <a:latin typeface="Montserrat"/>
                <a:cs typeface="Montserrat"/>
              </a:rPr>
              <a:t>any</a:t>
            </a:r>
            <a:r>
              <a:rPr sz="1000" spc="-20" dirty="0">
                <a:solidFill>
                  <a:srgbClr val="323537"/>
                </a:solidFill>
                <a:latin typeface="Montserrat"/>
                <a:cs typeface="Montserrat"/>
              </a:rPr>
              <a:t> </a:t>
            </a:r>
            <a:r>
              <a:rPr sz="1000" dirty="0">
                <a:solidFill>
                  <a:srgbClr val="323537"/>
                </a:solidFill>
                <a:latin typeface="Montserrat"/>
                <a:cs typeface="Montserrat"/>
              </a:rPr>
              <a:t>Underlying</a:t>
            </a:r>
            <a:r>
              <a:rPr sz="1000" spc="-20" dirty="0">
                <a:solidFill>
                  <a:srgbClr val="323537"/>
                </a:solidFill>
                <a:latin typeface="Montserrat"/>
                <a:cs typeface="Montserrat"/>
              </a:rPr>
              <a:t> </a:t>
            </a:r>
            <a:r>
              <a:rPr sz="1000" spc="-10" dirty="0">
                <a:solidFill>
                  <a:srgbClr val="323537"/>
                </a:solidFill>
                <a:latin typeface="Montserrat"/>
                <a:cs typeface="Montserrat"/>
              </a:rPr>
              <a:t>Index </a:t>
            </a:r>
            <a:r>
              <a:rPr sz="1000" dirty="0">
                <a:solidFill>
                  <a:srgbClr val="323537"/>
                </a:solidFill>
                <a:latin typeface="Montserrat"/>
                <a:cs typeface="Montserrat"/>
              </a:rPr>
              <a:t>has</a:t>
            </a:r>
            <a:r>
              <a:rPr sz="1000" spc="-15" dirty="0">
                <a:solidFill>
                  <a:srgbClr val="323537"/>
                </a:solidFill>
                <a:latin typeface="Montserrat"/>
                <a:cs typeface="Montserrat"/>
              </a:rPr>
              <a:t> </a:t>
            </a:r>
            <a:r>
              <a:rPr sz="1000" dirty="0">
                <a:solidFill>
                  <a:srgbClr val="323537"/>
                </a:solidFill>
                <a:latin typeface="Montserrat"/>
                <a:cs typeface="Montserrat"/>
              </a:rPr>
              <a:t>fallen</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40%</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its</a:t>
            </a:r>
            <a:r>
              <a:rPr sz="1000" spc="-10" dirty="0">
                <a:solidFill>
                  <a:srgbClr val="323537"/>
                </a:solidFill>
                <a:latin typeface="Montserrat"/>
                <a:cs typeface="Montserrat"/>
              </a:rPr>
              <a:t> </a:t>
            </a:r>
            <a:r>
              <a:rPr sz="1000" dirty="0">
                <a:solidFill>
                  <a:srgbClr val="323537"/>
                </a:solidFill>
                <a:latin typeface="Montserrat"/>
                <a:cs typeface="Montserrat"/>
              </a:rPr>
              <a:t>initial</a:t>
            </a:r>
            <a:r>
              <a:rPr sz="1000" spc="-10" dirty="0">
                <a:solidFill>
                  <a:srgbClr val="323537"/>
                </a:solidFill>
                <a:latin typeface="Montserrat"/>
                <a:cs typeface="Montserrat"/>
              </a:rPr>
              <a:t> </a:t>
            </a:r>
            <a:r>
              <a:rPr sz="1000" dirty="0">
                <a:solidFill>
                  <a:srgbClr val="323537"/>
                </a:solidFill>
                <a:latin typeface="Montserrat"/>
                <a:cs typeface="Montserrat"/>
              </a:rPr>
              <a:t>level,</a:t>
            </a:r>
            <a:r>
              <a:rPr sz="1000" spc="-10" dirty="0">
                <a:solidFill>
                  <a:srgbClr val="323537"/>
                </a:solidFill>
                <a:latin typeface="Montserrat"/>
                <a:cs typeface="Montserrat"/>
              </a:rPr>
              <a:t> </a:t>
            </a:r>
            <a:r>
              <a:rPr sz="1000" dirty="0">
                <a:solidFill>
                  <a:srgbClr val="323537"/>
                </a:solidFill>
                <a:latin typeface="Montserrat"/>
                <a:cs typeface="Montserrat"/>
              </a:rPr>
              <a:t>40%</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capital</a:t>
            </a:r>
            <a:r>
              <a:rPr sz="1000" spc="-10" dirty="0">
                <a:solidFill>
                  <a:srgbClr val="323537"/>
                </a:solidFill>
                <a:latin typeface="Montserrat"/>
                <a:cs typeface="Montserrat"/>
              </a:rPr>
              <a:t> </a:t>
            </a:r>
            <a:r>
              <a:rPr sz="1000" dirty="0">
                <a:solidFill>
                  <a:srgbClr val="323537"/>
                </a:solidFill>
                <a:latin typeface="Montserrat"/>
                <a:cs typeface="Montserrat"/>
              </a:rPr>
              <a:t>will</a:t>
            </a:r>
            <a:r>
              <a:rPr sz="1000" spc="-10" dirty="0">
                <a:solidFill>
                  <a:srgbClr val="323537"/>
                </a:solidFill>
                <a:latin typeface="Montserrat"/>
                <a:cs typeface="Montserrat"/>
              </a:rPr>
              <a:t> </a:t>
            </a:r>
            <a:r>
              <a:rPr sz="1000" dirty="0">
                <a:solidFill>
                  <a:srgbClr val="323537"/>
                </a:solidFill>
                <a:latin typeface="Montserrat"/>
                <a:cs typeface="Montserrat"/>
              </a:rPr>
              <a:t>be</a:t>
            </a:r>
            <a:r>
              <a:rPr sz="1000" spc="-10" dirty="0">
                <a:solidFill>
                  <a:srgbClr val="323537"/>
                </a:solidFill>
                <a:latin typeface="Montserrat"/>
                <a:cs typeface="Montserrat"/>
              </a:rPr>
              <a:t> returned.</a:t>
            </a:r>
            <a:endParaRPr sz="1000" dirty="0">
              <a:latin typeface="Montserrat"/>
              <a:cs typeface="Montserrat"/>
            </a:endParaRPr>
          </a:p>
          <a:p>
            <a:pPr marL="12700" algn="just">
              <a:lnSpc>
                <a:spcPct val="100000"/>
              </a:lnSpc>
              <a:spcBef>
                <a:spcPts val="1045"/>
              </a:spcBef>
            </a:pPr>
            <a:r>
              <a:rPr sz="2250" b="1" baseline="3703" dirty="0">
                <a:solidFill>
                  <a:srgbClr val="3E8B73"/>
                </a:solidFill>
                <a:latin typeface="Montserrat SemiBold"/>
                <a:cs typeface="Montserrat SemiBold"/>
              </a:rPr>
              <a:t>3:</a:t>
            </a:r>
            <a:r>
              <a:rPr sz="2250" b="1" spc="300" baseline="3703" dirty="0">
                <a:solidFill>
                  <a:srgbClr val="3E8B73"/>
                </a:solidFill>
                <a:latin typeface="Montserrat SemiBold"/>
                <a:cs typeface="Montserrat SemiBold"/>
              </a:rPr>
              <a:t>   </a:t>
            </a:r>
            <a:r>
              <a:rPr sz="1500" b="1" spc="-50" dirty="0">
                <a:solidFill>
                  <a:srgbClr val="FFFFFF"/>
                </a:solidFill>
                <a:latin typeface="Montserrat SemiBold"/>
                <a:cs typeface="Montserrat SemiBold"/>
              </a:rPr>
              <a:t>d</a:t>
            </a:r>
            <a:endParaRPr sz="1500" dirty="0">
              <a:latin typeface="Montserrat SemiBold"/>
              <a:cs typeface="Montserrat SemiBold"/>
            </a:endParaRPr>
          </a:p>
          <a:p>
            <a:pPr marL="12700" algn="just">
              <a:lnSpc>
                <a:spcPct val="100000"/>
              </a:lnSpc>
              <a:spcBef>
                <a:spcPts val="1340"/>
              </a:spcBef>
            </a:pPr>
            <a:r>
              <a:rPr sz="1000" dirty="0">
                <a:solidFill>
                  <a:srgbClr val="323537"/>
                </a:solidFill>
                <a:latin typeface="Montserrat"/>
                <a:cs typeface="Montserrat"/>
              </a:rPr>
              <a:t>If</a:t>
            </a:r>
            <a:r>
              <a:rPr sz="1000" spc="-10" dirty="0">
                <a:solidFill>
                  <a:srgbClr val="323537"/>
                </a:solidFill>
                <a:latin typeface="Montserrat"/>
                <a:cs typeface="Montserrat"/>
              </a:rPr>
              <a:t> </a:t>
            </a:r>
            <a:r>
              <a:rPr sz="1000" dirty="0">
                <a:solidFill>
                  <a:srgbClr val="323537"/>
                </a:solidFill>
                <a:latin typeface="Montserrat"/>
                <a:cs typeface="Montserrat"/>
              </a:rPr>
              <a:t>you’re</a:t>
            </a:r>
            <a:r>
              <a:rPr sz="1000" spc="-10" dirty="0">
                <a:solidFill>
                  <a:srgbClr val="323537"/>
                </a:solidFill>
                <a:latin typeface="Montserrat"/>
                <a:cs typeface="Montserrat"/>
              </a:rPr>
              <a:t> </a:t>
            </a:r>
            <a:r>
              <a:rPr sz="1000" dirty="0">
                <a:solidFill>
                  <a:srgbClr val="323537"/>
                </a:solidFill>
                <a:latin typeface="Montserrat"/>
                <a:cs typeface="Montserrat"/>
              </a:rPr>
              <a:t>not</a:t>
            </a:r>
            <a:r>
              <a:rPr sz="1000" spc="-5" dirty="0">
                <a:solidFill>
                  <a:srgbClr val="323537"/>
                </a:solidFill>
                <a:latin typeface="Montserrat"/>
                <a:cs typeface="Montserrat"/>
              </a:rPr>
              <a:t> </a:t>
            </a:r>
            <a:r>
              <a:rPr sz="1000" dirty="0">
                <a:solidFill>
                  <a:srgbClr val="323537"/>
                </a:solidFill>
                <a:latin typeface="Montserrat"/>
                <a:cs typeface="Montserrat"/>
              </a:rPr>
              <a:t>sure</a:t>
            </a:r>
            <a:r>
              <a:rPr sz="1000" spc="-10" dirty="0">
                <a:solidFill>
                  <a:srgbClr val="323537"/>
                </a:solidFill>
                <a:latin typeface="Montserrat"/>
                <a:cs typeface="Montserrat"/>
              </a:rPr>
              <a:t> </a:t>
            </a:r>
            <a:r>
              <a:rPr sz="1000" dirty="0">
                <a:solidFill>
                  <a:srgbClr val="323537"/>
                </a:solidFill>
                <a:latin typeface="Montserrat"/>
                <a:cs typeface="Montserrat"/>
              </a:rPr>
              <a:t>on</a:t>
            </a:r>
            <a:r>
              <a:rPr sz="1000" spc="-5" dirty="0">
                <a:solidFill>
                  <a:srgbClr val="323537"/>
                </a:solidFill>
                <a:latin typeface="Montserrat"/>
                <a:cs typeface="Montserrat"/>
              </a:rPr>
              <a:t> </a:t>
            </a:r>
            <a:r>
              <a:rPr sz="1000" dirty="0">
                <a:solidFill>
                  <a:srgbClr val="323537"/>
                </a:solidFill>
                <a:latin typeface="Montserrat"/>
                <a:cs typeface="Montserrat"/>
              </a:rPr>
              <a:t>this</a:t>
            </a:r>
            <a:r>
              <a:rPr sz="1000" spc="-10" dirty="0">
                <a:solidFill>
                  <a:srgbClr val="323537"/>
                </a:solidFill>
                <a:latin typeface="Montserrat"/>
                <a:cs typeface="Montserrat"/>
              </a:rPr>
              <a:t> </a:t>
            </a:r>
            <a:r>
              <a:rPr sz="1000" dirty="0">
                <a:solidFill>
                  <a:srgbClr val="323537"/>
                </a:solidFill>
                <a:latin typeface="Montserrat"/>
                <a:cs typeface="Montserrat"/>
              </a:rPr>
              <a:t>one,</a:t>
            </a:r>
            <a:r>
              <a:rPr sz="1000" spc="-10" dirty="0">
                <a:solidFill>
                  <a:srgbClr val="323537"/>
                </a:solidFill>
                <a:latin typeface="Montserrat"/>
                <a:cs typeface="Montserrat"/>
              </a:rPr>
              <a:t> </a:t>
            </a:r>
            <a:r>
              <a:rPr sz="1000" dirty="0">
                <a:solidFill>
                  <a:srgbClr val="323537"/>
                </a:solidFill>
                <a:latin typeface="Montserrat"/>
                <a:cs typeface="Montserrat"/>
              </a:rPr>
              <a:t>please</a:t>
            </a:r>
            <a:r>
              <a:rPr sz="1000" spc="-5" dirty="0">
                <a:solidFill>
                  <a:srgbClr val="323537"/>
                </a:solidFill>
                <a:latin typeface="Montserrat"/>
                <a:cs typeface="Montserrat"/>
              </a:rPr>
              <a:t> </a:t>
            </a:r>
            <a:r>
              <a:rPr sz="1000" dirty="0">
                <a:solidFill>
                  <a:srgbClr val="323537"/>
                </a:solidFill>
                <a:latin typeface="Montserrat"/>
                <a:cs typeface="Montserrat"/>
              </a:rPr>
              <a:t>double</a:t>
            </a:r>
            <a:r>
              <a:rPr sz="1000" spc="-10" dirty="0">
                <a:solidFill>
                  <a:srgbClr val="323537"/>
                </a:solidFill>
                <a:latin typeface="Montserrat"/>
                <a:cs typeface="Montserrat"/>
              </a:rPr>
              <a:t> </a:t>
            </a:r>
            <a:r>
              <a:rPr sz="1000" dirty="0">
                <a:solidFill>
                  <a:srgbClr val="323537"/>
                </a:solidFill>
                <a:latin typeface="Montserrat"/>
                <a:cs typeface="Montserrat"/>
              </a:rPr>
              <a:t>check</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details</a:t>
            </a:r>
            <a:r>
              <a:rPr sz="1000" spc="-5"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diagram</a:t>
            </a:r>
            <a:r>
              <a:rPr sz="1000" spc="-10" dirty="0">
                <a:solidFill>
                  <a:srgbClr val="323537"/>
                </a:solidFill>
                <a:latin typeface="Montserrat"/>
                <a:cs typeface="Montserrat"/>
              </a:rPr>
              <a:t> </a:t>
            </a:r>
            <a:r>
              <a:rPr sz="1000" dirty="0">
                <a:solidFill>
                  <a:srgbClr val="323537"/>
                </a:solidFill>
                <a:latin typeface="Montserrat"/>
                <a:cs typeface="Montserrat"/>
              </a:rPr>
              <a:t>on</a:t>
            </a:r>
            <a:r>
              <a:rPr sz="1000" spc="-5" dirty="0">
                <a:solidFill>
                  <a:srgbClr val="323537"/>
                </a:solidFill>
                <a:latin typeface="Montserrat"/>
                <a:cs typeface="Montserrat"/>
              </a:rPr>
              <a:t> </a:t>
            </a:r>
            <a:r>
              <a:rPr sz="1000" dirty="0">
                <a:solidFill>
                  <a:srgbClr val="323537"/>
                </a:solidFill>
                <a:latin typeface="Montserrat"/>
                <a:cs typeface="Montserrat"/>
              </a:rPr>
              <a:t>page</a:t>
            </a:r>
            <a:r>
              <a:rPr sz="1000" spc="-10" dirty="0">
                <a:solidFill>
                  <a:srgbClr val="323537"/>
                </a:solidFill>
                <a:latin typeface="Montserrat"/>
                <a:cs typeface="Montserrat"/>
              </a:rPr>
              <a:t> </a:t>
            </a:r>
            <a:r>
              <a:rPr sz="1000" spc="-25" dirty="0">
                <a:solidFill>
                  <a:srgbClr val="323537"/>
                </a:solidFill>
                <a:latin typeface="Montserrat"/>
                <a:cs typeface="Montserrat"/>
              </a:rPr>
              <a:t>7.</a:t>
            </a:r>
            <a:endParaRPr sz="1000" dirty="0">
              <a:latin typeface="Montserrat"/>
              <a:cs typeface="Montserrat"/>
            </a:endParaRPr>
          </a:p>
        </p:txBody>
      </p:sp>
      <p:sp>
        <p:nvSpPr>
          <p:cNvPr id="11" name="object 11"/>
          <p:cNvSpPr/>
          <p:nvPr/>
        </p:nvSpPr>
        <p:spPr>
          <a:xfrm>
            <a:off x="658746" y="7546503"/>
            <a:ext cx="422275" cy="422275"/>
          </a:xfrm>
          <a:custGeom>
            <a:avLst/>
            <a:gdLst/>
            <a:ahLst/>
            <a:cxnLst/>
            <a:rect l="l" t="t" r="r" b="b"/>
            <a:pathLst>
              <a:path w="422275" h="422275">
                <a:moveTo>
                  <a:pt x="210077" y="0"/>
                </a:moveTo>
                <a:lnTo>
                  <a:pt x="159162" y="21088"/>
                </a:lnTo>
                <a:lnTo>
                  <a:pt x="21088" y="159162"/>
                </a:lnTo>
                <a:lnTo>
                  <a:pt x="0" y="210070"/>
                </a:lnTo>
                <a:lnTo>
                  <a:pt x="5272" y="237161"/>
                </a:lnTo>
                <a:lnTo>
                  <a:pt x="21088" y="260978"/>
                </a:lnTo>
                <a:lnTo>
                  <a:pt x="161169" y="401059"/>
                </a:lnTo>
                <a:lnTo>
                  <a:pt x="184988" y="416875"/>
                </a:lnTo>
                <a:lnTo>
                  <a:pt x="212083" y="422147"/>
                </a:lnTo>
                <a:lnTo>
                  <a:pt x="239179" y="416875"/>
                </a:lnTo>
                <a:lnTo>
                  <a:pt x="262997" y="401059"/>
                </a:lnTo>
                <a:lnTo>
                  <a:pt x="401059" y="262985"/>
                </a:lnTo>
                <a:lnTo>
                  <a:pt x="416875" y="239168"/>
                </a:lnTo>
                <a:lnTo>
                  <a:pt x="422147" y="212077"/>
                </a:lnTo>
                <a:lnTo>
                  <a:pt x="416875" y="184986"/>
                </a:lnTo>
                <a:lnTo>
                  <a:pt x="401059" y="161169"/>
                </a:lnTo>
                <a:lnTo>
                  <a:pt x="260991" y="21088"/>
                </a:lnTo>
                <a:lnTo>
                  <a:pt x="237172" y="5272"/>
                </a:lnTo>
                <a:lnTo>
                  <a:pt x="210077" y="0"/>
                </a:lnTo>
                <a:close/>
              </a:path>
            </a:pathLst>
          </a:custGeom>
          <a:solidFill>
            <a:srgbClr val="39405A"/>
          </a:solidFill>
        </p:spPr>
        <p:txBody>
          <a:bodyPr wrap="square" lIns="0" tIns="0" rIns="0" bIns="0" rtlCol="0"/>
          <a:lstStyle/>
          <a:p>
            <a:endParaRPr/>
          </a:p>
        </p:txBody>
      </p:sp>
      <p:sp>
        <p:nvSpPr>
          <p:cNvPr id="12" name="object 12"/>
          <p:cNvSpPr txBox="1"/>
          <p:nvPr/>
        </p:nvSpPr>
        <p:spPr>
          <a:xfrm>
            <a:off x="773211" y="5911867"/>
            <a:ext cx="141605" cy="254000"/>
          </a:xfrm>
          <a:prstGeom prst="rect">
            <a:avLst/>
          </a:prstGeom>
        </p:spPr>
        <p:txBody>
          <a:bodyPr vert="horz" wrap="square" lIns="0" tIns="12700" rIns="0" bIns="0" rtlCol="0">
            <a:spAutoFit/>
          </a:bodyPr>
          <a:lstStyle/>
          <a:p>
            <a:pPr marL="12700">
              <a:lnSpc>
                <a:spcPct val="100000"/>
              </a:lnSpc>
              <a:spcBef>
                <a:spcPts val="100"/>
              </a:spcBef>
            </a:pPr>
            <a:r>
              <a:rPr sz="1500" b="1" spc="-50" dirty="0">
                <a:solidFill>
                  <a:srgbClr val="FFFFFF"/>
                </a:solidFill>
                <a:latin typeface="Montserrat SemiBold"/>
                <a:cs typeface="Montserrat SemiBold"/>
              </a:rPr>
              <a:t>a</a:t>
            </a:r>
            <a:endParaRPr sz="1500">
              <a:latin typeface="Montserrat SemiBold"/>
              <a:cs typeface="Montserrat SemiBold"/>
            </a:endParaRPr>
          </a:p>
        </p:txBody>
      </p:sp>
      <p:sp>
        <p:nvSpPr>
          <p:cNvPr id="14" name="object 14"/>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11</a:t>
            </a:fld>
            <a:endParaRPr spc="-25" dirty="0"/>
          </a:p>
        </p:txBody>
      </p:sp>
      <p:sp>
        <p:nvSpPr>
          <p:cNvPr id="13" name="object 13"/>
          <p:cNvSpPr txBox="1"/>
          <p:nvPr/>
        </p:nvSpPr>
        <p:spPr>
          <a:xfrm>
            <a:off x="794599" y="7620403"/>
            <a:ext cx="141605" cy="254000"/>
          </a:xfrm>
          <a:prstGeom prst="rect">
            <a:avLst/>
          </a:prstGeom>
        </p:spPr>
        <p:txBody>
          <a:bodyPr vert="horz" wrap="square" lIns="0" tIns="12700" rIns="0" bIns="0" rtlCol="0">
            <a:spAutoFit/>
          </a:bodyPr>
          <a:lstStyle/>
          <a:p>
            <a:pPr marL="12700">
              <a:lnSpc>
                <a:spcPct val="100000"/>
              </a:lnSpc>
              <a:spcBef>
                <a:spcPts val="100"/>
              </a:spcBef>
            </a:pPr>
            <a:r>
              <a:rPr sz="1500" b="1" spc="-50" dirty="0">
                <a:solidFill>
                  <a:srgbClr val="FFFFFF"/>
                </a:solidFill>
                <a:latin typeface="Montserrat SemiBold"/>
                <a:cs typeface="Montserrat SemiBold"/>
              </a:rPr>
              <a:t>a</a:t>
            </a:r>
            <a:endParaRPr sz="1500">
              <a:latin typeface="Montserrat SemiBold"/>
              <a:cs typeface="Montserrat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1105574628"/>
              </p:ext>
            </p:extLst>
          </p:nvPr>
        </p:nvGraphicFramePr>
        <p:xfrm>
          <a:off x="1253321" y="955070"/>
          <a:ext cx="5944235" cy="5366384"/>
        </p:xfrm>
        <a:graphic>
          <a:graphicData uri="http://schemas.openxmlformats.org/drawingml/2006/table">
            <a:tbl>
              <a:tblPr firstRow="1" bandRow="1">
                <a:tableStyleId>{2D5ABB26-0587-4C30-8999-92F81FD0307C}</a:tableStyleId>
              </a:tblPr>
              <a:tblGrid>
                <a:gridCol w="1120140">
                  <a:extLst>
                    <a:ext uri="{9D8B030D-6E8A-4147-A177-3AD203B41FA5}">
                      <a16:colId xmlns:a16="http://schemas.microsoft.com/office/drawing/2014/main" val="20000"/>
                    </a:ext>
                  </a:extLst>
                </a:gridCol>
                <a:gridCol w="4824095">
                  <a:extLst>
                    <a:ext uri="{9D8B030D-6E8A-4147-A177-3AD203B41FA5}">
                      <a16:colId xmlns:a16="http://schemas.microsoft.com/office/drawing/2014/main" val="20001"/>
                    </a:ext>
                  </a:extLst>
                </a:gridCol>
              </a:tblGrid>
              <a:tr h="499745">
                <a:tc>
                  <a:txBody>
                    <a:bodyPr/>
                    <a:lstStyle/>
                    <a:p>
                      <a:pPr marL="109855" marR="410209">
                        <a:lnSpc>
                          <a:spcPct val="100000"/>
                        </a:lnSpc>
                        <a:spcBef>
                          <a:spcPts val="355"/>
                        </a:spcBef>
                      </a:pPr>
                      <a:r>
                        <a:rPr sz="1100" b="1" spc="-10" dirty="0">
                          <a:solidFill>
                            <a:srgbClr val="323537"/>
                          </a:solidFill>
                          <a:latin typeface="Montserrat"/>
                          <a:cs typeface="Montserrat"/>
                        </a:rPr>
                        <a:t>Market Outlook</a:t>
                      </a:r>
                      <a:endParaRPr sz="1100" dirty="0">
                        <a:latin typeface="Montserrat"/>
                        <a:cs typeface="Montserrat"/>
                      </a:endParaRPr>
                    </a:p>
                  </a:txBody>
                  <a:tcPr marL="0" marR="0" marT="45085" marB="0">
                    <a:lnB w="6350">
                      <a:solidFill>
                        <a:srgbClr val="39405A"/>
                      </a:solidFill>
                      <a:prstDash val="dot"/>
                    </a:lnB>
                  </a:tcPr>
                </a:tc>
                <a:tc>
                  <a:txBody>
                    <a:bodyPr/>
                    <a:lstStyle/>
                    <a:p>
                      <a:pPr marL="132080" marR="156845">
                        <a:lnSpc>
                          <a:spcPct val="100000"/>
                        </a:lnSpc>
                        <a:spcBef>
                          <a:spcPts val="35"/>
                        </a:spcBef>
                      </a:pPr>
                      <a:r>
                        <a:rPr sz="900" dirty="0">
                          <a:solidFill>
                            <a:srgbClr val="323537"/>
                          </a:solidFill>
                          <a:latin typeface="Montserrat"/>
                          <a:cs typeface="Montserrat"/>
                        </a:rPr>
                        <a:t>Investors</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neutral</a:t>
                      </a:r>
                      <a:r>
                        <a:rPr sz="900" spc="-20" dirty="0">
                          <a:solidFill>
                            <a:srgbClr val="323537"/>
                          </a:solidFill>
                          <a:latin typeface="Montserrat"/>
                          <a:cs typeface="Montserrat"/>
                        </a:rPr>
                        <a:t> </a:t>
                      </a:r>
                      <a:r>
                        <a:rPr sz="900" dirty="0">
                          <a:solidFill>
                            <a:srgbClr val="323537"/>
                          </a:solidFill>
                          <a:latin typeface="Montserrat"/>
                          <a:cs typeface="Montserrat"/>
                        </a:rPr>
                        <a:t>expectations</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performance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Underlying</a:t>
                      </a:r>
                      <a:r>
                        <a:rPr sz="900" spc="-15" dirty="0">
                          <a:solidFill>
                            <a:srgbClr val="323537"/>
                          </a:solidFill>
                          <a:latin typeface="Montserrat"/>
                          <a:cs typeface="Montserrat"/>
                        </a:rPr>
                        <a:t> </a:t>
                      </a:r>
                      <a:r>
                        <a:rPr sz="900" dirty="0">
                          <a:solidFill>
                            <a:srgbClr val="323537"/>
                          </a:solidFill>
                          <a:latin typeface="Montserrat"/>
                          <a:cs typeface="Montserrat"/>
                        </a:rPr>
                        <a:t>Ind</a:t>
                      </a:r>
                      <a:r>
                        <a:rPr lang="en-GB" sz="900" dirty="0">
                          <a:solidFill>
                            <a:srgbClr val="323537"/>
                          </a:solidFill>
                          <a:latin typeface="Montserrat"/>
                          <a:cs typeface="Montserrat"/>
                        </a:rPr>
                        <a:t>ices</a:t>
                      </a:r>
                      <a:r>
                        <a:rPr sz="900" spc="-10" dirty="0">
                          <a:solidFill>
                            <a:srgbClr val="323537"/>
                          </a:solidFill>
                          <a:latin typeface="Montserrat"/>
                          <a:cs typeface="Montserrat"/>
                        </a:rPr>
                        <a:t> </a:t>
                      </a:r>
                      <a:r>
                        <a:rPr sz="900" dirty="0">
                          <a:solidFill>
                            <a:srgbClr val="323537"/>
                          </a:solidFill>
                          <a:latin typeface="Montserrat"/>
                          <a:cs typeface="Montserrat"/>
                        </a:rPr>
                        <a:t>because</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required</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coupon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paid.</a:t>
                      </a:r>
                      <a:r>
                        <a:rPr sz="900" spc="-10" dirty="0">
                          <a:solidFill>
                            <a:srgbClr val="323537"/>
                          </a:solidFill>
                          <a:latin typeface="Montserrat"/>
                          <a:cs typeface="Montserrat"/>
                        </a:rPr>
                        <a:t> Otherwise,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does</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suit</a:t>
                      </a:r>
                      <a:r>
                        <a:rPr sz="900" spc="-5"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market</a:t>
                      </a:r>
                      <a:r>
                        <a:rPr sz="900" spc="-5" dirty="0">
                          <a:solidFill>
                            <a:srgbClr val="323537"/>
                          </a:solidFill>
                          <a:latin typeface="Montserrat"/>
                          <a:cs typeface="Montserrat"/>
                        </a:rPr>
                        <a:t> </a:t>
                      </a:r>
                      <a:r>
                        <a:rPr sz="900" spc="-10" dirty="0">
                          <a:solidFill>
                            <a:srgbClr val="323537"/>
                          </a:solidFill>
                          <a:latin typeface="Montserrat"/>
                          <a:cs typeface="Montserrat"/>
                        </a:rPr>
                        <a:t>outlook.</a:t>
                      </a:r>
                      <a:endParaRPr sz="900" dirty="0">
                        <a:latin typeface="Montserrat"/>
                        <a:cs typeface="Montserrat"/>
                      </a:endParaRPr>
                    </a:p>
                  </a:txBody>
                  <a:tcPr marL="0" marR="0" marT="4445" marB="0">
                    <a:lnB w="6350">
                      <a:solidFill>
                        <a:srgbClr val="39405A"/>
                      </a:solidFill>
                      <a:prstDash val="dot"/>
                    </a:lnB>
                  </a:tcPr>
                </a:tc>
                <a:extLst>
                  <a:ext uri="{0D108BD9-81ED-4DB2-BD59-A6C34878D82A}">
                    <a16:rowId xmlns:a16="http://schemas.microsoft.com/office/drawing/2014/main" val="10000"/>
                  </a:ext>
                </a:extLst>
              </a:tr>
              <a:tr h="503555">
                <a:tc>
                  <a:txBody>
                    <a:bodyPr/>
                    <a:lstStyle/>
                    <a:p>
                      <a:pPr marL="109855" marR="285750">
                        <a:lnSpc>
                          <a:spcPct val="100000"/>
                        </a:lnSpc>
                        <a:spcBef>
                          <a:spcPts val="495"/>
                        </a:spcBef>
                      </a:pPr>
                      <a:r>
                        <a:rPr sz="1100" b="1" spc="-10" dirty="0">
                          <a:solidFill>
                            <a:srgbClr val="323537"/>
                          </a:solidFill>
                          <a:latin typeface="Montserrat"/>
                          <a:cs typeface="Montserrat"/>
                        </a:rPr>
                        <a:t>Customer </a:t>
                      </a:r>
                      <a:r>
                        <a:rPr sz="1100" b="1" spc="-20" dirty="0">
                          <a:solidFill>
                            <a:srgbClr val="323537"/>
                          </a:solidFill>
                          <a:latin typeface="Montserrat"/>
                          <a:cs typeface="Montserrat"/>
                        </a:rPr>
                        <a:t>type</a:t>
                      </a:r>
                      <a:endParaRPr sz="1100">
                        <a:latin typeface="Montserrat"/>
                        <a:cs typeface="Montserrat"/>
                      </a:endParaRPr>
                    </a:p>
                  </a:txBody>
                  <a:tcPr marL="0" marR="0" marT="62865" marB="0">
                    <a:lnT w="6350">
                      <a:solidFill>
                        <a:srgbClr val="39405A"/>
                      </a:solidFill>
                      <a:prstDash val="dot"/>
                    </a:lnT>
                    <a:lnB w="6350">
                      <a:solidFill>
                        <a:srgbClr val="39405A"/>
                      </a:solidFill>
                      <a:prstDash val="dot"/>
                    </a:lnB>
                  </a:tcPr>
                </a:tc>
                <a:tc>
                  <a:txBody>
                    <a:bodyPr/>
                    <a:lstStyle/>
                    <a:p>
                      <a:pPr marL="132080" marR="246379">
                        <a:lnSpc>
                          <a:spcPct val="100000"/>
                        </a:lnSpc>
                        <a:spcBef>
                          <a:spcPts val="720"/>
                        </a:spcBef>
                      </a:pP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has</a:t>
                      </a:r>
                      <a:r>
                        <a:rPr sz="900" spc="5" dirty="0">
                          <a:solidFill>
                            <a:srgbClr val="323537"/>
                          </a:solidFill>
                          <a:latin typeface="Montserrat"/>
                          <a:cs typeface="Montserrat"/>
                        </a:rPr>
                        <a:t> </a:t>
                      </a:r>
                      <a:r>
                        <a:rPr sz="900" dirty="0">
                          <a:solidFill>
                            <a:srgbClr val="323537"/>
                          </a:solidFill>
                          <a:latin typeface="Montserrat"/>
                          <a:cs typeface="Montserrat"/>
                        </a:rPr>
                        <a:t>been</a:t>
                      </a:r>
                      <a:r>
                        <a:rPr sz="900" spc="5" dirty="0">
                          <a:solidFill>
                            <a:srgbClr val="323537"/>
                          </a:solidFill>
                          <a:latin typeface="Montserrat"/>
                          <a:cs typeface="Montserrat"/>
                        </a:rPr>
                        <a:t> </a:t>
                      </a:r>
                      <a:r>
                        <a:rPr sz="900" dirty="0">
                          <a:solidFill>
                            <a:srgbClr val="323537"/>
                          </a:solidFill>
                          <a:latin typeface="Montserrat"/>
                          <a:cs typeface="Montserrat"/>
                        </a:rPr>
                        <a:t>specifically</a:t>
                      </a:r>
                      <a:r>
                        <a:rPr sz="900" spc="10" dirty="0">
                          <a:solidFill>
                            <a:srgbClr val="323537"/>
                          </a:solidFill>
                          <a:latin typeface="Montserrat"/>
                          <a:cs typeface="Montserrat"/>
                        </a:rPr>
                        <a:t> </a:t>
                      </a:r>
                      <a:r>
                        <a:rPr sz="900" dirty="0">
                          <a:solidFill>
                            <a:srgbClr val="323537"/>
                          </a:solidFill>
                          <a:latin typeface="Montserrat"/>
                          <a:cs typeface="Montserrat"/>
                        </a:rPr>
                        <a:t>designed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suit</a:t>
                      </a:r>
                      <a:r>
                        <a:rPr sz="900" spc="5" dirty="0">
                          <a:solidFill>
                            <a:srgbClr val="323537"/>
                          </a:solidFill>
                          <a:latin typeface="Montserrat"/>
                          <a:cs typeface="Montserrat"/>
                        </a:rPr>
                        <a:t> </a:t>
                      </a:r>
                      <a:r>
                        <a:rPr sz="900" dirty="0">
                          <a:solidFill>
                            <a:srgbClr val="323537"/>
                          </a:solidFill>
                          <a:latin typeface="Montserrat"/>
                          <a:cs typeface="Montserrat"/>
                        </a:rPr>
                        <a:t>retail</a:t>
                      </a:r>
                      <a:r>
                        <a:rPr sz="900" spc="5" dirty="0">
                          <a:solidFill>
                            <a:srgbClr val="323537"/>
                          </a:solidFill>
                          <a:latin typeface="Montserrat"/>
                          <a:cs typeface="Montserrat"/>
                        </a:rPr>
                        <a:t> </a:t>
                      </a:r>
                      <a:r>
                        <a:rPr sz="900" dirty="0">
                          <a:solidFill>
                            <a:srgbClr val="323537"/>
                          </a:solidFill>
                          <a:latin typeface="Montserrat"/>
                          <a:cs typeface="Montserrat"/>
                        </a:rPr>
                        <a:t>customers</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defined</a:t>
                      </a:r>
                      <a:r>
                        <a:rPr sz="900" spc="5"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Financial</a:t>
                      </a:r>
                      <a:r>
                        <a:rPr sz="900" spc="-20" dirty="0">
                          <a:solidFill>
                            <a:srgbClr val="323537"/>
                          </a:solidFill>
                          <a:latin typeface="Montserrat"/>
                          <a:cs typeface="Montserrat"/>
                        </a:rPr>
                        <a:t> </a:t>
                      </a:r>
                      <a:r>
                        <a:rPr sz="900" dirty="0">
                          <a:solidFill>
                            <a:srgbClr val="323537"/>
                          </a:solidFill>
                          <a:latin typeface="Montserrat"/>
                          <a:cs typeface="Montserrat"/>
                        </a:rPr>
                        <a:t>Conduct</a:t>
                      </a:r>
                      <a:r>
                        <a:rPr sz="900" spc="-20" dirty="0">
                          <a:solidFill>
                            <a:srgbClr val="323537"/>
                          </a:solidFill>
                          <a:latin typeface="Montserrat"/>
                          <a:cs typeface="Montserrat"/>
                        </a:rPr>
                        <a:t> </a:t>
                      </a:r>
                      <a:r>
                        <a:rPr sz="900" dirty="0">
                          <a:solidFill>
                            <a:srgbClr val="323537"/>
                          </a:solidFill>
                          <a:latin typeface="Montserrat"/>
                          <a:cs typeface="Montserrat"/>
                        </a:rPr>
                        <a:t>Authority</a:t>
                      </a:r>
                      <a:r>
                        <a:rPr sz="900" spc="-20" dirty="0">
                          <a:solidFill>
                            <a:srgbClr val="323537"/>
                          </a:solidFill>
                          <a:latin typeface="Montserrat"/>
                          <a:cs typeface="Montserrat"/>
                        </a:rPr>
                        <a:t> </a:t>
                      </a:r>
                      <a:r>
                        <a:rPr sz="900" spc="-10" dirty="0">
                          <a:solidFill>
                            <a:srgbClr val="323537"/>
                          </a:solidFill>
                          <a:latin typeface="Montserrat"/>
                          <a:cs typeface="Montserrat"/>
                        </a:rPr>
                        <a:t>(FCA),</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dirty="0">
                          <a:solidFill>
                            <a:srgbClr val="323537"/>
                          </a:solidFill>
                          <a:latin typeface="Montserrat"/>
                          <a:cs typeface="Montserrat"/>
                        </a:rPr>
                        <a:t>regulates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industry.</a:t>
                      </a:r>
                      <a:endParaRPr sz="900">
                        <a:latin typeface="Montserrat"/>
                        <a:cs typeface="Montserrat"/>
                      </a:endParaRPr>
                    </a:p>
                  </a:txBody>
                  <a:tcPr marL="0" marR="0" marT="91440"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1"/>
                  </a:ext>
                </a:extLst>
              </a:tr>
              <a:tr h="836930">
                <a:tc>
                  <a:txBody>
                    <a:bodyPr/>
                    <a:lstStyle/>
                    <a:p>
                      <a:pPr>
                        <a:lnSpc>
                          <a:spcPct val="100000"/>
                        </a:lnSpc>
                        <a:spcBef>
                          <a:spcPts val="459"/>
                        </a:spcBef>
                      </a:pPr>
                      <a:endParaRPr sz="1100">
                        <a:latin typeface="Times New Roman"/>
                        <a:cs typeface="Times New Roman"/>
                      </a:endParaRPr>
                    </a:p>
                    <a:p>
                      <a:pPr marL="109855" marR="163830">
                        <a:lnSpc>
                          <a:spcPct val="100000"/>
                        </a:lnSpc>
                      </a:pPr>
                      <a:r>
                        <a:rPr sz="1100" b="1" spc="-10" dirty="0">
                          <a:solidFill>
                            <a:srgbClr val="323537"/>
                          </a:solidFill>
                          <a:latin typeface="Montserrat"/>
                          <a:cs typeface="Montserrat"/>
                        </a:rPr>
                        <a:t>Investment Experience</a:t>
                      </a:r>
                      <a:endParaRPr sz="1100">
                        <a:latin typeface="Montserrat"/>
                        <a:cs typeface="Montserrat"/>
                      </a:endParaRPr>
                    </a:p>
                  </a:txBody>
                  <a:tcPr marL="0" marR="0" marT="58419" marB="0">
                    <a:lnT w="6350">
                      <a:solidFill>
                        <a:srgbClr val="39405A"/>
                      </a:solidFill>
                      <a:prstDash val="dot"/>
                    </a:lnT>
                    <a:lnB w="6350">
                      <a:solidFill>
                        <a:srgbClr val="39405A"/>
                      </a:solidFill>
                      <a:prstDash val="dot"/>
                    </a:lnB>
                  </a:tcPr>
                </a:tc>
                <a:tc>
                  <a:txBody>
                    <a:bodyPr/>
                    <a:lstStyle/>
                    <a:p>
                      <a:pPr marL="132080" marR="48260">
                        <a:lnSpc>
                          <a:spcPct val="100000"/>
                        </a:lnSpc>
                        <a:spcBef>
                          <a:spcPts val="330"/>
                        </a:spcBef>
                      </a:pPr>
                      <a:r>
                        <a:rPr sz="900" dirty="0">
                          <a:solidFill>
                            <a:srgbClr val="323537"/>
                          </a:solidFill>
                          <a:latin typeface="Montserrat"/>
                          <a:cs typeface="Montserrat"/>
                        </a:rPr>
                        <a:t>Investors</a:t>
                      </a:r>
                      <a:r>
                        <a:rPr sz="900" spc="-15" dirty="0">
                          <a:solidFill>
                            <a:srgbClr val="323537"/>
                          </a:solidFill>
                          <a:latin typeface="Montserrat"/>
                          <a:cs typeface="Montserrat"/>
                        </a:rPr>
                        <a:t> </a:t>
                      </a:r>
                      <a:r>
                        <a:rPr sz="900" dirty="0">
                          <a:solidFill>
                            <a:srgbClr val="323537"/>
                          </a:solidFill>
                          <a:latin typeface="Montserrat"/>
                          <a:cs typeface="Montserrat"/>
                        </a:rPr>
                        <a:t>seek</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advice</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also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able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understand</a:t>
                      </a:r>
                      <a:r>
                        <a:rPr sz="900" spc="-10" dirty="0">
                          <a:solidFill>
                            <a:srgbClr val="323537"/>
                          </a:solidFill>
                          <a:latin typeface="Montserrat"/>
                          <a:cs typeface="Montserrat"/>
                        </a:rPr>
                        <a:t> </a:t>
                      </a:r>
                      <a:r>
                        <a:rPr sz="900" dirty="0">
                          <a:solidFill>
                            <a:srgbClr val="323537"/>
                          </a:solidFill>
                          <a:latin typeface="Montserrat"/>
                          <a:cs typeface="Montserrat"/>
                        </a:rPr>
                        <a:t>how</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works</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associated</a:t>
                      </a:r>
                      <a:r>
                        <a:rPr sz="900" spc="-15" dirty="0">
                          <a:solidFill>
                            <a:srgbClr val="323537"/>
                          </a:solidFill>
                          <a:latin typeface="Montserrat"/>
                          <a:cs typeface="Montserrat"/>
                        </a:rPr>
                        <a:t> </a:t>
                      </a:r>
                      <a:r>
                        <a:rPr sz="900" dirty="0">
                          <a:solidFill>
                            <a:srgbClr val="323537"/>
                          </a:solidFill>
                          <a:latin typeface="Montserrat"/>
                          <a:cs typeface="Montserrat"/>
                        </a:rPr>
                        <a:t>risks.</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20" dirty="0">
                          <a:solidFill>
                            <a:srgbClr val="323537"/>
                          </a:solidFill>
                          <a:latin typeface="Montserrat"/>
                          <a:cs typeface="Montserrat"/>
                        </a:rPr>
                        <a:t> </a:t>
                      </a:r>
                      <a:r>
                        <a:rPr sz="900" dirty="0">
                          <a:solidFill>
                            <a:srgbClr val="323537"/>
                          </a:solidFill>
                          <a:latin typeface="Montserrat"/>
                          <a:cs typeface="Montserrat"/>
                        </a:rPr>
                        <a:t>informed</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dirty="0">
                          <a:solidFill>
                            <a:srgbClr val="323537"/>
                          </a:solidFill>
                          <a:latin typeface="Montserrat"/>
                          <a:cs typeface="Montserrat"/>
                        </a:rPr>
                        <a:t>decision</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spc="-10" dirty="0">
                          <a:solidFill>
                            <a:srgbClr val="323537"/>
                          </a:solidFill>
                          <a:latin typeface="Montserrat"/>
                          <a:cs typeface="Montserrat"/>
                        </a:rPr>
                        <a:t>be</a:t>
                      </a:r>
                      <a:r>
                        <a:rPr lang="en-GB" sz="900" spc="-10" dirty="0">
                          <a:solidFill>
                            <a:srgbClr val="323537"/>
                          </a:solidFill>
                          <a:latin typeface="Montserrat"/>
                          <a:cs typeface="Montserrat"/>
                        </a:rPr>
                        <a:t> </a:t>
                      </a:r>
                      <a:r>
                        <a:rPr sz="900" spc="-10" dirty="0">
                          <a:solidFill>
                            <a:srgbClr val="323537"/>
                          </a:solidFill>
                          <a:latin typeface="Montserrat"/>
                          <a:cs typeface="Montserrat"/>
                        </a:rPr>
                        <a:t>able</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reached</a:t>
                      </a:r>
                      <a:r>
                        <a:rPr sz="900" spc="-20" dirty="0">
                          <a:solidFill>
                            <a:srgbClr val="323537"/>
                          </a:solidFill>
                          <a:latin typeface="Montserrat"/>
                          <a:cs typeface="Montserrat"/>
                        </a:rPr>
                        <a:t> </a:t>
                      </a:r>
                      <a:r>
                        <a:rPr sz="900" dirty="0">
                          <a:solidFill>
                            <a:srgbClr val="323537"/>
                          </a:solidFill>
                          <a:latin typeface="Montserrat"/>
                          <a:cs typeface="Montserrat"/>
                        </a:rPr>
                        <a:t>following</a:t>
                      </a:r>
                      <a:r>
                        <a:rPr sz="900" spc="-15" dirty="0">
                          <a:solidFill>
                            <a:srgbClr val="323537"/>
                          </a:solidFill>
                          <a:latin typeface="Montserrat"/>
                          <a:cs typeface="Montserrat"/>
                        </a:rPr>
                        <a:t> </a:t>
                      </a:r>
                      <a:r>
                        <a:rPr sz="900" dirty="0">
                          <a:solidFill>
                            <a:srgbClr val="323537"/>
                          </a:solidFill>
                          <a:latin typeface="Montserrat"/>
                          <a:cs typeface="Montserrat"/>
                        </a:rPr>
                        <a:t>reading</a:t>
                      </a:r>
                      <a:r>
                        <a:rPr sz="900" spc="-20" dirty="0">
                          <a:solidFill>
                            <a:srgbClr val="323537"/>
                          </a:solidFill>
                          <a:latin typeface="Montserrat"/>
                          <a:cs typeface="Montserrat"/>
                        </a:rPr>
                        <a:t> </a:t>
                      </a:r>
                      <a:r>
                        <a:rPr sz="900" dirty="0">
                          <a:solidFill>
                            <a:srgbClr val="323537"/>
                          </a:solidFill>
                          <a:latin typeface="Montserrat"/>
                          <a:cs typeface="Montserrat"/>
                        </a:rPr>
                        <a:t>both</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20" dirty="0">
                          <a:solidFill>
                            <a:srgbClr val="323537"/>
                          </a:solidFill>
                          <a:latin typeface="Montserrat"/>
                          <a:cs typeface="Montserrat"/>
                        </a:rPr>
                        <a:t> </a:t>
                      </a:r>
                      <a:r>
                        <a:rPr sz="900" dirty="0">
                          <a:solidFill>
                            <a:srgbClr val="323537"/>
                          </a:solidFill>
                          <a:latin typeface="Montserrat"/>
                          <a:cs typeface="Montserrat"/>
                        </a:rPr>
                        <a:t>document</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Key</a:t>
                      </a:r>
                      <a:r>
                        <a:rPr sz="900" spc="-20" dirty="0">
                          <a:solidFill>
                            <a:srgbClr val="323537"/>
                          </a:solidFill>
                          <a:latin typeface="Montserrat"/>
                          <a:cs typeface="Montserrat"/>
                        </a:rPr>
                        <a:t> </a:t>
                      </a:r>
                      <a:r>
                        <a:rPr sz="900" spc="-10" dirty="0">
                          <a:solidFill>
                            <a:srgbClr val="323537"/>
                          </a:solidFill>
                          <a:latin typeface="Montserrat"/>
                          <a:cs typeface="Montserrat"/>
                        </a:rPr>
                        <a:t>Investment </a:t>
                      </a:r>
                      <a:r>
                        <a:rPr sz="900" dirty="0">
                          <a:solidFill>
                            <a:srgbClr val="323537"/>
                          </a:solidFill>
                          <a:latin typeface="Montserrat"/>
                          <a:cs typeface="Montserrat"/>
                        </a:rPr>
                        <a:t>Document</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provide</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still</a:t>
                      </a:r>
                      <a:r>
                        <a:rPr sz="900" spc="-10" dirty="0">
                          <a:solidFill>
                            <a:srgbClr val="323537"/>
                          </a:solidFill>
                          <a:latin typeface="Montserrat"/>
                          <a:cs typeface="Montserrat"/>
                        </a:rPr>
                        <a:t> </a:t>
                      </a:r>
                      <a:r>
                        <a:rPr sz="900" dirty="0">
                          <a:solidFill>
                            <a:srgbClr val="323537"/>
                          </a:solidFill>
                          <a:latin typeface="Montserrat"/>
                          <a:cs typeface="Montserrat"/>
                        </a:rPr>
                        <a:t>don’t</a:t>
                      </a:r>
                      <a:r>
                        <a:rPr sz="900" spc="-10" dirty="0">
                          <a:solidFill>
                            <a:srgbClr val="323537"/>
                          </a:solidFill>
                          <a:latin typeface="Montserrat"/>
                          <a:cs typeface="Montserrat"/>
                        </a:rPr>
                        <a:t> understand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suitable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spc="-20" dirty="0">
                          <a:solidFill>
                            <a:srgbClr val="323537"/>
                          </a:solidFill>
                          <a:latin typeface="Montserrat"/>
                          <a:cs typeface="Montserrat"/>
                        </a:rPr>
                        <a:t>you.</a:t>
                      </a:r>
                      <a:endParaRPr sz="900" dirty="0">
                        <a:latin typeface="Montserrat"/>
                        <a:cs typeface="Montserrat"/>
                      </a:endParaRPr>
                    </a:p>
                  </a:txBody>
                  <a:tcPr marL="0" marR="0" marT="41910"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2"/>
                  </a:ext>
                </a:extLst>
              </a:tr>
              <a:tr h="530860">
                <a:tc>
                  <a:txBody>
                    <a:bodyPr/>
                    <a:lstStyle/>
                    <a:p>
                      <a:pPr marL="109855" marR="309245">
                        <a:lnSpc>
                          <a:spcPct val="100000"/>
                        </a:lnSpc>
                        <a:spcBef>
                          <a:spcPts val="665"/>
                        </a:spcBef>
                      </a:pPr>
                      <a:r>
                        <a:rPr sz="1100" b="1" spc="-20" dirty="0">
                          <a:solidFill>
                            <a:srgbClr val="323537"/>
                          </a:solidFill>
                          <a:latin typeface="Montserrat"/>
                          <a:cs typeface="Montserrat"/>
                        </a:rPr>
                        <a:t>Risk </a:t>
                      </a:r>
                      <a:r>
                        <a:rPr sz="1100" b="1" spc="-10" dirty="0">
                          <a:solidFill>
                            <a:srgbClr val="323537"/>
                          </a:solidFill>
                          <a:latin typeface="Montserrat"/>
                          <a:cs typeface="Montserrat"/>
                        </a:rPr>
                        <a:t>tolerance</a:t>
                      </a:r>
                      <a:endParaRPr sz="1100">
                        <a:latin typeface="Montserrat"/>
                        <a:cs typeface="Montserrat"/>
                      </a:endParaRPr>
                    </a:p>
                  </a:txBody>
                  <a:tcPr marL="0" marR="0" marT="84455" marB="0">
                    <a:lnT w="6350">
                      <a:solidFill>
                        <a:srgbClr val="39405A"/>
                      </a:solidFill>
                      <a:prstDash val="dot"/>
                    </a:lnT>
                    <a:lnB w="6350">
                      <a:solidFill>
                        <a:srgbClr val="39405A"/>
                      </a:solidFill>
                      <a:prstDash val="dot"/>
                    </a:lnB>
                  </a:tcPr>
                </a:tc>
                <a:tc>
                  <a:txBody>
                    <a:bodyPr/>
                    <a:lstStyle/>
                    <a:p>
                      <a:pPr marL="132080" marR="67310">
                        <a:lnSpc>
                          <a:spcPct val="100000"/>
                        </a:lnSpc>
                        <a:spcBef>
                          <a:spcPts val="350"/>
                        </a:spcBef>
                      </a:pPr>
                      <a:r>
                        <a:rPr sz="900" dirty="0">
                          <a:solidFill>
                            <a:srgbClr val="323537"/>
                          </a:solidFill>
                          <a:latin typeface="Montserrat"/>
                          <a:cs typeface="Montserrat"/>
                        </a:rPr>
                        <a:t>All</a:t>
                      </a:r>
                      <a:r>
                        <a:rPr sz="900" spc="-15" dirty="0">
                          <a:solidFill>
                            <a:srgbClr val="323537"/>
                          </a:solidFill>
                          <a:latin typeface="Montserrat"/>
                          <a:cs typeface="Montserrat"/>
                        </a:rPr>
                        <a:t> </a:t>
                      </a:r>
                      <a:r>
                        <a:rPr sz="900" dirty="0">
                          <a:solidFill>
                            <a:srgbClr val="323537"/>
                          </a:solidFill>
                          <a:latin typeface="Montserrat"/>
                          <a:cs typeface="Montserrat"/>
                        </a:rPr>
                        <a:t>investments</a:t>
                      </a:r>
                      <a:r>
                        <a:rPr sz="900" spc="-10" dirty="0">
                          <a:solidFill>
                            <a:srgbClr val="323537"/>
                          </a:solidFill>
                          <a:latin typeface="Montserrat"/>
                          <a:cs typeface="Montserrat"/>
                        </a:rPr>
                        <a:t> </a:t>
                      </a:r>
                      <a:r>
                        <a:rPr sz="900" dirty="0">
                          <a:solidFill>
                            <a:srgbClr val="323537"/>
                          </a:solidFill>
                          <a:latin typeface="Montserrat"/>
                          <a:cs typeface="Montserrat"/>
                        </a:rPr>
                        <a:t>carry</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certain</a:t>
                      </a:r>
                      <a:r>
                        <a:rPr sz="900" spc="-15" dirty="0">
                          <a:solidFill>
                            <a:srgbClr val="323537"/>
                          </a:solidFill>
                          <a:latin typeface="Montserrat"/>
                          <a:cs typeface="Montserrat"/>
                        </a:rPr>
                        <a:t> </a:t>
                      </a:r>
                      <a:r>
                        <a:rPr sz="900" dirty="0">
                          <a:solidFill>
                            <a:srgbClr val="323537"/>
                          </a:solidFill>
                          <a:latin typeface="Montserrat"/>
                          <a:cs typeface="Montserrat"/>
                        </a:rPr>
                        <a:t>amount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risk.</a:t>
                      </a:r>
                      <a:r>
                        <a:rPr sz="900" spc="-10" dirty="0">
                          <a:solidFill>
                            <a:srgbClr val="323537"/>
                          </a:solidFill>
                          <a:latin typeface="Montserrat"/>
                          <a:cs typeface="Montserrat"/>
                        </a:rPr>
                        <a:t> </a:t>
                      </a:r>
                      <a:r>
                        <a:rPr sz="900" dirty="0">
                          <a:solidFill>
                            <a:srgbClr val="323537"/>
                          </a:solidFill>
                          <a:latin typeface="Montserrat"/>
                          <a:cs typeface="Montserrat"/>
                        </a:rPr>
                        <a:t>Investors</a:t>
                      </a:r>
                      <a:r>
                        <a:rPr sz="900" spc="-1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comfortable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risks</a:t>
                      </a:r>
                      <a:r>
                        <a:rPr sz="900" spc="-5" dirty="0">
                          <a:solidFill>
                            <a:srgbClr val="323537"/>
                          </a:solidFill>
                          <a:latin typeface="Montserrat"/>
                          <a:cs typeface="Montserrat"/>
                        </a:rPr>
                        <a:t> </a:t>
                      </a:r>
                      <a:r>
                        <a:rPr sz="900" dirty="0">
                          <a:solidFill>
                            <a:srgbClr val="323537"/>
                          </a:solidFill>
                          <a:latin typeface="Montserrat"/>
                          <a:cs typeface="Montserrat"/>
                        </a:rPr>
                        <a:t>associated</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after</a:t>
                      </a:r>
                      <a:r>
                        <a:rPr sz="900" spc="-5" dirty="0">
                          <a:solidFill>
                            <a:srgbClr val="323537"/>
                          </a:solidFill>
                          <a:latin typeface="Montserrat"/>
                          <a:cs typeface="Montserrat"/>
                        </a:rPr>
                        <a:t> </a:t>
                      </a:r>
                      <a:r>
                        <a:rPr sz="900" dirty="0">
                          <a:solidFill>
                            <a:srgbClr val="323537"/>
                          </a:solidFill>
                          <a:latin typeface="Montserrat"/>
                          <a:cs typeface="Montserrat"/>
                        </a:rPr>
                        <a:t>reading</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document,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5" dirty="0">
                          <a:solidFill>
                            <a:srgbClr val="323537"/>
                          </a:solidFill>
                          <a:latin typeface="Montserrat"/>
                          <a:cs typeface="Montserrat"/>
                        </a:rPr>
                        <a:t>Key </a:t>
                      </a:r>
                      <a:r>
                        <a:rPr sz="900" dirty="0">
                          <a:solidFill>
                            <a:srgbClr val="323537"/>
                          </a:solidFill>
                          <a:latin typeface="Montserrat"/>
                          <a:cs typeface="Montserrat"/>
                        </a:rPr>
                        <a:t>Information</a:t>
                      </a:r>
                      <a:r>
                        <a:rPr sz="900" spc="-35" dirty="0">
                          <a:solidFill>
                            <a:srgbClr val="323537"/>
                          </a:solidFill>
                          <a:latin typeface="Montserrat"/>
                          <a:cs typeface="Montserrat"/>
                        </a:rPr>
                        <a:t> </a:t>
                      </a:r>
                      <a:r>
                        <a:rPr sz="900" spc="-10" dirty="0">
                          <a:solidFill>
                            <a:srgbClr val="323537"/>
                          </a:solidFill>
                          <a:latin typeface="Montserrat"/>
                          <a:cs typeface="Montserrat"/>
                        </a:rPr>
                        <a:t>Document.</a:t>
                      </a:r>
                      <a:endParaRPr sz="900" dirty="0">
                        <a:latin typeface="Montserrat"/>
                        <a:cs typeface="Montserrat"/>
                      </a:endParaRPr>
                    </a:p>
                  </a:txBody>
                  <a:tcPr marL="0" marR="0" marT="44450"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3"/>
                  </a:ext>
                </a:extLst>
              </a:tr>
              <a:tr h="602615">
                <a:tc>
                  <a:txBody>
                    <a:bodyPr/>
                    <a:lstStyle/>
                    <a:p>
                      <a:pPr marL="109855" marR="189230">
                        <a:lnSpc>
                          <a:spcPct val="100000"/>
                        </a:lnSpc>
                        <a:spcBef>
                          <a:spcPts val="735"/>
                        </a:spcBef>
                      </a:pPr>
                      <a:r>
                        <a:rPr sz="1100" b="1" dirty="0">
                          <a:solidFill>
                            <a:srgbClr val="323537"/>
                          </a:solidFill>
                          <a:latin typeface="Montserrat"/>
                          <a:cs typeface="Montserrat"/>
                        </a:rPr>
                        <a:t>Ability</a:t>
                      </a:r>
                      <a:r>
                        <a:rPr sz="1100" b="1" spc="-25" dirty="0">
                          <a:solidFill>
                            <a:srgbClr val="323537"/>
                          </a:solidFill>
                          <a:latin typeface="Montserrat"/>
                          <a:cs typeface="Montserrat"/>
                        </a:rPr>
                        <a:t> to </a:t>
                      </a:r>
                      <a:r>
                        <a:rPr sz="1100" b="1" dirty="0">
                          <a:solidFill>
                            <a:srgbClr val="323537"/>
                          </a:solidFill>
                          <a:latin typeface="Montserrat"/>
                          <a:cs typeface="Montserrat"/>
                        </a:rPr>
                        <a:t>bear</a:t>
                      </a:r>
                      <a:r>
                        <a:rPr sz="1100" b="1" spc="-35" dirty="0">
                          <a:solidFill>
                            <a:srgbClr val="323537"/>
                          </a:solidFill>
                          <a:latin typeface="Montserrat"/>
                          <a:cs typeface="Montserrat"/>
                        </a:rPr>
                        <a:t> </a:t>
                      </a:r>
                      <a:r>
                        <a:rPr sz="1100" b="1" spc="-10" dirty="0">
                          <a:solidFill>
                            <a:srgbClr val="323537"/>
                          </a:solidFill>
                          <a:latin typeface="Montserrat"/>
                          <a:cs typeface="Montserrat"/>
                        </a:rPr>
                        <a:t>losses</a:t>
                      </a:r>
                      <a:endParaRPr sz="1100">
                        <a:latin typeface="Montserrat"/>
                        <a:cs typeface="Montserrat"/>
                      </a:endParaRPr>
                    </a:p>
                  </a:txBody>
                  <a:tcPr marL="0" marR="0" marT="93345" marB="0">
                    <a:lnT w="6350">
                      <a:solidFill>
                        <a:srgbClr val="39405A"/>
                      </a:solidFill>
                      <a:prstDash val="dot"/>
                    </a:lnT>
                    <a:lnB w="6350">
                      <a:solidFill>
                        <a:srgbClr val="39405A"/>
                      </a:solidFill>
                      <a:prstDash val="dot"/>
                    </a:lnB>
                  </a:tcPr>
                </a:tc>
                <a:tc>
                  <a:txBody>
                    <a:bodyPr/>
                    <a:lstStyle/>
                    <a:p>
                      <a:pPr marL="132080" marR="73025">
                        <a:lnSpc>
                          <a:spcPct val="100000"/>
                        </a:lnSpc>
                        <a:spcBef>
                          <a:spcPts val="420"/>
                        </a:spcBef>
                      </a:pP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backe</a:t>
                      </a:r>
                      <a:r>
                        <a:rPr sz="900" dirty="0">
                          <a:solidFill>
                            <a:srgbClr val="323537"/>
                          </a:solidFill>
                          <a:latin typeface="Montserrat"/>
                          <a:ea typeface="+mn-ea"/>
                          <a:cs typeface="Montserrat"/>
                        </a:rPr>
                        <a:t>d by </a:t>
                      </a:r>
                      <a:r>
                        <a:rPr lang="en-GB" sz="900" dirty="0">
                          <a:solidFill>
                            <a:srgbClr val="323537"/>
                          </a:solidFill>
                          <a:latin typeface="Montserrat"/>
                          <a:ea typeface="+mn-ea"/>
                          <a:cs typeface="+mn-cs"/>
                        </a:rPr>
                        <a:t>Goldman Sachs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10" dirty="0">
                          <a:solidFill>
                            <a:srgbClr val="323537"/>
                          </a:solidFill>
                          <a:latin typeface="Montserrat"/>
                          <a:cs typeface="Montserrat"/>
                        </a:rPr>
                        <a:t> </a:t>
                      </a:r>
                      <a:r>
                        <a:rPr sz="900" dirty="0">
                          <a:solidFill>
                            <a:srgbClr val="323537"/>
                          </a:solidFill>
                          <a:latin typeface="Montserrat"/>
                          <a:cs typeface="Montserrat"/>
                        </a:rPr>
                        <a:t>fails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remain </a:t>
                      </a:r>
                      <a:r>
                        <a:rPr sz="900" dirty="0">
                          <a:solidFill>
                            <a:srgbClr val="323537"/>
                          </a:solidFill>
                          <a:latin typeface="Montserrat"/>
                          <a:cs typeface="Montserrat"/>
                        </a:rPr>
                        <a:t>solvent,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lose</a:t>
                      </a:r>
                      <a:r>
                        <a:rPr sz="900" spc="-5" dirty="0">
                          <a:solidFill>
                            <a:srgbClr val="323537"/>
                          </a:solidFill>
                          <a:latin typeface="Montserrat"/>
                          <a:cs typeface="Montserrat"/>
                        </a:rPr>
                        <a:t> </a:t>
                      </a:r>
                      <a:r>
                        <a:rPr sz="900" dirty="0">
                          <a:solidFill>
                            <a:srgbClr val="323537"/>
                          </a:solidFill>
                          <a:latin typeface="Montserrat"/>
                          <a:cs typeface="Montserrat"/>
                        </a:rPr>
                        <a:t>some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invested.</a:t>
                      </a:r>
                      <a:r>
                        <a:rPr sz="900" spc="-5"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important</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spc="-20" dirty="0">
                          <a:solidFill>
                            <a:srgbClr val="323537"/>
                          </a:solidFill>
                          <a:latin typeface="Montserrat"/>
                          <a:cs typeface="Montserrat"/>
                        </a:rPr>
                        <a:t>this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fully</a:t>
                      </a:r>
                      <a:r>
                        <a:rPr sz="900" spc="-5" dirty="0">
                          <a:solidFill>
                            <a:srgbClr val="323537"/>
                          </a:solidFill>
                          <a:latin typeface="Montserrat"/>
                          <a:cs typeface="Montserrat"/>
                        </a:rPr>
                        <a:t> </a:t>
                      </a:r>
                      <a:r>
                        <a:rPr sz="900" dirty="0">
                          <a:solidFill>
                            <a:srgbClr val="323537"/>
                          </a:solidFill>
                          <a:latin typeface="Montserrat"/>
                          <a:cs typeface="Montserrat"/>
                        </a:rPr>
                        <a:t>understood and</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investments are</a:t>
                      </a:r>
                      <a:r>
                        <a:rPr sz="900" spc="-5" dirty="0">
                          <a:solidFill>
                            <a:srgbClr val="323537"/>
                          </a:solidFill>
                          <a:latin typeface="Montserrat"/>
                          <a:cs typeface="Montserrat"/>
                        </a:rPr>
                        <a:t> </a:t>
                      </a:r>
                      <a:r>
                        <a:rPr sz="900" dirty="0">
                          <a:solidFill>
                            <a:srgbClr val="323537"/>
                          </a:solidFill>
                          <a:latin typeface="Montserrat"/>
                          <a:cs typeface="Montserrat"/>
                        </a:rPr>
                        <a:t>diversified across</a:t>
                      </a:r>
                      <a:r>
                        <a:rPr sz="900" spc="-5" dirty="0">
                          <a:solidFill>
                            <a:srgbClr val="323537"/>
                          </a:solidFill>
                          <a:latin typeface="Montserrat"/>
                          <a:cs typeface="Montserrat"/>
                        </a:rPr>
                        <a:t> </a:t>
                      </a:r>
                      <a:r>
                        <a:rPr sz="900" dirty="0">
                          <a:solidFill>
                            <a:srgbClr val="323537"/>
                          </a:solidFill>
                          <a:latin typeface="Montserrat"/>
                          <a:cs typeface="Montserrat"/>
                        </a:rPr>
                        <a:t>multiple</a:t>
                      </a:r>
                      <a:r>
                        <a:rPr sz="900" spc="-5" dirty="0">
                          <a:solidFill>
                            <a:srgbClr val="323537"/>
                          </a:solidFill>
                          <a:latin typeface="Montserrat"/>
                          <a:cs typeface="Montserrat"/>
                        </a:rPr>
                        <a:t> </a:t>
                      </a:r>
                      <a:r>
                        <a:rPr sz="900" dirty="0">
                          <a:solidFill>
                            <a:srgbClr val="323537"/>
                          </a:solidFill>
                          <a:latin typeface="Montserrat"/>
                          <a:cs typeface="Montserrat"/>
                        </a:rPr>
                        <a:t>banks </a:t>
                      </a:r>
                      <a:r>
                        <a:rPr sz="900" spc="-25" dirty="0">
                          <a:solidFill>
                            <a:srgbClr val="323537"/>
                          </a:solidFill>
                          <a:latin typeface="Montserrat"/>
                          <a:cs typeface="Montserrat"/>
                        </a:rPr>
                        <a:t>to</a:t>
                      </a:r>
                      <a:endParaRPr sz="900" dirty="0">
                        <a:latin typeface="Montserrat"/>
                        <a:cs typeface="Montserrat"/>
                      </a:endParaRPr>
                    </a:p>
                  </a:txBody>
                  <a:tcPr marL="0" marR="0" marT="53340"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4"/>
                  </a:ext>
                </a:extLst>
              </a:tr>
              <a:tr h="440690">
                <a:tc>
                  <a:txBody>
                    <a:bodyPr/>
                    <a:lstStyle/>
                    <a:p>
                      <a:pPr marL="109855">
                        <a:lnSpc>
                          <a:spcPct val="100000"/>
                        </a:lnSpc>
                        <a:spcBef>
                          <a:spcPts val="710"/>
                        </a:spcBef>
                      </a:pPr>
                      <a:r>
                        <a:rPr sz="1100" b="1" spc="-10" dirty="0">
                          <a:solidFill>
                            <a:srgbClr val="323537"/>
                          </a:solidFill>
                          <a:latin typeface="Montserrat"/>
                          <a:cs typeface="Montserrat"/>
                        </a:rPr>
                        <a:t>Objective</a:t>
                      </a:r>
                      <a:endParaRPr sz="1100" dirty="0">
                        <a:latin typeface="Montserrat"/>
                        <a:cs typeface="Montserrat"/>
                      </a:endParaRPr>
                    </a:p>
                  </a:txBody>
                  <a:tcPr marL="0" marR="0" marT="90170" marB="0">
                    <a:lnT w="6350">
                      <a:solidFill>
                        <a:srgbClr val="39405A"/>
                      </a:solidFill>
                      <a:prstDash val="dot"/>
                    </a:lnT>
                    <a:lnB w="6350">
                      <a:solidFill>
                        <a:srgbClr val="39405A"/>
                      </a:solidFill>
                      <a:prstDash val="dot"/>
                    </a:lnB>
                  </a:tcPr>
                </a:tc>
                <a:tc>
                  <a:txBody>
                    <a:bodyPr/>
                    <a:lstStyle/>
                    <a:p>
                      <a:pPr marL="132080" marR="400050">
                        <a:lnSpc>
                          <a:spcPct val="100000"/>
                        </a:lnSpc>
                        <a:spcBef>
                          <a:spcPts val="275"/>
                        </a:spcBef>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main</a:t>
                      </a:r>
                      <a:r>
                        <a:rPr sz="900" spc="-5" dirty="0">
                          <a:solidFill>
                            <a:srgbClr val="323537"/>
                          </a:solidFill>
                          <a:latin typeface="Montserrat"/>
                          <a:cs typeface="Montserrat"/>
                        </a:rPr>
                        <a:t> </a:t>
                      </a:r>
                      <a:r>
                        <a:rPr sz="900" dirty="0">
                          <a:solidFill>
                            <a:srgbClr val="323537"/>
                          </a:solidFill>
                          <a:latin typeface="Montserrat"/>
                          <a:cs typeface="Montserrat"/>
                        </a:rPr>
                        <a:t>aim</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pay</a:t>
                      </a:r>
                      <a:r>
                        <a:rPr sz="900" spc="-5" dirty="0">
                          <a:solidFill>
                            <a:srgbClr val="323537"/>
                          </a:solidFill>
                          <a:latin typeface="Montserrat"/>
                          <a:cs typeface="Montserrat"/>
                        </a:rPr>
                        <a:t> </a:t>
                      </a:r>
                      <a:r>
                        <a:rPr sz="900" dirty="0">
                          <a:solidFill>
                            <a:srgbClr val="323537"/>
                          </a:solidFill>
                          <a:latin typeface="Montserrat"/>
                          <a:cs typeface="Montserrat"/>
                        </a:rPr>
                        <a:t>potential</a:t>
                      </a:r>
                      <a:r>
                        <a:rPr sz="900" spc="-10" dirty="0">
                          <a:solidFill>
                            <a:srgbClr val="323537"/>
                          </a:solidFill>
                          <a:latin typeface="Montserrat"/>
                          <a:cs typeface="Montserrat"/>
                        </a:rPr>
                        <a:t> </a:t>
                      </a:r>
                      <a:r>
                        <a:rPr sz="900" dirty="0">
                          <a:solidFill>
                            <a:srgbClr val="323537"/>
                          </a:solidFill>
                          <a:latin typeface="Montserrat"/>
                          <a:cs typeface="Montserrat"/>
                        </a:rPr>
                        <a:t>returns</a:t>
                      </a:r>
                      <a:r>
                        <a:rPr sz="900" spc="-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Ind</a:t>
                      </a:r>
                      <a:r>
                        <a:rPr lang="en-GB" sz="900" spc="-10" dirty="0">
                          <a:solidFill>
                            <a:srgbClr val="323537"/>
                          </a:solidFill>
                          <a:latin typeface="Montserrat"/>
                          <a:cs typeface="Montserrat"/>
                        </a:rPr>
                        <a:t>ices</a:t>
                      </a:r>
                      <a:r>
                        <a:rPr sz="900" spc="-10" dirty="0">
                          <a:solidFill>
                            <a:srgbClr val="323537"/>
                          </a:solidFill>
                          <a:latin typeface="Montserrat"/>
                          <a:cs typeface="Montserrat"/>
                        </a:rPr>
                        <a:t> </a:t>
                      </a:r>
                      <a:r>
                        <a:rPr sz="900" dirty="0">
                          <a:solidFill>
                            <a:srgbClr val="323537"/>
                          </a:solidFill>
                          <a:latin typeface="Montserrat"/>
                          <a:cs typeface="Montserrat"/>
                        </a:rPr>
                        <a:t>remain</a:t>
                      </a:r>
                      <a:r>
                        <a:rPr sz="900" spc="-5" dirty="0">
                          <a:solidFill>
                            <a:srgbClr val="323537"/>
                          </a:solidFill>
                          <a:latin typeface="Montserrat"/>
                          <a:cs typeface="Montserrat"/>
                        </a:rPr>
                        <a:t> </a:t>
                      </a:r>
                      <a:r>
                        <a:rPr sz="900" dirty="0">
                          <a:solidFill>
                            <a:srgbClr val="323537"/>
                          </a:solidFill>
                          <a:latin typeface="Montserrat"/>
                          <a:cs typeface="Montserrat"/>
                        </a:rPr>
                        <a:t>flat or fall </a:t>
                      </a:r>
                      <a:r>
                        <a:rPr sz="900" spc="-10" dirty="0">
                          <a:solidFill>
                            <a:srgbClr val="323537"/>
                          </a:solidFill>
                          <a:latin typeface="Montserrat"/>
                          <a:cs typeface="Montserrat"/>
                        </a:rPr>
                        <a:t>slightly.</a:t>
                      </a:r>
                      <a:endParaRPr sz="900" dirty="0">
                        <a:latin typeface="Montserrat"/>
                        <a:cs typeface="Montserrat"/>
                      </a:endParaRPr>
                    </a:p>
                  </a:txBody>
                  <a:tcPr marL="0" marR="0" marT="34925"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5"/>
                  </a:ext>
                </a:extLst>
              </a:tr>
              <a:tr h="668655">
                <a:tc>
                  <a:txBody>
                    <a:bodyPr/>
                    <a:lstStyle/>
                    <a:p>
                      <a:pPr marL="109855" marR="163830">
                        <a:lnSpc>
                          <a:spcPct val="100000"/>
                        </a:lnSpc>
                        <a:spcBef>
                          <a:spcPts val="1110"/>
                        </a:spcBef>
                      </a:pPr>
                      <a:r>
                        <a:rPr sz="1100" b="1" spc="-10" dirty="0">
                          <a:solidFill>
                            <a:srgbClr val="323537"/>
                          </a:solidFill>
                          <a:latin typeface="Montserrat"/>
                          <a:cs typeface="Montserrat"/>
                        </a:rPr>
                        <a:t>Investment </a:t>
                      </a:r>
                      <a:r>
                        <a:rPr sz="1100" b="1" spc="-20" dirty="0">
                          <a:solidFill>
                            <a:srgbClr val="323537"/>
                          </a:solidFill>
                          <a:latin typeface="Montserrat"/>
                          <a:cs typeface="Montserrat"/>
                        </a:rPr>
                        <a:t>Term</a:t>
                      </a:r>
                      <a:endParaRPr sz="1100">
                        <a:latin typeface="Montserrat"/>
                        <a:cs typeface="Montserrat"/>
                      </a:endParaRPr>
                    </a:p>
                  </a:txBody>
                  <a:tcPr marL="0" marR="0" marT="140970" marB="0">
                    <a:lnT w="6350">
                      <a:solidFill>
                        <a:srgbClr val="39405A"/>
                      </a:solidFill>
                      <a:prstDash val="dot"/>
                    </a:lnT>
                    <a:lnB w="6350">
                      <a:solidFill>
                        <a:srgbClr val="39405A"/>
                      </a:solidFill>
                      <a:prstDash val="dot"/>
                    </a:lnB>
                  </a:tcPr>
                </a:tc>
                <a:tc>
                  <a:txBody>
                    <a:bodyPr/>
                    <a:lstStyle/>
                    <a:p>
                      <a:pPr marL="132080" marR="66675">
                        <a:lnSpc>
                          <a:spcPct val="100000"/>
                        </a:lnSpc>
                        <a:spcBef>
                          <a:spcPts val="254"/>
                        </a:spcBef>
                      </a:pPr>
                      <a:r>
                        <a:rPr sz="900" dirty="0">
                          <a:solidFill>
                            <a:srgbClr val="323537"/>
                          </a:solidFill>
                          <a:latin typeface="Montserrat"/>
                          <a:cs typeface="Montserrat"/>
                        </a:rPr>
                        <a:t>Investors</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able</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willing</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tied</a:t>
                      </a:r>
                      <a:r>
                        <a:rPr sz="900" spc="-10" dirty="0">
                          <a:solidFill>
                            <a:srgbClr val="323537"/>
                          </a:solidFill>
                          <a:latin typeface="Montserrat"/>
                          <a:cs typeface="Montserrat"/>
                        </a:rPr>
                        <a:t> </a:t>
                      </a:r>
                      <a:r>
                        <a:rPr sz="900" dirty="0">
                          <a:solidFill>
                            <a:srgbClr val="323537"/>
                          </a:solidFill>
                          <a:latin typeface="Montserrat"/>
                          <a:cs typeface="Montserrat"/>
                        </a:rPr>
                        <a:t>up</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full</a:t>
                      </a:r>
                      <a:r>
                        <a:rPr sz="900" spc="-10" dirty="0">
                          <a:solidFill>
                            <a:srgbClr val="323537"/>
                          </a:solidFill>
                          <a:latin typeface="Montserrat"/>
                          <a:cs typeface="Montserrat"/>
                        </a:rPr>
                        <a:t> </a:t>
                      </a:r>
                      <a:r>
                        <a:rPr sz="900" dirty="0">
                          <a:solidFill>
                            <a:srgbClr val="323537"/>
                          </a:solidFill>
                          <a:latin typeface="Montserrat"/>
                          <a:cs typeface="Montserrat"/>
                        </a:rPr>
                        <a:t>life</a:t>
                      </a:r>
                      <a:r>
                        <a:rPr sz="900" spc="-10"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this</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Redemptions</a:t>
                      </a:r>
                      <a:r>
                        <a:rPr sz="900" spc="-20"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only</a:t>
                      </a:r>
                      <a:r>
                        <a:rPr sz="900" spc="-20" dirty="0">
                          <a:solidFill>
                            <a:srgbClr val="323537"/>
                          </a:solidFill>
                          <a:latin typeface="Montserrat"/>
                          <a:cs typeface="Montserrat"/>
                        </a:rPr>
                        <a:t> </a:t>
                      </a:r>
                      <a:r>
                        <a:rPr sz="900" dirty="0">
                          <a:solidFill>
                            <a:srgbClr val="323537"/>
                          </a:solidFill>
                          <a:latin typeface="Montserrat"/>
                          <a:cs typeface="Montserrat"/>
                        </a:rPr>
                        <a:t>accepted</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exceptional</a:t>
                      </a:r>
                      <a:r>
                        <a:rPr sz="900" spc="-15" dirty="0">
                          <a:solidFill>
                            <a:srgbClr val="323537"/>
                          </a:solidFill>
                          <a:latin typeface="Montserrat"/>
                          <a:cs typeface="Montserrat"/>
                        </a:rPr>
                        <a:t> </a:t>
                      </a:r>
                      <a:r>
                        <a:rPr sz="900" dirty="0">
                          <a:solidFill>
                            <a:srgbClr val="323537"/>
                          </a:solidFill>
                          <a:latin typeface="Montserrat"/>
                          <a:cs typeface="Montserrat"/>
                        </a:rPr>
                        <a:t>circumstances</a:t>
                      </a:r>
                      <a:r>
                        <a:rPr sz="900" spc="-2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death</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life</a:t>
                      </a:r>
                      <a:r>
                        <a:rPr sz="900" spc="-5" dirty="0">
                          <a:solidFill>
                            <a:srgbClr val="323537"/>
                          </a:solidFill>
                          <a:latin typeface="Montserrat"/>
                          <a:cs typeface="Montserrat"/>
                        </a:rPr>
                        <a:t> </a:t>
                      </a:r>
                      <a:r>
                        <a:rPr sz="900" dirty="0">
                          <a:solidFill>
                            <a:srgbClr val="323537"/>
                          </a:solidFill>
                          <a:latin typeface="Montserrat"/>
                          <a:cs typeface="Montserrat"/>
                        </a:rPr>
                        <a:t>events.</a:t>
                      </a:r>
                      <a:r>
                        <a:rPr sz="900" spc="-10" dirty="0">
                          <a:solidFill>
                            <a:srgbClr val="323537"/>
                          </a:solidFill>
                          <a:latin typeface="Montserrat"/>
                          <a:cs typeface="Montserrat"/>
                        </a:rPr>
                        <a:t> You</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also</a:t>
                      </a:r>
                      <a:r>
                        <a:rPr sz="900" spc="-5" dirty="0">
                          <a:solidFill>
                            <a:srgbClr val="323537"/>
                          </a:solidFill>
                          <a:latin typeface="Montserrat"/>
                          <a:cs typeface="Montserrat"/>
                        </a:rPr>
                        <a:t> </a:t>
                      </a:r>
                      <a:r>
                        <a:rPr sz="900" dirty="0">
                          <a:solidFill>
                            <a:srgbClr val="323537"/>
                          </a:solidFill>
                          <a:latin typeface="Montserrat"/>
                          <a:cs typeface="Montserrat"/>
                        </a:rPr>
                        <a:t>get</a:t>
                      </a:r>
                      <a:r>
                        <a:rPr sz="900" spc="-10" dirty="0">
                          <a:solidFill>
                            <a:srgbClr val="323537"/>
                          </a:solidFill>
                          <a:latin typeface="Montserrat"/>
                          <a:cs typeface="Montserrat"/>
                        </a:rPr>
                        <a:t> </a:t>
                      </a:r>
                      <a:r>
                        <a:rPr sz="900" dirty="0">
                          <a:solidFill>
                            <a:srgbClr val="323537"/>
                          </a:solidFill>
                          <a:latin typeface="Montserrat"/>
                          <a:cs typeface="Montserrat"/>
                        </a:rPr>
                        <a:t>back</a:t>
                      </a:r>
                      <a:r>
                        <a:rPr sz="900" spc="-5" dirty="0">
                          <a:solidFill>
                            <a:srgbClr val="323537"/>
                          </a:solidFill>
                          <a:latin typeface="Montserrat"/>
                          <a:cs typeface="Montserrat"/>
                        </a:rPr>
                        <a:t> </a:t>
                      </a:r>
                      <a:r>
                        <a:rPr sz="900" dirty="0">
                          <a:solidFill>
                            <a:srgbClr val="323537"/>
                          </a:solidFill>
                          <a:latin typeface="Montserrat"/>
                          <a:cs typeface="Montserrat"/>
                        </a:rPr>
                        <a:t>less</a:t>
                      </a:r>
                      <a:r>
                        <a:rPr sz="900" spc="-10" dirty="0">
                          <a:solidFill>
                            <a:srgbClr val="323537"/>
                          </a:solidFill>
                          <a:latin typeface="Montserrat"/>
                          <a:cs typeface="Montserrat"/>
                        </a:rPr>
                        <a:t> </a:t>
                      </a:r>
                      <a:r>
                        <a:rPr sz="900" dirty="0">
                          <a:solidFill>
                            <a:srgbClr val="323537"/>
                          </a:solidFill>
                          <a:latin typeface="Montserrat"/>
                          <a:cs typeface="Montserrat"/>
                        </a:rPr>
                        <a:t>than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5" dirty="0">
                          <a:solidFill>
                            <a:srgbClr val="323537"/>
                          </a:solidFill>
                          <a:latin typeface="Montserrat"/>
                          <a:cs typeface="Montserrat"/>
                        </a:rPr>
                        <a:t> </a:t>
                      </a:r>
                      <a:r>
                        <a:rPr sz="900" spc="-10" dirty="0">
                          <a:solidFill>
                            <a:srgbClr val="323537"/>
                          </a:solidFill>
                          <a:latin typeface="Montserrat"/>
                          <a:cs typeface="Montserrat"/>
                        </a:rPr>
                        <a:t>investment amount.</a:t>
                      </a:r>
                      <a:endParaRPr sz="900">
                        <a:latin typeface="Montserrat"/>
                        <a:cs typeface="Montserrat"/>
                      </a:endParaRPr>
                    </a:p>
                  </a:txBody>
                  <a:tcPr marL="0" marR="0" marT="32384"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6"/>
                  </a:ext>
                </a:extLst>
              </a:tr>
              <a:tr h="473709">
                <a:tc>
                  <a:txBody>
                    <a:bodyPr/>
                    <a:lstStyle/>
                    <a:p>
                      <a:pPr marL="109855" marR="124460">
                        <a:lnSpc>
                          <a:spcPct val="100000"/>
                        </a:lnSpc>
                        <a:spcBef>
                          <a:spcPts val="254"/>
                        </a:spcBef>
                      </a:pPr>
                      <a:r>
                        <a:rPr sz="1100" b="1" spc="-10" dirty="0">
                          <a:solidFill>
                            <a:srgbClr val="323537"/>
                          </a:solidFill>
                          <a:latin typeface="Montserrat"/>
                          <a:cs typeface="Montserrat"/>
                        </a:rPr>
                        <a:t>Distribution Channel</a:t>
                      </a:r>
                      <a:endParaRPr sz="1100">
                        <a:latin typeface="Montserrat"/>
                        <a:cs typeface="Montserrat"/>
                      </a:endParaRPr>
                    </a:p>
                  </a:txBody>
                  <a:tcPr marL="0" marR="0" marT="32384" marB="0">
                    <a:lnT w="6350">
                      <a:solidFill>
                        <a:srgbClr val="39405A"/>
                      </a:solidFill>
                      <a:prstDash val="dot"/>
                    </a:lnT>
                    <a:lnB w="6350">
                      <a:solidFill>
                        <a:srgbClr val="39405A"/>
                      </a:solidFill>
                      <a:prstDash val="dot"/>
                    </a:lnB>
                  </a:tcPr>
                </a:tc>
                <a:tc>
                  <a:txBody>
                    <a:bodyPr/>
                    <a:lstStyle/>
                    <a:p>
                      <a:pPr marL="132080" marR="302895">
                        <a:lnSpc>
                          <a:spcPct val="100000"/>
                        </a:lnSpc>
                        <a:spcBef>
                          <a:spcPts val="475"/>
                        </a:spcBef>
                      </a:pPr>
                      <a:r>
                        <a:rPr sz="900" dirty="0">
                          <a:solidFill>
                            <a:srgbClr val="323537"/>
                          </a:solidFill>
                          <a:latin typeface="Montserrat"/>
                          <a:cs typeface="Montserrat"/>
                        </a:rPr>
                        <a:t>We</a:t>
                      </a:r>
                      <a:r>
                        <a:rPr sz="900" spc="-25" dirty="0">
                          <a:solidFill>
                            <a:srgbClr val="323537"/>
                          </a:solidFill>
                          <a:latin typeface="Montserrat"/>
                          <a:cs typeface="Montserrat"/>
                        </a:rPr>
                        <a:t> </a:t>
                      </a:r>
                      <a:r>
                        <a:rPr sz="900" dirty="0">
                          <a:solidFill>
                            <a:srgbClr val="323537"/>
                          </a:solidFill>
                          <a:latin typeface="Montserrat"/>
                          <a:cs typeface="Montserrat"/>
                        </a:rPr>
                        <a:t>strongly</a:t>
                      </a:r>
                      <a:r>
                        <a:rPr sz="900" spc="-25" dirty="0">
                          <a:solidFill>
                            <a:srgbClr val="323537"/>
                          </a:solidFill>
                          <a:latin typeface="Montserrat"/>
                          <a:cs typeface="Montserrat"/>
                        </a:rPr>
                        <a:t> </a:t>
                      </a:r>
                      <a:r>
                        <a:rPr sz="900" dirty="0">
                          <a:solidFill>
                            <a:srgbClr val="323537"/>
                          </a:solidFill>
                          <a:latin typeface="Montserrat"/>
                          <a:cs typeface="Montserrat"/>
                        </a:rPr>
                        <a:t>advise</a:t>
                      </a:r>
                      <a:r>
                        <a:rPr sz="900" spc="-20" dirty="0">
                          <a:solidFill>
                            <a:srgbClr val="323537"/>
                          </a:solidFill>
                          <a:latin typeface="Montserrat"/>
                          <a:cs typeface="Montserrat"/>
                        </a:rPr>
                        <a:t> </a:t>
                      </a:r>
                      <a:r>
                        <a:rPr sz="900" dirty="0">
                          <a:solidFill>
                            <a:srgbClr val="323537"/>
                          </a:solidFill>
                          <a:latin typeface="Montserrat"/>
                          <a:cs typeface="Montserrat"/>
                        </a:rPr>
                        <a:t>that</a:t>
                      </a:r>
                      <a:r>
                        <a:rPr sz="900" spc="-25" dirty="0">
                          <a:solidFill>
                            <a:srgbClr val="323537"/>
                          </a:solidFill>
                          <a:latin typeface="Montserrat"/>
                          <a:cs typeface="Montserrat"/>
                        </a:rPr>
                        <a:t> </a:t>
                      </a:r>
                      <a:r>
                        <a:rPr sz="900" dirty="0">
                          <a:solidFill>
                            <a:srgbClr val="323537"/>
                          </a:solidFill>
                          <a:latin typeface="Montserrat"/>
                          <a:cs typeface="Montserrat"/>
                        </a:rPr>
                        <a:t>investors</a:t>
                      </a:r>
                      <a:r>
                        <a:rPr sz="900" spc="-20" dirty="0">
                          <a:solidFill>
                            <a:srgbClr val="323537"/>
                          </a:solidFill>
                          <a:latin typeface="Montserrat"/>
                          <a:cs typeface="Montserrat"/>
                        </a:rPr>
                        <a:t> </a:t>
                      </a:r>
                      <a:r>
                        <a:rPr sz="900" dirty="0">
                          <a:solidFill>
                            <a:srgbClr val="323537"/>
                          </a:solidFill>
                          <a:latin typeface="Montserrat"/>
                          <a:cs typeface="Montserrat"/>
                        </a:rPr>
                        <a:t>seek</a:t>
                      </a:r>
                      <a:r>
                        <a:rPr sz="900" spc="-25" dirty="0">
                          <a:solidFill>
                            <a:srgbClr val="323537"/>
                          </a:solidFill>
                          <a:latin typeface="Montserrat"/>
                          <a:cs typeface="Montserrat"/>
                        </a:rPr>
                        <a:t> </a:t>
                      </a:r>
                      <a:r>
                        <a:rPr sz="900" dirty="0">
                          <a:solidFill>
                            <a:srgbClr val="323537"/>
                          </a:solidFill>
                          <a:latin typeface="Montserrat"/>
                          <a:cs typeface="Montserrat"/>
                        </a:rPr>
                        <a:t>professional</a:t>
                      </a:r>
                      <a:r>
                        <a:rPr sz="900" spc="-20" dirty="0">
                          <a:solidFill>
                            <a:srgbClr val="323537"/>
                          </a:solidFill>
                          <a:latin typeface="Montserrat"/>
                          <a:cs typeface="Montserrat"/>
                        </a:rPr>
                        <a:t> </a:t>
                      </a:r>
                      <a:r>
                        <a:rPr sz="900" dirty="0">
                          <a:solidFill>
                            <a:srgbClr val="323537"/>
                          </a:solidFill>
                          <a:latin typeface="Montserrat"/>
                          <a:cs typeface="Montserrat"/>
                        </a:rPr>
                        <a:t>investment</a:t>
                      </a:r>
                      <a:r>
                        <a:rPr sz="900" spc="-25" dirty="0">
                          <a:solidFill>
                            <a:srgbClr val="323537"/>
                          </a:solidFill>
                          <a:latin typeface="Montserrat"/>
                          <a:cs typeface="Montserrat"/>
                        </a:rPr>
                        <a:t> </a:t>
                      </a:r>
                      <a:r>
                        <a:rPr sz="900" dirty="0">
                          <a:solidFill>
                            <a:srgbClr val="323537"/>
                          </a:solidFill>
                          <a:latin typeface="Montserrat"/>
                          <a:cs typeface="Montserrat"/>
                        </a:rPr>
                        <a:t>advice</a:t>
                      </a:r>
                      <a:r>
                        <a:rPr sz="900" spc="-20" dirty="0">
                          <a:solidFill>
                            <a:srgbClr val="323537"/>
                          </a:solidFill>
                          <a:latin typeface="Montserrat"/>
                          <a:cs typeface="Montserrat"/>
                        </a:rPr>
                        <a:t> </a:t>
                      </a:r>
                      <a:r>
                        <a:rPr sz="900" spc="-10" dirty="0">
                          <a:solidFill>
                            <a:srgbClr val="323537"/>
                          </a:solidFill>
                          <a:latin typeface="Montserrat"/>
                          <a:cs typeface="Montserrat"/>
                        </a:rPr>
                        <a:t>before </a:t>
                      </a:r>
                      <a:r>
                        <a:rPr sz="900" dirty="0">
                          <a:solidFill>
                            <a:srgbClr val="323537"/>
                          </a:solidFill>
                          <a:latin typeface="Montserrat"/>
                          <a:cs typeface="Montserrat"/>
                        </a:rPr>
                        <a:t>committing</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this</a:t>
                      </a:r>
                      <a:r>
                        <a:rPr sz="900" spc="-20" dirty="0">
                          <a:solidFill>
                            <a:srgbClr val="323537"/>
                          </a:solidFill>
                          <a:latin typeface="Montserrat"/>
                          <a:cs typeface="Montserrat"/>
                        </a:rPr>
                        <a:t> </a:t>
                      </a:r>
                      <a:r>
                        <a:rPr sz="900" spc="-10" dirty="0">
                          <a:solidFill>
                            <a:srgbClr val="323537"/>
                          </a:solidFill>
                          <a:latin typeface="Montserrat"/>
                          <a:cs typeface="Montserrat"/>
                        </a:rPr>
                        <a:t>Plan.</a:t>
                      </a:r>
                      <a:endParaRPr sz="900">
                        <a:latin typeface="Montserrat"/>
                        <a:cs typeface="Montserrat"/>
                      </a:endParaRPr>
                    </a:p>
                  </a:txBody>
                  <a:tcPr marL="0" marR="0" marT="60325"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7"/>
                  </a:ext>
                </a:extLst>
              </a:tr>
              <a:tr h="809625">
                <a:tc>
                  <a:txBody>
                    <a:bodyPr/>
                    <a:lstStyle/>
                    <a:p>
                      <a:pPr>
                        <a:lnSpc>
                          <a:spcPct val="100000"/>
                        </a:lnSpc>
                        <a:spcBef>
                          <a:spcPts val="459"/>
                        </a:spcBef>
                      </a:pPr>
                      <a:endParaRPr sz="1100">
                        <a:latin typeface="Times New Roman"/>
                        <a:cs typeface="Times New Roman"/>
                      </a:endParaRPr>
                    </a:p>
                    <a:p>
                      <a:pPr marL="109855" marR="207010">
                        <a:lnSpc>
                          <a:spcPct val="100000"/>
                        </a:lnSpc>
                      </a:pPr>
                      <a:r>
                        <a:rPr sz="1100" b="1" spc="-10" dirty="0">
                          <a:solidFill>
                            <a:srgbClr val="323537"/>
                          </a:solidFill>
                          <a:latin typeface="Montserrat"/>
                          <a:cs typeface="Montserrat"/>
                        </a:rPr>
                        <a:t>Vulnerable Customers</a:t>
                      </a:r>
                      <a:endParaRPr sz="1100">
                        <a:latin typeface="Montserrat"/>
                        <a:cs typeface="Montserrat"/>
                      </a:endParaRPr>
                    </a:p>
                  </a:txBody>
                  <a:tcPr marL="0" marR="0" marT="58419" marB="0">
                    <a:lnT w="6350">
                      <a:solidFill>
                        <a:srgbClr val="39405A"/>
                      </a:solidFill>
                      <a:prstDash val="dot"/>
                    </a:lnT>
                    <a:lnB w="6350">
                      <a:solidFill>
                        <a:srgbClr val="39405A"/>
                      </a:solidFill>
                      <a:prstDash val="dot"/>
                    </a:lnB>
                  </a:tcPr>
                </a:tc>
                <a:tc>
                  <a:txBody>
                    <a:bodyPr/>
                    <a:lstStyle/>
                    <a:p>
                      <a:pPr marL="132080" marR="169545">
                        <a:lnSpc>
                          <a:spcPct val="100000"/>
                        </a:lnSpc>
                        <a:spcBef>
                          <a:spcPts val="330"/>
                        </a:spcBef>
                      </a:pPr>
                      <a:r>
                        <a:rPr sz="900" dirty="0">
                          <a:solidFill>
                            <a:srgbClr val="323537"/>
                          </a:solidFill>
                          <a:latin typeface="Montserrat"/>
                          <a:cs typeface="Montserrat"/>
                        </a:rPr>
                        <a:t>Customers</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certain</a:t>
                      </a:r>
                      <a:r>
                        <a:rPr sz="900" spc="-5" dirty="0">
                          <a:solidFill>
                            <a:srgbClr val="323537"/>
                          </a:solidFill>
                          <a:latin typeface="Montserrat"/>
                          <a:cs typeface="Montserrat"/>
                        </a:rPr>
                        <a:t> </a:t>
                      </a:r>
                      <a:r>
                        <a:rPr sz="900" spc="-10" dirty="0">
                          <a:solidFill>
                            <a:srgbClr val="323537"/>
                          </a:solidFill>
                          <a:latin typeface="Montserrat"/>
                          <a:cs typeface="Montserrat"/>
                        </a:rPr>
                        <a:t>characteristics</a:t>
                      </a:r>
                      <a:r>
                        <a:rPr sz="900" dirty="0">
                          <a:solidFill>
                            <a:srgbClr val="323537"/>
                          </a:solidFill>
                          <a:latin typeface="Montserrat"/>
                          <a:cs typeface="Montserrat"/>
                        </a:rPr>
                        <a:t> may</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vulnerable</a:t>
                      </a:r>
                      <a:r>
                        <a:rPr sz="900" spc="-5" dirty="0">
                          <a:solidFill>
                            <a:srgbClr val="323537"/>
                          </a:solidFill>
                          <a:latin typeface="Montserrat"/>
                          <a:cs typeface="Montserrat"/>
                        </a:rPr>
                        <a:t> </a:t>
                      </a:r>
                      <a:r>
                        <a:rPr sz="900" dirty="0">
                          <a:solidFill>
                            <a:srgbClr val="323537"/>
                          </a:solidFill>
                          <a:latin typeface="Montserrat"/>
                          <a:cs typeface="Montserrat"/>
                        </a:rPr>
                        <a:t>to poor</a:t>
                      </a:r>
                      <a:r>
                        <a:rPr sz="900" spc="-5" dirty="0">
                          <a:solidFill>
                            <a:srgbClr val="323537"/>
                          </a:solidFill>
                          <a:latin typeface="Montserrat"/>
                          <a:cs typeface="Montserrat"/>
                        </a:rPr>
                        <a:t> </a:t>
                      </a:r>
                      <a:r>
                        <a:rPr sz="900" spc="-10" dirty="0">
                          <a:solidFill>
                            <a:srgbClr val="323537"/>
                          </a:solidFill>
                          <a:latin typeface="Montserrat"/>
                          <a:cs typeface="Montserrat"/>
                        </a:rPr>
                        <a:t>outcomes, </a:t>
                      </a:r>
                      <a:r>
                        <a:rPr sz="900" dirty="0">
                          <a:solidFill>
                            <a:srgbClr val="323537"/>
                          </a:solidFill>
                          <a:latin typeface="Montserrat"/>
                          <a:cs typeface="Montserrat"/>
                        </a:rPr>
                        <a:t>especially</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does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perform</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expected.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elderly,</a:t>
                      </a:r>
                      <a:r>
                        <a:rPr sz="900" spc="-10" dirty="0">
                          <a:solidFill>
                            <a:srgbClr val="323537"/>
                          </a:solidFill>
                          <a:latin typeface="Montserrat"/>
                          <a:cs typeface="Montserrat"/>
                        </a:rPr>
                        <a:t> </a:t>
                      </a:r>
                      <a:r>
                        <a:rPr sz="900" dirty="0">
                          <a:solidFill>
                            <a:srgbClr val="323537"/>
                          </a:solidFill>
                          <a:latin typeface="Montserrat"/>
                          <a:cs typeface="Montserrat"/>
                        </a:rPr>
                        <a:t>digitally</a:t>
                      </a:r>
                      <a:r>
                        <a:rPr sz="900" spc="-5" dirty="0">
                          <a:solidFill>
                            <a:srgbClr val="323537"/>
                          </a:solidFill>
                          <a:latin typeface="Montserrat"/>
                          <a:cs typeface="Montserrat"/>
                        </a:rPr>
                        <a:t> </a:t>
                      </a:r>
                      <a:r>
                        <a:rPr sz="900" spc="-10" dirty="0">
                          <a:solidFill>
                            <a:srgbClr val="323537"/>
                          </a:solidFill>
                          <a:latin typeface="Montserrat"/>
                          <a:cs typeface="Montserrat"/>
                        </a:rPr>
                        <a:t>averse, </a:t>
                      </a:r>
                      <a:r>
                        <a:rPr sz="900" dirty="0">
                          <a:solidFill>
                            <a:srgbClr val="323537"/>
                          </a:solidFill>
                          <a:latin typeface="Montserrat"/>
                          <a:cs typeface="Montserrat"/>
                        </a:rPr>
                        <a:t>anyone</a:t>
                      </a:r>
                      <a:r>
                        <a:rPr sz="900" spc="-15" dirty="0">
                          <a:solidFill>
                            <a:srgbClr val="323537"/>
                          </a:solidFill>
                          <a:latin typeface="Montserrat"/>
                          <a:cs typeface="Montserrat"/>
                        </a:rPr>
                        <a:t> </a:t>
                      </a:r>
                      <a:r>
                        <a:rPr sz="900" dirty="0">
                          <a:solidFill>
                            <a:srgbClr val="323537"/>
                          </a:solidFill>
                          <a:latin typeface="Montserrat"/>
                          <a:cs typeface="Montserrat"/>
                        </a:rPr>
                        <a:t>suffering</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bereavement</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those</a:t>
                      </a:r>
                      <a:r>
                        <a:rPr sz="900" spc="-15" dirty="0">
                          <a:solidFill>
                            <a:srgbClr val="323537"/>
                          </a:solidFill>
                          <a:latin typeface="Montserrat"/>
                          <a:cs typeface="Montserrat"/>
                        </a:rPr>
                        <a:t> </a:t>
                      </a:r>
                      <a:r>
                        <a:rPr sz="900" dirty="0">
                          <a:solidFill>
                            <a:srgbClr val="323537"/>
                          </a:solidFill>
                          <a:latin typeface="Montserrat"/>
                          <a:cs typeface="Montserrat"/>
                        </a:rPr>
                        <a:t>suffering</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income</a:t>
                      </a:r>
                      <a:r>
                        <a:rPr sz="900" spc="-15" dirty="0">
                          <a:solidFill>
                            <a:srgbClr val="323537"/>
                          </a:solidFill>
                          <a:latin typeface="Montserrat"/>
                          <a:cs typeface="Montserrat"/>
                        </a:rPr>
                        <a:t> </a:t>
                      </a:r>
                      <a:r>
                        <a:rPr sz="900" dirty="0">
                          <a:solidFill>
                            <a:srgbClr val="323537"/>
                          </a:solidFill>
                          <a:latin typeface="Montserrat"/>
                          <a:cs typeface="Montserrat"/>
                        </a:rPr>
                        <a:t>shock</a:t>
                      </a:r>
                      <a:r>
                        <a:rPr sz="900" spc="-10" dirty="0">
                          <a:solidFill>
                            <a:srgbClr val="323537"/>
                          </a:solidFill>
                          <a:latin typeface="Montserrat"/>
                          <a:cs typeface="Montserrat"/>
                        </a:rPr>
                        <a:t> should </a:t>
                      </a:r>
                      <a:r>
                        <a:rPr sz="900" dirty="0">
                          <a:solidFill>
                            <a:srgbClr val="323537"/>
                          </a:solidFill>
                          <a:latin typeface="Montserrat"/>
                          <a:cs typeface="Montserrat"/>
                        </a:rPr>
                        <a:t>proceed</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caution.</a:t>
                      </a:r>
                      <a:r>
                        <a:rPr sz="900" spc="-5" dirty="0">
                          <a:solidFill>
                            <a:srgbClr val="323537"/>
                          </a:solidFill>
                          <a:latin typeface="Montserrat"/>
                          <a:cs typeface="Montserrat"/>
                        </a:rPr>
                        <a:t> </a:t>
                      </a:r>
                      <a:r>
                        <a:rPr sz="900" dirty="0">
                          <a:solidFill>
                            <a:srgbClr val="323537"/>
                          </a:solidFill>
                          <a:latin typeface="Montserrat"/>
                          <a:cs typeface="Montserrat"/>
                        </a:rPr>
                        <a:t>Customers</a:t>
                      </a:r>
                      <a:r>
                        <a:rPr sz="900" spc="-5" dirty="0">
                          <a:solidFill>
                            <a:srgbClr val="323537"/>
                          </a:solidFill>
                          <a:latin typeface="Montserrat"/>
                          <a:cs typeface="Montserrat"/>
                        </a:rPr>
                        <a:t> </a:t>
                      </a:r>
                      <a:r>
                        <a:rPr sz="900" dirty="0">
                          <a:solidFill>
                            <a:srgbClr val="323537"/>
                          </a:solidFill>
                          <a:latin typeface="Montserrat"/>
                          <a:cs typeface="Montserrat"/>
                        </a:rPr>
                        <a:t>who</a:t>
                      </a:r>
                      <a:r>
                        <a:rPr sz="900" spc="-5" dirty="0">
                          <a:solidFill>
                            <a:srgbClr val="323537"/>
                          </a:solidFill>
                          <a:latin typeface="Montserrat"/>
                          <a:cs typeface="Montserrat"/>
                        </a:rPr>
                        <a:t> </a:t>
                      </a:r>
                      <a:r>
                        <a:rPr sz="900" dirty="0">
                          <a:solidFill>
                            <a:srgbClr val="323537"/>
                          </a:solidFill>
                          <a:latin typeface="Montserrat"/>
                          <a:cs typeface="Montserrat"/>
                        </a:rPr>
                        <a:t>think</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spc="-10" dirty="0">
                          <a:solidFill>
                            <a:srgbClr val="323537"/>
                          </a:solidFill>
                          <a:latin typeface="Montserrat"/>
                          <a:cs typeface="Montserrat"/>
                        </a:rPr>
                        <a:t>characteristics</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vulnerability should seek professional financial </a:t>
                      </a:r>
                      <a:r>
                        <a:rPr sz="900" spc="-10" dirty="0">
                          <a:solidFill>
                            <a:srgbClr val="323537"/>
                          </a:solidFill>
                          <a:latin typeface="Montserrat"/>
                          <a:cs typeface="Montserrat"/>
                        </a:rPr>
                        <a:t>advice.</a:t>
                      </a:r>
                      <a:endParaRPr sz="900" dirty="0">
                        <a:latin typeface="Montserrat"/>
                        <a:cs typeface="Montserrat"/>
                      </a:endParaRPr>
                    </a:p>
                  </a:txBody>
                  <a:tcPr marL="0" marR="0" marT="41910" marB="0">
                    <a:lnT w="6350">
                      <a:solidFill>
                        <a:srgbClr val="39405A"/>
                      </a:solidFill>
                      <a:prstDash val="dot"/>
                    </a:lnT>
                    <a:lnB w="6350">
                      <a:solidFill>
                        <a:srgbClr val="39405A"/>
                      </a:solidFill>
                      <a:prstDash val="dot"/>
                    </a:lnB>
                  </a:tcPr>
                </a:tc>
                <a:extLst>
                  <a:ext uri="{0D108BD9-81ED-4DB2-BD59-A6C34878D82A}">
                    <a16:rowId xmlns:a16="http://schemas.microsoft.com/office/drawing/2014/main" val="10008"/>
                  </a:ext>
                </a:extLst>
              </a:tr>
            </a:tbl>
          </a:graphicData>
        </a:graphic>
      </p:graphicFrame>
      <p:grpSp>
        <p:nvGrpSpPr>
          <p:cNvPr id="3" name="object 3"/>
          <p:cNvGrpSpPr/>
          <p:nvPr/>
        </p:nvGrpSpPr>
        <p:grpSpPr>
          <a:xfrm>
            <a:off x="297662" y="892986"/>
            <a:ext cx="830580" cy="5272405"/>
            <a:chOff x="297662" y="892986"/>
            <a:chExt cx="830580" cy="5272405"/>
          </a:xfrm>
        </p:grpSpPr>
        <p:sp>
          <p:nvSpPr>
            <p:cNvPr id="4" name="object 4"/>
            <p:cNvSpPr/>
            <p:nvPr/>
          </p:nvSpPr>
          <p:spPr>
            <a:xfrm>
              <a:off x="707400" y="1197004"/>
              <a:ext cx="0" cy="4717415"/>
            </a:xfrm>
            <a:custGeom>
              <a:avLst/>
              <a:gdLst/>
              <a:ahLst/>
              <a:cxnLst/>
              <a:rect l="l" t="t" r="r" b="b"/>
              <a:pathLst>
                <a:path h="4717415">
                  <a:moveTo>
                    <a:pt x="0" y="0"/>
                  </a:moveTo>
                  <a:lnTo>
                    <a:pt x="0" y="4716995"/>
                  </a:lnTo>
                </a:path>
              </a:pathLst>
            </a:custGeom>
            <a:ln w="25400">
              <a:solidFill>
                <a:srgbClr val="39405A"/>
              </a:solidFill>
            </a:ln>
          </p:spPr>
          <p:txBody>
            <a:bodyPr wrap="square" lIns="0" tIns="0" rIns="0" bIns="0" rtlCol="0"/>
            <a:lstStyle/>
            <a:p>
              <a:endParaRPr/>
            </a:p>
          </p:txBody>
        </p:sp>
        <p:sp>
          <p:nvSpPr>
            <p:cNvPr id="5" name="object 5"/>
            <p:cNvSpPr/>
            <p:nvPr/>
          </p:nvSpPr>
          <p:spPr>
            <a:xfrm>
              <a:off x="447393" y="1468988"/>
              <a:ext cx="520065" cy="520065"/>
            </a:xfrm>
            <a:custGeom>
              <a:avLst/>
              <a:gdLst/>
              <a:ahLst/>
              <a:cxnLst/>
              <a:rect l="l" t="t" r="r" b="b"/>
              <a:pathLst>
                <a:path w="520065" h="520064">
                  <a:moveTo>
                    <a:pt x="260007" y="0"/>
                  </a:moveTo>
                  <a:lnTo>
                    <a:pt x="213270" y="4189"/>
                  </a:lnTo>
                  <a:lnTo>
                    <a:pt x="169281" y="16266"/>
                  </a:lnTo>
                  <a:lnTo>
                    <a:pt x="128776" y="35498"/>
                  </a:lnTo>
                  <a:lnTo>
                    <a:pt x="92487" y="61150"/>
                  </a:lnTo>
                  <a:lnTo>
                    <a:pt x="61150" y="92487"/>
                  </a:lnTo>
                  <a:lnTo>
                    <a:pt x="35498" y="128776"/>
                  </a:lnTo>
                  <a:lnTo>
                    <a:pt x="16266" y="169281"/>
                  </a:lnTo>
                  <a:lnTo>
                    <a:pt x="4189" y="213270"/>
                  </a:lnTo>
                  <a:lnTo>
                    <a:pt x="0" y="260007"/>
                  </a:lnTo>
                  <a:lnTo>
                    <a:pt x="4189" y="306743"/>
                  </a:lnTo>
                  <a:lnTo>
                    <a:pt x="16266" y="350732"/>
                  </a:lnTo>
                  <a:lnTo>
                    <a:pt x="35498" y="391238"/>
                  </a:lnTo>
                  <a:lnTo>
                    <a:pt x="61150" y="427526"/>
                  </a:lnTo>
                  <a:lnTo>
                    <a:pt x="92487" y="458864"/>
                  </a:lnTo>
                  <a:lnTo>
                    <a:pt x="128776" y="484515"/>
                  </a:lnTo>
                  <a:lnTo>
                    <a:pt x="169281" y="503747"/>
                  </a:lnTo>
                  <a:lnTo>
                    <a:pt x="213270" y="515825"/>
                  </a:lnTo>
                  <a:lnTo>
                    <a:pt x="260007" y="520014"/>
                  </a:lnTo>
                  <a:lnTo>
                    <a:pt x="306743" y="515825"/>
                  </a:lnTo>
                  <a:lnTo>
                    <a:pt x="350732" y="503747"/>
                  </a:lnTo>
                  <a:lnTo>
                    <a:pt x="391238" y="484515"/>
                  </a:lnTo>
                  <a:lnTo>
                    <a:pt x="427526" y="458864"/>
                  </a:lnTo>
                  <a:lnTo>
                    <a:pt x="458864" y="427526"/>
                  </a:lnTo>
                  <a:lnTo>
                    <a:pt x="484515" y="391238"/>
                  </a:lnTo>
                  <a:lnTo>
                    <a:pt x="503747" y="350732"/>
                  </a:lnTo>
                  <a:lnTo>
                    <a:pt x="515825" y="306743"/>
                  </a:lnTo>
                  <a:lnTo>
                    <a:pt x="520014" y="260007"/>
                  </a:lnTo>
                  <a:lnTo>
                    <a:pt x="515825" y="213270"/>
                  </a:lnTo>
                  <a:lnTo>
                    <a:pt x="503747" y="169281"/>
                  </a:lnTo>
                  <a:lnTo>
                    <a:pt x="484515" y="128776"/>
                  </a:lnTo>
                  <a:lnTo>
                    <a:pt x="458864" y="92487"/>
                  </a:lnTo>
                  <a:lnTo>
                    <a:pt x="427526" y="61150"/>
                  </a:lnTo>
                  <a:lnTo>
                    <a:pt x="391238" y="35498"/>
                  </a:lnTo>
                  <a:lnTo>
                    <a:pt x="350732" y="16266"/>
                  </a:lnTo>
                  <a:lnTo>
                    <a:pt x="306743" y="4189"/>
                  </a:lnTo>
                  <a:lnTo>
                    <a:pt x="260007" y="0"/>
                  </a:lnTo>
                  <a:close/>
                </a:path>
              </a:pathLst>
            </a:custGeom>
            <a:solidFill>
              <a:srgbClr val="39405A"/>
            </a:solidFill>
          </p:spPr>
          <p:txBody>
            <a:bodyPr wrap="square" lIns="0" tIns="0" rIns="0" bIns="0" rtlCol="0"/>
            <a:lstStyle/>
            <a:p>
              <a:endParaRPr/>
            </a:p>
          </p:txBody>
        </p:sp>
        <p:pic>
          <p:nvPicPr>
            <p:cNvPr id="6" name="object 6"/>
            <p:cNvPicPr/>
            <p:nvPr/>
          </p:nvPicPr>
          <p:blipFill>
            <a:blip r:embed="rId2" cstate="print"/>
            <a:stretch>
              <a:fillRect/>
            </a:stretch>
          </p:blipFill>
          <p:spPr>
            <a:xfrm>
              <a:off x="564459" y="1583718"/>
              <a:ext cx="285882" cy="290564"/>
            </a:xfrm>
            <a:prstGeom prst="rect">
              <a:avLst/>
            </a:prstGeom>
          </p:spPr>
        </p:pic>
        <p:sp>
          <p:nvSpPr>
            <p:cNvPr id="7" name="object 7"/>
            <p:cNvSpPr/>
            <p:nvPr/>
          </p:nvSpPr>
          <p:spPr>
            <a:xfrm>
              <a:off x="447393" y="2773987"/>
              <a:ext cx="520065" cy="520065"/>
            </a:xfrm>
            <a:custGeom>
              <a:avLst/>
              <a:gdLst/>
              <a:ahLst/>
              <a:cxnLst/>
              <a:rect l="l" t="t" r="r" b="b"/>
              <a:pathLst>
                <a:path w="520065" h="520064">
                  <a:moveTo>
                    <a:pt x="260007" y="0"/>
                  </a:moveTo>
                  <a:lnTo>
                    <a:pt x="213270" y="4189"/>
                  </a:lnTo>
                  <a:lnTo>
                    <a:pt x="169281" y="16266"/>
                  </a:lnTo>
                  <a:lnTo>
                    <a:pt x="128776" y="35498"/>
                  </a:lnTo>
                  <a:lnTo>
                    <a:pt x="92487" y="61150"/>
                  </a:lnTo>
                  <a:lnTo>
                    <a:pt x="61150" y="92487"/>
                  </a:lnTo>
                  <a:lnTo>
                    <a:pt x="35498" y="128776"/>
                  </a:lnTo>
                  <a:lnTo>
                    <a:pt x="16266" y="169281"/>
                  </a:lnTo>
                  <a:lnTo>
                    <a:pt x="4189" y="213270"/>
                  </a:lnTo>
                  <a:lnTo>
                    <a:pt x="0" y="260007"/>
                  </a:lnTo>
                  <a:lnTo>
                    <a:pt x="4189" y="306743"/>
                  </a:lnTo>
                  <a:lnTo>
                    <a:pt x="16266" y="350732"/>
                  </a:lnTo>
                  <a:lnTo>
                    <a:pt x="35498" y="391238"/>
                  </a:lnTo>
                  <a:lnTo>
                    <a:pt x="61150" y="427526"/>
                  </a:lnTo>
                  <a:lnTo>
                    <a:pt x="92487" y="458864"/>
                  </a:lnTo>
                  <a:lnTo>
                    <a:pt x="128776" y="484515"/>
                  </a:lnTo>
                  <a:lnTo>
                    <a:pt x="169281" y="503747"/>
                  </a:lnTo>
                  <a:lnTo>
                    <a:pt x="213270" y="515825"/>
                  </a:lnTo>
                  <a:lnTo>
                    <a:pt x="260007" y="520014"/>
                  </a:lnTo>
                  <a:lnTo>
                    <a:pt x="306743" y="515825"/>
                  </a:lnTo>
                  <a:lnTo>
                    <a:pt x="350732" y="503747"/>
                  </a:lnTo>
                  <a:lnTo>
                    <a:pt x="391238" y="484515"/>
                  </a:lnTo>
                  <a:lnTo>
                    <a:pt x="427526" y="458864"/>
                  </a:lnTo>
                  <a:lnTo>
                    <a:pt x="458864" y="427526"/>
                  </a:lnTo>
                  <a:lnTo>
                    <a:pt x="484515" y="391238"/>
                  </a:lnTo>
                  <a:lnTo>
                    <a:pt x="503747" y="350732"/>
                  </a:lnTo>
                  <a:lnTo>
                    <a:pt x="515825" y="306743"/>
                  </a:lnTo>
                  <a:lnTo>
                    <a:pt x="520014" y="260007"/>
                  </a:lnTo>
                  <a:lnTo>
                    <a:pt x="515825" y="213270"/>
                  </a:lnTo>
                  <a:lnTo>
                    <a:pt x="503747" y="169281"/>
                  </a:lnTo>
                  <a:lnTo>
                    <a:pt x="484515" y="128776"/>
                  </a:lnTo>
                  <a:lnTo>
                    <a:pt x="458864" y="92487"/>
                  </a:lnTo>
                  <a:lnTo>
                    <a:pt x="427526" y="61150"/>
                  </a:lnTo>
                  <a:lnTo>
                    <a:pt x="391238" y="35498"/>
                  </a:lnTo>
                  <a:lnTo>
                    <a:pt x="350732" y="16266"/>
                  </a:lnTo>
                  <a:lnTo>
                    <a:pt x="306743" y="4189"/>
                  </a:lnTo>
                  <a:lnTo>
                    <a:pt x="260007" y="0"/>
                  </a:lnTo>
                  <a:close/>
                </a:path>
              </a:pathLst>
            </a:custGeom>
            <a:solidFill>
              <a:srgbClr val="39405A"/>
            </a:solidFill>
          </p:spPr>
          <p:txBody>
            <a:bodyPr wrap="square" lIns="0" tIns="0" rIns="0" bIns="0" rtlCol="0"/>
            <a:lstStyle/>
            <a:p>
              <a:endParaRPr/>
            </a:p>
          </p:txBody>
        </p:sp>
        <p:pic>
          <p:nvPicPr>
            <p:cNvPr id="8" name="object 8"/>
            <p:cNvPicPr/>
            <p:nvPr/>
          </p:nvPicPr>
          <p:blipFill>
            <a:blip r:embed="rId3" cstate="print"/>
            <a:stretch>
              <a:fillRect/>
            </a:stretch>
          </p:blipFill>
          <p:spPr>
            <a:xfrm>
              <a:off x="395998" y="892986"/>
              <a:ext cx="732155" cy="520014"/>
            </a:xfrm>
            <a:prstGeom prst="rect">
              <a:avLst/>
            </a:prstGeom>
          </p:spPr>
        </p:pic>
        <p:pic>
          <p:nvPicPr>
            <p:cNvPr id="9" name="object 9"/>
            <p:cNvPicPr/>
            <p:nvPr/>
          </p:nvPicPr>
          <p:blipFill>
            <a:blip r:embed="rId4" cstate="print"/>
            <a:stretch>
              <a:fillRect/>
            </a:stretch>
          </p:blipFill>
          <p:spPr>
            <a:xfrm>
              <a:off x="447393" y="5644991"/>
              <a:ext cx="520014" cy="520014"/>
            </a:xfrm>
            <a:prstGeom prst="rect">
              <a:avLst/>
            </a:prstGeom>
          </p:spPr>
        </p:pic>
        <p:pic>
          <p:nvPicPr>
            <p:cNvPr id="10" name="object 10"/>
            <p:cNvPicPr/>
            <p:nvPr/>
          </p:nvPicPr>
          <p:blipFill>
            <a:blip r:embed="rId5" cstate="print"/>
            <a:stretch>
              <a:fillRect/>
            </a:stretch>
          </p:blipFill>
          <p:spPr>
            <a:xfrm>
              <a:off x="297662" y="2117661"/>
              <a:ext cx="669747" cy="546338"/>
            </a:xfrm>
            <a:prstGeom prst="rect">
              <a:avLst/>
            </a:prstGeom>
          </p:spPr>
        </p:pic>
        <p:pic>
          <p:nvPicPr>
            <p:cNvPr id="11" name="object 11"/>
            <p:cNvPicPr/>
            <p:nvPr/>
          </p:nvPicPr>
          <p:blipFill>
            <a:blip r:embed="rId6" cstate="print"/>
            <a:stretch>
              <a:fillRect/>
            </a:stretch>
          </p:blipFill>
          <p:spPr>
            <a:xfrm>
              <a:off x="472312" y="2802178"/>
              <a:ext cx="470179" cy="413804"/>
            </a:xfrm>
            <a:prstGeom prst="rect">
              <a:avLst/>
            </a:prstGeom>
          </p:spPr>
        </p:pic>
      </p:grpSp>
      <p:sp>
        <p:nvSpPr>
          <p:cNvPr id="12" name="object 12"/>
          <p:cNvSpPr/>
          <p:nvPr/>
        </p:nvSpPr>
        <p:spPr>
          <a:xfrm>
            <a:off x="359999" y="6444003"/>
            <a:ext cx="6840220" cy="2502535"/>
          </a:xfrm>
          <a:custGeom>
            <a:avLst/>
            <a:gdLst/>
            <a:ahLst/>
            <a:cxnLst/>
            <a:rect l="l" t="t" r="r" b="b"/>
            <a:pathLst>
              <a:path w="6840220" h="2502534">
                <a:moveTo>
                  <a:pt x="6732003" y="0"/>
                </a:moveTo>
                <a:lnTo>
                  <a:pt x="108000" y="0"/>
                </a:lnTo>
                <a:lnTo>
                  <a:pt x="65960" y="8486"/>
                </a:lnTo>
                <a:lnTo>
                  <a:pt x="31630" y="31630"/>
                </a:lnTo>
                <a:lnTo>
                  <a:pt x="8486" y="65960"/>
                </a:lnTo>
                <a:lnTo>
                  <a:pt x="0" y="108000"/>
                </a:lnTo>
                <a:lnTo>
                  <a:pt x="0" y="2394000"/>
                </a:lnTo>
                <a:lnTo>
                  <a:pt x="8486" y="2436041"/>
                </a:lnTo>
                <a:lnTo>
                  <a:pt x="31630" y="2470370"/>
                </a:lnTo>
                <a:lnTo>
                  <a:pt x="65960" y="2493515"/>
                </a:lnTo>
                <a:lnTo>
                  <a:pt x="108000" y="2502001"/>
                </a:lnTo>
                <a:lnTo>
                  <a:pt x="6732003" y="2502001"/>
                </a:lnTo>
                <a:lnTo>
                  <a:pt x="6774038" y="2493515"/>
                </a:lnTo>
                <a:lnTo>
                  <a:pt x="6808368" y="2470370"/>
                </a:lnTo>
                <a:lnTo>
                  <a:pt x="6831515" y="2436041"/>
                </a:lnTo>
                <a:lnTo>
                  <a:pt x="6840004" y="2394000"/>
                </a:lnTo>
                <a:lnTo>
                  <a:pt x="6840004" y="108000"/>
                </a:lnTo>
                <a:lnTo>
                  <a:pt x="6831515" y="65960"/>
                </a:lnTo>
                <a:lnTo>
                  <a:pt x="6808368" y="31630"/>
                </a:lnTo>
                <a:lnTo>
                  <a:pt x="6774038" y="8486"/>
                </a:lnTo>
                <a:lnTo>
                  <a:pt x="6732003" y="0"/>
                </a:lnTo>
                <a:close/>
              </a:path>
            </a:pathLst>
          </a:custGeom>
          <a:solidFill>
            <a:srgbClr val="39405A"/>
          </a:solidFill>
        </p:spPr>
        <p:txBody>
          <a:bodyPr wrap="square" lIns="0" tIns="0" rIns="0" bIns="0" rtlCol="0"/>
          <a:lstStyle/>
          <a:p>
            <a:endParaRPr/>
          </a:p>
        </p:txBody>
      </p:sp>
      <p:sp>
        <p:nvSpPr>
          <p:cNvPr id="13" name="object 13"/>
          <p:cNvSpPr txBox="1"/>
          <p:nvPr/>
        </p:nvSpPr>
        <p:spPr>
          <a:xfrm>
            <a:off x="635299" y="6559798"/>
            <a:ext cx="428625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Montserrat"/>
                <a:cs typeface="Montserrat"/>
              </a:rPr>
              <a:t>POTENTIAL</a:t>
            </a:r>
            <a:r>
              <a:rPr sz="1600" b="1" spc="-65" dirty="0">
                <a:solidFill>
                  <a:srgbClr val="FFFFFF"/>
                </a:solidFill>
                <a:latin typeface="Montserrat"/>
                <a:cs typeface="Montserrat"/>
              </a:rPr>
              <a:t> </a:t>
            </a:r>
            <a:r>
              <a:rPr sz="1600" b="1" spc="-10" dirty="0">
                <a:solidFill>
                  <a:srgbClr val="FFFFFF"/>
                </a:solidFill>
                <a:latin typeface="Montserrat"/>
                <a:cs typeface="Montserrat"/>
              </a:rPr>
              <a:t>OUTCOMES:</a:t>
            </a:r>
            <a:r>
              <a:rPr sz="1600" b="1" spc="-65" dirty="0">
                <a:solidFill>
                  <a:srgbClr val="FFFFFF"/>
                </a:solidFill>
                <a:latin typeface="Montserrat"/>
                <a:cs typeface="Montserrat"/>
              </a:rPr>
              <a:t> </a:t>
            </a:r>
            <a:r>
              <a:rPr sz="1600" b="1" spc="-10" dirty="0">
                <a:solidFill>
                  <a:srgbClr val="FFFFFF"/>
                </a:solidFill>
                <a:latin typeface="Montserrat"/>
                <a:cs typeface="Montserrat"/>
              </a:rPr>
              <a:t>PROBABILITIES</a:t>
            </a:r>
            <a:endParaRPr sz="1600">
              <a:latin typeface="Montserrat"/>
              <a:cs typeface="Montserrat"/>
            </a:endParaRPr>
          </a:p>
        </p:txBody>
      </p:sp>
      <p:sp>
        <p:nvSpPr>
          <p:cNvPr id="14" name="object 14"/>
          <p:cNvSpPr txBox="1"/>
          <p:nvPr/>
        </p:nvSpPr>
        <p:spPr>
          <a:xfrm>
            <a:off x="635299" y="7029338"/>
            <a:ext cx="3073400" cy="1613535"/>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FFFFFF"/>
                </a:solidFill>
                <a:latin typeface="Montserrat"/>
                <a:cs typeface="Montserrat"/>
              </a:rPr>
              <a:t>To</a:t>
            </a:r>
            <a:r>
              <a:rPr sz="900" spc="-25" dirty="0">
                <a:solidFill>
                  <a:srgbClr val="FFFFFF"/>
                </a:solidFill>
                <a:latin typeface="Montserrat"/>
                <a:cs typeface="Montserrat"/>
              </a:rPr>
              <a:t> </a:t>
            </a:r>
            <a:r>
              <a:rPr sz="900" dirty="0">
                <a:solidFill>
                  <a:srgbClr val="FFFFFF"/>
                </a:solidFill>
                <a:latin typeface="Montserrat"/>
                <a:cs typeface="Montserrat"/>
              </a:rPr>
              <a:t>illustrate</a:t>
            </a:r>
            <a:r>
              <a:rPr sz="900" spc="-20" dirty="0">
                <a:solidFill>
                  <a:srgbClr val="FFFFFF"/>
                </a:solidFill>
                <a:latin typeface="Montserrat"/>
                <a:cs typeface="Montserrat"/>
              </a:rPr>
              <a:t> </a:t>
            </a:r>
            <a:r>
              <a:rPr sz="900" dirty="0">
                <a:solidFill>
                  <a:srgbClr val="FFFFFF"/>
                </a:solidFill>
                <a:latin typeface="Montserrat"/>
                <a:cs typeface="Montserrat"/>
              </a:rPr>
              <a:t>the</a:t>
            </a:r>
            <a:r>
              <a:rPr sz="900" spc="-25" dirty="0">
                <a:solidFill>
                  <a:srgbClr val="FFFFFF"/>
                </a:solidFill>
                <a:latin typeface="Montserrat"/>
                <a:cs typeface="Montserrat"/>
              </a:rPr>
              <a:t> </a:t>
            </a:r>
            <a:r>
              <a:rPr sz="900" dirty="0">
                <a:solidFill>
                  <a:srgbClr val="FFFFFF"/>
                </a:solidFill>
                <a:latin typeface="Montserrat"/>
                <a:cs typeface="Montserrat"/>
              </a:rPr>
              <a:t>potential</a:t>
            </a:r>
            <a:r>
              <a:rPr sz="900" spc="-20" dirty="0">
                <a:solidFill>
                  <a:srgbClr val="FFFFFF"/>
                </a:solidFill>
                <a:latin typeface="Montserrat"/>
                <a:cs typeface="Montserrat"/>
              </a:rPr>
              <a:t> </a:t>
            </a:r>
            <a:r>
              <a:rPr sz="900" dirty="0">
                <a:solidFill>
                  <a:srgbClr val="FFFFFF"/>
                </a:solidFill>
                <a:latin typeface="Montserrat"/>
                <a:cs typeface="Montserrat"/>
              </a:rPr>
              <a:t>outcomes</a:t>
            </a:r>
            <a:r>
              <a:rPr sz="900" spc="-25" dirty="0">
                <a:solidFill>
                  <a:srgbClr val="FFFFFF"/>
                </a:solidFill>
                <a:latin typeface="Montserrat"/>
                <a:cs typeface="Montserrat"/>
              </a:rPr>
              <a:t> </a:t>
            </a:r>
            <a:r>
              <a:rPr sz="900" dirty="0">
                <a:solidFill>
                  <a:srgbClr val="FFFFFF"/>
                </a:solidFill>
                <a:latin typeface="Montserrat"/>
                <a:cs typeface="Montserrat"/>
              </a:rPr>
              <a:t>of</a:t>
            </a:r>
            <a:r>
              <a:rPr sz="900" spc="-20" dirty="0">
                <a:solidFill>
                  <a:srgbClr val="FFFFFF"/>
                </a:solidFill>
                <a:latin typeface="Montserrat"/>
                <a:cs typeface="Montserrat"/>
              </a:rPr>
              <a:t> </a:t>
            </a:r>
            <a:r>
              <a:rPr sz="900" dirty="0">
                <a:solidFill>
                  <a:srgbClr val="FFFFFF"/>
                </a:solidFill>
                <a:latin typeface="Montserrat"/>
                <a:cs typeface="Montserrat"/>
              </a:rPr>
              <a:t>investing</a:t>
            </a:r>
            <a:r>
              <a:rPr sz="900" spc="-25" dirty="0">
                <a:solidFill>
                  <a:srgbClr val="FFFFFF"/>
                </a:solidFill>
                <a:latin typeface="Montserrat"/>
                <a:cs typeface="Montserrat"/>
              </a:rPr>
              <a:t> </a:t>
            </a:r>
            <a:r>
              <a:rPr sz="900" spc="-20" dirty="0">
                <a:solidFill>
                  <a:srgbClr val="FFFFFF"/>
                </a:solidFill>
                <a:latin typeface="Montserrat"/>
                <a:cs typeface="Montserrat"/>
              </a:rPr>
              <a:t>into </a:t>
            </a:r>
            <a:r>
              <a:rPr sz="900" dirty="0">
                <a:solidFill>
                  <a:srgbClr val="FFFFFF"/>
                </a:solidFill>
                <a:latin typeface="Montserrat"/>
                <a:cs typeface="Montserrat"/>
              </a:rPr>
              <a:t>this</a:t>
            </a:r>
            <a:r>
              <a:rPr sz="900" spc="-20" dirty="0">
                <a:solidFill>
                  <a:srgbClr val="FFFFFF"/>
                </a:solidFill>
                <a:latin typeface="Montserrat"/>
                <a:cs typeface="Montserrat"/>
              </a:rPr>
              <a:t> </a:t>
            </a:r>
            <a:r>
              <a:rPr sz="900" dirty="0">
                <a:solidFill>
                  <a:srgbClr val="FFFFFF"/>
                </a:solidFill>
                <a:latin typeface="Montserrat"/>
                <a:cs typeface="Montserrat"/>
              </a:rPr>
              <a:t>Plan,</a:t>
            </a:r>
            <a:r>
              <a:rPr sz="900" spc="-15" dirty="0">
                <a:solidFill>
                  <a:srgbClr val="FFFFFF"/>
                </a:solidFill>
                <a:latin typeface="Montserrat"/>
                <a:cs typeface="Montserrat"/>
              </a:rPr>
              <a:t> </a:t>
            </a:r>
            <a:r>
              <a:rPr sz="900" dirty="0">
                <a:solidFill>
                  <a:srgbClr val="FFFFFF"/>
                </a:solidFill>
                <a:latin typeface="Montserrat"/>
                <a:cs typeface="Montserrat"/>
              </a:rPr>
              <a:t>we</a:t>
            </a:r>
            <a:r>
              <a:rPr sz="900" spc="-15" dirty="0">
                <a:solidFill>
                  <a:srgbClr val="FFFFFF"/>
                </a:solidFill>
                <a:latin typeface="Montserrat"/>
                <a:cs typeface="Montserrat"/>
              </a:rPr>
              <a:t> </a:t>
            </a:r>
            <a:r>
              <a:rPr sz="900" dirty="0">
                <a:solidFill>
                  <a:srgbClr val="FFFFFF"/>
                </a:solidFill>
                <a:latin typeface="Montserrat"/>
                <a:cs typeface="Montserrat"/>
              </a:rPr>
              <a:t>have</a:t>
            </a:r>
            <a:r>
              <a:rPr sz="900" spc="-20" dirty="0">
                <a:solidFill>
                  <a:srgbClr val="FFFFFF"/>
                </a:solidFill>
                <a:latin typeface="Montserrat"/>
                <a:cs typeface="Montserrat"/>
              </a:rPr>
              <a:t> </a:t>
            </a:r>
            <a:r>
              <a:rPr sz="900" dirty="0">
                <a:solidFill>
                  <a:srgbClr val="FFFFFF"/>
                </a:solidFill>
                <a:latin typeface="Montserrat"/>
                <a:cs typeface="Montserrat"/>
              </a:rPr>
              <a:t>chosen</a:t>
            </a:r>
            <a:r>
              <a:rPr sz="900" spc="-15" dirty="0">
                <a:solidFill>
                  <a:srgbClr val="FFFFFF"/>
                </a:solidFill>
                <a:latin typeface="Montserrat"/>
                <a:cs typeface="Montserrat"/>
              </a:rPr>
              <a:t> </a:t>
            </a:r>
            <a:r>
              <a:rPr sz="900" dirty="0">
                <a:solidFill>
                  <a:srgbClr val="FFFFFF"/>
                </a:solidFill>
                <a:latin typeface="Montserrat"/>
                <a:cs typeface="Montserrat"/>
              </a:rPr>
              <a:t>three</a:t>
            </a:r>
            <a:r>
              <a:rPr sz="900" spc="-15" dirty="0">
                <a:solidFill>
                  <a:srgbClr val="FFFFFF"/>
                </a:solidFill>
                <a:latin typeface="Montserrat"/>
                <a:cs typeface="Montserrat"/>
              </a:rPr>
              <a:t> </a:t>
            </a:r>
            <a:r>
              <a:rPr sz="900" dirty="0">
                <a:solidFill>
                  <a:srgbClr val="FFFFFF"/>
                </a:solidFill>
                <a:latin typeface="Montserrat"/>
                <a:cs typeface="Montserrat"/>
              </a:rPr>
              <a:t>hypothetical</a:t>
            </a:r>
            <a:r>
              <a:rPr sz="900" spc="-20" dirty="0">
                <a:solidFill>
                  <a:srgbClr val="FFFFFF"/>
                </a:solidFill>
                <a:latin typeface="Montserrat"/>
                <a:cs typeface="Montserrat"/>
              </a:rPr>
              <a:t> </a:t>
            </a:r>
            <a:r>
              <a:rPr sz="900" spc="-10" dirty="0">
                <a:solidFill>
                  <a:srgbClr val="FFFFFF"/>
                </a:solidFill>
                <a:latin typeface="Montserrat"/>
                <a:cs typeface="Montserrat"/>
              </a:rPr>
              <a:t>market </a:t>
            </a:r>
            <a:r>
              <a:rPr sz="900" dirty="0">
                <a:solidFill>
                  <a:srgbClr val="FFFFFF"/>
                </a:solidFill>
                <a:latin typeface="Montserrat"/>
                <a:cs typeface="Montserrat"/>
              </a:rPr>
              <a:t>scenarios</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show</a:t>
            </a:r>
            <a:r>
              <a:rPr sz="900" spc="-15" dirty="0">
                <a:solidFill>
                  <a:srgbClr val="FFFFFF"/>
                </a:solidFill>
                <a:latin typeface="Montserrat"/>
                <a:cs typeface="Montserrat"/>
              </a:rPr>
              <a:t> </a:t>
            </a:r>
            <a:r>
              <a:rPr sz="900" dirty="0">
                <a:solidFill>
                  <a:srgbClr val="FFFFFF"/>
                </a:solidFill>
                <a:latin typeface="Montserrat"/>
                <a:cs typeface="Montserrat"/>
              </a:rPr>
              <a:t>how</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Plan</a:t>
            </a:r>
            <a:r>
              <a:rPr sz="900" spc="-15" dirty="0">
                <a:solidFill>
                  <a:srgbClr val="FFFFFF"/>
                </a:solidFill>
                <a:latin typeface="Montserrat"/>
                <a:cs typeface="Montserrat"/>
              </a:rPr>
              <a:t> </a:t>
            </a:r>
            <a:r>
              <a:rPr sz="900" dirty="0">
                <a:solidFill>
                  <a:srgbClr val="FFFFFF"/>
                </a:solidFill>
                <a:latin typeface="Montserrat"/>
                <a:cs typeface="Montserrat"/>
              </a:rPr>
              <a:t>might</a:t>
            </a:r>
            <a:r>
              <a:rPr sz="900" spc="-10" dirty="0">
                <a:solidFill>
                  <a:srgbClr val="FFFFFF"/>
                </a:solidFill>
                <a:latin typeface="Montserrat"/>
                <a:cs typeface="Montserrat"/>
              </a:rPr>
              <a:t> </a:t>
            </a:r>
            <a:r>
              <a:rPr sz="900" dirty="0">
                <a:solidFill>
                  <a:srgbClr val="FFFFFF"/>
                </a:solidFill>
                <a:latin typeface="Montserrat"/>
                <a:cs typeface="Montserrat"/>
              </a:rPr>
              <a:t>perform</a:t>
            </a:r>
            <a:r>
              <a:rPr sz="900" spc="-15" dirty="0">
                <a:solidFill>
                  <a:srgbClr val="FFFFFF"/>
                </a:solidFill>
                <a:latin typeface="Montserrat"/>
                <a:cs typeface="Montserrat"/>
              </a:rPr>
              <a:t> </a:t>
            </a:r>
            <a:r>
              <a:rPr sz="900" dirty="0">
                <a:solidFill>
                  <a:srgbClr val="FFFFFF"/>
                </a:solidFill>
                <a:latin typeface="Montserrat"/>
                <a:cs typeface="Montserrat"/>
              </a:rPr>
              <a:t>in</a:t>
            </a:r>
            <a:r>
              <a:rPr sz="900" spc="-15" dirty="0">
                <a:solidFill>
                  <a:srgbClr val="FFFFFF"/>
                </a:solidFill>
                <a:latin typeface="Montserrat"/>
                <a:cs typeface="Montserrat"/>
              </a:rPr>
              <a:t> </a:t>
            </a:r>
            <a:r>
              <a:rPr sz="900" spc="-25" dirty="0">
                <a:solidFill>
                  <a:srgbClr val="FFFFFF"/>
                </a:solidFill>
                <a:latin typeface="Montserrat"/>
                <a:cs typeface="Montserrat"/>
              </a:rPr>
              <a:t>the </a:t>
            </a:r>
            <a:r>
              <a:rPr sz="900" spc="-10" dirty="0">
                <a:solidFill>
                  <a:srgbClr val="FFFFFF"/>
                </a:solidFill>
                <a:latin typeface="Montserrat"/>
                <a:cs typeface="Montserrat"/>
              </a:rPr>
              <a:t>future:</a:t>
            </a:r>
            <a:endParaRPr sz="900" dirty="0">
              <a:latin typeface="Montserrat"/>
              <a:cs typeface="Montserrat"/>
            </a:endParaRPr>
          </a:p>
          <a:p>
            <a:pPr marL="12700" marR="111760">
              <a:lnSpc>
                <a:spcPct val="100000"/>
              </a:lnSpc>
              <a:spcBef>
                <a:spcPts val="850"/>
              </a:spcBef>
            </a:pPr>
            <a:r>
              <a:rPr sz="900" dirty="0">
                <a:solidFill>
                  <a:srgbClr val="FFFFFF"/>
                </a:solidFill>
                <a:latin typeface="Montserrat"/>
                <a:cs typeface="Montserrat"/>
              </a:rPr>
              <a:t>Positive</a:t>
            </a:r>
            <a:r>
              <a:rPr sz="900" spc="-20" dirty="0">
                <a:solidFill>
                  <a:srgbClr val="FFFFFF"/>
                </a:solidFill>
                <a:latin typeface="Montserrat"/>
                <a:cs typeface="Montserrat"/>
              </a:rPr>
              <a:t> </a:t>
            </a:r>
            <a:r>
              <a:rPr sz="900" dirty="0">
                <a:solidFill>
                  <a:srgbClr val="FFFFFF"/>
                </a:solidFill>
                <a:latin typeface="Montserrat"/>
                <a:cs typeface="Montserrat"/>
              </a:rPr>
              <a:t>Market:</a:t>
            </a:r>
            <a:r>
              <a:rPr sz="900" spc="-20" dirty="0">
                <a:solidFill>
                  <a:srgbClr val="FFFFFF"/>
                </a:solidFill>
                <a:latin typeface="Montserrat"/>
                <a:cs typeface="Montserrat"/>
              </a:rPr>
              <a:t> </a:t>
            </a:r>
            <a:r>
              <a:rPr sz="900" dirty="0">
                <a:solidFill>
                  <a:srgbClr val="FFFFFF"/>
                </a:solidFill>
                <a:latin typeface="Montserrat"/>
                <a:cs typeface="Montserrat"/>
              </a:rPr>
              <a:t>A</a:t>
            </a:r>
            <a:r>
              <a:rPr sz="900" spc="-20" dirty="0">
                <a:solidFill>
                  <a:srgbClr val="FFFFFF"/>
                </a:solidFill>
                <a:latin typeface="Montserrat"/>
                <a:cs typeface="Montserrat"/>
              </a:rPr>
              <a:t> </a:t>
            </a:r>
            <a:r>
              <a:rPr sz="900" dirty="0">
                <a:solidFill>
                  <a:srgbClr val="FFFFFF"/>
                </a:solidFill>
                <a:latin typeface="Montserrat"/>
                <a:cs typeface="Montserrat"/>
              </a:rPr>
              <a:t>Positive</a:t>
            </a:r>
            <a:r>
              <a:rPr sz="900" spc="-20" dirty="0">
                <a:solidFill>
                  <a:srgbClr val="FFFFFF"/>
                </a:solidFill>
                <a:latin typeface="Montserrat"/>
                <a:cs typeface="Montserrat"/>
              </a:rPr>
              <a:t> </a:t>
            </a:r>
            <a:r>
              <a:rPr sz="900" dirty="0">
                <a:solidFill>
                  <a:srgbClr val="FFFFFF"/>
                </a:solidFill>
                <a:latin typeface="Montserrat"/>
                <a:cs typeface="Montserrat"/>
              </a:rPr>
              <a:t>Market</a:t>
            </a:r>
            <a:r>
              <a:rPr sz="900" spc="-15" dirty="0">
                <a:solidFill>
                  <a:srgbClr val="FFFFFF"/>
                </a:solidFill>
                <a:latin typeface="Montserrat"/>
                <a:cs typeface="Montserrat"/>
              </a:rPr>
              <a:t> </a:t>
            </a:r>
            <a:r>
              <a:rPr sz="900" dirty="0">
                <a:solidFill>
                  <a:srgbClr val="FFFFFF"/>
                </a:solidFill>
                <a:latin typeface="Montserrat"/>
                <a:cs typeface="Montserrat"/>
              </a:rPr>
              <a:t>scenario</a:t>
            </a:r>
            <a:r>
              <a:rPr sz="900" spc="-20" dirty="0">
                <a:solidFill>
                  <a:srgbClr val="FFFFFF"/>
                </a:solidFill>
                <a:latin typeface="Montserrat"/>
                <a:cs typeface="Montserrat"/>
              </a:rPr>
              <a:t> </a:t>
            </a:r>
            <a:r>
              <a:rPr sz="900" dirty="0">
                <a:solidFill>
                  <a:srgbClr val="FFFFFF"/>
                </a:solidFill>
                <a:latin typeface="Montserrat"/>
                <a:cs typeface="Montserrat"/>
              </a:rPr>
              <a:t>is</a:t>
            </a:r>
            <a:r>
              <a:rPr sz="900" spc="-20" dirty="0">
                <a:solidFill>
                  <a:srgbClr val="FFFFFF"/>
                </a:solidFill>
                <a:latin typeface="Montserrat"/>
                <a:cs typeface="Montserrat"/>
              </a:rPr>
              <a:t> where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Underlying</a:t>
            </a:r>
            <a:r>
              <a:rPr sz="900" spc="-10" dirty="0">
                <a:solidFill>
                  <a:srgbClr val="FFFFFF"/>
                </a:solidFill>
                <a:latin typeface="Montserrat"/>
                <a:cs typeface="Montserrat"/>
              </a:rPr>
              <a:t> </a:t>
            </a:r>
            <a:r>
              <a:rPr sz="900" dirty="0">
                <a:solidFill>
                  <a:srgbClr val="FFFFFF"/>
                </a:solidFill>
                <a:latin typeface="Montserrat"/>
                <a:cs typeface="Montserrat"/>
              </a:rPr>
              <a:t>Ind</a:t>
            </a:r>
            <a:r>
              <a:rPr lang="en-GB" sz="900" dirty="0">
                <a:solidFill>
                  <a:srgbClr val="FFFFFF"/>
                </a:solidFill>
                <a:latin typeface="Montserrat"/>
                <a:cs typeface="Montserrat"/>
              </a:rPr>
              <a:t>ices</a:t>
            </a:r>
            <a:r>
              <a:rPr sz="900" spc="-10"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dirty="0">
                <a:solidFill>
                  <a:srgbClr val="FFFFFF"/>
                </a:solidFill>
                <a:latin typeface="Montserrat"/>
                <a:cs typeface="Montserrat"/>
              </a:rPr>
              <a:t>rising</a:t>
            </a:r>
            <a:r>
              <a:rPr sz="900" spc="-10"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dirty="0">
                <a:solidFill>
                  <a:srgbClr val="FFFFFF"/>
                </a:solidFill>
                <a:latin typeface="Montserrat"/>
                <a:cs typeface="Montserrat"/>
              </a:rPr>
              <a:t>expected</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10" dirty="0">
                <a:solidFill>
                  <a:srgbClr val="FFFFFF"/>
                </a:solidFill>
                <a:latin typeface="Montserrat"/>
                <a:cs typeface="Montserrat"/>
              </a:rPr>
              <a:t> </a:t>
            </a:r>
            <a:r>
              <a:rPr sz="900" spc="-20" dirty="0">
                <a:solidFill>
                  <a:srgbClr val="FFFFFF"/>
                </a:solidFill>
                <a:latin typeface="Montserrat"/>
                <a:cs typeface="Montserrat"/>
              </a:rPr>
              <a:t>rise </a:t>
            </a:r>
            <a:r>
              <a:rPr sz="900" dirty="0">
                <a:solidFill>
                  <a:srgbClr val="FFFFFF"/>
                </a:solidFill>
                <a:latin typeface="Montserrat"/>
                <a:cs typeface="Montserrat"/>
              </a:rPr>
              <a:t>over</a:t>
            </a:r>
            <a:r>
              <a:rPr sz="900" spc="-15"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term</a:t>
            </a:r>
            <a:r>
              <a:rPr sz="900" spc="-15"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spc="-10" dirty="0">
                <a:solidFill>
                  <a:srgbClr val="FFFFFF"/>
                </a:solidFill>
                <a:latin typeface="Montserrat"/>
                <a:cs typeface="Montserrat"/>
              </a:rPr>
              <a:t>Plan.</a:t>
            </a:r>
            <a:endParaRPr sz="900" dirty="0">
              <a:latin typeface="Montserrat"/>
              <a:cs typeface="Montserrat"/>
            </a:endParaRPr>
          </a:p>
          <a:p>
            <a:pPr marL="12700" marR="146050" algn="just">
              <a:lnSpc>
                <a:spcPct val="100000"/>
              </a:lnSpc>
              <a:spcBef>
                <a:spcPts val="850"/>
              </a:spcBef>
            </a:pPr>
            <a:r>
              <a:rPr sz="900" dirty="0">
                <a:solidFill>
                  <a:srgbClr val="FFFFFF"/>
                </a:solidFill>
                <a:latin typeface="Montserrat"/>
                <a:cs typeface="Montserrat"/>
              </a:rPr>
              <a:t>Neutral</a:t>
            </a:r>
            <a:r>
              <a:rPr sz="900" spc="-15" dirty="0">
                <a:solidFill>
                  <a:srgbClr val="FFFFFF"/>
                </a:solidFill>
                <a:latin typeface="Montserrat"/>
                <a:cs typeface="Montserrat"/>
              </a:rPr>
              <a:t> </a:t>
            </a:r>
            <a:r>
              <a:rPr sz="900" dirty="0">
                <a:solidFill>
                  <a:srgbClr val="FFFFFF"/>
                </a:solidFill>
                <a:latin typeface="Montserrat"/>
                <a:cs typeface="Montserrat"/>
              </a:rPr>
              <a:t>Market:</a:t>
            </a:r>
            <a:r>
              <a:rPr sz="900" spc="-10" dirty="0">
                <a:solidFill>
                  <a:srgbClr val="FFFFFF"/>
                </a:solidFill>
                <a:latin typeface="Montserrat"/>
                <a:cs typeface="Montserrat"/>
              </a:rPr>
              <a:t> </a:t>
            </a:r>
            <a:r>
              <a:rPr sz="900" dirty="0">
                <a:solidFill>
                  <a:srgbClr val="FFFFFF"/>
                </a:solidFill>
                <a:latin typeface="Montserrat"/>
                <a:cs typeface="Montserrat"/>
              </a:rPr>
              <a:t>A</a:t>
            </a:r>
            <a:r>
              <a:rPr sz="900" spc="-10" dirty="0">
                <a:solidFill>
                  <a:srgbClr val="FFFFFF"/>
                </a:solidFill>
                <a:latin typeface="Montserrat"/>
                <a:cs typeface="Montserrat"/>
              </a:rPr>
              <a:t> </a:t>
            </a:r>
            <a:r>
              <a:rPr sz="900" dirty="0">
                <a:solidFill>
                  <a:srgbClr val="FFFFFF"/>
                </a:solidFill>
                <a:latin typeface="Montserrat"/>
                <a:cs typeface="Montserrat"/>
              </a:rPr>
              <a:t>Neutral</a:t>
            </a:r>
            <a:r>
              <a:rPr sz="900" spc="-10" dirty="0">
                <a:solidFill>
                  <a:srgbClr val="FFFFFF"/>
                </a:solidFill>
                <a:latin typeface="Montserrat"/>
                <a:cs typeface="Montserrat"/>
              </a:rPr>
              <a:t> </a:t>
            </a:r>
            <a:r>
              <a:rPr sz="900" dirty="0">
                <a:solidFill>
                  <a:srgbClr val="FFFFFF"/>
                </a:solidFill>
                <a:latin typeface="Montserrat"/>
                <a:cs typeface="Montserrat"/>
              </a:rPr>
              <a:t>Market</a:t>
            </a:r>
            <a:r>
              <a:rPr sz="900" spc="-10" dirty="0">
                <a:solidFill>
                  <a:srgbClr val="FFFFFF"/>
                </a:solidFill>
                <a:latin typeface="Montserrat"/>
                <a:cs typeface="Montserrat"/>
              </a:rPr>
              <a:t> </a:t>
            </a:r>
            <a:r>
              <a:rPr sz="900" dirty="0">
                <a:solidFill>
                  <a:srgbClr val="FFFFFF"/>
                </a:solidFill>
                <a:latin typeface="Montserrat"/>
                <a:cs typeface="Montserrat"/>
              </a:rPr>
              <a:t>scenario</a:t>
            </a:r>
            <a:r>
              <a:rPr sz="900" spc="-10"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spc="-20" dirty="0">
                <a:solidFill>
                  <a:srgbClr val="FFFFFF"/>
                </a:solidFill>
                <a:latin typeface="Montserrat"/>
                <a:cs typeface="Montserrat"/>
              </a:rPr>
              <a:t>where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Underlying</a:t>
            </a:r>
            <a:r>
              <a:rPr sz="900" spc="-10" dirty="0">
                <a:solidFill>
                  <a:srgbClr val="FFFFFF"/>
                </a:solidFill>
                <a:latin typeface="Montserrat"/>
                <a:cs typeface="Montserrat"/>
              </a:rPr>
              <a:t> </a:t>
            </a:r>
            <a:r>
              <a:rPr sz="900" dirty="0">
                <a:solidFill>
                  <a:srgbClr val="FFFFFF"/>
                </a:solidFill>
                <a:latin typeface="Montserrat"/>
                <a:cs typeface="Montserrat"/>
              </a:rPr>
              <a:t>Ind</a:t>
            </a:r>
            <a:r>
              <a:rPr lang="en-GB" sz="900" dirty="0">
                <a:solidFill>
                  <a:srgbClr val="FFFFFF"/>
                </a:solidFill>
                <a:latin typeface="Montserrat"/>
                <a:cs typeface="Montserrat"/>
              </a:rPr>
              <a:t>ices</a:t>
            </a:r>
            <a:r>
              <a:rPr sz="900" spc="-15" dirty="0">
                <a:solidFill>
                  <a:srgbClr val="FFFFFF"/>
                </a:solidFill>
                <a:latin typeface="Montserrat"/>
                <a:cs typeface="Montserrat"/>
              </a:rPr>
              <a:t> </a:t>
            </a:r>
            <a:r>
              <a:rPr sz="900" dirty="0">
                <a:solidFill>
                  <a:srgbClr val="FFFFFF"/>
                </a:solidFill>
                <a:latin typeface="Montserrat"/>
                <a:cs typeface="Montserrat"/>
              </a:rPr>
              <a:t>remains</a:t>
            </a:r>
            <a:r>
              <a:rPr sz="900" spc="-15" dirty="0">
                <a:solidFill>
                  <a:srgbClr val="FFFFFF"/>
                </a:solidFill>
                <a:latin typeface="Montserrat"/>
                <a:cs typeface="Montserrat"/>
              </a:rPr>
              <a:t> </a:t>
            </a:r>
            <a:r>
              <a:rPr sz="900" dirty="0">
                <a:solidFill>
                  <a:srgbClr val="FFFFFF"/>
                </a:solidFill>
                <a:latin typeface="Montserrat"/>
                <a:cs typeface="Montserrat"/>
              </a:rPr>
              <a:t>relatively</a:t>
            </a:r>
            <a:r>
              <a:rPr sz="900" spc="-10" dirty="0">
                <a:solidFill>
                  <a:srgbClr val="FFFFFF"/>
                </a:solidFill>
                <a:latin typeface="Montserrat"/>
                <a:cs typeface="Montserrat"/>
              </a:rPr>
              <a:t> </a:t>
            </a:r>
            <a:r>
              <a:rPr sz="900" dirty="0">
                <a:solidFill>
                  <a:srgbClr val="FFFFFF"/>
                </a:solidFill>
                <a:latin typeface="Montserrat"/>
                <a:cs typeface="Montserrat"/>
              </a:rPr>
              <a:t>stable</a:t>
            </a:r>
            <a:r>
              <a:rPr sz="900" spc="-15" dirty="0">
                <a:solidFill>
                  <a:srgbClr val="FFFFFF"/>
                </a:solidFill>
                <a:latin typeface="Montserrat"/>
                <a:cs typeface="Montserrat"/>
              </a:rPr>
              <a:t> </a:t>
            </a:r>
            <a:r>
              <a:rPr sz="900" spc="-20" dirty="0">
                <a:solidFill>
                  <a:srgbClr val="FFFFFF"/>
                </a:solidFill>
                <a:latin typeface="Montserrat"/>
                <a:cs typeface="Montserrat"/>
              </a:rPr>
              <a:t>over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term</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Plan.</a:t>
            </a:r>
            <a:endParaRPr sz="900" dirty="0">
              <a:latin typeface="Montserrat"/>
              <a:cs typeface="Montserrat"/>
            </a:endParaRPr>
          </a:p>
        </p:txBody>
      </p:sp>
      <p:sp>
        <p:nvSpPr>
          <p:cNvPr id="15" name="object 15"/>
          <p:cNvSpPr txBox="1"/>
          <p:nvPr/>
        </p:nvSpPr>
        <p:spPr>
          <a:xfrm>
            <a:off x="3839300" y="7029338"/>
            <a:ext cx="2980055" cy="1744067"/>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FFFFFF"/>
                </a:solidFill>
                <a:latin typeface="Montserrat"/>
                <a:cs typeface="Montserrat"/>
              </a:rPr>
              <a:t>Negative</a:t>
            </a:r>
            <a:r>
              <a:rPr sz="900" spc="-20" dirty="0">
                <a:solidFill>
                  <a:srgbClr val="FFFFFF"/>
                </a:solidFill>
                <a:latin typeface="Montserrat"/>
                <a:cs typeface="Montserrat"/>
              </a:rPr>
              <a:t> </a:t>
            </a:r>
            <a:r>
              <a:rPr sz="900" dirty="0">
                <a:solidFill>
                  <a:srgbClr val="FFFFFF"/>
                </a:solidFill>
                <a:latin typeface="Montserrat"/>
                <a:cs typeface="Montserrat"/>
              </a:rPr>
              <a:t>Market:</a:t>
            </a:r>
            <a:r>
              <a:rPr sz="900" spc="-15" dirty="0">
                <a:solidFill>
                  <a:srgbClr val="FFFFFF"/>
                </a:solidFill>
                <a:latin typeface="Montserrat"/>
                <a:cs typeface="Montserrat"/>
              </a:rPr>
              <a:t> </a:t>
            </a:r>
            <a:r>
              <a:rPr sz="900" dirty="0">
                <a:solidFill>
                  <a:srgbClr val="FFFFFF"/>
                </a:solidFill>
                <a:latin typeface="Montserrat"/>
                <a:cs typeface="Montserrat"/>
              </a:rPr>
              <a:t>A</a:t>
            </a:r>
            <a:r>
              <a:rPr sz="900" spc="-15" dirty="0">
                <a:solidFill>
                  <a:srgbClr val="FFFFFF"/>
                </a:solidFill>
                <a:latin typeface="Montserrat"/>
                <a:cs typeface="Montserrat"/>
              </a:rPr>
              <a:t> </a:t>
            </a:r>
            <a:r>
              <a:rPr sz="900" dirty="0">
                <a:solidFill>
                  <a:srgbClr val="FFFFFF"/>
                </a:solidFill>
                <a:latin typeface="Montserrat"/>
                <a:cs typeface="Montserrat"/>
              </a:rPr>
              <a:t>Negative</a:t>
            </a:r>
            <a:r>
              <a:rPr sz="900" spc="-15" dirty="0">
                <a:solidFill>
                  <a:srgbClr val="FFFFFF"/>
                </a:solidFill>
                <a:latin typeface="Montserrat"/>
                <a:cs typeface="Montserrat"/>
              </a:rPr>
              <a:t> </a:t>
            </a:r>
            <a:r>
              <a:rPr sz="900" dirty="0">
                <a:solidFill>
                  <a:srgbClr val="FFFFFF"/>
                </a:solidFill>
                <a:latin typeface="Montserrat"/>
                <a:cs typeface="Montserrat"/>
              </a:rPr>
              <a:t>Market</a:t>
            </a:r>
            <a:r>
              <a:rPr sz="900" spc="-15" dirty="0">
                <a:solidFill>
                  <a:srgbClr val="FFFFFF"/>
                </a:solidFill>
                <a:latin typeface="Montserrat"/>
                <a:cs typeface="Montserrat"/>
              </a:rPr>
              <a:t> </a:t>
            </a:r>
            <a:r>
              <a:rPr sz="900" dirty="0">
                <a:solidFill>
                  <a:srgbClr val="FFFFFF"/>
                </a:solidFill>
                <a:latin typeface="Montserrat"/>
                <a:cs typeface="Montserrat"/>
              </a:rPr>
              <a:t>scenario</a:t>
            </a:r>
            <a:r>
              <a:rPr sz="900" spc="-20" dirty="0">
                <a:solidFill>
                  <a:srgbClr val="FFFFFF"/>
                </a:solidFill>
                <a:latin typeface="Montserrat"/>
                <a:cs typeface="Montserrat"/>
              </a:rPr>
              <a:t> </a:t>
            </a:r>
            <a:r>
              <a:rPr sz="900" spc="-25" dirty="0">
                <a:solidFill>
                  <a:srgbClr val="FFFFFF"/>
                </a:solidFill>
                <a:latin typeface="Montserrat"/>
                <a:cs typeface="Montserrat"/>
              </a:rPr>
              <a:t>is </a:t>
            </a:r>
            <a:r>
              <a:rPr sz="900" dirty="0">
                <a:solidFill>
                  <a:srgbClr val="FFFFFF"/>
                </a:solidFill>
                <a:latin typeface="Montserrat"/>
                <a:cs typeface="Montserrat"/>
              </a:rPr>
              <a:t>where</a:t>
            </a:r>
            <a:r>
              <a:rPr sz="900" spc="-15"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Underlying</a:t>
            </a:r>
            <a:r>
              <a:rPr sz="900" spc="-10" dirty="0">
                <a:solidFill>
                  <a:srgbClr val="FFFFFF"/>
                </a:solidFill>
                <a:latin typeface="Montserrat"/>
                <a:cs typeface="Montserrat"/>
              </a:rPr>
              <a:t> </a:t>
            </a:r>
            <a:r>
              <a:rPr sz="900" dirty="0">
                <a:solidFill>
                  <a:srgbClr val="FFFFFF"/>
                </a:solidFill>
                <a:latin typeface="Montserrat"/>
                <a:cs typeface="Montserrat"/>
              </a:rPr>
              <a:t>Ind</a:t>
            </a:r>
            <a:r>
              <a:rPr lang="en-GB" sz="900" dirty="0">
                <a:solidFill>
                  <a:srgbClr val="FFFFFF"/>
                </a:solidFill>
                <a:latin typeface="Montserrat"/>
                <a:cs typeface="Montserrat"/>
              </a:rPr>
              <a:t>ices</a:t>
            </a:r>
            <a:r>
              <a:rPr sz="900" spc="-10" dirty="0">
                <a:solidFill>
                  <a:srgbClr val="FFFFFF"/>
                </a:solidFill>
                <a:latin typeface="Montserrat"/>
                <a:cs typeface="Montserrat"/>
              </a:rPr>
              <a:t> </a:t>
            </a:r>
            <a:r>
              <a:rPr lang="en-GB" sz="900" spc="-10" dirty="0">
                <a:solidFill>
                  <a:srgbClr val="FFFFFF"/>
                </a:solidFill>
                <a:latin typeface="Montserrat"/>
                <a:cs typeface="Montserrat"/>
              </a:rPr>
              <a:t>are</a:t>
            </a:r>
            <a:r>
              <a:rPr sz="900" spc="-10" dirty="0">
                <a:solidFill>
                  <a:srgbClr val="FFFFFF"/>
                </a:solidFill>
                <a:latin typeface="Montserrat"/>
                <a:cs typeface="Montserrat"/>
              </a:rPr>
              <a:t> </a:t>
            </a:r>
            <a:r>
              <a:rPr sz="900" dirty="0">
                <a:solidFill>
                  <a:srgbClr val="FFFFFF"/>
                </a:solidFill>
                <a:latin typeface="Montserrat"/>
                <a:cs typeface="Montserrat"/>
              </a:rPr>
              <a:t>falling</a:t>
            </a:r>
            <a:r>
              <a:rPr sz="900" spc="-10"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a:t>
            </a:r>
            <a:r>
              <a:rPr sz="900" dirty="0">
                <a:solidFill>
                  <a:srgbClr val="FFFFFF"/>
                </a:solidFill>
                <a:latin typeface="Montserrat"/>
                <a:cs typeface="Montserrat"/>
              </a:rPr>
              <a:t>expected</a:t>
            </a:r>
            <a:r>
              <a:rPr sz="900" spc="-10" dirty="0">
                <a:solidFill>
                  <a:srgbClr val="FFFFFF"/>
                </a:solidFill>
                <a:latin typeface="Montserrat"/>
                <a:cs typeface="Montserrat"/>
              </a:rPr>
              <a:t> </a:t>
            </a:r>
            <a:r>
              <a:rPr sz="900" spc="-25" dirty="0">
                <a:solidFill>
                  <a:srgbClr val="FFFFFF"/>
                </a:solidFill>
                <a:latin typeface="Montserrat"/>
                <a:cs typeface="Montserrat"/>
              </a:rPr>
              <a:t>to </a:t>
            </a:r>
            <a:r>
              <a:rPr sz="900" dirty="0">
                <a:solidFill>
                  <a:srgbClr val="FFFFFF"/>
                </a:solidFill>
                <a:latin typeface="Montserrat"/>
                <a:cs typeface="Montserrat"/>
              </a:rPr>
              <a:t>fall</a:t>
            </a:r>
            <a:r>
              <a:rPr sz="900" spc="-15" dirty="0">
                <a:solidFill>
                  <a:srgbClr val="FFFFFF"/>
                </a:solidFill>
                <a:latin typeface="Montserrat"/>
                <a:cs typeface="Montserrat"/>
              </a:rPr>
              <a:t> </a:t>
            </a:r>
            <a:r>
              <a:rPr sz="900" dirty="0">
                <a:solidFill>
                  <a:srgbClr val="FFFFFF"/>
                </a:solidFill>
                <a:latin typeface="Montserrat"/>
                <a:cs typeface="Montserrat"/>
              </a:rPr>
              <a:t>over</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term</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spc="-10" dirty="0">
                <a:solidFill>
                  <a:srgbClr val="FFFFFF"/>
                </a:solidFill>
                <a:latin typeface="Montserrat"/>
                <a:cs typeface="Montserrat"/>
              </a:rPr>
              <a:t>Plan.</a:t>
            </a:r>
            <a:endParaRPr sz="900" dirty="0">
              <a:latin typeface="Montserrat"/>
              <a:cs typeface="Montserrat"/>
            </a:endParaRPr>
          </a:p>
          <a:p>
            <a:pPr marL="12700" marR="9525">
              <a:lnSpc>
                <a:spcPct val="100000"/>
              </a:lnSpc>
              <a:spcBef>
                <a:spcPts val="850"/>
              </a:spcBef>
            </a:pPr>
            <a:r>
              <a:rPr sz="900" dirty="0">
                <a:solidFill>
                  <a:srgbClr val="FFFFFF"/>
                </a:solidFill>
                <a:latin typeface="Montserrat"/>
                <a:cs typeface="Montserrat"/>
              </a:rPr>
              <a:t>In</a:t>
            </a:r>
            <a:r>
              <a:rPr sz="900" spc="-15"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case</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lang="en-GB" sz="900" spc="-10" dirty="0">
                <a:solidFill>
                  <a:srgbClr val="FFFFFF"/>
                </a:solidFill>
                <a:latin typeface="Montserrat"/>
                <a:cs typeface="Montserrat"/>
              </a:rPr>
              <a:t>Defensive Step-Down Kick Out Plan</a:t>
            </a:r>
            <a:r>
              <a:rPr sz="900" dirty="0">
                <a:solidFill>
                  <a:srgbClr val="FFFFFF"/>
                </a:solidFill>
                <a:latin typeface="Montserrat"/>
                <a:cs typeface="Montserrat"/>
              </a:rPr>
              <a:t>, it</a:t>
            </a:r>
            <a:r>
              <a:rPr sz="900" spc="-5" dirty="0">
                <a:solidFill>
                  <a:srgbClr val="FFFFFF"/>
                </a:solidFill>
                <a:latin typeface="Montserrat"/>
                <a:cs typeface="Montserrat"/>
              </a:rPr>
              <a:t> </a:t>
            </a:r>
            <a:r>
              <a:rPr sz="900" dirty="0">
                <a:solidFill>
                  <a:srgbClr val="FFFFFF"/>
                </a:solidFill>
                <a:latin typeface="Montserrat"/>
                <a:cs typeface="Montserrat"/>
              </a:rPr>
              <a:t>is very</a:t>
            </a:r>
            <a:r>
              <a:rPr sz="900" spc="-5" dirty="0">
                <a:solidFill>
                  <a:srgbClr val="FFFFFF"/>
                </a:solidFill>
                <a:latin typeface="Montserrat"/>
                <a:cs typeface="Montserrat"/>
              </a:rPr>
              <a:t> </a:t>
            </a:r>
            <a:r>
              <a:rPr sz="900" dirty="0">
                <a:solidFill>
                  <a:srgbClr val="FFFFFF"/>
                </a:solidFill>
                <a:latin typeface="Montserrat"/>
                <a:cs typeface="Montserrat"/>
              </a:rPr>
              <a:t>likely</a:t>
            </a:r>
            <a:r>
              <a:rPr sz="900" spc="-5" dirty="0">
                <a:solidFill>
                  <a:srgbClr val="FFFFFF"/>
                </a:solidFill>
                <a:latin typeface="Montserrat"/>
                <a:cs typeface="Montserrat"/>
              </a:rPr>
              <a:t> </a:t>
            </a:r>
            <a:r>
              <a:rPr sz="900" dirty="0">
                <a:solidFill>
                  <a:srgbClr val="FFFFFF"/>
                </a:solidFill>
                <a:latin typeface="Montserrat"/>
                <a:cs typeface="Montserrat"/>
              </a:rPr>
              <a:t>that the</a:t>
            </a:r>
            <a:r>
              <a:rPr sz="900" spc="-5" dirty="0">
                <a:solidFill>
                  <a:srgbClr val="FFFFFF"/>
                </a:solidFill>
                <a:latin typeface="Montserrat"/>
                <a:cs typeface="Montserrat"/>
              </a:rPr>
              <a:t> </a:t>
            </a:r>
            <a:r>
              <a:rPr sz="900" dirty="0">
                <a:solidFill>
                  <a:srgbClr val="FFFFFF"/>
                </a:solidFill>
                <a:latin typeface="Montserrat"/>
                <a:cs typeface="Montserrat"/>
              </a:rPr>
              <a:t>Plan will</a:t>
            </a:r>
            <a:r>
              <a:rPr sz="900" spc="-5" dirty="0">
                <a:solidFill>
                  <a:srgbClr val="FFFFFF"/>
                </a:solidFill>
                <a:latin typeface="Montserrat"/>
                <a:cs typeface="Montserrat"/>
              </a:rPr>
              <a:t> </a:t>
            </a:r>
            <a:r>
              <a:rPr sz="900" dirty="0">
                <a:solidFill>
                  <a:srgbClr val="FFFFFF"/>
                </a:solidFill>
                <a:latin typeface="Montserrat"/>
                <a:cs typeface="Montserrat"/>
              </a:rPr>
              <a:t>pay </a:t>
            </a:r>
            <a:r>
              <a:rPr sz="900" spc="-50" dirty="0">
                <a:solidFill>
                  <a:srgbClr val="FFFFFF"/>
                </a:solidFill>
                <a:latin typeface="Montserrat"/>
                <a:cs typeface="Montserrat"/>
              </a:rPr>
              <a:t>a</a:t>
            </a:r>
            <a:r>
              <a:rPr sz="900" dirty="0">
                <a:solidFill>
                  <a:srgbClr val="FFFFFF"/>
                </a:solidFill>
                <a:latin typeface="Montserrat"/>
                <a:cs typeface="Montserrat"/>
              </a:rPr>
              <a:t> return</a:t>
            </a:r>
            <a:r>
              <a:rPr sz="900" spc="-15"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a</a:t>
            </a:r>
            <a:r>
              <a:rPr sz="900" spc="-10" dirty="0">
                <a:solidFill>
                  <a:srgbClr val="FFFFFF"/>
                </a:solidFill>
                <a:latin typeface="Montserrat"/>
                <a:cs typeface="Montserrat"/>
              </a:rPr>
              <a:t> </a:t>
            </a:r>
            <a:r>
              <a:rPr sz="900" dirty="0">
                <a:solidFill>
                  <a:srgbClr val="FFFFFF"/>
                </a:solidFill>
                <a:latin typeface="Montserrat"/>
                <a:cs typeface="Montserrat"/>
              </a:rPr>
              <a:t>positive</a:t>
            </a:r>
            <a:r>
              <a:rPr sz="900" spc="-15" dirty="0">
                <a:solidFill>
                  <a:srgbClr val="FFFFFF"/>
                </a:solidFill>
                <a:latin typeface="Montserrat"/>
                <a:cs typeface="Montserrat"/>
              </a:rPr>
              <a:t> </a:t>
            </a:r>
            <a:r>
              <a:rPr sz="900" dirty="0">
                <a:solidFill>
                  <a:srgbClr val="FFFFFF"/>
                </a:solidFill>
                <a:latin typeface="Montserrat"/>
                <a:cs typeface="Montserrat"/>
              </a:rPr>
              <a:t>market</a:t>
            </a:r>
            <a:r>
              <a:rPr sz="900" spc="-10" dirty="0">
                <a:solidFill>
                  <a:srgbClr val="FFFFFF"/>
                </a:solidFill>
                <a:latin typeface="Montserrat"/>
                <a:cs typeface="Montserrat"/>
              </a:rPr>
              <a:t> </a:t>
            </a:r>
            <a:r>
              <a:rPr sz="900" dirty="0">
                <a:solidFill>
                  <a:srgbClr val="FFFFFF"/>
                </a:solidFill>
                <a:latin typeface="Montserrat"/>
                <a:cs typeface="Montserrat"/>
              </a:rPr>
              <a:t>scenario</a:t>
            </a:r>
            <a:r>
              <a:rPr sz="900" spc="-10" dirty="0">
                <a:solidFill>
                  <a:srgbClr val="FFFFFF"/>
                </a:solidFill>
                <a:latin typeface="Montserrat"/>
                <a:cs typeface="Montserrat"/>
              </a:rPr>
              <a:t> </a:t>
            </a:r>
            <a:r>
              <a:rPr sz="900" dirty="0">
                <a:solidFill>
                  <a:srgbClr val="FFFFFF"/>
                </a:solidFill>
                <a:latin typeface="Montserrat"/>
                <a:cs typeface="Montserrat"/>
              </a:rPr>
              <a:t>and</a:t>
            </a:r>
            <a:r>
              <a:rPr sz="900" spc="-10" dirty="0">
                <a:solidFill>
                  <a:srgbClr val="FFFFFF"/>
                </a:solidFill>
                <a:latin typeface="Montserrat"/>
                <a:cs typeface="Montserrat"/>
              </a:rPr>
              <a:t> </a:t>
            </a:r>
            <a:r>
              <a:rPr sz="900" dirty="0">
                <a:solidFill>
                  <a:srgbClr val="FFFFFF"/>
                </a:solidFill>
                <a:latin typeface="Montserrat"/>
                <a:cs typeface="Montserrat"/>
              </a:rPr>
              <a:t>Likely</a:t>
            </a:r>
            <a:r>
              <a:rPr sz="900" spc="-15"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spc="-50" dirty="0">
                <a:solidFill>
                  <a:srgbClr val="FFFFFF"/>
                </a:solidFill>
                <a:latin typeface="Montserrat"/>
                <a:cs typeface="Montserrat"/>
              </a:rPr>
              <a:t>a</a:t>
            </a:r>
            <a:r>
              <a:rPr sz="900" dirty="0">
                <a:solidFill>
                  <a:srgbClr val="FFFFFF"/>
                </a:solidFill>
                <a:latin typeface="Montserrat"/>
                <a:cs typeface="Montserrat"/>
              </a:rPr>
              <a:t> Neutral</a:t>
            </a:r>
            <a:r>
              <a:rPr sz="900" spc="-15" dirty="0">
                <a:solidFill>
                  <a:srgbClr val="FFFFFF"/>
                </a:solidFill>
                <a:latin typeface="Montserrat"/>
                <a:cs typeface="Montserrat"/>
              </a:rPr>
              <a:t> </a:t>
            </a:r>
            <a:r>
              <a:rPr sz="900" dirty="0">
                <a:solidFill>
                  <a:srgbClr val="FFFFFF"/>
                </a:solidFill>
                <a:latin typeface="Montserrat"/>
                <a:cs typeface="Montserrat"/>
              </a:rPr>
              <a:t>Market</a:t>
            </a:r>
            <a:r>
              <a:rPr sz="900" spc="-10" dirty="0">
                <a:solidFill>
                  <a:srgbClr val="FFFFFF"/>
                </a:solidFill>
                <a:latin typeface="Montserrat"/>
                <a:cs typeface="Montserrat"/>
              </a:rPr>
              <a:t> scenario.</a:t>
            </a:r>
            <a:endParaRPr sz="900" dirty="0">
              <a:latin typeface="Montserrat"/>
              <a:cs typeface="Montserrat"/>
            </a:endParaRPr>
          </a:p>
          <a:p>
            <a:pPr marL="12700" marR="51435">
              <a:lnSpc>
                <a:spcPct val="100000"/>
              </a:lnSpc>
              <a:spcBef>
                <a:spcPts val="850"/>
              </a:spcBef>
            </a:pP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a</a:t>
            </a:r>
            <a:r>
              <a:rPr sz="900" spc="-10" dirty="0">
                <a:solidFill>
                  <a:srgbClr val="FFFFFF"/>
                </a:solidFill>
                <a:latin typeface="Montserrat"/>
                <a:cs typeface="Montserrat"/>
              </a:rPr>
              <a:t> </a:t>
            </a:r>
            <a:r>
              <a:rPr sz="900" dirty="0">
                <a:solidFill>
                  <a:srgbClr val="FFFFFF"/>
                </a:solidFill>
                <a:latin typeface="Montserrat"/>
                <a:cs typeface="Montserrat"/>
              </a:rPr>
              <a:t>Negative</a:t>
            </a:r>
            <a:r>
              <a:rPr sz="900" spc="-10" dirty="0">
                <a:solidFill>
                  <a:srgbClr val="FFFFFF"/>
                </a:solidFill>
                <a:latin typeface="Montserrat"/>
                <a:cs typeface="Montserrat"/>
              </a:rPr>
              <a:t> </a:t>
            </a:r>
            <a:r>
              <a:rPr sz="900" dirty="0">
                <a:solidFill>
                  <a:srgbClr val="FFFFFF"/>
                </a:solidFill>
                <a:latin typeface="Montserrat"/>
                <a:cs typeface="Montserrat"/>
              </a:rPr>
              <a:t>Market</a:t>
            </a:r>
            <a:r>
              <a:rPr sz="900" spc="-10" dirty="0">
                <a:solidFill>
                  <a:srgbClr val="FFFFFF"/>
                </a:solidFill>
                <a:latin typeface="Montserrat"/>
                <a:cs typeface="Montserrat"/>
              </a:rPr>
              <a:t> </a:t>
            </a:r>
            <a:r>
              <a:rPr sz="900" dirty="0">
                <a:solidFill>
                  <a:srgbClr val="FFFFFF"/>
                </a:solidFill>
                <a:latin typeface="Montserrat"/>
                <a:cs typeface="Montserrat"/>
              </a:rPr>
              <a:t>scenario,</a:t>
            </a:r>
            <a:r>
              <a:rPr sz="900" spc="-10" dirty="0">
                <a:solidFill>
                  <a:srgbClr val="FFFFFF"/>
                </a:solidFill>
                <a:latin typeface="Montserrat"/>
                <a:cs typeface="Montserrat"/>
              </a:rPr>
              <a:t> </a:t>
            </a:r>
            <a:r>
              <a:rPr sz="900" dirty="0">
                <a:solidFill>
                  <a:srgbClr val="FFFFFF"/>
                </a:solidFill>
                <a:latin typeface="Montserrat"/>
                <a:cs typeface="Montserrat"/>
              </a:rPr>
              <a:t>it</a:t>
            </a:r>
            <a:r>
              <a:rPr sz="900" spc="-10"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dirty="0">
                <a:solidFill>
                  <a:srgbClr val="FFFFFF"/>
                </a:solidFill>
                <a:latin typeface="Montserrat"/>
                <a:cs typeface="Montserrat"/>
              </a:rPr>
              <a:t>unlikely</a:t>
            </a:r>
            <a:r>
              <a:rPr sz="900" spc="-5" dirty="0">
                <a:solidFill>
                  <a:srgbClr val="FFFFFF"/>
                </a:solidFill>
                <a:latin typeface="Montserrat"/>
                <a:cs typeface="Montserrat"/>
              </a:rPr>
              <a:t> </a:t>
            </a:r>
            <a:r>
              <a:rPr sz="900" dirty="0">
                <a:solidFill>
                  <a:srgbClr val="FFFFFF"/>
                </a:solidFill>
                <a:latin typeface="Montserrat"/>
                <a:cs typeface="Montserrat"/>
              </a:rPr>
              <a:t>that</a:t>
            </a:r>
            <a:r>
              <a:rPr sz="900" spc="-10" dirty="0">
                <a:solidFill>
                  <a:srgbClr val="FFFFFF"/>
                </a:solidFill>
                <a:latin typeface="Montserrat"/>
                <a:cs typeface="Montserrat"/>
              </a:rPr>
              <a:t> </a:t>
            </a:r>
            <a:r>
              <a:rPr sz="900" spc="-25" dirty="0">
                <a:solidFill>
                  <a:srgbClr val="FFFFFF"/>
                </a:solidFill>
                <a:latin typeface="Montserrat"/>
                <a:cs typeface="Montserrat"/>
              </a:rPr>
              <a:t>the </a:t>
            </a:r>
            <a:r>
              <a:rPr sz="900" dirty="0">
                <a:solidFill>
                  <a:srgbClr val="FFFFFF"/>
                </a:solidFill>
                <a:latin typeface="Montserrat"/>
                <a:cs typeface="Montserrat"/>
              </a:rPr>
              <a:t>Plan will pay a </a:t>
            </a:r>
            <a:r>
              <a:rPr sz="900" spc="-10" dirty="0">
                <a:solidFill>
                  <a:srgbClr val="FFFFFF"/>
                </a:solidFill>
                <a:latin typeface="Montserrat"/>
                <a:cs typeface="Montserrat"/>
              </a:rPr>
              <a:t>return.</a:t>
            </a:r>
            <a:endParaRPr sz="900" dirty="0">
              <a:latin typeface="Montserrat"/>
              <a:cs typeface="Montserrat"/>
            </a:endParaRPr>
          </a:p>
          <a:p>
            <a:pPr marL="12700">
              <a:lnSpc>
                <a:spcPct val="100000"/>
              </a:lnSpc>
              <a:spcBef>
                <a:spcPts val="850"/>
              </a:spcBef>
            </a:pP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table</a:t>
            </a:r>
            <a:r>
              <a:rPr sz="900" spc="-5" dirty="0">
                <a:solidFill>
                  <a:srgbClr val="FFFFFF"/>
                </a:solidFill>
                <a:latin typeface="Montserrat"/>
                <a:cs typeface="Montserrat"/>
              </a:rPr>
              <a:t> </a:t>
            </a:r>
            <a:r>
              <a:rPr sz="900" dirty="0">
                <a:solidFill>
                  <a:srgbClr val="FFFFFF"/>
                </a:solidFill>
                <a:latin typeface="Montserrat"/>
                <a:cs typeface="Montserrat"/>
              </a:rPr>
              <a:t>below</a:t>
            </a:r>
            <a:r>
              <a:rPr sz="900" spc="-5" dirty="0">
                <a:solidFill>
                  <a:srgbClr val="FFFFFF"/>
                </a:solidFill>
                <a:latin typeface="Montserrat"/>
                <a:cs typeface="Montserrat"/>
              </a:rPr>
              <a:t> </a:t>
            </a:r>
            <a:r>
              <a:rPr sz="900" dirty="0">
                <a:solidFill>
                  <a:srgbClr val="FFFFFF"/>
                </a:solidFill>
                <a:latin typeface="Montserrat"/>
                <a:cs typeface="Montserrat"/>
              </a:rPr>
              <a:t>is</a:t>
            </a:r>
            <a:r>
              <a:rPr sz="900" spc="-5" dirty="0">
                <a:solidFill>
                  <a:srgbClr val="FFFFFF"/>
                </a:solidFill>
                <a:latin typeface="Montserrat"/>
                <a:cs typeface="Montserrat"/>
              </a:rPr>
              <a:t> </a:t>
            </a:r>
            <a:r>
              <a:rPr sz="900" dirty="0">
                <a:solidFill>
                  <a:srgbClr val="FFFFFF"/>
                </a:solidFill>
                <a:latin typeface="Montserrat"/>
                <a:cs typeface="Montserrat"/>
              </a:rPr>
              <a:t>for</a:t>
            </a:r>
            <a:r>
              <a:rPr sz="900" spc="-5" dirty="0">
                <a:solidFill>
                  <a:srgbClr val="FFFFFF"/>
                </a:solidFill>
                <a:latin typeface="Montserrat"/>
                <a:cs typeface="Montserrat"/>
              </a:rPr>
              <a:t> </a:t>
            </a:r>
            <a:r>
              <a:rPr sz="900" dirty="0">
                <a:solidFill>
                  <a:srgbClr val="FFFFFF"/>
                </a:solidFill>
                <a:latin typeface="Montserrat"/>
                <a:cs typeface="Montserrat"/>
              </a:rPr>
              <a:t>illustration</a:t>
            </a:r>
            <a:r>
              <a:rPr sz="900" spc="-5" dirty="0">
                <a:solidFill>
                  <a:srgbClr val="FFFFFF"/>
                </a:solidFill>
                <a:latin typeface="Montserrat"/>
                <a:cs typeface="Montserrat"/>
              </a:rPr>
              <a:t> </a:t>
            </a:r>
            <a:r>
              <a:rPr sz="900" dirty="0">
                <a:solidFill>
                  <a:srgbClr val="FFFFFF"/>
                </a:solidFill>
                <a:latin typeface="Montserrat"/>
                <a:cs typeface="Montserrat"/>
              </a:rPr>
              <a:t>purposes </a:t>
            </a:r>
            <a:r>
              <a:rPr sz="900" spc="-10" dirty="0">
                <a:solidFill>
                  <a:srgbClr val="FFFFFF"/>
                </a:solidFill>
                <a:latin typeface="Montserrat"/>
                <a:cs typeface="Montserrat"/>
              </a:rPr>
              <a:t>only.</a:t>
            </a:r>
            <a:endParaRPr sz="900" dirty="0">
              <a:latin typeface="Montserrat"/>
              <a:cs typeface="Montserrat"/>
            </a:endParaRPr>
          </a:p>
        </p:txBody>
      </p:sp>
      <p:graphicFrame>
        <p:nvGraphicFramePr>
          <p:cNvPr id="16" name="object 16"/>
          <p:cNvGraphicFramePr>
            <a:graphicFrameLocks noGrp="1"/>
          </p:cNvGraphicFramePr>
          <p:nvPr/>
        </p:nvGraphicFramePr>
        <p:xfrm>
          <a:off x="359999" y="9088640"/>
          <a:ext cx="6822440" cy="791210"/>
        </p:xfrm>
        <a:graphic>
          <a:graphicData uri="http://schemas.openxmlformats.org/drawingml/2006/table">
            <a:tbl>
              <a:tblPr firstRow="1" bandRow="1">
                <a:tableStyleId>{2D5ABB26-0587-4C30-8999-92F81FD0307C}</a:tableStyleId>
              </a:tblPr>
              <a:tblGrid>
                <a:gridCol w="2726690">
                  <a:extLst>
                    <a:ext uri="{9D8B030D-6E8A-4147-A177-3AD203B41FA5}">
                      <a16:colId xmlns:a16="http://schemas.microsoft.com/office/drawing/2014/main" val="20000"/>
                    </a:ext>
                  </a:extLst>
                </a:gridCol>
                <a:gridCol w="13684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358900">
                  <a:extLst>
                    <a:ext uri="{9D8B030D-6E8A-4147-A177-3AD203B41FA5}">
                      <a16:colId xmlns:a16="http://schemas.microsoft.com/office/drawing/2014/main" val="20003"/>
                    </a:ext>
                  </a:extLst>
                </a:gridCol>
              </a:tblGrid>
              <a:tr h="431800">
                <a:tc>
                  <a:txBody>
                    <a:bodyPr/>
                    <a:lstStyle/>
                    <a:p>
                      <a:pPr algn="ctr">
                        <a:lnSpc>
                          <a:spcPct val="100000"/>
                        </a:lnSpc>
                        <a:spcBef>
                          <a:spcPts val="585"/>
                        </a:spcBef>
                      </a:pPr>
                      <a:r>
                        <a:rPr sz="1000" b="1" dirty="0">
                          <a:solidFill>
                            <a:srgbClr val="FFFFFF"/>
                          </a:solidFill>
                          <a:latin typeface="Montserrat"/>
                          <a:cs typeface="Montserrat"/>
                        </a:rPr>
                        <a:t>Potential</a:t>
                      </a:r>
                      <a:r>
                        <a:rPr sz="1000" b="1" spc="-45" dirty="0">
                          <a:solidFill>
                            <a:srgbClr val="FFFFFF"/>
                          </a:solidFill>
                          <a:latin typeface="Montserrat"/>
                          <a:cs typeface="Montserrat"/>
                        </a:rPr>
                        <a:t> </a:t>
                      </a:r>
                      <a:r>
                        <a:rPr sz="1000" b="1" spc="-10" dirty="0">
                          <a:solidFill>
                            <a:srgbClr val="FFFFFF"/>
                          </a:solidFill>
                          <a:latin typeface="Montserrat"/>
                          <a:cs typeface="Montserrat"/>
                        </a:rPr>
                        <a:t>Outcomes</a:t>
                      </a:r>
                      <a:endParaRPr sz="1000">
                        <a:latin typeface="Montserrat"/>
                        <a:cs typeface="Montserrat"/>
                      </a:endParaRPr>
                    </a:p>
                  </a:txBody>
                  <a:tcPr marL="0" marR="0" marT="7429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nSpc>
                          <a:spcPct val="100000"/>
                        </a:lnSpc>
                        <a:spcBef>
                          <a:spcPts val="30"/>
                        </a:spcBef>
                      </a:pPr>
                      <a:endParaRPr sz="1000">
                        <a:latin typeface="Times New Roman"/>
                        <a:cs typeface="Times New Roman"/>
                      </a:endParaRPr>
                    </a:p>
                    <a:p>
                      <a:pPr algn="ctr">
                        <a:lnSpc>
                          <a:spcPct val="100000"/>
                        </a:lnSpc>
                        <a:spcBef>
                          <a:spcPts val="5"/>
                        </a:spcBef>
                      </a:pPr>
                      <a:r>
                        <a:rPr sz="1000" b="1" spc="-10" dirty="0">
                          <a:solidFill>
                            <a:srgbClr val="FFFFFF"/>
                          </a:solidFill>
                          <a:latin typeface="Montserrat"/>
                          <a:cs typeface="Montserrat"/>
                        </a:rPr>
                        <a:t>Negative</a:t>
                      </a:r>
                      <a:endParaRPr sz="1000">
                        <a:latin typeface="Montserrat"/>
                        <a:cs typeface="Montserrat"/>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nSpc>
                          <a:spcPct val="100000"/>
                        </a:lnSpc>
                        <a:spcBef>
                          <a:spcPts val="30"/>
                        </a:spcBef>
                      </a:pPr>
                      <a:endParaRPr sz="1000">
                        <a:latin typeface="Times New Roman"/>
                        <a:cs typeface="Times New Roman"/>
                      </a:endParaRPr>
                    </a:p>
                    <a:p>
                      <a:pPr algn="ctr">
                        <a:lnSpc>
                          <a:spcPct val="100000"/>
                        </a:lnSpc>
                        <a:spcBef>
                          <a:spcPts val="5"/>
                        </a:spcBef>
                      </a:pPr>
                      <a:r>
                        <a:rPr sz="1000" b="1" spc="-10" dirty="0">
                          <a:solidFill>
                            <a:srgbClr val="FFFFFF"/>
                          </a:solidFill>
                          <a:latin typeface="Montserrat"/>
                          <a:cs typeface="Montserrat"/>
                        </a:rPr>
                        <a:t>Neutral</a:t>
                      </a:r>
                      <a:endParaRPr sz="1000">
                        <a:latin typeface="Montserrat"/>
                        <a:cs typeface="Montserrat"/>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nSpc>
                          <a:spcPct val="100000"/>
                        </a:lnSpc>
                        <a:spcBef>
                          <a:spcPts val="30"/>
                        </a:spcBef>
                      </a:pPr>
                      <a:endParaRPr sz="1000">
                        <a:latin typeface="Times New Roman"/>
                        <a:cs typeface="Times New Roman"/>
                      </a:endParaRPr>
                    </a:p>
                    <a:p>
                      <a:pPr algn="ctr">
                        <a:lnSpc>
                          <a:spcPct val="100000"/>
                        </a:lnSpc>
                        <a:spcBef>
                          <a:spcPts val="5"/>
                        </a:spcBef>
                      </a:pPr>
                      <a:r>
                        <a:rPr sz="1000" b="1" spc="-10" dirty="0">
                          <a:solidFill>
                            <a:srgbClr val="FFFFFF"/>
                          </a:solidFill>
                          <a:latin typeface="Montserrat"/>
                          <a:cs typeface="Montserrat"/>
                        </a:rPr>
                        <a:t>Positive</a:t>
                      </a:r>
                      <a:endParaRPr sz="1000">
                        <a:latin typeface="Montserrat"/>
                        <a:cs typeface="Montserrat"/>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extLst>
                  <a:ext uri="{0D108BD9-81ED-4DB2-BD59-A6C34878D82A}">
                    <a16:rowId xmlns:a16="http://schemas.microsoft.com/office/drawing/2014/main" val="10000"/>
                  </a:ext>
                </a:extLst>
              </a:tr>
              <a:tr h="359410">
                <a:tc>
                  <a:txBody>
                    <a:bodyPr/>
                    <a:lstStyle/>
                    <a:p>
                      <a:pPr algn="ctr">
                        <a:lnSpc>
                          <a:spcPct val="100000"/>
                        </a:lnSpc>
                        <a:spcBef>
                          <a:spcPts val="409"/>
                        </a:spcBef>
                      </a:pP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pay</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spc="-10" dirty="0">
                          <a:solidFill>
                            <a:srgbClr val="323537"/>
                          </a:solidFill>
                          <a:latin typeface="Montserrat"/>
                          <a:cs typeface="Montserrat"/>
                        </a:rPr>
                        <a:t>return?</a:t>
                      </a:r>
                      <a:endParaRPr sz="900">
                        <a:latin typeface="Montserrat"/>
                        <a:cs typeface="Montserrat"/>
                      </a:endParaRPr>
                    </a:p>
                  </a:txBody>
                  <a:tcPr marL="0" marR="0" marT="5206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tc>
                  <a:txBody>
                    <a:bodyPr/>
                    <a:lstStyle/>
                    <a:p>
                      <a:pPr algn="ctr">
                        <a:lnSpc>
                          <a:spcPct val="100000"/>
                        </a:lnSpc>
                        <a:spcBef>
                          <a:spcPts val="950"/>
                        </a:spcBef>
                      </a:pPr>
                      <a:r>
                        <a:rPr sz="900" spc="-10" dirty="0">
                          <a:solidFill>
                            <a:srgbClr val="323537"/>
                          </a:solidFill>
                          <a:latin typeface="Montserrat"/>
                          <a:cs typeface="Montserrat"/>
                        </a:rPr>
                        <a:t>Unlikely</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tc>
                  <a:txBody>
                    <a:bodyPr/>
                    <a:lstStyle/>
                    <a:p>
                      <a:pPr algn="ctr">
                        <a:lnSpc>
                          <a:spcPct val="100000"/>
                        </a:lnSpc>
                        <a:spcBef>
                          <a:spcPts val="950"/>
                        </a:spcBef>
                      </a:pPr>
                      <a:r>
                        <a:rPr sz="900" spc="-10" dirty="0">
                          <a:solidFill>
                            <a:srgbClr val="323537"/>
                          </a:solidFill>
                          <a:latin typeface="Montserrat"/>
                          <a:cs typeface="Montserrat"/>
                        </a:rPr>
                        <a:t>Likely</a:t>
                      </a:r>
                      <a:endParaRPr sz="90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tc>
                  <a:txBody>
                    <a:bodyPr/>
                    <a:lstStyle/>
                    <a:p>
                      <a:pPr algn="ctr">
                        <a:lnSpc>
                          <a:spcPct val="100000"/>
                        </a:lnSpc>
                        <a:spcBef>
                          <a:spcPts val="950"/>
                        </a:spcBef>
                      </a:pPr>
                      <a:r>
                        <a:rPr sz="900" dirty="0">
                          <a:solidFill>
                            <a:srgbClr val="323537"/>
                          </a:solidFill>
                          <a:latin typeface="Montserrat"/>
                          <a:cs typeface="Montserrat"/>
                        </a:rPr>
                        <a:t>Very</a:t>
                      </a:r>
                      <a:r>
                        <a:rPr sz="900" spc="-40" dirty="0">
                          <a:solidFill>
                            <a:srgbClr val="323537"/>
                          </a:solidFill>
                          <a:latin typeface="Montserrat"/>
                          <a:cs typeface="Montserrat"/>
                        </a:rPr>
                        <a:t> </a:t>
                      </a:r>
                      <a:r>
                        <a:rPr sz="900" spc="-10" dirty="0">
                          <a:solidFill>
                            <a:srgbClr val="323537"/>
                          </a:solidFill>
                          <a:latin typeface="Montserrat"/>
                          <a:cs typeface="Montserrat"/>
                        </a:rPr>
                        <a:t>Likely</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1"/>
                  </a:ext>
                </a:extLst>
              </a:tr>
            </a:tbl>
          </a:graphicData>
        </a:graphic>
      </p:graphicFrame>
      <p:sp>
        <p:nvSpPr>
          <p:cNvPr id="17" name="object 17"/>
          <p:cNvSpPr txBox="1"/>
          <p:nvPr/>
        </p:nvSpPr>
        <p:spPr>
          <a:xfrm>
            <a:off x="1211299" y="556797"/>
            <a:ext cx="1836420" cy="26924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TARGET</a:t>
            </a:r>
            <a:r>
              <a:rPr sz="1600" b="1" spc="-60" dirty="0">
                <a:solidFill>
                  <a:srgbClr val="3E8B73"/>
                </a:solidFill>
                <a:latin typeface="Montserrat"/>
                <a:cs typeface="Montserrat"/>
              </a:rPr>
              <a:t> </a:t>
            </a:r>
            <a:r>
              <a:rPr sz="1600" b="1" spc="-10" dirty="0">
                <a:solidFill>
                  <a:srgbClr val="3E8B73"/>
                </a:solidFill>
                <a:latin typeface="Montserrat"/>
                <a:cs typeface="Montserrat"/>
              </a:rPr>
              <a:t>MARKET</a:t>
            </a:r>
            <a:endParaRPr sz="1600">
              <a:latin typeface="Montserrat"/>
              <a:cs typeface="Montserrat"/>
            </a:endParaRPr>
          </a:p>
        </p:txBody>
      </p:sp>
      <p:grpSp>
        <p:nvGrpSpPr>
          <p:cNvPr id="18" name="object 18"/>
          <p:cNvGrpSpPr/>
          <p:nvPr/>
        </p:nvGrpSpPr>
        <p:grpSpPr>
          <a:xfrm>
            <a:off x="0" y="3340985"/>
            <a:ext cx="1445260" cy="2540635"/>
            <a:chOff x="0" y="3340985"/>
            <a:chExt cx="1445260" cy="2540635"/>
          </a:xfrm>
        </p:grpSpPr>
        <p:sp>
          <p:nvSpPr>
            <p:cNvPr id="19" name="object 19"/>
            <p:cNvSpPr/>
            <p:nvPr/>
          </p:nvSpPr>
          <p:spPr>
            <a:xfrm>
              <a:off x="447382" y="3340988"/>
              <a:ext cx="520065" cy="2221230"/>
            </a:xfrm>
            <a:custGeom>
              <a:avLst/>
              <a:gdLst/>
              <a:ahLst/>
              <a:cxnLst/>
              <a:rect l="l" t="t" r="r" b="b"/>
              <a:pathLst>
                <a:path w="520065" h="2221229">
                  <a:moveTo>
                    <a:pt x="520014" y="1961007"/>
                  </a:moveTo>
                  <a:lnTo>
                    <a:pt x="515823" y="1914271"/>
                  </a:lnTo>
                  <a:lnTo>
                    <a:pt x="503745" y="1870290"/>
                  </a:lnTo>
                  <a:lnTo>
                    <a:pt x="484517" y="1829777"/>
                  </a:lnTo>
                  <a:lnTo>
                    <a:pt x="458863" y="1793494"/>
                  </a:lnTo>
                  <a:lnTo>
                    <a:pt x="427532" y="1762150"/>
                  </a:lnTo>
                  <a:lnTo>
                    <a:pt x="391236" y="1736509"/>
                  </a:lnTo>
                  <a:lnTo>
                    <a:pt x="350735" y="1717268"/>
                  </a:lnTo>
                  <a:lnTo>
                    <a:pt x="306743" y="1705190"/>
                  </a:lnTo>
                  <a:lnTo>
                    <a:pt x="260007" y="1700999"/>
                  </a:lnTo>
                  <a:lnTo>
                    <a:pt x="213271" y="1705190"/>
                  </a:lnTo>
                  <a:lnTo>
                    <a:pt x="169291" y="1717268"/>
                  </a:lnTo>
                  <a:lnTo>
                    <a:pt x="128778" y="1736509"/>
                  </a:lnTo>
                  <a:lnTo>
                    <a:pt x="92494" y="1762150"/>
                  </a:lnTo>
                  <a:lnTo>
                    <a:pt x="61150" y="1793494"/>
                  </a:lnTo>
                  <a:lnTo>
                    <a:pt x="35496" y="1829777"/>
                  </a:lnTo>
                  <a:lnTo>
                    <a:pt x="16268" y="1870290"/>
                  </a:lnTo>
                  <a:lnTo>
                    <a:pt x="4191" y="1914271"/>
                  </a:lnTo>
                  <a:lnTo>
                    <a:pt x="0" y="1961007"/>
                  </a:lnTo>
                  <a:lnTo>
                    <a:pt x="4191" y="2007755"/>
                  </a:lnTo>
                  <a:lnTo>
                    <a:pt x="16268" y="2051735"/>
                  </a:lnTo>
                  <a:lnTo>
                    <a:pt x="35496" y="2092248"/>
                  </a:lnTo>
                  <a:lnTo>
                    <a:pt x="61150" y="2128532"/>
                  </a:lnTo>
                  <a:lnTo>
                    <a:pt x="92494" y="2159876"/>
                  </a:lnTo>
                  <a:lnTo>
                    <a:pt x="128778" y="2185517"/>
                  </a:lnTo>
                  <a:lnTo>
                    <a:pt x="169291" y="2204758"/>
                  </a:lnTo>
                  <a:lnTo>
                    <a:pt x="213271" y="2216835"/>
                  </a:lnTo>
                  <a:lnTo>
                    <a:pt x="260007" y="2221014"/>
                  </a:lnTo>
                  <a:lnTo>
                    <a:pt x="306743" y="2216835"/>
                  </a:lnTo>
                  <a:lnTo>
                    <a:pt x="350735" y="2204758"/>
                  </a:lnTo>
                  <a:lnTo>
                    <a:pt x="391236" y="2185517"/>
                  </a:lnTo>
                  <a:lnTo>
                    <a:pt x="427532" y="2159876"/>
                  </a:lnTo>
                  <a:lnTo>
                    <a:pt x="458863" y="2128532"/>
                  </a:lnTo>
                  <a:lnTo>
                    <a:pt x="484517" y="2092248"/>
                  </a:lnTo>
                  <a:lnTo>
                    <a:pt x="503745" y="2051735"/>
                  </a:lnTo>
                  <a:lnTo>
                    <a:pt x="515823" y="2007755"/>
                  </a:lnTo>
                  <a:lnTo>
                    <a:pt x="520014" y="1961007"/>
                  </a:lnTo>
                  <a:close/>
                </a:path>
                <a:path w="520065" h="2221229">
                  <a:moveTo>
                    <a:pt x="520014" y="1376006"/>
                  </a:moveTo>
                  <a:lnTo>
                    <a:pt x="515823" y="1329270"/>
                  </a:lnTo>
                  <a:lnTo>
                    <a:pt x="503745" y="1285290"/>
                  </a:lnTo>
                  <a:lnTo>
                    <a:pt x="484517" y="1244777"/>
                  </a:lnTo>
                  <a:lnTo>
                    <a:pt x="458863" y="1208493"/>
                  </a:lnTo>
                  <a:lnTo>
                    <a:pt x="427532" y="1177150"/>
                  </a:lnTo>
                  <a:lnTo>
                    <a:pt x="391236" y="1151509"/>
                  </a:lnTo>
                  <a:lnTo>
                    <a:pt x="350735" y="1132268"/>
                  </a:lnTo>
                  <a:lnTo>
                    <a:pt x="306743" y="1120190"/>
                  </a:lnTo>
                  <a:lnTo>
                    <a:pt x="260007" y="1115999"/>
                  </a:lnTo>
                  <a:lnTo>
                    <a:pt x="213271" y="1120190"/>
                  </a:lnTo>
                  <a:lnTo>
                    <a:pt x="169291" y="1132268"/>
                  </a:lnTo>
                  <a:lnTo>
                    <a:pt x="128778" y="1151509"/>
                  </a:lnTo>
                  <a:lnTo>
                    <a:pt x="92494" y="1177150"/>
                  </a:lnTo>
                  <a:lnTo>
                    <a:pt x="61150" y="1208493"/>
                  </a:lnTo>
                  <a:lnTo>
                    <a:pt x="35496" y="1244777"/>
                  </a:lnTo>
                  <a:lnTo>
                    <a:pt x="16268" y="1285290"/>
                  </a:lnTo>
                  <a:lnTo>
                    <a:pt x="4191" y="1329270"/>
                  </a:lnTo>
                  <a:lnTo>
                    <a:pt x="0" y="1376006"/>
                  </a:lnTo>
                  <a:lnTo>
                    <a:pt x="4191" y="1422755"/>
                  </a:lnTo>
                  <a:lnTo>
                    <a:pt x="16268" y="1466735"/>
                  </a:lnTo>
                  <a:lnTo>
                    <a:pt x="35496" y="1507248"/>
                  </a:lnTo>
                  <a:lnTo>
                    <a:pt x="61150" y="1543532"/>
                  </a:lnTo>
                  <a:lnTo>
                    <a:pt x="92494" y="1574876"/>
                  </a:lnTo>
                  <a:lnTo>
                    <a:pt x="128778" y="1600517"/>
                  </a:lnTo>
                  <a:lnTo>
                    <a:pt x="169291" y="1619758"/>
                  </a:lnTo>
                  <a:lnTo>
                    <a:pt x="213271" y="1631835"/>
                  </a:lnTo>
                  <a:lnTo>
                    <a:pt x="260007" y="1636014"/>
                  </a:lnTo>
                  <a:lnTo>
                    <a:pt x="306743" y="1631835"/>
                  </a:lnTo>
                  <a:lnTo>
                    <a:pt x="350735" y="1619758"/>
                  </a:lnTo>
                  <a:lnTo>
                    <a:pt x="391236" y="1600517"/>
                  </a:lnTo>
                  <a:lnTo>
                    <a:pt x="427532" y="1574876"/>
                  </a:lnTo>
                  <a:lnTo>
                    <a:pt x="458863" y="1543532"/>
                  </a:lnTo>
                  <a:lnTo>
                    <a:pt x="484517" y="1507248"/>
                  </a:lnTo>
                  <a:lnTo>
                    <a:pt x="503745" y="1466735"/>
                  </a:lnTo>
                  <a:lnTo>
                    <a:pt x="515823" y="1422755"/>
                  </a:lnTo>
                  <a:lnTo>
                    <a:pt x="520014" y="1376006"/>
                  </a:lnTo>
                  <a:close/>
                </a:path>
                <a:path w="520065" h="2221229">
                  <a:moveTo>
                    <a:pt x="520014" y="800011"/>
                  </a:moveTo>
                  <a:lnTo>
                    <a:pt x="515823" y="753275"/>
                  </a:lnTo>
                  <a:lnTo>
                    <a:pt x="503745" y="709295"/>
                  </a:lnTo>
                  <a:lnTo>
                    <a:pt x="484517" y="668782"/>
                  </a:lnTo>
                  <a:lnTo>
                    <a:pt x="458863" y="632498"/>
                  </a:lnTo>
                  <a:lnTo>
                    <a:pt x="427532" y="601154"/>
                  </a:lnTo>
                  <a:lnTo>
                    <a:pt x="391236" y="575500"/>
                  </a:lnTo>
                  <a:lnTo>
                    <a:pt x="350735" y="556272"/>
                  </a:lnTo>
                  <a:lnTo>
                    <a:pt x="306743" y="544195"/>
                  </a:lnTo>
                  <a:lnTo>
                    <a:pt x="260007" y="540004"/>
                  </a:lnTo>
                  <a:lnTo>
                    <a:pt x="213271" y="544195"/>
                  </a:lnTo>
                  <a:lnTo>
                    <a:pt x="169291" y="556272"/>
                  </a:lnTo>
                  <a:lnTo>
                    <a:pt x="128778" y="575500"/>
                  </a:lnTo>
                  <a:lnTo>
                    <a:pt x="92494" y="601154"/>
                  </a:lnTo>
                  <a:lnTo>
                    <a:pt x="61150" y="632498"/>
                  </a:lnTo>
                  <a:lnTo>
                    <a:pt x="35496" y="668782"/>
                  </a:lnTo>
                  <a:lnTo>
                    <a:pt x="16268" y="709295"/>
                  </a:lnTo>
                  <a:lnTo>
                    <a:pt x="4191" y="753275"/>
                  </a:lnTo>
                  <a:lnTo>
                    <a:pt x="0" y="800011"/>
                  </a:lnTo>
                  <a:lnTo>
                    <a:pt x="4191" y="846747"/>
                  </a:lnTo>
                  <a:lnTo>
                    <a:pt x="16268" y="890739"/>
                  </a:lnTo>
                  <a:lnTo>
                    <a:pt x="35496" y="931240"/>
                  </a:lnTo>
                  <a:lnTo>
                    <a:pt x="61150" y="967536"/>
                  </a:lnTo>
                  <a:lnTo>
                    <a:pt x="92494" y="998867"/>
                  </a:lnTo>
                  <a:lnTo>
                    <a:pt x="128778" y="1024521"/>
                  </a:lnTo>
                  <a:lnTo>
                    <a:pt x="169291" y="1043749"/>
                  </a:lnTo>
                  <a:lnTo>
                    <a:pt x="213271" y="1055827"/>
                  </a:lnTo>
                  <a:lnTo>
                    <a:pt x="260007" y="1060018"/>
                  </a:lnTo>
                  <a:lnTo>
                    <a:pt x="306743" y="1055827"/>
                  </a:lnTo>
                  <a:lnTo>
                    <a:pt x="350735" y="1043749"/>
                  </a:lnTo>
                  <a:lnTo>
                    <a:pt x="391236" y="1024521"/>
                  </a:lnTo>
                  <a:lnTo>
                    <a:pt x="427532" y="998867"/>
                  </a:lnTo>
                  <a:lnTo>
                    <a:pt x="458863" y="967536"/>
                  </a:lnTo>
                  <a:lnTo>
                    <a:pt x="484517" y="931240"/>
                  </a:lnTo>
                  <a:lnTo>
                    <a:pt x="503745" y="890739"/>
                  </a:lnTo>
                  <a:lnTo>
                    <a:pt x="515823" y="846747"/>
                  </a:lnTo>
                  <a:lnTo>
                    <a:pt x="520014" y="800011"/>
                  </a:lnTo>
                  <a:close/>
                </a:path>
                <a:path w="520065" h="2221229">
                  <a:moveTo>
                    <a:pt x="520014" y="260007"/>
                  </a:moveTo>
                  <a:lnTo>
                    <a:pt x="515823" y="213271"/>
                  </a:lnTo>
                  <a:lnTo>
                    <a:pt x="503745" y="169278"/>
                  </a:lnTo>
                  <a:lnTo>
                    <a:pt x="484517" y="128778"/>
                  </a:lnTo>
                  <a:lnTo>
                    <a:pt x="458863" y="92494"/>
                  </a:lnTo>
                  <a:lnTo>
                    <a:pt x="427532" y="61150"/>
                  </a:lnTo>
                  <a:lnTo>
                    <a:pt x="391236" y="35496"/>
                  </a:lnTo>
                  <a:lnTo>
                    <a:pt x="350735" y="16268"/>
                  </a:lnTo>
                  <a:lnTo>
                    <a:pt x="306743" y="4191"/>
                  </a:lnTo>
                  <a:lnTo>
                    <a:pt x="260007" y="0"/>
                  </a:lnTo>
                  <a:lnTo>
                    <a:pt x="213271" y="4191"/>
                  </a:lnTo>
                  <a:lnTo>
                    <a:pt x="169291" y="16268"/>
                  </a:lnTo>
                  <a:lnTo>
                    <a:pt x="128778" y="35496"/>
                  </a:lnTo>
                  <a:lnTo>
                    <a:pt x="92494" y="61150"/>
                  </a:lnTo>
                  <a:lnTo>
                    <a:pt x="61150" y="92494"/>
                  </a:lnTo>
                  <a:lnTo>
                    <a:pt x="35496" y="128778"/>
                  </a:lnTo>
                  <a:lnTo>
                    <a:pt x="16268" y="169278"/>
                  </a:lnTo>
                  <a:lnTo>
                    <a:pt x="4191" y="213271"/>
                  </a:lnTo>
                  <a:lnTo>
                    <a:pt x="0" y="260007"/>
                  </a:lnTo>
                  <a:lnTo>
                    <a:pt x="4191" y="306743"/>
                  </a:lnTo>
                  <a:lnTo>
                    <a:pt x="16268" y="350735"/>
                  </a:lnTo>
                  <a:lnTo>
                    <a:pt x="35496" y="391236"/>
                  </a:lnTo>
                  <a:lnTo>
                    <a:pt x="61150" y="427532"/>
                  </a:lnTo>
                  <a:lnTo>
                    <a:pt x="92494" y="458863"/>
                  </a:lnTo>
                  <a:lnTo>
                    <a:pt x="128778" y="484517"/>
                  </a:lnTo>
                  <a:lnTo>
                    <a:pt x="169291" y="503745"/>
                  </a:lnTo>
                  <a:lnTo>
                    <a:pt x="213271" y="515823"/>
                  </a:lnTo>
                  <a:lnTo>
                    <a:pt x="260007" y="520014"/>
                  </a:lnTo>
                  <a:lnTo>
                    <a:pt x="306743" y="515823"/>
                  </a:lnTo>
                  <a:lnTo>
                    <a:pt x="350735" y="503745"/>
                  </a:lnTo>
                  <a:lnTo>
                    <a:pt x="391236" y="484517"/>
                  </a:lnTo>
                  <a:lnTo>
                    <a:pt x="427532" y="458863"/>
                  </a:lnTo>
                  <a:lnTo>
                    <a:pt x="458863" y="427532"/>
                  </a:lnTo>
                  <a:lnTo>
                    <a:pt x="484517" y="391236"/>
                  </a:lnTo>
                  <a:lnTo>
                    <a:pt x="503745" y="350735"/>
                  </a:lnTo>
                  <a:lnTo>
                    <a:pt x="515823" y="306743"/>
                  </a:lnTo>
                  <a:lnTo>
                    <a:pt x="520014" y="260007"/>
                  </a:lnTo>
                  <a:close/>
                </a:path>
              </a:pathLst>
            </a:custGeom>
            <a:solidFill>
              <a:srgbClr val="39405A"/>
            </a:solidFill>
          </p:spPr>
          <p:txBody>
            <a:bodyPr wrap="square" lIns="0" tIns="0" rIns="0" bIns="0" rtlCol="0"/>
            <a:lstStyle/>
            <a:p>
              <a:endParaRPr/>
            </a:p>
          </p:txBody>
        </p:sp>
        <p:sp>
          <p:nvSpPr>
            <p:cNvPr id="20" name="object 20"/>
            <p:cNvSpPr/>
            <p:nvPr/>
          </p:nvSpPr>
          <p:spPr>
            <a:xfrm>
              <a:off x="1220812" y="3929824"/>
              <a:ext cx="6350" cy="1590675"/>
            </a:xfrm>
            <a:custGeom>
              <a:avLst/>
              <a:gdLst/>
              <a:ahLst/>
              <a:cxnLst/>
              <a:rect l="l" t="t" r="r" b="b"/>
              <a:pathLst>
                <a:path w="6350" h="1590675">
                  <a:moveTo>
                    <a:pt x="6350" y="1587182"/>
                  </a:moveTo>
                  <a:lnTo>
                    <a:pt x="5422" y="1584934"/>
                  </a:lnTo>
                  <a:lnTo>
                    <a:pt x="3175" y="1584007"/>
                  </a:lnTo>
                  <a:lnTo>
                    <a:pt x="939" y="1584934"/>
                  </a:lnTo>
                  <a:lnTo>
                    <a:pt x="0" y="1587182"/>
                  </a:lnTo>
                  <a:lnTo>
                    <a:pt x="939" y="1589430"/>
                  </a:lnTo>
                  <a:lnTo>
                    <a:pt x="3175" y="1590357"/>
                  </a:lnTo>
                  <a:lnTo>
                    <a:pt x="5422" y="1589430"/>
                  </a:lnTo>
                  <a:lnTo>
                    <a:pt x="6350" y="1587182"/>
                  </a:lnTo>
                  <a:close/>
                </a:path>
                <a:path w="6350" h="1590675">
                  <a:moveTo>
                    <a:pt x="6350" y="1112875"/>
                  </a:moveTo>
                  <a:lnTo>
                    <a:pt x="5422" y="1110640"/>
                  </a:lnTo>
                  <a:lnTo>
                    <a:pt x="3175" y="1109700"/>
                  </a:lnTo>
                  <a:lnTo>
                    <a:pt x="939" y="1110640"/>
                  </a:lnTo>
                  <a:lnTo>
                    <a:pt x="0" y="1112875"/>
                  </a:lnTo>
                  <a:lnTo>
                    <a:pt x="939" y="1115123"/>
                  </a:lnTo>
                  <a:lnTo>
                    <a:pt x="3175" y="1116050"/>
                  </a:lnTo>
                  <a:lnTo>
                    <a:pt x="5422" y="1115123"/>
                  </a:lnTo>
                  <a:lnTo>
                    <a:pt x="6350" y="1112875"/>
                  </a:lnTo>
                  <a:close/>
                </a:path>
                <a:path w="6350" h="1590675">
                  <a:moveTo>
                    <a:pt x="6350" y="444182"/>
                  </a:moveTo>
                  <a:lnTo>
                    <a:pt x="5422" y="441934"/>
                  </a:lnTo>
                  <a:lnTo>
                    <a:pt x="3175" y="441007"/>
                  </a:lnTo>
                  <a:lnTo>
                    <a:pt x="939" y="441934"/>
                  </a:lnTo>
                  <a:lnTo>
                    <a:pt x="0" y="444182"/>
                  </a:lnTo>
                  <a:lnTo>
                    <a:pt x="939" y="446430"/>
                  </a:lnTo>
                  <a:lnTo>
                    <a:pt x="3175" y="447357"/>
                  </a:lnTo>
                  <a:lnTo>
                    <a:pt x="5422" y="446430"/>
                  </a:lnTo>
                  <a:lnTo>
                    <a:pt x="6350" y="444182"/>
                  </a:lnTo>
                  <a:close/>
                </a:path>
                <a:path w="6350" h="1590675">
                  <a:moveTo>
                    <a:pt x="6350" y="3175"/>
                  </a:moveTo>
                  <a:lnTo>
                    <a:pt x="5422" y="939"/>
                  </a:lnTo>
                  <a:lnTo>
                    <a:pt x="3175" y="0"/>
                  </a:lnTo>
                  <a:lnTo>
                    <a:pt x="939" y="939"/>
                  </a:lnTo>
                  <a:lnTo>
                    <a:pt x="0" y="3175"/>
                  </a:lnTo>
                  <a:lnTo>
                    <a:pt x="939" y="5422"/>
                  </a:lnTo>
                  <a:lnTo>
                    <a:pt x="3175" y="6350"/>
                  </a:lnTo>
                  <a:lnTo>
                    <a:pt x="5422" y="5422"/>
                  </a:lnTo>
                  <a:lnTo>
                    <a:pt x="6350" y="3175"/>
                  </a:lnTo>
                  <a:close/>
                </a:path>
              </a:pathLst>
            </a:custGeom>
            <a:solidFill>
              <a:srgbClr val="39405A"/>
            </a:solidFill>
          </p:spPr>
          <p:txBody>
            <a:bodyPr wrap="square" lIns="0" tIns="0" rIns="0" bIns="0" rtlCol="0"/>
            <a:lstStyle/>
            <a:p>
              <a:endParaRPr/>
            </a:p>
          </p:txBody>
        </p:sp>
        <p:pic>
          <p:nvPicPr>
            <p:cNvPr id="21" name="object 21"/>
            <p:cNvPicPr/>
            <p:nvPr/>
          </p:nvPicPr>
          <p:blipFill>
            <a:blip r:embed="rId7" cstate="print"/>
            <a:stretch>
              <a:fillRect/>
            </a:stretch>
          </p:blipFill>
          <p:spPr>
            <a:xfrm>
              <a:off x="413994" y="3444570"/>
              <a:ext cx="651954" cy="416432"/>
            </a:xfrm>
            <a:prstGeom prst="rect">
              <a:avLst/>
            </a:prstGeom>
          </p:spPr>
        </p:pic>
        <p:pic>
          <p:nvPicPr>
            <p:cNvPr id="22" name="object 22"/>
            <p:cNvPicPr/>
            <p:nvPr/>
          </p:nvPicPr>
          <p:blipFill>
            <a:blip r:embed="rId8" cstate="print"/>
            <a:stretch>
              <a:fillRect/>
            </a:stretch>
          </p:blipFill>
          <p:spPr>
            <a:xfrm>
              <a:off x="323989" y="3862806"/>
              <a:ext cx="822159" cy="586981"/>
            </a:xfrm>
            <a:prstGeom prst="rect">
              <a:avLst/>
            </a:prstGeom>
          </p:spPr>
        </p:pic>
        <p:pic>
          <p:nvPicPr>
            <p:cNvPr id="23" name="object 23"/>
            <p:cNvPicPr/>
            <p:nvPr/>
          </p:nvPicPr>
          <p:blipFill>
            <a:blip r:embed="rId9" cstate="print"/>
            <a:stretch>
              <a:fillRect/>
            </a:stretch>
          </p:blipFill>
          <p:spPr>
            <a:xfrm>
              <a:off x="270002" y="4320006"/>
              <a:ext cx="812444" cy="767613"/>
            </a:xfrm>
            <a:prstGeom prst="rect">
              <a:avLst/>
            </a:prstGeom>
          </p:spPr>
        </p:pic>
        <p:pic>
          <p:nvPicPr>
            <p:cNvPr id="24" name="object 24"/>
            <p:cNvPicPr/>
            <p:nvPr/>
          </p:nvPicPr>
          <p:blipFill>
            <a:blip r:embed="rId10" cstate="print"/>
            <a:stretch>
              <a:fillRect/>
            </a:stretch>
          </p:blipFill>
          <p:spPr>
            <a:xfrm>
              <a:off x="0" y="4776597"/>
              <a:ext cx="1445247" cy="1104808"/>
            </a:xfrm>
            <a:prstGeom prst="rect">
              <a:avLst/>
            </a:prstGeom>
          </p:spPr>
        </p:pic>
      </p:grpSp>
      <p:sp>
        <p:nvSpPr>
          <p:cNvPr id="25" name="object 25"/>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12</a:t>
            </a:fld>
            <a:endParaRPr spc="-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7560309" cy="10692130"/>
          </a:xfrm>
          <a:custGeom>
            <a:avLst/>
            <a:gdLst/>
            <a:ahLst/>
            <a:cxnLst/>
            <a:rect l="l" t="t" r="r" b="b"/>
            <a:pathLst>
              <a:path w="7560309" h="10692130">
                <a:moveTo>
                  <a:pt x="7560005" y="0"/>
                </a:moveTo>
                <a:lnTo>
                  <a:pt x="0" y="0"/>
                </a:lnTo>
                <a:lnTo>
                  <a:pt x="0" y="10692003"/>
                </a:lnTo>
                <a:lnTo>
                  <a:pt x="7560005" y="10692003"/>
                </a:lnTo>
                <a:lnTo>
                  <a:pt x="7560005" y="0"/>
                </a:lnTo>
                <a:close/>
              </a:path>
            </a:pathLst>
          </a:custGeom>
          <a:solidFill>
            <a:srgbClr val="3E8B73"/>
          </a:solidFill>
        </p:spPr>
        <p:txBody>
          <a:bodyPr wrap="square" lIns="0" tIns="0" rIns="0" bIns="0" rtlCol="0"/>
          <a:lstStyle/>
          <a:p>
            <a:endParaRPr/>
          </a:p>
        </p:txBody>
      </p:sp>
      <p:sp>
        <p:nvSpPr>
          <p:cNvPr id="3" name="object 3"/>
          <p:cNvSpPr/>
          <p:nvPr/>
        </p:nvSpPr>
        <p:spPr>
          <a:xfrm>
            <a:off x="431999" y="10442453"/>
            <a:ext cx="5926455" cy="0"/>
          </a:xfrm>
          <a:custGeom>
            <a:avLst/>
            <a:gdLst/>
            <a:ahLst/>
            <a:cxnLst/>
            <a:rect l="l" t="t" r="r" b="b"/>
            <a:pathLst>
              <a:path w="5926455">
                <a:moveTo>
                  <a:pt x="0" y="0"/>
                </a:moveTo>
                <a:lnTo>
                  <a:pt x="5926455" y="0"/>
                </a:lnTo>
              </a:path>
            </a:pathLst>
          </a:custGeom>
          <a:ln w="6350">
            <a:solidFill>
              <a:srgbClr val="FFFFFF"/>
            </a:solidFill>
          </a:ln>
        </p:spPr>
        <p:txBody>
          <a:bodyPr wrap="square" lIns="0" tIns="0" rIns="0" bIns="0" rtlCol="0"/>
          <a:lstStyle/>
          <a:p>
            <a:endParaRPr/>
          </a:p>
        </p:txBody>
      </p:sp>
      <p:sp>
        <p:nvSpPr>
          <p:cNvPr id="4" name="object 4"/>
          <p:cNvSpPr/>
          <p:nvPr/>
        </p:nvSpPr>
        <p:spPr>
          <a:xfrm>
            <a:off x="6541625" y="10357639"/>
            <a:ext cx="583565" cy="171450"/>
          </a:xfrm>
          <a:custGeom>
            <a:avLst/>
            <a:gdLst/>
            <a:ahLst/>
            <a:cxnLst/>
            <a:rect l="l" t="t" r="r" b="b"/>
            <a:pathLst>
              <a:path w="583565" h="171450">
                <a:moveTo>
                  <a:pt x="509397" y="0"/>
                </a:moveTo>
                <a:lnTo>
                  <a:pt x="73799" y="0"/>
                </a:lnTo>
                <a:lnTo>
                  <a:pt x="45075" y="6718"/>
                </a:lnTo>
                <a:lnTo>
                  <a:pt x="21616" y="25041"/>
                </a:lnTo>
                <a:lnTo>
                  <a:pt x="5800" y="52217"/>
                </a:lnTo>
                <a:lnTo>
                  <a:pt x="0" y="85496"/>
                </a:lnTo>
                <a:lnTo>
                  <a:pt x="5800" y="118777"/>
                </a:lnTo>
                <a:lnTo>
                  <a:pt x="21616" y="145957"/>
                </a:lnTo>
                <a:lnTo>
                  <a:pt x="45075" y="164284"/>
                </a:lnTo>
                <a:lnTo>
                  <a:pt x="73799" y="171005"/>
                </a:lnTo>
                <a:lnTo>
                  <a:pt x="509397" y="171005"/>
                </a:lnTo>
                <a:lnTo>
                  <a:pt x="538126" y="164284"/>
                </a:lnTo>
                <a:lnTo>
                  <a:pt x="561584" y="145957"/>
                </a:lnTo>
                <a:lnTo>
                  <a:pt x="577398" y="118777"/>
                </a:lnTo>
                <a:lnTo>
                  <a:pt x="583196" y="85496"/>
                </a:lnTo>
                <a:lnTo>
                  <a:pt x="577398" y="52217"/>
                </a:lnTo>
                <a:lnTo>
                  <a:pt x="561584" y="25041"/>
                </a:lnTo>
                <a:lnTo>
                  <a:pt x="538126" y="6718"/>
                </a:lnTo>
                <a:lnTo>
                  <a:pt x="509397" y="0"/>
                </a:lnTo>
                <a:close/>
              </a:path>
            </a:pathLst>
          </a:custGeom>
          <a:solidFill>
            <a:srgbClr val="FFFFFF"/>
          </a:solidFill>
        </p:spPr>
        <p:txBody>
          <a:bodyPr wrap="square" lIns="0" tIns="0" rIns="0" bIns="0" rtlCol="0"/>
          <a:lstStyle/>
          <a:p>
            <a:endParaRPr/>
          </a:p>
        </p:txBody>
      </p:sp>
      <p:grpSp>
        <p:nvGrpSpPr>
          <p:cNvPr id="5" name="object 5"/>
          <p:cNvGrpSpPr/>
          <p:nvPr/>
        </p:nvGrpSpPr>
        <p:grpSpPr>
          <a:xfrm>
            <a:off x="359999" y="4806002"/>
            <a:ext cx="7200265" cy="5076190"/>
            <a:chOff x="359999" y="4806002"/>
            <a:chExt cx="7200265" cy="5076190"/>
          </a:xfrm>
        </p:grpSpPr>
        <p:sp>
          <p:nvSpPr>
            <p:cNvPr id="6" name="object 6"/>
            <p:cNvSpPr/>
            <p:nvPr/>
          </p:nvSpPr>
          <p:spPr>
            <a:xfrm>
              <a:off x="359999" y="4806002"/>
              <a:ext cx="6840220" cy="5076190"/>
            </a:xfrm>
            <a:custGeom>
              <a:avLst/>
              <a:gdLst/>
              <a:ahLst/>
              <a:cxnLst/>
              <a:rect l="l" t="t" r="r" b="b"/>
              <a:pathLst>
                <a:path w="6840220" h="5076190">
                  <a:moveTo>
                    <a:pt x="6732003" y="0"/>
                  </a:moveTo>
                  <a:lnTo>
                    <a:pt x="108000" y="0"/>
                  </a:lnTo>
                  <a:lnTo>
                    <a:pt x="65960" y="8486"/>
                  </a:lnTo>
                  <a:lnTo>
                    <a:pt x="31630" y="31630"/>
                  </a:lnTo>
                  <a:lnTo>
                    <a:pt x="8486" y="65960"/>
                  </a:lnTo>
                  <a:lnTo>
                    <a:pt x="0" y="108000"/>
                  </a:lnTo>
                  <a:lnTo>
                    <a:pt x="0" y="4967998"/>
                  </a:lnTo>
                  <a:lnTo>
                    <a:pt x="8486" y="5010039"/>
                  </a:lnTo>
                  <a:lnTo>
                    <a:pt x="31630" y="5044368"/>
                  </a:lnTo>
                  <a:lnTo>
                    <a:pt x="65960" y="5067512"/>
                  </a:lnTo>
                  <a:lnTo>
                    <a:pt x="108000" y="5075999"/>
                  </a:lnTo>
                  <a:lnTo>
                    <a:pt x="6732003" y="5075999"/>
                  </a:lnTo>
                  <a:lnTo>
                    <a:pt x="6774038" y="5067512"/>
                  </a:lnTo>
                  <a:lnTo>
                    <a:pt x="6808368" y="5044368"/>
                  </a:lnTo>
                  <a:lnTo>
                    <a:pt x="6831515" y="5010039"/>
                  </a:lnTo>
                  <a:lnTo>
                    <a:pt x="6840004" y="4967998"/>
                  </a:lnTo>
                  <a:lnTo>
                    <a:pt x="6840004" y="108000"/>
                  </a:lnTo>
                  <a:lnTo>
                    <a:pt x="6831515" y="65960"/>
                  </a:lnTo>
                  <a:lnTo>
                    <a:pt x="6808368" y="31630"/>
                  </a:lnTo>
                  <a:lnTo>
                    <a:pt x="6774038" y="8486"/>
                  </a:lnTo>
                  <a:lnTo>
                    <a:pt x="6732003" y="0"/>
                  </a:lnTo>
                  <a:close/>
                </a:path>
              </a:pathLst>
            </a:custGeom>
            <a:solidFill>
              <a:srgbClr val="FFFFFF"/>
            </a:solidFill>
          </p:spPr>
          <p:txBody>
            <a:bodyPr wrap="square" lIns="0" tIns="0" rIns="0" bIns="0" rtlCol="0"/>
            <a:lstStyle/>
            <a:p>
              <a:endParaRPr/>
            </a:p>
          </p:txBody>
        </p:sp>
        <p:sp>
          <p:nvSpPr>
            <p:cNvPr id="7" name="object 7"/>
            <p:cNvSpPr/>
            <p:nvPr/>
          </p:nvSpPr>
          <p:spPr>
            <a:xfrm>
              <a:off x="5637874" y="5987186"/>
              <a:ext cx="1922145" cy="3124835"/>
            </a:xfrm>
            <a:custGeom>
              <a:avLst/>
              <a:gdLst/>
              <a:ahLst/>
              <a:cxnLst/>
              <a:rect l="l" t="t" r="r" b="b"/>
              <a:pathLst>
                <a:path w="1922145" h="3124834">
                  <a:moveTo>
                    <a:pt x="1578672" y="0"/>
                  </a:moveTo>
                  <a:lnTo>
                    <a:pt x="1532016" y="0"/>
                  </a:lnTo>
                  <a:lnTo>
                    <a:pt x="1487136" y="14282"/>
                  </a:lnTo>
                  <a:lnTo>
                    <a:pt x="1447583" y="42848"/>
                  </a:lnTo>
                  <a:lnTo>
                    <a:pt x="42848" y="1447583"/>
                  </a:lnTo>
                  <a:lnTo>
                    <a:pt x="14282" y="1487136"/>
                  </a:lnTo>
                  <a:lnTo>
                    <a:pt x="0" y="1532016"/>
                  </a:lnTo>
                  <a:lnTo>
                    <a:pt x="0" y="1578672"/>
                  </a:lnTo>
                  <a:lnTo>
                    <a:pt x="14282" y="1623555"/>
                  </a:lnTo>
                  <a:lnTo>
                    <a:pt x="42848" y="1663114"/>
                  </a:lnTo>
                  <a:lnTo>
                    <a:pt x="1461133" y="3081399"/>
                  </a:lnTo>
                  <a:lnTo>
                    <a:pt x="1500693" y="3109965"/>
                  </a:lnTo>
                  <a:lnTo>
                    <a:pt x="1545576" y="3124248"/>
                  </a:lnTo>
                  <a:lnTo>
                    <a:pt x="1592232" y="3124248"/>
                  </a:lnTo>
                  <a:lnTo>
                    <a:pt x="1637112" y="3109965"/>
                  </a:lnTo>
                  <a:lnTo>
                    <a:pt x="1676665" y="3081399"/>
                  </a:lnTo>
                  <a:lnTo>
                    <a:pt x="1922131" y="2835934"/>
                  </a:lnTo>
                  <a:lnTo>
                    <a:pt x="1922131" y="301865"/>
                  </a:lnTo>
                  <a:lnTo>
                    <a:pt x="1663114" y="42848"/>
                  </a:lnTo>
                  <a:lnTo>
                    <a:pt x="1623555" y="14282"/>
                  </a:lnTo>
                  <a:lnTo>
                    <a:pt x="1578672" y="0"/>
                  </a:lnTo>
                  <a:close/>
                </a:path>
              </a:pathLst>
            </a:custGeom>
            <a:solidFill>
              <a:srgbClr val="3E8B73">
                <a:alpha val="5000"/>
              </a:srgbClr>
            </a:solidFill>
          </p:spPr>
          <p:txBody>
            <a:bodyPr wrap="square" lIns="0" tIns="0" rIns="0" bIns="0" rtlCol="0"/>
            <a:lstStyle/>
            <a:p>
              <a:endParaRPr/>
            </a:p>
          </p:txBody>
        </p:sp>
      </p:grpSp>
      <p:grpSp>
        <p:nvGrpSpPr>
          <p:cNvPr id="8" name="object 8"/>
          <p:cNvGrpSpPr/>
          <p:nvPr/>
        </p:nvGrpSpPr>
        <p:grpSpPr>
          <a:xfrm>
            <a:off x="0" y="369002"/>
            <a:ext cx="7200265" cy="4230370"/>
            <a:chOff x="0" y="369002"/>
            <a:chExt cx="7200265" cy="4230370"/>
          </a:xfrm>
        </p:grpSpPr>
        <p:sp>
          <p:nvSpPr>
            <p:cNvPr id="9" name="object 9"/>
            <p:cNvSpPr/>
            <p:nvPr/>
          </p:nvSpPr>
          <p:spPr>
            <a:xfrm>
              <a:off x="359999" y="369002"/>
              <a:ext cx="6840220" cy="4230370"/>
            </a:xfrm>
            <a:custGeom>
              <a:avLst/>
              <a:gdLst/>
              <a:ahLst/>
              <a:cxnLst/>
              <a:rect l="l" t="t" r="r" b="b"/>
              <a:pathLst>
                <a:path w="6840220" h="4230370">
                  <a:moveTo>
                    <a:pt x="6732003" y="0"/>
                  </a:moveTo>
                  <a:lnTo>
                    <a:pt x="108000" y="0"/>
                  </a:lnTo>
                  <a:lnTo>
                    <a:pt x="65960" y="8486"/>
                  </a:lnTo>
                  <a:lnTo>
                    <a:pt x="31630" y="31630"/>
                  </a:lnTo>
                  <a:lnTo>
                    <a:pt x="8486" y="65960"/>
                  </a:lnTo>
                  <a:lnTo>
                    <a:pt x="0" y="108000"/>
                  </a:lnTo>
                  <a:lnTo>
                    <a:pt x="0" y="4122000"/>
                  </a:lnTo>
                  <a:lnTo>
                    <a:pt x="8486" y="4164041"/>
                  </a:lnTo>
                  <a:lnTo>
                    <a:pt x="31630" y="4198370"/>
                  </a:lnTo>
                  <a:lnTo>
                    <a:pt x="65960" y="4221515"/>
                  </a:lnTo>
                  <a:lnTo>
                    <a:pt x="108000" y="4230001"/>
                  </a:lnTo>
                  <a:lnTo>
                    <a:pt x="6732003" y="4230001"/>
                  </a:lnTo>
                  <a:lnTo>
                    <a:pt x="6774038" y="4221515"/>
                  </a:lnTo>
                  <a:lnTo>
                    <a:pt x="6808368" y="4198370"/>
                  </a:lnTo>
                  <a:lnTo>
                    <a:pt x="6831515" y="4164041"/>
                  </a:lnTo>
                  <a:lnTo>
                    <a:pt x="6840004" y="4122000"/>
                  </a:lnTo>
                  <a:lnTo>
                    <a:pt x="6840004" y="108000"/>
                  </a:lnTo>
                  <a:lnTo>
                    <a:pt x="6831515" y="65960"/>
                  </a:lnTo>
                  <a:lnTo>
                    <a:pt x="6808368" y="31630"/>
                  </a:lnTo>
                  <a:lnTo>
                    <a:pt x="6774038" y="8486"/>
                  </a:lnTo>
                  <a:lnTo>
                    <a:pt x="6732003" y="0"/>
                  </a:lnTo>
                  <a:close/>
                </a:path>
              </a:pathLst>
            </a:custGeom>
            <a:solidFill>
              <a:srgbClr val="FFFFFF"/>
            </a:solidFill>
          </p:spPr>
          <p:txBody>
            <a:bodyPr wrap="square" lIns="0" tIns="0" rIns="0" bIns="0" rtlCol="0"/>
            <a:lstStyle/>
            <a:p>
              <a:endParaRPr/>
            </a:p>
          </p:txBody>
        </p:sp>
        <p:sp>
          <p:nvSpPr>
            <p:cNvPr id="10" name="object 10"/>
            <p:cNvSpPr/>
            <p:nvPr/>
          </p:nvSpPr>
          <p:spPr>
            <a:xfrm>
              <a:off x="0" y="912878"/>
              <a:ext cx="1922145" cy="3124835"/>
            </a:xfrm>
            <a:custGeom>
              <a:avLst/>
              <a:gdLst/>
              <a:ahLst/>
              <a:cxnLst/>
              <a:rect l="l" t="t" r="r" b="b"/>
              <a:pathLst>
                <a:path w="1922145" h="3124835">
                  <a:moveTo>
                    <a:pt x="376547" y="0"/>
                  </a:moveTo>
                  <a:lnTo>
                    <a:pt x="329891" y="0"/>
                  </a:lnTo>
                  <a:lnTo>
                    <a:pt x="285011" y="14282"/>
                  </a:lnTo>
                  <a:lnTo>
                    <a:pt x="245457" y="42848"/>
                  </a:lnTo>
                  <a:lnTo>
                    <a:pt x="0" y="288306"/>
                  </a:lnTo>
                  <a:lnTo>
                    <a:pt x="0" y="2822391"/>
                  </a:lnTo>
                  <a:lnTo>
                    <a:pt x="259008" y="3081399"/>
                  </a:lnTo>
                  <a:lnTo>
                    <a:pt x="298568" y="3109965"/>
                  </a:lnTo>
                  <a:lnTo>
                    <a:pt x="343451" y="3124248"/>
                  </a:lnTo>
                  <a:lnTo>
                    <a:pt x="390107" y="3124248"/>
                  </a:lnTo>
                  <a:lnTo>
                    <a:pt x="434986" y="3109965"/>
                  </a:lnTo>
                  <a:lnTo>
                    <a:pt x="474540" y="3081399"/>
                  </a:lnTo>
                  <a:lnTo>
                    <a:pt x="1879274" y="1676665"/>
                  </a:lnTo>
                  <a:lnTo>
                    <a:pt x="1907840" y="1637107"/>
                  </a:lnTo>
                  <a:lnTo>
                    <a:pt x="1922123" y="1592226"/>
                  </a:lnTo>
                  <a:lnTo>
                    <a:pt x="1922123" y="1545572"/>
                  </a:lnTo>
                  <a:lnTo>
                    <a:pt x="1907840" y="1500692"/>
                  </a:lnTo>
                  <a:lnTo>
                    <a:pt x="1879274" y="1461133"/>
                  </a:lnTo>
                  <a:lnTo>
                    <a:pt x="460989" y="42848"/>
                  </a:lnTo>
                  <a:lnTo>
                    <a:pt x="421429" y="14282"/>
                  </a:lnTo>
                  <a:lnTo>
                    <a:pt x="376547" y="0"/>
                  </a:lnTo>
                  <a:close/>
                </a:path>
              </a:pathLst>
            </a:custGeom>
            <a:solidFill>
              <a:srgbClr val="3E8B73">
                <a:alpha val="5000"/>
              </a:srgbClr>
            </a:solidFill>
          </p:spPr>
          <p:txBody>
            <a:bodyPr wrap="square" lIns="0" tIns="0" rIns="0" bIns="0" rtlCol="0"/>
            <a:lstStyle/>
            <a:p>
              <a:endParaRPr/>
            </a:p>
          </p:txBody>
        </p:sp>
      </p:grpSp>
      <p:sp>
        <p:nvSpPr>
          <p:cNvPr id="11" name="object 11"/>
          <p:cNvSpPr txBox="1"/>
          <p:nvPr/>
        </p:nvSpPr>
        <p:spPr>
          <a:xfrm>
            <a:off x="635299" y="556880"/>
            <a:ext cx="6226175" cy="387542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THE</a:t>
            </a:r>
            <a:r>
              <a:rPr sz="1600" b="1" spc="-55" dirty="0">
                <a:solidFill>
                  <a:srgbClr val="3E8B73"/>
                </a:solidFill>
                <a:latin typeface="Montserrat"/>
                <a:cs typeface="Montserrat"/>
              </a:rPr>
              <a:t> </a:t>
            </a:r>
            <a:r>
              <a:rPr sz="1600" b="1" dirty="0">
                <a:solidFill>
                  <a:srgbClr val="3E8B73"/>
                </a:solidFill>
                <a:latin typeface="Montserrat"/>
                <a:cs typeface="Montserrat"/>
              </a:rPr>
              <a:t>SECURITY</a:t>
            </a:r>
            <a:r>
              <a:rPr sz="1600" b="1" spc="-50" dirty="0">
                <a:solidFill>
                  <a:srgbClr val="3E8B73"/>
                </a:solidFill>
                <a:latin typeface="Montserrat"/>
                <a:cs typeface="Montserrat"/>
              </a:rPr>
              <a:t> </a:t>
            </a:r>
            <a:r>
              <a:rPr sz="1600" b="1" dirty="0">
                <a:solidFill>
                  <a:srgbClr val="3E8B73"/>
                </a:solidFill>
                <a:latin typeface="Montserrat"/>
                <a:cs typeface="Montserrat"/>
              </a:rPr>
              <a:t>OF</a:t>
            </a:r>
            <a:r>
              <a:rPr sz="1600" b="1" spc="-50" dirty="0">
                <a:solidFill>
                  <a:srgbClr val="3E8B73"/>
                </a:solidFill>
                <a:latin typeface="Montserrat"/>
                <a:cs typeface="Montserrat"/>
              </a:rPr>
              <a:t> </a:t>
            </a:r>
            <a:r>
              <a:rPr sz="1600" b="1" dirty="0">
                <a:solidFill>
                  <a:srgbClr val="3E8B73"/>
                </a:solidFill>
                <a:latin typeface="Montserrat"/>
                <a:cs typeface="Montserrat"/>
              </a:rPr>
              <a:t>YOUR</a:t>
            </a:r>
            <a:r>
              <a:rPr sz="1600" b="1" spc="-60" dirty="0">
                <a:solidFill>
                  <a:srgbClr val="3E8B73"/>
                </a:solidFill>
                <a:latin typeface="Montserrat"/>
                <a:cs typeface="Montserrat"/>
              </a:rPr>
              <a:t> </a:t>
            </a:r>
            <a:r>
              <a:rPr sz="1600" b="1" spc="-10" dirty="0">
                <a:solidFill>
                  <a:srgbClr val="3E8B73"/>
                </a:solidFill>
                <a:latin typeface="Montserrat"/>
                <a:cs typeface="Montserrat"/>
              </a:rPr>
              <a:t>INVESTMENT</a:t>
            </a:r>
            <a:endParaRPr sz="1600" dirty="0">
              <a:latin typeface="Montserrat"/>
              <a:cs typeface="Montserrat"/>
            </a:endParaRPr>
          </a:p>
          <a:p>
            <a:pPr marL="12700">
              <a:lnSpc>
                <a:spcPct val="100000"/>
              </a:lnSpc>
              <a:spcBef>
                <a:spcPts val="1789"/>
              </a:spcBef>
            </a:pPr>
            <a:r>
              <a:rPr sz="800" b="1" dirty="0">
                <a:solidFill>
                  <a:srgbClr val="323537"/>
                </a:solidFill>
                <a:latin typeface="Montserrat SemiBold"/>
                <a:cs typeface="Montserrat SemiBold"/>
              </a:rPr>
              <a:t>Prior</a:t>
            </a:r>
            <a:r>
              <a:rPr sz="800" b="1" spc="-20" dirty="0">
                <a:solidFill>
                  <a:srgbClr val="323537"/>
                </a:solidFill>
                <a:latin typeface="Montserrat SemiBold"/>
                <a:cs typeface="Montserrat SemiBold"/>
              </a:rPr>
              <a:t> </a:t>
            </a:r>
            <a:r>
              <a:rPr sz="800" b="1" dirty="0">
                <a:solidFill>
                  <a:srgbClr val="323537"/>
                </a:solidFill>
                <a:latin typeface="Montserrat SemiBold"/>
                <a:cs typeface="Montserrat SemiBold"/>
              </a:rPr>
              <a:t>to</a:t>
            </a:r>
            <a:r>
              <a:rPr sz="800" b="1" spc="-20" dirty="0">
                <a:solidFill>
                  <a:srgbClr val="323537"/>
                </a:solidFill>
                <a:latin typeface="Montserrat SemiBold"/>
                <a:cs typeface="Montserrat SemiBold"/>
              </a:rPr>
              <a:t> </a:t>
            </a:r>
            <a:r>
              <a:rPr sz="800" b="1" dirty="0">
                <a:solidFill>
                  <a:srgbClr val="323537"/>
                </a:solidFill>
                <a:latin typeface="Montserrat SemiBold"/>
                <a:cs typeface="Montserrat SemiBold"/>
              </a:rPr>
              <a:t>the</a:t>
            </a:r>
            <a:r>
              <a:rPr sz="800" b="1" spc="-20" dirty="0">
                <a:solidFill>
                  <a:srgbClr val="323537"/>
                </a:solidFill>
                <a:latin typeface="Montserrat SemiBold"/>
                <a:cs typeface="Montserrat SemiBold"/>
              </a:rPr>
              <a:t> </a:t>
            </a:r>
            <a:r>
              <a:rPr sz="800" b="1" dirty="0">
                <a:solidFill>
                  <a:srgbClr val="323537"/>
                </a:solidFill>
                <a:latin typeface="Montserrat SemiBold"/>
                <a:cs typeface="Montserrat SemiBold"/>
              </a:rPr>
              <a:t>Settlement</a:t>
            </a:r>
            <a:r>
              <a:rPr sz="800" b="1" spc="-20" dirty="0">
                <a:solidFill>
                  <a:srgbClr val="323537"/>
                </a:solidFill>
                <a:latin typeface="Montserrat SemiBold"/>
                <a:cs typeface="Montserrat SemiBold"/>
              </a:rPr>
              <a:t> Date</a:t>
            </a:r>
            <a:endParaRPr sz="800" dirty="0">
              <a:latin typeface="Montserrat SemiBold"/>
              <a:cs typeface="Montserrat SemiBold"/>
            </a:endParaRPr>
          </a:p>
          <a:p>
            <a:pPr marL="12700" marR="36830">
              <a:lnSpc>
                <a:spcPct val="100000"/>
              </a:lnSpc>
              <a:spcBef>
                <a:spcPts val="850"/>
              </a:spcBef>
            </a:pPr>
            <a:r>
              <a:rPr sz="800" spc="-10" dirty="0">
                <a:solidFill>
                  <a:srgbClr val="323537"/>
                </a:solidFill>
                <a:latin typeface="Montserrat"/>
                <a:cs typeface="Montserrat"/>
              </a:rPr>
              <a:t>Your </a:t>
            </a:r>
            <a:r>
              <a:rPr sz="800" dirty="0">
                <a:solidFill>
                  <a:srgbClr val="323537"/>
                </a:solidFill>
                <a:latin typeface="Montserrat"/>
                <a:cs typeface="Montserrat"/>
              </a:rPr>
              <a:t>Initial</a:t>
            </a:r>
            <a:r>
              <a:rPr sz="800" spc="-5" dirty="0">
                <a:solidFill>
                  <a:srgbClr val="323537"/>
                </a:solidFill>
                <a:latin typeface="Montserrat"/>
                <a:cs typeface="Montserrat"/>
              </a:rPr>
              <a:t> </a:t>
            </a:r>
            <a:r>
              <a:rPr sz="800" dirty="0">
                <a:solidFill>
                  <a:srgbClr val="323537"/>
                </a:solidFill>
                <a:latin typeface="Montserrat"/>
                <a:cs typeface="Montserrat"/>
              </a:rPr>
              <a:t>Capital</a:t>
            </a:r>
            <a:r>
              <a:rPr sz="800" spc="-10" dirty="0">
                <a:solidFill>
                  <a:srgbClr val="323537"/>
                </a:solidFill>
                <a:latin typeface="Montserrat"/>
                <a:cs typeface="Montserrat"/>
              </a:rPr>
              <a:t> </a:t>
            </a:r>
            <a:r>
              <a:rPr sz="800" dirty="0">
                <a:solidFill>
                  <a:srgbClr val="323537"/>
                </a:solidFill>
                <a:latin typeface="Montserrat"/>
                <a:cs typeface="Montserrat"/>
              </a:rPr>
              <a:t>is</a:t>
            </a:r>
            <a:r>
              <a:rPr sz="800" spc="-5" dirty="0">
                <a:solidFill>
                  <a:srgbClr val="323537"/>
                </a:solidFill>
                <a:latin typeface="Montserrat"/>
                <a:cs typeface="Montserrat"/>
              </a:rPr>
              <a:t> </a:t>
            </a:r>
            <a:r>
              <a:rPr sz="800" dirty="0">
                <a:solidFill>
                  <a:srgbClr val="323537"/>
                </a:solidFill>
                <a:latin typeface="Montserrat"/>
                <a:cs typeface="Montserrat"/>
              </a:rPr>
              <a:t>held</a:t>
            </a:r>
            <a:r>
              <a:rPr sz="800" spc="-10" dirty="0">
                <a:solidFill>
                  <a:srgbClr val="323537"/>
                </a:solidFill>
                <a:latin typeface="Montserrat"/>
                <a:cs typeface="Montserrat"/>
              </a:rPr>
              <a:t> </a:t>
            </a:r>
            <a:r>
              <a:rPr sz="800" dirty="0">
                <a:solidFill>
                  <a:srgbClr val="323537"/>
                </a:solidFill>
                <a:latin typeface="Montserrat"/>
                <a:cs typeface="Montserrat"/>
              </a:rPr>
              <a:t>by</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Administrator</a:t>
            </a:r>
            <a:r>
              <a:rPr sz="800" spc="-5"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Custodian</a:t>
            </a:r>
            <a:r>
              <a:rPr sz="800" spc="-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5"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Cash</a:t>
            </a:r>
            <a:r>
              <a:rPr sz="800" spc="-5" dirty="0">
                <a:solidFill>
                  <a:srgbClr val="323537"/>
                </a:solidFill>
                <a:latin typeface="Montserrat"/>
                <a:cs typeface="Montserrat"/>
              </a:rPr>
              <a:t> </a:t>
            </a:r>
            <a:r>
              <a:rPr sz="800" dirty="0">
                <a:solidFill>
                  <a:srgbClr val="323537"/>
                </a:solidFill>
                <a:latin typeface="Montserrat"/>
                <a:cs typeface="Montserrat"/>
              </a:rPr>
              <a:t>Settlement</a:t>
            </a:r>
            <a:r>
              <a:rPr sz="800" spc="-5" dirty="0">
                <a:solidFill>
                  <a:srgbClr val="323537"/>
                </a:solidFill>
                <a:latin typeface="Montserrat"/>
                <a:cs typeface="Montserrat"/>
              </a:rPr>
              <a:t> </a:t>
            </a:r>
            <a:r>
              <a:rPr sz="800" dirty="0">
                <a:solidFill>
                  <a:srgbClr val="323537"/>
                </a:solidFill>
                <a:latin typeface="Montserrat"/>
                <a:cs typeface="Montserrat"/>
              </a:rPr>
              <a:t>Account,</a:t>
            </a:r>
            <a:r>
              <a:rPr sz="800" spc="-10" dirty="0">
                <a:solidFill>
                  <a:srgbClr val="323537"/>
                </a:solidFill>
                <a:latin typeface="Montserrat"/>
                <a:cs typeface="Montserrat"/>
              </a:rPr>
              <a:t> </a:t>
            </a:r>
            <a:r>
              <a:rPr sz="800" dirty="0">
                <a:solidFill>
                  <a:srgbClr val="323537"/>
                </a:solidFill>
                <a:latin typeface="Montserrat"/>
                <a:cs typeface="Montserrat"/>
              </a:rPr>
              <a:t>during</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offer </a:t>
            </a:r>
            <a:r>
              <a:rPr sz="800" dirty="0">
                <a:solidFill>
                  <a:srgbClr val="323537"/>
                </a:solidFill>
                <a:latin typeface="Montserrat"/>
                <a:cs typeface="Montserrat"/>
              </a:rPr>
              <a:t>period</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5" dirty="0">
                <a:solidFill>
                  <a:srgbClr val="323537"/>
                </a:solidFill>
                <a:latin typeface="Montserrat"/>
                <a:cs typeface="Montserrat"/>
              </a:rPr>
              <a:t> </a:t>
            </a:r>
            <a:r>
              <a:rPr sz="800" dirty="0">
                <a:solidFill>
                  <a:srgbClr val="323537"/>
                </a:solidFill>
                <a:latin typeface="Montserrat"/>
                <a:cs typeface="Montserrat"/>
              </a:rPr>
              <a:t>up</a:t>
            </a:r>
            <a:r>
              <a:rPr sz="800" spc="-5" dirty="0">
                <a:solidFill>
                  <a:srgbClr val="323537"/>
                </a:solidFill>
                <a:latin typeface="Montserrat"/>
                <a:cs typeface="Montserrat"/>
              </a:rPr>
              <a:t> </a:t>
            </a:r>
            <a:r>
              <a:rPr sz="800" dirty="0">
                <a:solidFill>
                  <a:srgbClr val="323537"/>
                </a:solidFill>
                <a:latin typeface="Montserrat"/>
                <a:cs typeface="Montserrat"/>
              </a:rPr>
              <a:t>to</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spc="-10" dirty="0">
                <a:solidFill>
                  <a:srgbClr val="323537"/>
                </a:solidFill>
                <a:latin typeface="Montserrat"/>
                <a:cs typeface="Montserrat"/>
              </a:rPr>
              <a:t>settlement</a:t>
            </a:r>
            <a:r>
              <a:rPr sz="800" spc="-5" dirty="0">
                <a:solidFill>
                  <a:srgbClr val="323537"/>
                </a:solidFill>
                <a:latin typeface="Montserrat"/>
                <a:cs typeface="Montserrat"/>
              </a:rPr>
              <a:t> </a:t>
            </a:r>
            <a:r>
              <a:rPr sz="800" dirty="0">
                <a:solidFill>
                  <a:srgbClr val="323537"/>
                </a:solidFill>
                <a:latin typeface="Montserrat"/>
                <a:cs typeface="Montserrat"/>
              </a:rPr>
              <a:t>date</a:t>
            </a:r>
            <a:r>
              <a:rPr sz="800" spc="-5" dirty="0">
                <a:solidFill>
                  <a:srgbClr val="323537"/>
                </a:solidFill>
                <a:latin typeface="Montserrat"/>
                <a:cs typeface="Montserrat"/>
              </a:rPr>
              <a:t> </a:t>
            </a:r>
            <a:r>
              <a:rPr sz="800" dirty="0">
                <a:solidFill>
                  <a:srgbClr val="323537"/>
                </a:solidFill>
                <a:latin typeface="Montserrat"/>
                <a:cs typeface="Montserrat"/>
              </a:rPr>
              <a:t>(when</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underlying</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5" dirty="0">
                <a:solidFill>
                  <a:srgbClr val="323537"/>
                </a:solidFill>
                <a:latin typeface="Montserrat"/>
                <a:cs typeface="Montserrat"/>
              </a:rPr>
              <a:t> </a:t>
            </a:r>
            <a:r>
              <a:rPr sz="800" dirty="0">
                <a:solidFill>
                  <a:srgbClr val="323537"/>
                </a:solidFill>
                <a:latin typeface="Montserrat"/>
                <a:cs typeface="Montserrat"/>
              </a:rPr>
              <a:t>is</a:t>
            </a:r>
            <a:r>
              <a:rPr sz="800" spc="-5" dirty="0">
                <a:solidFill>
                  <a:srgbClr val="323537"/>
                </a:solidFill>
                <a:latin typeface="Montserrat"/>
                <a:cs typeface="Montserrat"/>
              </a:rPr>
              <a:t> </a:t>
            </a:r>
            <a:r>
              <a:rPr sz="800" dirty="0">
                <a:solidFill>
                  <a:srgbClr val="323537"/>
                </a:solidFill>
                <a:latin typeface="Montserrat"/>
                <a:cs typeface="Montserrat"/>
              </a:rPr>
              <a:t>“bought”).</a:t>
            </a:r>
            <a:r>
              <a:rPr sz="800" spc="-5" dirty="0">
                <a:solidFill>
                  <a:srgbClr val="323537"/>
                </a:solidFill>
                <a:latin typeface="Montserrat"/>
                <a:cs typeface="Montserrat"/>
              </a:rPr>
              <a:t> </a:t>
            </a:r>
            <a:r>
              <a:rPr sz="800" dirty="0">
                <a:solidFill>
                  <a:srgbClr val="323537"/>
                </a:solidFill>
                <a:latin typeface="Montserrat"/>
                <a:cs typeface="Montserrat"/>
              </a:rPr>
              <a:t>This</a:t>
            </a:r>
            <a:r>
              <a:rPr sz="800" spc="-5" dirty="0">
                <a:solidFill>
                  <a:srgbClr val="323537"/>
                </a:solidFill>
                <a:latin typeface="Montserrat"/>
                <a:cs typeface="Montserrat"/>
              </a:rPr>
              <a:t> </a:t>
            </a:r>
            <a:r>
              <a:rPr sz="800" dirty="0">
                <a:solidFill>
                  <a:srgbClr val="323537"/>
                </a:solidFill>
                <a:latin typeface="Montserrat"/>
                <a:cs typeface="Montserrat"/>
              </a:rPr>
              <a:t>is</a:t>
            </a:r>
            <a:r>
              <a:rPr sz="800" spc="-5" dirty="0">
                <a:solidFill>
                  <a:srgbClr val="323537"/>
                </a:solidFill>
                <a:latin typeface="Montserrat"/>
                <a:cs typeface="Montserrat"/>
              </a:rPr>
              <a:t> </a:t>
            </a:r>
            <a:r>
              <a:rPr sz="800" dirty="0">
                <a:solidFill>
                  <a:srgbClr val="323537"/>
                </a:solidFill>
                <a:latin typeface="Montserrat"/>
                <a:cs typeface="Montserrat"/>
              </a:rPr>
              <a:t>held</a:t>
            </a:r>
            <a:r>
              <a:rPr sz="800" spc="-5"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Client</a:t>
            </a:r>
            <a:r>
              <a:rPr sz="800" spc="-5" dirty="0">
                <a:solidFill>
                  <a:srgbClr val="323537"/>
                </a:solidFill>
                <a:latin typeface="Montserrat"/>
                <a:cs typeface="Montserrat"/>
              </a:rPr>
              <a:t> </a:t>
            </a:r>
            <a:r>
              <a:rPr sz="800" dirty="0">
                <a:solidFill>
                  <a:srgbClr val="323537"/>
                </a:solidFill>
                <a:latin typeface="Montserrat"/>
                <a:cs typeface="Montserrat"/>
              </a:rPr>
              <a:t>Money</a:t>
            </a:r>
            <a:r>
              <a:rPr sz="800" spc="-5" dirty="0">
                <a:solidFill>
                  <a:srgbClr val="323537"/>
                </a:solidFill>
                <a:latin typeface="Montserrat"/>
                <a:cs typeface="Montserrat"/>
              </a:rPr>
              <a:t> </a:t>
            </a:r>
            <a:r>
              <a:rPr sz="800" dirty="0">
                <a:solidFill>
                  <a:srgbClr val="323537"/>
                </a:solidFill>
                <a:latin typeface="Montserrat"/>
                <a:cs typeface="Montserrat"/>
              </a:rPr>
              <a:t>Accounts</a:t>
            </a:r>
            <a:r>
              <a:rPr sz="800" spc="-5"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spc="-50" dirty="0">
                <a:solidFill>
                  <a:srgbClr val="323537"/>
                </a:solidFill>
                <a:latin typeface="Montserrat"/>
                <a:cs typeface="Montserrat"/>
              </a:rPr>
              <a:t>a</a:t>
            </a:r>
            <a:r>
              <a:rPr sz="800" dirty="0">
                <a:solidFill>
                  <a:srgbClr val="323537"/>
                </a:solidFill>
                <a:latin typeface="Montserrat"/>
                <a:cs typeface="Montserrat"/>
              </a:rPr>
              <a:t> number</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suitable</a:t>
            </a:r>
            <a:r>
              <a:rPr sz="800" spc="-10" dirty="0">
                <a:solidFill>
                  <a:srgbClr val="323537"/>
                </a:solidFill>
                <a:latin typeface="Montserrat"/>
                <a:cs typeface="Montserrat"/>
              </a:rPr>
              <a:t> </a:t>
            </a:r>
            <a:r>
              <a:rPr sz="800" dirty="0">
                <a:solidFill>
                  <a:srgbClr val="323537"/>
                </a:solidFill>
                <a:latin typeface="Montserrat"/>
                <a:cs typeface="Montserrat"/>
              </a:rPr>
              <a:t>financial</a:t>
            </a:r>
            <a:r>
              <a:rPr sz="800" spc="-5" dirty="0">
                <a:solidFill>
                  <a:srgbClr val="323537"/>
                </a:solidFill>
                <a:latin typeface="Montserrat"/>
                <a:cs typeface="Montserrat"/>
              </a:rPr>
              <a:t> </a:t>
            </a:r>
            <a:r>
              <a:rPr sz="800" dirty="0">
                <a:solidFill>
                  <a:srgbClr val="323537"/>
                </a:solidFill>
                <a:latin typeface="Montserrat"/>
                <a:cs typeface="Montserrat"/>
              </a:rPr>
              <a:t>institutions/banks</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5" dirty="0">
                <a:solidFill>
                  <a:srgbClr val="323537"/>
                </a:solidFill>
                <a:latin typeface="Montserrat"/>
                <a:cs typeface="Montserrat"/>
              </a:rPr>
              <a:t> </a:t>
            </a:r>
            <a:r>
              <a:rPr sz="800" dirty="0">
                <a:solidFill>
                  <a:srgbClr val="323537"/>
                </a:solidFill>
                <a:latin typeface="Montserrat"/>
                <a:cs typeface="Montserrat"/>
              </a:rPr>
              <a:t>reduce</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risk</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concentration</a:t>
            </a:r>
            <a:r>
              <a:rPr sz="800" spc="-10"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dirty="0">
                <a:solidFill>
                  <a:srgbClr val="323537"/>
                </a:solidFill>
                <a:latin typeface="Montserrat"/>
                <a:cs typeface="Montserrat"/>
              </a:rPr>
              <a:t>one</a:t>
            </a:r>
            <a:r>
              <a:rPr sz="800" spc="-10" dirty="0">
                <a:solidFill>
                  <a:srgbClr val="323537"/>
                </a:solidFill>
                <a:latin typeface="Montserrat"/>
                <a:cs typeface="Montserrat"/>
              </a:rPr>
              <a:t> bank.</a:t>
            </a:r>
            <a:endParaRPr sz="800" dirty="0">
              <a:latin typeface="Montserrat"/>
              <a:cs typeface="Montserrat"/>
            </a:endParaRPr>
          </a:p>
          <a:p>
            <a:pPr marL="12700">
              <a:lnSpc>
                <a:spcPct val="100000"/>
              </a:lnSpc>
              <a:spcBef>
                <a:spcPts val="850"/>
              </a:spcBef>
            </a:pPr>
            <a:r>
              <a:rPr sz="800" dirty="0">
                <a:solidFill>
                  <a:srgbClr val="323537"/>
                </a:solidFill>
                <a:latin typeface="Montserrat"/>
                <a:cs typeface="Montserrat"/>
              </a:rPr>
              <a:t>During</a:t>
            </a:r>
            <a:r>
              <a:rPr sz="800" spc="-15" dirty="0">
                <a:solidFill>
                  <a:srgbClr val="323537"/>
                </a:solidFill>
                <a:latin typeface="Montserrat"/>
                <a:cs typeface="Montserrat"/>
              </a:rPr>
              <a:t> </a:t>
            </a:r>
            <a:r>
              <a:rPr sz="800" dirty="0">
                <a:solidFill>
                  <a:srgbClr val="323537"/>
                </a:solidFill>
                <a:latin typeface="Montserrat"/>
                <a:cs typeface="Montserrat"/>
              </a:rPr>
              <a:t>this</a:t>
            </a:r>
            <a:r>
              <a:rPr sz="800" spc="-15" dirty="0">
                <a:solidFill>
                  <a:srgbClr val="323537"/>
                </a:solidFill>
                <a:latin typeface="Montserrat"/>
                <a:cs typeface="Montserrat"/>
              </a:rPr>
              <a:t> </a:t>
            </a:r>
            <a:r>
              <a:rPr sz="800" dirty="0">
                <a:solidFill>
                  <a:srgbClr val="323537"/>
                </a:solidFill>
                <a:latin typeface="Montserrat"/>
                <a:cs typeface="Montserrat"/>
              </a:rPr>
              <a:t>period,</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Financial</a:t>
            </a:r>
            <a:r>
              <a:rPr sz="800" spc="-10" dirty="0">
                <a:solidFill>
                  <a:srgbClr val="323537"/>
                </a:solidFill>
                <a:latin typeface="Montserrat"/>
                <a:cs typeface="Montserrat"/>
              </a:rPr>
              <a:t> </a:t>
            </a:r>
            <a:r>
              <a:rPr sz="800" dirty="0">
                <a:solidFill>
                  <a:srgbClr val="323537"/>
                </a:solidFill>
                <a:latin typeface="Montserrat"/>
                <a:cs typeface="Montserrat"/>
              </a:rPr>
              <a:t>Services</a:t>
            </a:r>
            <a:r>
              <a:rPr sz="800" spc="-15" dirty="0">
                <a:solidFill>
                  <a:srgbClr val="323537"/>
                </a:solidFill>
                <a:latin typeface="Montserrat"/>
                <a:cs typeface="Montserrat"/>
              </a:rPr>
              <a:t> </a:t>
            </a:r>
            <a:r>
              <a:rPr sz="800" dirty="0">
                <a:solidFill>
                  <a:srgbClr val="323537"/>
                </a:solidFill>
                <a:latin typeface="Montserrat"/>
                <a:cs typeface="Montserrat"/>
              </a:rPr>
              <a:t>Compensation</a:t>
            </a:r>
            <a:r>
              <a:rPr sz="800" spc="-15" dirty="0">
                <a:solidFill>
                  <a:srgbClr val="323537"/>
                </a:solidFill>
                <a:latin typeface="Montserrat"/>
                <a:cs typeface="Montserrat"/>
              </a:rPr>
              <a:t> </a:t>
            </a:r>
            <a:r>
              <a:rPr sz="800" dirty="0">
                <a:solidFill>
                  <a:srgbClr val="323537"/>
                </a:solidFill>
                <a:latin typeface="Montserrat"/>
                <a:cs typeface="Montserrat"/>
              </a:rPr>
              <a:t>Scheme</a:t>
            </a:r>
            <a:r>
              <a:rPr sz="800" spc="-10" dirty="0">
                <a:solidFill>
                  <a:srgbClr val="323537"/>
                </a:solidFill>
                <a:latin typeface="Montserrat"/>
                <a:cs typeface="Montserrat"/>
              </a:rPr>
              <a:t> </a:t>
            </a:r>
            <a:r>
              <a:rPr sz="800" dirty="0">
                <a:solidFill>
                  <a:srgbClr val="323537"/>
                </a:solidFill>
                <a:latin typeface="Montserrat"/>
                <a:cs typeface="Montserrat"/>
              </a:rPr>
              <a:t>(FSCS)</a:t>
            </a:r>
            <a:r>
              <a:rPr sz="800" spc="-15" dirty="0">
                <a:solidFill>
                  <a:srgbClr val="323537"/>
                </a:solidFill>
                <a:latin typeface="Montserrat"/>
                <a:cs typeface="Montserrat"/>
              </a:rPr>
              <a:t> </a:t>
            </a:r>
            <a:r>
              <a:rPr sz="800" spc="-10" dirty="0">
                <a:solidFill>
                  <a:srgbClr val="323537"/>
                </a:solidFill>
                <a:latin typeface="Montserrat"/>
                <a:cs typeface="Montserrat"/>
              </a:rPr>
              <a:t>currently covers</a:t>
            </a:r>
            <a:r>
              <a:rPr sz="800" spc="-15" dirty="0">
                <a:solidFill>
                  <a:srgbClr val="323537"/>
                </a:solidFill>
                <a:latin typeface="Montserrat"/>
                <a:cs typeface="Montserrat"/>
              </a:rPr>
              <a:t> </a:t>
            </a:r>
            <a:r>
              <a:rPr sz="800" dirty="0">
                <a:solidFill>
                  <a:srgbClr val="323537"/>
                </a:solidFill>
                <a:latin typeface="Montserrat"/>
                <a:cs typeface="Montserrat"/>
              </a:rPr>
              <a:t>each</a:t>
            </a:r>
            <a:r>
              <a:rPr sz="800" spc="-10" dirty="0">
                <a:solidFill>
                  <a:srgbClr val="323537"/>
                </a:solidFill>
                <a:latin typeface="Montserrat"/>
                <a:cs typeface="Montserrat"/>
              </a:rPr>
              <a:t> </a:t>
            </a:r>
            <a:r>
              <a:rPr sz="800" dirty="0">
                <a:solidFill>
                  <a:srgbClr val="323537"/>
                </a:solidFill>
                <a:latin typeface="Montserrat"/>
                <a:cs typeface="Montserrat"/>
              </a:rPr>
              <a:t>eligible</a:t>
            </a:r>
            <a:r>
              <a:rPr sz="800" spc="-15" dirty="0">
                <a:solidFill>
                  <a:srgbClr val="323537"/>
                </a:solidFill>
                <a:latin typeface="Montserrat"/>
                <a:cs typeface="Montserrat"/>
              </a:rPr>
              <a:t> </a:t>
            </a:r>
            <a:r>
              <a:rPr sz="800" spc="-10" dirty="0">
                <a:solidFill>
                  <a:srgbClr val="323537"/>
                </a:solidFill>
                <a:latin typeface="Montserrat"/>
                <a:cs typeface="Montserrat"/>
              </a:rPr>
              <a:t>investor</a:t>
            </a:r>
            <a:r>
              <a:rPr sz="800" spc="-15" dirty="0">
                <a:solidFill>
                  <a:srgbClr val="323537"/>
                </a:solidFill>
                <a:latin typeface="Montserrat"/>
                <a:cs typeface="Montserrat"/>
              </a:rPr>
              <a:t> </a:t>
            </a:r>
            <a:r>
              <a:rPr sz="800" dirty="0">
                <a:solidFill>
                  <a:srgbClr val="323537"/>
                </a:solidFill>
                <a:latin typeface="Montserrat"/>
                <a:cs typeface="Montserrat"/>
              </a:rPr>
              <a:t>for</a:t>
            </a:r>
            <a:r>
              <a:rPr sz="800" spc="-10" dirty="0">
                <a:solidFill>
                  <a:srgbClr val="323537"/>
                </a:solidFill>
                <a:latin typeface="Montserrat"/>
                <a:cs typeface="Montserrat"/>
              </a:rPr>
              <a:t> </a:t>
            </a:r>
            <a:r>
              <a:rPr sz="800" dirty="0">
                <a:solidFill>
                  <a:srgbClr val="323537"/>
                </a:solidFill>
                <a:latin typeface="Montserrat"/>
                <a:cs typeface="Montserrat"/>
              </a:rPr>
              <a:t>up</a:t>
            </a:r>
            <a:r>
              <a:rPr sz="800" spc="-15" dirty="0">
                <a:solidFill>
                  <a:srgbClr val="323537"/>
                </a:solidFill>
                <a:latin typeface="Montserrat"/>
                <a:cs typeface="Montserrat"/>
              </a:rPr>
              <a:t> </a:t>
            </a:r>
            <a:r>
              <a:rPr sz="800" spc="-25" dirty="0">
                <a:solidFill>
                  <a:srgbClr val="323537"/>
                </a:solidFill>
                <a:latin typeface="Montserrat"/>
                <a:cs typeface="Montserrat"/>
              </a:rPr>
              <a:t>to</a:t>
            </a:r>
            <a:endParaRPr sz="800" dirty="0">
              <a:latin typeface="Montserrat"/>
              <a:cs typeface="Montserrat"/>
            </a:endParaRPr>
          </a:p>
          <a:p>
            <a:pPr marL="12700">
              <a:lnSpc>
                <a:spcPct val="100000"/>
              </a:lnSpc>
            </a:pPr>
            <a:r>
              <a:rPr sz="800" spc="-10" dirty="0">
                <a:solidFill>
                  <a:srgbClr val="323537"/>
                </a:solidFill>
                <a:latin typeface="Montserrat"/>
                <a:cs typeface="Montserrat"/>
              </a:rPr>
              <a:t>£</a:t>
            </a:r>
            <a:r>
              <a:rPr lang="en-GB" sz="800" spc="-10" dirty="0">
                <a:solidFill>
                  <a:srgbClr val="323537"/>
                </a:solidFill>
                <a:latin typeface="Montserrat"/>
                <a:cs typeface="Montserrat"/>
              </a:rPr>
              <a:t>85</a:t>
            </a:r>
            <a:r>
              <a:rPr sz="800" spc="-10" dirty="0">
                <a:solidFill>
                  <a:srgbClr val="323537"/>
                </a:solidFill>
                <a:latin typeface="Montserrat"/>
                <a:cs typeface="Montserrat"/>
              </a:rPr>
              <a:t>,000</a:t>
            </a:r>
            <a:r>
              <a:rPr sz="800" dirty="0">
                <a:solidFill>
                  <a:srgbClr val="323537"/>
                </a:solidFill>
                <a:latin typeface="Montserrat"/>
                <a:cs typeface="Montserrat"/>
              </a:rPr>
              <a:t> in the event the</a:t>
            </a:r>
            <a:r>
              <a:rPr sz="800" spc="5" dirty="0">
                <a:solidFill>
                  <a:srgbClr val="323537"/>
                </a:solidFill>
                <a:latin typeface="Montserrat"/>
                <a:cs typeface="Montserrat"/>
              </a:rPr>
              <a:t> </a:t>
            </a:r>
            <a:r>
              <a:rPr sz="800" spc="-10" dirty="0">
                <a:solidFill>
                  <a:srgbClr val="323537"/>
                </a:solidFill>
                <a:latin typeface="Montserrat"/>
                <a:cs typeface="Montserrat"/>
              </a:rPr>
              <a:t>Administrator</a:t>
            </a:r>
            <a:r>
              <a:rPr sz="800" dirty="0">
                <a:solidFill>
                  <a:srgbClr val="323537"/>
                </a:solidFill>
                <a:latin typeface="Montserrat"/>
                <a:cs typeface="Montserrat"/>
              </a:rPr>
              <a:t> and Custodian is</a:t>
            </a:r>
            <a:r>
              <a:rPr sz="800" spc="5" dirty="0">
                <a:solidFill>
                  <a:srgbClr val="323537"/>
                </a:solidFill>
                <a:latin typeface="Montserrat"/>
                <a:cs typeface="Montserrat"/>
              </a:rPr>
              <a:t> </a:t>
            </a:r>
            <a:r>
              <a:rPr sz="800" dirty="0">
                <a:solidFill>
                  <a:srgbClr val="323537"/>
                </a:solidFill>
                <a:latin typeface="Montserrat"/>
                <a:cs typeface="Montserrat"/>
              </a:rPr>
              <a:t>unable to meet its</a:t>
            </a:r>
            <a:r>
              <a:rPr sz="800" spc="5" dirty="0">
                <a:solidFill>
                  <a:srgbClr val="323537"/>
                </a:solidFill>
                <a:latin typeface="Montserrat"/>
                <a:cs typeface="Montserrat"/>
              </a:rPr>
              <a:t> </a:t>
            </a:r>
            <a:r>
              <a:rPr sz="800" dirty="0">
                <a:solidFill>
                  <a:srgbClr val="323537"/>
                </a:solidFill>
                <a:latin typeface="Montserrat"/>
                <a:cs typeface="Montserrat"/>
              </a:rPr>
              <a:t>financial </a:t>
            </a:r>
            <a:r>
              <a:rPr sz="800" spc="-10" dirty="0">
                <a:solidFill>
                  <a:srgbClr val="323537"/>
                </a:solidFill>
                <a:latin typeface="Montserrat"/>
                <a:cs typeface="Montserrat"/>
              </a:rPr>
              <a:t>obligations.</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During</a:t>
            </a:r>
            <a:r>
              <a:rPr sz="800" b="1" spc="-15" dirty="0">
                <a:solidFill>
                  <a:srgbClr val="323537"/>
                </a:solidFill>
                <a:latin typeface="Montserrat SemiBold"/>
                <a:cs typeface="Montserrat SemiBold"/>
              </a:rPr>
              <a:t> </a:t>
            </a:r>
            <a:r>
              <a:rPr sz="800" b="1" dirty="0">
                <a:solidFill>
                  <a:srgbClr val="323537"/>
                </a:solidFill>
                <a:latin typeface="Montserrat SemiBold"/>
                <a:cs typeface="Montserrat SemiBold"/>
              </a:rPr>
              <a:t>the</a:t>
            </a:r>
            <a:r>
              <a:rPr sz="800" b="1" spc="-10" dirty="0">
                <a:solidFill>
                  <a:srgbClr val="323537"/>
                </a:solidFill>
                <a:latin typeface="Montserrat SemiBold"/>
                <a:cs typeface="Montserrat SemiBold"/>
              </a:rPr>
              <a:t> </a:t>
            </a:r>
            <a:r>
              <a:rPr sz="800" b="1" dirty="0">
                <a:solidFill>
                  <a:srgbClr val="323537"/>
                </a:solidFill>
                <a:latin typeface="Montserrat SemiBold"/>
                <a:cs typeface="Montserrat SemiBold"/>
              </a:rPr>
              <a:t>Plan</a:t>
            </a:r>
            <a:r>
              <a:rPr sz="800" b="1" spc="-10" dirty="0">
                <a:solidFill>
                  <a:srgbClr val="323537"/>
                </a:solidFill>
                <a:latin typeface="Montserrat SemiBold"/>
                <a:cs typeface="Montserrat SemiBold"/>
              </a:rPr>
              <a:t> </a:t>
            </a:r>
            <a:r>
              <a:rPr sz="800" b="1" spc="-20" dirty="0">
                <a:solidFill>
                  <a:srgbClr val="323537"/>
                </a:solidFill>
                <a:latin typeface="Montserrat SemiBold"/>
                <a:cs typeface="Montserrat SemiBold"/>
              </a:rPr>
              <a:t>Term</a:t>
            </a:r>
            <a:endParaRPr sz="800" dirty="0">
              <a:latin typeface="Montserrat SemiBold"/>
              <a:cs typeface="Montserrat SemiBold"/>
            </a:endParaRPr>
          </a:p>
          <a:p>
            <a:pPr marL="12700" marR="5080">
              <a:lnSpc>
                <a:spcPct val="100000"/>
              </a:lnSpc>
              <a:spcBef>
                <a:spcPts val="850"/>
              </a:spcBef>
            </a:pPr>
            <a:r>
              <a:rPr sz="800" spc="-1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money</a:t>
            </a:r>
            <a:r>
              <a:rPr sz="800" spc="-10"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held</a:t>
            </a:r>
            <a:r>
              <a:rPr sz="800" spc="-10" dirty="0">
                <a:solidFill>
                  <a:srgbClr val="323537"/>
                </a:solidFill>
                <a:latin typeface="Montserrat"/>
                <a:cs typeface="Montserrat"/>
              </a:rPr>
              <a:t> </a:t>
            </a:r>
            <a:r>
              <a:rPr sz="800" dirty="0">
                <a:solidFill>
                  <a:srgbClr val="323537"/>
                </a:solidFill>
                <a:latin typeface="Montserrat"/>
                <a:cs typeface="Montserrat"/>
              </a:rPr>
              <a:t>as</a:t>
            </a:r>
            <a:r>
              <a:rPr sz="800" spc="-10" dirty="0">
                <a:solidFill>
                  <a:srgbClr val="323537"/>
                </a:solidFill>
                <a:latin typeface="Montserrat"/>
                <a:cs typeface="Montserrat"/>
              </a:rPr>
              <a:t> </a:t>
            </a:r>
            <a:r>
              <a:rPr sz="800" dirty="0">
                <a:solidFill>
                  <a:srgbClr val="323537"/>
                </a:solidFill>
                <a:latin typeface="Montserrat"/>
                <a:cs typeface="Montserrat"/>
              </a:rPr>
              <a:t>a</a:t>
            </a:r>
            <a:r>
              <a:rPr sz="800" spc="-15" dirty="0">
                <a:solidFill>
                  <a:srgbClr val="323537"/>
                </a:solidFill>
                <a:latin typeface="Montserrat"/>
                <a:cs typeface="Montserrat"/>
              </a:rPr>
              <a:t> </a:t>
            </a:r>
            <a:r>
              <a:rPr sz="800" dirty="0">
                <a:solidFill>
                  <a:srgbClr val="323537"/>
                </a:solidFill>
                <a:latin typeface="Montserrat"/>
                <a:cs typeface="Montserrat"/>
              </a:rPr>
              <a:t>security</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safe</a:t>
            </a:r>
            <a:r>
              <a:rPr sz="800" spc="-10" dirty="0">
                <a:solidFill>
                  <a:srgbClr val="323537"/>
                </a:solidFill>
                <a:latin typeface="Montserrat"/>
                <a:cs typeface="Montserrat"/>
              </a:rPr>
              <a:t> </a:t>
            </a:r>
            <a:r>
              <a:rPr sz="800" dirty="0">
                <a:solidFill>
                  <a:srgbClr val="323537"/>
                </a:solidFill>
                <a:latin typeface="Montserrat"/>
                <a:cs typeface="Montserrat"/>
              </a:rPr>
              <a:t>custody</a:t>
            </a:r>
            <a:r>
              <a:rPr sz="800" spc="-10" dirty="0">
                <a:solidFill>
                  <a:srgbClr val="323537"/>
                </a:solidFill>
                <a:latin typeface="Montserrat"/>
                <a:cs typeface="Montserrat"/>
              </a:rPr>
              <a:t> </a:t>
            </a:r>
            <a:r>
              <a:rPr sz="800" dirty="0">
                <a:solidFill>
                  <a:srgbClr val="323537"/>
                </a:solidFill>
                <a:latin typeface="Montserrat"/>
                <a:cs typeface="Montserrat"/>
              </a:rPr>
              <a:t>by</a:t>
            </a:r>
            <a:r>
              <a:rPr sz="800" spc="-15" dirty="0">
                <a:solidFill>
                  <a:srgbClr val="323537"/>
                </a:solidFill>
                <a:latin typeface="Montserrat"/>
                <a:cs typeface="Montserrat"/>
              </a:rPr>
              <a:t> </a:t>
            </a:r>
            <a:r>
              <a:rPr sz="800" dirty="0">
                <a:solidFill>
                  <a:srgbClr val="323537"/>
                </a:solidFill>
                <a:latin typeface="Montserrat"/>
                <a:cs typeface="Montserrat"/>
              </a:rPr>
              <a:t>James</a:t>
            </a:r>
            <a:r>
              <a:rPr sz="800" spc="-10" dirty="0">
                <a:solidFill>
                  <a:srgbClr val="323537"/>
                </a:solidFill>
                <a:latin typeface="Montserrat"/>
                <a:cs typeface="Montserrat"/>
              </a:rPr>
              <a:t> Brearley </a:t>
            </a:r>
            <a:r>
              <a:rPr sz="800" dirty="0">
                <a:solidFill>
                  <a:srgbClr val="323537"/>
                </a:solidFill>
                <a:latin typeface="Montserrat"/>
                <a:cs typeface="Montserrat"/>
              </a:rPr>
              <a:t>&amp;</a:t>
            </a:r>
            <a:r>
              <a:rPr sz="800" spc="-10" dirty="0">
                <a:solidFill>
                  <a:srgbClr val="323537"/>
                </a:solidFill>
                <a:latin typeface="Montserrat"/>
                <a:cs typeface="Montserrat"/>
              </a:rPr>
              <a:t> </a:t>
            </a:r>
            <a:r>
              <a:rPr sz="800" dirty="0">
                <a:solidFill>
                  <a:srgbClr val="323537"/>
                </a:solidFill>
                <a:latin typeface="Montserrat"/>
                <a:cs typeface="Montserrat"/>
              </a:rPr>
              <a:t>Sons,</a:t>
            </a:r>
            <a:r>
              <a:rPr sz="800" spc="-10" dirty="0">
                <a:solidFill>
                  <a:srgbClr val="323537"/>
                </a:solidFill>
                <a:latin typeface="Montserrat"/>
                <a:cs typeface="Montserrat"/>
              </a:rPr>
              <a:t> </a:t>
            </a:r>
            <a:r>
              <a:rPr sz="800" dirty="0">
                <a:solidFill>
                  <a:srgbClr val="323537"/>
                </a:solidFill>
                <a:latin typeface="Montserrat"/>
                <a:cs typeface="Montserrat"/>
              </a:rPr>
              <a:t>until</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investment </a:t>
            </a:r>
            <a:r>
              <a:rPr sz="800" dirty="0">
                <a:solidFill>
                  <a:srgbClr val="323537"/>
                </a:solidFill>
                <a:latin typeface="Montserrat"/>
                <a:cs typeface="Montserrat"/>
              </a:rPr>
              <a:t>matures,</a:t>
            </a:r>
            <a:r>
              <a:rPr sz="800" spc="-10" dirty="0">
                <a:solidFill>
                  <a:srgbClr val="323537"/>
                </a:solidFill>
                <a:latin typeface="Montserrat"/>
                <a:cs typeface="Montserrat"/>
              </a:rPr>
              <a:t> </a:t>
            </a:r>
            <a:r>
              <a:rPr sz="800" dirty="0">
                <a:solidFill>
                  <a:srgbClr val="323537"/>
                </a:solidFill>
                <a:latin typeface="Montserrat"/>
                <a:cs typeface="Montserrat"/>
              </a:rPr>
              <a:t>either</a:t>
            </a:r>
            <a:r>
              <a:rPr sz="800" spc="-10" dirty="0">
                <a:solidFill>
                  <a:srgbClr val="323537"/>
                </a:solidFill>
                <a:latin typeface="Montserrat"/>
                <a:cs typeface="Montserrat"/>
              </a:rPr>
              <a:t> </a:t>
            </a:r>
            <a:r>
              <a:rPr sz="800" dirty="0">
                <a:solidFill>
                  <a:srgbClr val="323537"/>
                </a:solidFill>
                <a:latin typeface="Montserrat"/>
                <a:cs typeface="Montserrat"/>
              </a:rPr>
              <a:t>as</a:t>
            </a:r>
            <a:r>
              <a:rPr sz="800" spc="-15"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result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“Kicking</a:t>
            </a:r>
            <a:r>
              <a:rPr sz="800" spc="-10" dirty="0">
                <a:solidFill>
                  <a:srgbClr val="323537"/>
                </a:solidFill>
                <a:latin typeface="Montserrat"/>
                <a:cs typeface="Montserrat"/>
              </a:rPr>
              <a:t> </a:t>
            </a:r>
            <a:r>
              <a:rPr sz="800" dirty="0">
                <a:solidFill>
                  <a:srgbClr val="323537"/>
                </a:solidFill>
                <a:latin typeface="Montserrat"/>
                <a:cs typeface="Montserrat"/>
              </a:rPr>
              <a:t>out”</a:t>
            </a:r>
            <a:r>
              <a:rPr sz="800" spc="-15" dirty="0">
                <a:solidFill>
                  <a:srgbClr val="323537"/>
                </a:solidFill>
                <a:latin typeface="Montserrat"/>
                <a:cs typeface="Montserrat"/>
              </a:rPr>
              <a:t> </a:t>
            </a:r>
            <a:r>
              <a:rPr sz="800" spc="-10" dirty="0">
                <a:solidFill>
                  <a:srgbClr val="323537"/>
                </a:solidFill>
                <a:latin typeface="Montserrat"/>
                <a:cs typeface="Montserrat"/>
              </a:rPr>
              <a:t>early,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at</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end</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investment term,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Maturity</a:t>
            </a:r>
            <a:r>
              <a:rPr sz="800" spc="-10" dirty="0">
                <a:solidFill>
                  <a:srgbClr val="323537"/>
                </a:solidFill>
                <a:latin typeface="Montserrat"/>
                <a:cs typeface="Montserrat"/>
              </a:rPr>
              <a:t> </a:t>
            </a:r>
            <a:r>
              <a:rPr sz="800" dirty="0">
                <a:solidFill>
                  <a:srgbClr val="323537"/>
                </a:solidFill>
                <a:latin typeface="Montserrat"/>
                <a:cs typeface="Montserrat"/>
              </a:rPr>
              <a:t>Date.</a:t>
            </a:r>
            <a:r>
              <a:rPr sz="800" spc="-10" dirty="0">
                <a:solidFill>
                  <a:srgbClr val="323537"/>
                </a:solidFill>
                <a:latin typeface="Montserrat"/>
                <a:cs typeface="Montserrat"/>
              </a:rPr>
              <a:t> </a:t>
            </a:r>
            <a:r>
              <a:rPr sz="800" dirty="0">
                <a:solidFill>
                  <a:srgbClr val="323537"/>
                </a:solidFill>
                <a:latin typeface="Montserrat"/>
                <a:cs typeface="Montserrat"/>
              </a:rPr>
              <a:t>During</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spc="-10" dirty="0">
                <a:solidFill>
                  <a:srgbClr val="323537"/>
                </a:solidFill>
                <a:latin typeface="Montserrat"/>
                <a:cs typeface="Montserrat"/>
              </a:rPr>
              <a:t>term, </a:t>
            </a:r>
            <a:r>
              <a:rPr sz="800" dirty="0">
                <a:solidFill>
                  <a:srgbClr val="323537"/>
                </a:solidFill>
                <a:latin typeface="Montserrat"/>
                <a:cs typeface="Montserrat"/>
              </a:rPr>
              <a:t>the</a:t>
            </a:r>
            <a:r>
              <a:rPr sz="800" spc="-10" dirty="0">
                <a:solidFill>
                  <a:srgbClr val="323537"/>
                </a:solidFill>
                <a:latin typeface="Montserrat"/>
                <a:cs typeface="Montserrat"/>
              </a:rPr>
              <a:t> Financial </a:t>
            </a:r>
            <a:r>
              <a:rPr sz="800" dirty="0">
                <a:solidFill>
                  <a:srgbClr val="323537"/>
                </a:solidFill>
                <a:latin typeface="Montserrat"/>
                <a:cs typeface="Montserrat"/>
              </a:rPr>
              <a:t>Services</a:t>
            </a:r>
            <a:r>
              <a:rPr sz="800" spc="-20" dirty="0">
                <a:solidFill>
                  <a:srgbClr val="323537"/>
                </a:solidFill>
                <a:latin typeface="Montserrat"/>
                <a:cs typeface="Montserrat"/>
              </a:rPr>
              <a:t> </a:t>
            </a:r>
            <a:r>
              <a:rPr sz="800" dirty="0">
                <a:solidFill>
                  <a:srgbClr val="323537"/>
                </a:solidFill>
                <a:latin typeface="Montserrat"/>
                <a:cs typeface="Montserrat"/>
              </a:rPr>
              <a:t>Compensation</a:t>
            </a:r>
            <a:r>
              <a:rPr sz="800" spc="-15" dirty="0">
                <a:solidFill>
                  <a:srgbClr val="323537"/>
                </a:solidFill>
                <a:latin typeface="Montserrat"/>
                <a:cs typeface="Montserrat"/>
              </a:rPr>
              <a:t> </a:t>
            </a:r>
            <a:r>
              <a:rPr sz="800" dirty="0">
                <a:solidFill>
                  <a:srgbClr val="323537"/>
                </a:solidFill>
                <a:latin typeface="Montserrat"/>
                <a:cs typeface="Montserrat"/>
              </a:rPr>
              <a:t>Scheme</a:t>
            </a:r>
            <a:r>
              <a:rPr sz="800" spc="-15" dirty="0">
                <a:solidFill>
                  <a:srgbClr val="323537"/>
                </a:solidFill>
                <a:latin typeface="Montserrat"/>
                <a:cs typeface="Montserrat"/>
              </a:rPr>
              <a:t> </a:t>
            </a:r>
            <a:r>
              <a:rPr sz="800" dirty="0">
                <a:solidFill>
                  <a:srgbClr val="323537"/>
                </a:solidFill>
                <a:latin typeface="Montserrat"/>
                <a:cs typeface="Montserrat"/>
              </a:rPr>
              <a:t>(FSCS)</a:t>
            </a:r>
            <a:r>
              <a:rPr sz="800" spc="-20" dirty="0">
                <a:solidFill>
                  <a:srgbClr val="323537"/>
                </a:solidFill>
                <a:latin typeface="Montserrat"/>
                <a:cs typeface="Montserrat"/>
              </a:rPr>
              <a:t> </a:t>
            </a:r>
            <a:r>
              <a:rPr sz="800" dirty="0">
                <a:solidFill>
                  <a:srgbClr val="323537"/>
                </a:solidFill>
                <a:latin typeface="Montserrat"/>
                <a:cs typeface="Montserrat"/>
              </a:rPr>
              <a:t>does</a:t>
            </a:r>
            <a:r>
              <a:rPr sz="800" spc="-15" dirty="0">
                <a:solidFill>
                  <a:srgbClr val="323537"/>
                </a:solidFill>
                <a:latin typeface="Montserrat"/>
                <a:cs typeface="Montserrat"/>
              </a:rPr>
              <a:t> </a:t>
            </a:r>
            <a:r>
              <a:rPr sz="800" dirty="0">
                <a:solidFill>
                  <a:srgbClr val="323537"/>
                </a:solidFill>
                <a:latin typeface="Montserrat"/>
                <a:cs typeface="Montserrat"/>
              </a:rPr>
              <a:t>not</a:t>
            </a:r>
            <a:r>
              <a:rPr sz="800" spc="-15" dirty="0">
                <a:solidFill>
                  <a:srgbClr val="323537"/>
                </a:solidFill>
                <a:latin typeface="Montserrat"/>
                <a:cs typeface="Montserrat"/>
              </a:rPr>
              <a:t> </a:t>
            </a:r>
            <a:r>
              <a:rPr sz="800" spc="-10" dirty="0">
                <a:solidFill>
                  <a:srgbClr val="323537"/>
                </a:solidFill>
                <a:latin typeface="Montserrat"/>
                <a:cs typeface="Montserrat"/>
              </a:rPr>
              <a:t>apply.</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After</a:t>
            </a:r>
            <a:r>
              <a:rPr sz="800" b="1" spc="-25" dirty="0">
                <a:solidFill>
                  <a:srgbClr val="323537"/>
                </a:solidFill>
                <a:latin typeface="Montserrat SemiBold"/>
                <a:cs typeface="Montserrat SemiBold"/>
              </a:rPr>
              <a:t> </a:t>
            </a:r>
            <a:r>
              <a:rPr sz="800" b="1" dirty="0">
                <a:solidFill>
                  <a:srgbClr val="323537"/>
                </a:solidFill>
                <a:latin typeface="Montserrat SemiBold"/>
                <a:cs typeface="Montserrat SemiBold"/>
              </a:rPr>
              <a:t>the</a:t>
            </a:r>
            <a:r>
              <a:rPr sz="800" b="1" spc="-20" dirty="0">
                <a:solidFill>
                  <a:srgbClr val="323537"/>
                </a:solidFill>
                <a:latin typeface="Montserrat SemiBold"/>
                <a:cs typeface="Montserrat SemiBold"/>
              </a:rPr>
              <a:t> </a:t>
            </a:r>
            <a:r>
              <a:rPr sz="800" b="1" dirty="0">
                <a:solidFill>
                  <a:srgbClr val="323537"/>
                </a:solidFill>
                <a:latin typeface="Montserrat SemiBold"/>
                <a:cs typeface="Montserrat SemiBold"/>
              </a:rPr>
              <a:t>Maturity</a:t>
            </a:r>
            <a:r>
              <a:rPr sz="800" b="1" spc="-25" dirty="0">
                <a:solidFill>
                  <a:srgbClr val="323537"/>
                </a:solidFill>
                <a:latin typeface="Montserrat SemiBold"/>
                <a:cs typeface="Montserrat SemiBold"/>
              </a:rPr>
              <a:t> </a:t>
            </a:r>
            <a:r>
              <a:rPr sz="800" b="1" dirty="0">
                <a:solidFill>
                  <a:srgbClr val="323537"/>
                </a:solidFill>
                <a:latin typeface="Montserrat SemiBold"/>
                <a:cs typeface="Montserrat SemiBold"/>
              </a:rPr>
              <a:t>of</a:t>
            </a:r>
            <a:r>
              <a:rPr sz="800" b="1" spc="-20" dirty="0">
                <a:solidFill>
                  <a:srgbClr val="323537"/>
                </a:solidFill>
                <a:latin typeface="Montserrat SemiBold"/>
                <a:cs typeface="Montserrat SemiBold"/>
              </a:rPr>
              <a:t> </a:t>
            </a:r>
            <a:r>
              <a:rPr sz="800" b="1" dirty="0">
                <a:solidFill>
                  <a:srgbClr val="323537"/>
                </a:solidFill>
                <a:latin typeface="Montserrat SemiBold"/>
                <a:cs typeface="Montserrat SemiBold"/>
              </a:rPr>
              <a:t>the</a:t>
            </a:r>
            <a:r>
              <a:rPr sz="800" b="1" spc="-25" dirty="0">
                <a:solidFill>
                  <a:srgbClr val="323537"/>
                </a:solidFill>
                <a:latin typeface="Montserrat SemiBold"/>
                <a:cs typeface="Montserrat SemiBold"/>
              </a:rPr>
              <a:t> </a:t>
            </a:r>
            <a:r>
              <a:rPr sz="800" b="1" spc="-20" dirty="0">
                <a:solidFill>
                  <a:srgbClr val="323537"/>
                </a:solidFill>
                <a:latin typeface="Montserrat SemiBold"/>
                <a:cs typeface="Montserrat SemiBold"/>
              </a:rPr>
              <a:t>Plan</a:t>
            </a:r>
            <a:endParaRPr sz="800" dirty="0">
              <a:latin typeface="Montserrat SemiBold"/>
              <a:cs typeface="Montserrat SemiBold"/>
            </a:endParaRPr>
          </a:p>
          <a:p>
            <a:pPr marL="12700" marR="5715">
              <a:lnSpc>
                <a:spcPct val="100000"/>
              </a:lnSpc>
              <a:spcBef>
                <a:spcPts val="850"/>
              </a:spcBef>
            </a:pP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Maturity</a:t>
            </a:r>
            <a:r>
              <a:rPr sz="800" spc="-10" dirty="0">
                <a:solidFill>
                  <a:srgbClr val="323537"/>
                </a:solidFill>
                <a:latin typeface="Montserrat"/>
                <a:cs typeface="Montserrat"/>
              </a:rPr>
              <a:t> Payment </a:t>
            </a:r>
            <a:r>
              <a:rPr sz="800" dirty="0">
                <a:solidFill>
                  <a:srgbClr val="323537"/>
                </a:solidFill>
                <a:latin typeface="Montserrat"/>
                <a:cs typeface="Montserrat"/>
              </a:rPr>
              <a:t>will</a:t>
            </a:r>
            <a:r>
              <a:rPr sz="800" spc="-10"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paid</a:t>
            </a:r>
            <a:r>
              <a:rPr sz="800" spc="-15" dirty="0">
                <a:solidFill>
                  <a:srgbClr val="323537"/>
                </a:solidFill>
                <a:latin typeface="Montserrat"/>
                <a:cs typeface="Montserrat"/>
              </a:rPr>
              <a:t> </a:t>
            </a:r>
            <a:r>
              <a:rPr sz="800" dirty="0">
                <a:solidFill>
                  <a:srgbClr val="323537"/>
                </a:solidFill>
                <a:latin typeface="Montserrat"/>
                <a:cs typeface="Montserrat"/>
              </a:rPr>
              <a:t>back</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your</a:t>
            </a:r>
            <a:r>
              <a:rPr sz="800" spc="-10" dirty="0">
                <a:solidFill>
                  <a:srgbClr val="323537"/>
                </a:solidFill>
                <a:latin typeface="Montserrat"/>
                <a:cs typeface="Montserrat"/>
              </a:rPr>
              <a:t> </a:t>
            </a:r>
            <a:r>
              <a:rPr sz="800" dirty="0">
                <a:solidFill>
                  <a:srgbClr val="323537"/>
                </a:solidFill>
                <a:latin typeface="Montserrat"/>
                <a:cs typeface="Montserrat"/>
              </a:rPr>
              <a:t>Cash</a:t>
            </a:r>
            <a:r>
              <a:rPr sz="800" spc="-10" dirty="0">
                <a:solidFill>
                  <a:srgbClr val="323537"/>
                </a:solidFill>
                <a:latin typeface="Montserrat"/>
                <a:cs typeface="Montserrat"/>
              </a:rPr>
              <a:t> </a:t>
            </a:r>
            <a:r>
              <a:rPr sz="800" dirty="0">
                <a:solidFill>
                  <a:srgbClr val="323537"/>
                </a:solidFill>
                <a:latin typeface="Montserrat"/>
                <a:cs typeface="Montserrat"/>
              </a:rPr>
              <a:t>Settlement</a:t>
            </a:r>
            <a:r>
              <a:rPr sz="800" spc="-15" dirty="0">
                <a:solidFill>
                  <a:srgbClr val="323537"/>
                </a:solidFill>
                <a:latin typeface="Montserrat"/>
                <a:cs typeface="Montserrat"/>
              </a:rPr>
              <a:t> </a:t>
            </a:r>
            <a:r>
              <a:rPr sz="800" dirty="0">
                <a:solidFill>
                  <a:srgbClr val="323537"/>
                </a:solidFill>
                <a:latin typeface="Montserrat"/>
                <a:cs typeface="Montserrat"/>
              </a:rPr>
              <a:t>Account</a:t>
            </a:r>
            <a:r>
              <a:rPr sz="800" spc="-10" dirty="0">
                <a:solidFill>
                  <a:srgbClr val="323537"/>
                </a:solidFill>
                <a:latin typeface="Montserrat"/>
                <a:cs typeface="Montserrat"/>
              </a:rPr>
              <a:t> </a:t>
            </a:r>
            <a:r>
              <a:rPr sz="800" dirty="0">
                <a:solidFill>
                  <a:srgbClr val="323537"/>
                </a:solidFill>
                <a:latin typeface="Montserrat"/>
                <a:cs typeface="Montserrat"/>
              </a:rPr>
              <a:t>at</a:t>
            </a:r>
            <a:r>
              <a:rPr sz="800" spc="-10" dirty="0">
                <a:solidFill>
                  <a:srgbClr val="323537"/>
                </a:solidFill>
                <a:latin typeface="Montserrat"/>
                <a:cs typeface="Montserrat"/>
              </a:rPr>
              <a:t> </a:t>
            </a:r>
            <a:r>
              <a:rPr sz="800" dirty="0">
                <a:solidFill>
                  <a:srgbClr val="323537"/>
                </a:solidFill>
                <a:latin typeface="Montserrat"/>
                <a:cs typeface="Montserrat"/>
              </a:rPr>
              <a:t>James</a:t>
            </a:r>
            <a:r>
              <a:rPr sz="800" spc="-10" dirty="0">
                <a:solidFill>
                  <a:srgbClr val="323537"/>
                </a:solidFill>
                <a:latin typeface="Montserrat"/>
                <a:cs typeface="Montserrat"/>
              </a:rPr>
              <a:t> Brearley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will</a:t>
            </a:r>
            <a:r>
              <a:rPr sz="800" spc="-10"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held</a:t>
            </a:r>
            <a:r>
              <a:rPr sz="800" spc="-10" dirty="0">
                <a:solidFill>
                  <a:srgbClr val="323537"/>
                </a:solidFill>
                <a:latin typeface="Montserrat"/>
                <a:cs typeface="Montserrat"/>
              </a:rPr>
              <a:t> </a:t>
            </a:r>
            <a:r>
              <a:rPr sz="800" dirty="0">
                <a:solidFill>
                  <a:srgbClr val="323537"/>
                </a:solidFill>
                <a:latin typeface="Montserrat"/>
                <a:cs typeface="Montserrat"/>
              </a:rPr>
              <a:t>until</a:t>
            </a:r>
            <a:r>
              <a:rPr sz="800" spc="-10" dirty="0">
                <a:solidFill>
                  <a:srgbClr val="323537"/>
                </a:solidFill>
                <a:latin typeface="Montserrat"/>
                <a:cs typeface="Montserrat"/>
              </a:rPr>
              <a:t> </a:t>
            </a:r>
            <a:r>
              <a:rPr sz="800" dirty="0">
                <a:solidFill>
                  <a:srgbClr val="323537"/>
                </a:solidFill>
                <a:latin typeface="Montserrat"/>
                <a:cs typeface="Montserrat"/>
              </a:rPr>
              <a:t>it</a:t>
            </a:r>
            <a:r>
              <a:rPr sz="800" spc="-15"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spc="-20" dirty="0">
                <a:solidFill>
                  <a:srgbClr val="323537"/>
                </a:solidFill>
                <a:latin typeface="Montserrat"/>
                <a:cs typeface="Montserrat"/>
              </a:rPr>
              <a:t>paid</a:t>
            </a:r>
            <a:r>
              <a:rPr sz="800" dirty="0">
                <a:solidFill>
                  <a:srgbClr val="323537"/>
                </a:solidFill>
                <a:latin typeface="Montserrat"/>
                <a:cs typeface="Montserrat"/>
              </a:rPr>
              <a:t> out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5" dirty="0">
                <a:solidFill>
                  <a:srgbClr val="323537"/>
                </a:solidFill>
                <a:latin typeface="Montserrat"/>
                <a:cs typeface="Montserrat"/>
              </a:rPr>
              <a:t> </a:t>
            </a:r>
            <a:r>
              <a:rPr sz="800" dirty="0">
                <a:solidFill>
                  <a:srgbClr val="323537"/>
                </a:solidFill>
                <a:latin typeface="Montserrat"/>
                <a:cs typeface="Montserrat"/>
              </a:rPr>
              <a:t>you</a:t>
            </a:r>
            <a:r>
              <a:rPr sz="800" spc="-5" dirty="0">
                <a:solidFill>
                  <a:srgbClr val="323537"/>
                </a:solidFill>
                <a:latin typeface="Montserrat"/>
                <a:cs typeface="Montserrat"/>
              </a:rPr>
              <a:t> </a:t>
            </a:r>
            <a:r>
              <a:rPr sz="800" dirty="0">
                <a:solidFill>
                  <a:srgbClr val="323537"/>
                </a:solidFill>
                <a:latin typeface="Montserrat"/>
                <a:cs typeface="Montserrat"/>
              </a:rPr>
              <a:t>in</a:t>
            </a:r>
            <a:r>
              <a:rPr sz="800" spc="-5" dirty="0">
                <a:solidFill>
                  <a:srgbClr val="323537"/>
                </a:solidFill>
                <a:latin typeface="Montserrat"/>
                <a:cs typeface="Montserrat"/>
              </a:rPr>
              <a:t> </a:t>
            </a:r>
            <a:r>
              <a:rPr sz="800" spc="-10" dirty="0">
                <a:solidFill>
                  <a:srgbClr val="323537"/>
                </a:solidFill>
                <a:latin typeface="Montserrat"/>
                <a:cs typeface="Montserrat"/>
              </a:rPr>
              <a:t>accordance</a:t>
            </a:r>
            <a:r>
              <a:rPr sz="800" spc="-5"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wishes.</a:t>
            </a:r>
            <a:r>
              <a:rPr lang="en-US" sz="800" spc="-10" dirty="0">
                <a:solidFill>
                  <a:srgbClr val="323537"/>
                </a:solidFill>
                <a:latin typeface="Montserrat"/>
                <a:cs typeface="Montserrat"/>
              </a:rPr>
              <a:t> If they do not receive an instruction from you within 3 months of the Maturity Payment being credited to your Cash Settlement Account, then the prevailing balance will be remitted to you. This will be either to the bank details provided in your application form (or as subsequently updated) or by cheque if you haven’t supplied any bank details.</a:t>
            </a:r>
            <a:endParaRPr sz="800" dirty="0">
              <a:latin typeface="Montserrat"/>
              <a:cs typeface="Montserrat"/>
            </a:endParaRPr>
          </a:p>
          <a:p>
            <a:pPr marL="12700">
              <a:lnSpc>
                <a:spcPct val="100000"/>
              </a:lnSpc>
              <a:spcBef>
                <a:spcPts val="850"/>
              </a:spcBef>
            </a:pPr>
            <a:r>
              <a:rPr sz="800" dirty="0">
                <a:solidFill>
                  <a:srgbClr val="323537"/>
                </a:solidFill>
                <a:latin typeface="Montserrat"/>
                <a:cs typeface="Montserrat"/>
              </a:rPr>
              <a:t>During</a:t>
            </a:r>
            <a:r>
              <a:rPr sz="800" spc="-15" dirty="0">
                <a:solidFill>
                  <a:srgbClr val="323537"/>
                </a:solidFill>
                <a:latin typeface="Montserrat"/>
                <a:cs typeface="Montserrat"/>
              </a:rPr>
              <a:t> </a:t>
            </a:r>
            <a:r>
              <a:rPr sz="800" dirty="0">
                <a:solidFill>
                  <a:srgbClr val="323537"/>
                </a:solidFill>
                <a:latin typeface="Montserrat"/>
                <a:cs typeface="Montserrat"/>
              </a:rPr>
              <a:t>this</a:t>
            </a:r>
            <a:r>
              <a:rPr sz="800" spc="-15" dirty="0">
                <a:solidFill>
                  <a:srgbClr val="323537"/>
                </a:solidFill>
                <a:latin typeface="Montserrat"/>
                <a:cs typeface="Montserrat"/>
              </a:rPr>
              <a:t> </a:t>
            </a:r>
            <a:r>
              <a:rPr sz="800" dirty="0">
                <a:solidFill>
                  <a:srgbClr val="323537"/>
                </a:solidFill>
                <a:latin typeface="Montserrat"/>
                <a:cs typeface="Montserrat"/>
              </a:rPr>
              <a:t>period,</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Financial</a:t>
            </a:r>
            <a:r>
              <a:rPr sz="800" spc="-10" dirty="0">
                <a:solidFill>
                  <a:srgbClr val="323537"/>
                </a:solidFill>
                <a:latin typeface="Montserrat"/>
                <a:cs typeface="Montserrat"/>
              </a:rPr>
              <a:t> </a:t>
            </a:r>
            <a:r>
              <a:rPr sz="800" dirty="0">
                <a:solidFill>
                  <a:srgbClr val="323537"/>
                </a:solidFill>
                <a:latin typeface="Montserrat"/>
                <a:cs typeface="Montserrat"/>
              </a:rPr>
              <a:t>Services</a:t>
            </a:r>
            <a:r>
              <a:rPr sz="800" spc="-15" dirty="0">
                <a:solidFill>
                  <a:srgbClr val="323537"/>
                </a:solidFill>
                <a:latin typeface="Montserrat"/>
                <a:cs typeface="Montserrat"/>
              </a:rPr>
              <a:t> </a:t>
            </a:r>
            <a:r>
              <a:rPr sz="800" dirty="0">
                <a:solidFill>
                  <a:srgbClr val="323537"/>
                </a:solidFill>
                <a:latin typeface="Montserrat"/>
                <a:cs typeface="Montserrat"/>
              </a:rPr>
              <a:t>Compensation</a:t>
            </a:r>
            <a:r>
              <a:rPr sz="800" spc="-15" dirty="0">
                <a:solidFill>
                  <a:srgbClr val="323537"/>
                </a:solidFill>
                <a:latin typeface="Montserrat"/>
                <a:cs typeface="Montserrat"/>
              </a:rPr>
              <a:t> </a:t>
            </a:r>
            <a:r>
              <a:rPr sz="800" dirty="0">
                <a:solidFill>
                  <a:srgbClr val="323537"/>
                </a:solidFill>
                <a:latin typeface="Montserrat"/>
                <a:cs typeface="Montserrat"/>
              </a:rPr>
              <a:t>Scheme</a:t>
            </a:r>
            <a:r>
              <a:rPr sz="800" spc="-10" dirty="0">
                <a:solidFill>
                  <a:srgbClr val="323537"/>
                </a:solidFill>
                <a:latin typeface="Montserrat"/>
                <a:cs typeface="Montserrat"/>
              </a:rPr>
              <a:t> </a:t>
            </a:r>
            <a:r>
              <a:rPr sz="800" dirty="0">
                <a:solidFill>
                  <a:srgbClr val="323537"/>
                </a:solidFill>
                <a:latin typeface="Montserrat"/>
                <a:cs typeface="Montserrat"/>
              </a:rPr>
              <a:t>(FSCS)</a:t>
            </a:r>
            <a:r>
              <a:rPr sz="800" spc="-15" dirty="0">
                <a:solidFill>
                  <a:srgbClr val="323537"/>
                </a:solidFill>
                <a:latin typeface="Montserrat"/>
                <a:cs typeface="Montserrat"/>
              </a:rPr>
              <a:t> </a:t>
            </a:r>
            <a:r>
              <a:rPr sz="800" spc="-10" dirty="0">
                <a:solidFill>
                  <a:srgbClr val="323537"/>
                </a:solidFill>
                <a:latin typeface="Montserrat"/>
                <a:cs typeface="Montserrat"/>
              </a:rPr>
              <a:t>currently covers</a:t>
            </a:r>
            <a:r>
              <a:rPr sz="800" spc="-15" dirty="0">
                <a:solidFill>
                  <a:srgbClr val="323537"/>
                </a:solidFill>
                <a:latin typeface="Montserrat"/>
                <a:cs typeface="Montserrat"/>
              </a:rPr>
              <a:t> </a:t>
            </a:r>
            <a:r>
              <a:rPr sz="800" dirty="0">
                <a:solidFill>
                  <a:srgbClr val="323537"/>
                </a:solidFill>
                <a:latin typeface="Montserrat"/>
                <a:cs typeface="Montserrat"/>
              </a:rPr>
              <a:t>each</a:t>
            </a:r>
            <a:r>
              <a:rPr sz="800" spc="-10" dirty="0">
                <a:solidFill>
                  <a:srgbClr val="323537"/>
                </a:solidFill>
                <a:latin typeface="Montserrat"/>
                <a:cs typeface="Montserrat"/>
              </a:rPr>
              <a:t> </a:t>
            </a:r>
            <a:r>
              <a:rPr sz="800" dirty="0">
                <a:solidFill>
                  <a:srgbClr val="323537"/>
                </a:solidFill>
                <a:latin typeface="Montserrat"/>
                <a:cs typeface="Montserrat"/>
              </a:rPr>
              <a:t>eligible</a:t>
            </a:r>
            <a:r>
              <a:rPr sz="800" spc="-15" dirty="0">
                <a:solidFill>
                  <a:srgbClr val="323537"/>
                </a:solidFill>
                <a:latin typeface="Montserrat"/>
                <a:cs typeface="Montserrat"/>
              </a:rPr>
              <a:t> </a:t>
            </a:r>
            <a:r>
              <a:rPr sz="800" spc="-10" dirty="0">
                <a:solidFill>
                  <a:srgbClr val="323537"/>
                </a:solidFill>
                <a:latin typeface="Montserrat"/>
                <a:cs typeface="Montserrat"/>
              </a:rPr>
              <a:t>investor</a:t>
            </a:r>
            <a:r>
              <a:rPr sz="800" spc="-15" dirty="0">
                <a:solidFill>
                  <a:srgbClr val="323537"/>
                </a:solidFill>
                <a:latin typeface="Montserrat"/>
                <a:cs typeface="Montserrat"/>
              </a:rPr>
              <a:t> </a:t>
            </a:r>
            <a:r>
              <a:rPr sz="800" dirty="0">
                <a:solidFill>
                  <a:srgbClr val="323537"/>
                </a:solidFill>
                <a:latin typeface="Montserrat"/>
                <a:cs typeface="Montserrat"/>
              </a:rPr>
              <a:t>for</a:t>
            </a:r>
            <a:r>
              <a:rPr sz="800" spc="-10" dirty="0">
                <a:solidFill>
                  <a:srgbClr val="323537"/>
                </a:solidFill>
                <a:latin typeface="Montserrat"/>
                <a:cs typeface="Montserrat"/>
              </a:rPr>
              <a:t> </a:t>
            </a:r>
            <a:r>
              <a:rPr sz="800" dirty="0">
                <a:solidFill>
                  <a:srgbClr val="323537"/>
                </a:solidFill>
                <a:latin typeface="Montserrat"/>
                <a:cs typeface="Montserrat"/>
              </a:rPr>
              <a:t>up</a:t>
            </a:r>
            <a:r>
              <a:rPr sz="800" spc="-15" dirty="0">
                <a:solidFill>
                  <a:srgbClr val="323537"/>
                </a:solidFill>
                <a:latin typeface="Montserrat"/>
                <a:cs typeface="Montserrat"/>
              </a:rPr>
              <a:t> </a:t>
            </a:r>
            <a:r>
              <a:rPr sz="800" spc="-25" dirty="0">
                <a:solidFill>
                  <a:srgbClr val="323537"/>
                </a:solidFill>
                <a:latin typeface="Montserrat"/>
                <a:cs typeface="Montserrat"/>
              </a:rPr>
              <a:t>to</a:t>
            </a:r>
            <a:endParaRPr sz="800" dirty="0">
              <a:latin typeface="Montserrat"/>
              <a:cs typeface="Montserrat"/>
            </a:endParaRPr>
          </a:p>
          <a:p>
            <a:pPr marL="12700">
              <a:lnSpc>
                <a:spcPct val="100000"/>
              </a:lnSpc>
            </a:pPr>
            <a:r>
              <a:rPr sz="800" spc="-10" dirty="0">
                <a:solidFill>
                  <a:srgbClr val="323537"/>
                </a:solidFill>
                <a:latin typeface="Montserrat"/>
                <a:cs typeface="Montserrat"/>
              </a:rPr>
              <a:t>£</a:t>
            </a:r>
            <a:r>
              <a:rPr lang="en-GB" sz="800" spc="-10" dirty="0">
                <a:solidFill>
                  <a:srgbClr val="323537"/>
                </a:solidFill>
                <a:latin typeface="Montserrat"/>
                <a:cs typeface="Montserrat"/>
              </a:rPr>
              <a:t>85</a:t>
            </a:r>
            <a:r>
              <a:rPr sz="800" spc="-10" dirty="0">
                <a:solidFill>
                  <a:srgbClr val="323537"/>
                </a:solidFill>
                <a:latin typeface="Montserrat"/>
                <a:cs typeface="Montserrat"/>
              </a:rPr>
              <a:t>,000</a:t>
            </a:r>
            <a:r>
              <a:rPr sz="800" dirty="0">
                <a:solidFill>
                  <a:srgbClr val="323537"/>
                </a:solidFill>
                <a:latin typeface="Montserrat"/>
                <a:cs typeface="Montserrat"/>
              </a:rPr>
              <a:t> in the event the</a:t>
            </a:r>
            <a:r>
              <a:rPr sz="800" spc="5" dirty="0">
                <a:solidFill>
                  <a:srgbClr val="323537"/>
                </a:solidFill>
                <a:latin typeface="Montserrat"/>
                <a:cs typeface="Montserrat"/>
              </a:rPr>
              <a:t> </a:t>
            </a:r>
            <a:r>
              <a:rPr sz="800" spc="-10" dirty="0">
                <a:solidFill>
                  <a:srgbClr val="323537"/>
                </a:solidFill>
                <a:latin typeface="Montserrat"/>
                <a:cs typeface="Montserrat"/>
              </a:rPr>
              <a:t>Administrator</a:t>
            </a:r>
            <a:r>
              <a:rPr sz="800" dirty="0">
                <a:solidFill>
                  <a:srgbClr val="323537"/>
                </a:solidFill>
                <a:latin typeface="Montserrat"/>
                <a:cs typeface="Montserrat"/>
              </a:rPr>
              <a:t> and Custodian is</a:t>
            </a:r>
            <a:r>
              <a:rPr sz="800" spc="5" dirty="0">
                <a:solidFill>
                  <a:srgbClr val="323537"/>
                </a:solidFill>
                <a:latin typeface="Montserrat"/>
                <a:cs typeface="Montserrat"/>
              </a:rPr>
              <a:t> </a:t>
            </a:r>
            <a:r>
              <a:rPr sz="800" dirty="0">
                <a:solidFill>
                  <a:srgbClr val="323537"/>
                </a:solidFill>
                <a:latin typeface="Montserrat"/>
                <a:cs typeface="Montserrat"/>
              </a:rPr>
              <a:t>unable to meet its</a:t>
            </a:r>
            <a:r>
              <a:rPr sz="800" spc="5" dirty="0">
                <a:solidFill>
                  <a:srgbClr val="323537"/>
                </a:solidFill>
                <a:latin typeface="Montserrat"/>
                <a:cs typeface="Montserrat"/>
              </a:rPr>
              <a:t> </a:t>
            </a:r>
            <a:r>
              <a:rPr sz="800" dirty="0">
                <a:solidFill>
                  <a:srgbClr val="323537"/>
                </a:solidFill>
                <a:latin typeface="Montserrat"/>
                <a:cs typeface="Montserrat"/>
              </a:rPr>
              <a:t>financial </a:t>
            </a:r>
            <a:r>
              <a:rPr sz="800" spc="-10" dirty="0">
                <a:solidFill>
                  <a:srgbClr val="323537"/>
                </a:solidFill>
                <a:latin typeface="Montserrat"/>
                <a:cs typeface="Montserrat"/>
              </a:rPr>
              <a:t>obligations.</a:t>
            </a:r>
            <a:endParaRPr sz="800" dirty="0">
              <a:latin typeface="Montserrat"/>
              <a:cs typeface="Montserrat"/>
            </a:endParaRPr>
          </a:p>
          <a:p>
            <a:pPr marL="12700" marR="158115">
              <a:lnSpc>
                <a:spcPct val="100000"/>
              </a:lnSpc>
              <a:spcBef>
                <a:spcPts val="850"/>
              </a:spcBef>
            </a:pPr>
            <a:r>
              <a:rPr sz="800" dirty="0">
                <a:solidFill>
                  <a:srgbClr val="323537"/>
                </a:solidFill>
                <a:latin typeface="Montserrat"/>
                <a:cs typeface="Montserrat"/>
              </a:rPr>
              <a:t>For</a:t>
            </a:r>
            <a:r>
              <a:rPr sz="800" spc="-20" dirty="0">
                <a:solidFill>
                  <a:srgbClr val="323537"/>
                </a:solidFill>
                <a:latin typeface="Montserrat"/>
                <a:cs typeface="Montserrat"/>
              </a:rPr>
              <a:t> </a:t>
            </a:r>
            <a:r>
              <a:rPr sz="800" dirty="0">
                <a:solidFill>
                  <a:srgbClr val="323537"/>
                </a:solidFill>
                <a:latin typeface="Montserrat"/>
                <a:cs typeface="Montserrat"/>
              </a:rPr>
              <a:t>further</a:t>
            </a:r>
            <a:r>
              <a:rPr sz="800" spc="-20" dirty="0">
                <a:solidFill>
                  <a:srgbClr val="323537"/>
                </a:solidFill>
                <a:latin typeface="Montserrat"/>
                <a:cs typeface="Montserrat"/>
              </a:rPr>
              <a:t> </a:t>
            </a:r>
            <a:r>
              <a:rPr sz="800" dirty="0">
                <a:solidFill>
                  <a:srgbClr val="323537"/>
                </a:solidFill>
                <a:latin typeface="Montserrat"/>
                <a:cs typeface="Montserrat"/>
              </a:rPr>
              <a:t>information</a:t>
            </a:r>
            <a:r>
              <a:rPr sz="800" spc="-20" dirty="0">
                <a:solidFill>
                  <a:srgbClr val="323537"/>
                </a:solidFill>
                <a:latin typeface="Montserrat"/>
                <a:cs typeface="Montserrat"/>
              </a:rPr>
              <a:t> </a:t>
            </a:r>
            <a:r>
              <a:rPr sz="800" dirty="0">
                <a:solidFill>
                  <a:srgbClr val="323537"/>
                </a:solidFill>
                <a:latin typeface="Montserrat"/>
                <a:cs typeface="Montserrat"/>
              </a:rPr>
              <a:t>about</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Financial</a:t>
            </a:r>
            <a:r>
              <a:rPr sz="800" spc="-15" dirty="0">
                <a:solidFill>
                  <a:srgbClr val="323537"/>
                </a:solidFill>
                <a:latin typeface="Montserrat"/>
                <a:cs typeface="Montserrat"/>
              </a:rPr>
              <a:t> </a:t>
            </a:r>
            <a:r>
              <a:rPr sz="800" dirty="0">
                <a:solidFill>
                  <a:srgbClr val="323537"/>
                </a:solidFill>
                <a:latin typeface="Montserrat"/>
                <a:cs typeface="Montserrat"/>
              </a:rPr>
              <a:t>Services</a:t>
            </a:r>
            <a:r>
              <a:rPr sz="800" spc="-20" dirty="0">
                <a:solidFill>
                  <a:srgbClr val="323537"/>
                </a:solidFill>
                <a:latin typeface="Montserrat"/>
                <a:cs typeface="Montserrat"/>
              </a:rPr>
              <a:t> </a:t>
            </a:r>
            <a:r>
              <a:rPr sz="800" dirty="0">
                <a:solidFill>
                  <a:srgbClr val="323537"/>
                </a:solidFill>
                <a:latin typeface="Montserrat"/>
                <a:cs typeface="Montserrat"/>
              </a:rPr>
              <a:t>Compensation</a:t>
            </a:r>
            <a:r>
              <a:rPr sz="800" spc="-20" dirty="0">
                <a:solidFill>
                  <a:srgbClr val="323537"/>
                </a:solidFill>
                <a:latin typeface="Montserrat"/>
                <a:cs typeface="Montserrat"/>
              </a:rPr>
              <a:t> </a:t>
            </a:r>
            <a:r>
              <a:rPr sz="800" dirty="0">
                <a:solidFill>
                  <a:srgbClr val="323537"/>
                </a:solidFill>
                <a:latin typeface="Montserrat"/>
                <a:cs typeface="Montserrat"/>
              </a:rPr>
              <a:t>Scheme</a:t>
            </a:r>
            <a:r>
              <a:rPr sz="800" spc="-20" dirty="0">
                <a:solidFill>
                  <a:srgbClr val="323537"/>
                </a:solidFill>
                <a:latin typeface="Montserrat"/>
                <a:cs typeface="Montserrat"/>
              </a:rPr>
              <a:t> </a:t>
            </a:r>
            <a:r>
              <a:rPr sz="800" dirty="0">
                <a:solidFill>
                  <a:srgbClr val="323537"/>
                </a:solidFill>
                <a:latin typeface="Montserrat"/>
                <a:cs typeface="Montserrat"/>
              </a:rPr>
              <a:t>(including</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latest</a:t>
            </a:r>
            <a:r>
              <a:rPr sz="800" spc="-20" dirty="0">
                <a:solidFill>
                  <a:srgbClr val="323537"/>
                </a:solidFill>
                <a:latin typeface="Montserrat"/>
                <a:cs typeface="Montserrat"/>
              </a:rPr>
              <a:t> </a:t>
            </a:r>
            <a:r>
              <a:rPr sz="800" dirty="0">
                <a:solidFill>
                  <a:srgbClr val="323537"/>
                </a:solidFill>
                <a:latin typeface="Montserrat"/>
                <a:cs typeface="Montserrat"/>
              </a:rPr>
              <a:t>amounts</a:t>
            </a:r>
            <a:r>
              <a:rPr sz="800" spc="-20" dirty="0">
                <a:solidFill>
                  <a:srgbClr val="323537"/>
                </a:solidFill>
                <a:latin typeface="Montserrat"/>
                <a:cs typeface="Montserrat"/>
              </a:rPr>
              <a:t> </a:t>
            </a:r>
            <a:r>
              <a:rPr sz="800" spc="-10" dirty="0">
                <a:solidFill>
                  <a:srgbClr val="323537"/>
                </a:solidFill>
                <a:latin typeface="Montserrat"/>
                <a:cs typeface="Montserrat"/>
              </a:rPr>
              <a:t>covered</a:t>
            </a:r>
            <a:r>
              <a:rPr sz="800" spc="-20" dirty="0">
                <a:solidFill>
                  <a:srgbClr val="323537"/>
                </a:solidFill>
                <a:latin typeface="Montserrat"/>
                <a:cs typeface="Montserrat"/>
              </a:rPr>
              <a:t> </a:t>
            </a:r>
            <a:r>
              <a:rPr sz="800" spc="-25" dirty="0">
                <a:solidFill>
                  <a:srgbClr val="323537"/>
                </a:solidFill>
                <a:latin typeface="Montserrat"/>
                <a:cs typeface="Montserrat"/>
              </a:rPr>
              <a:t>and</a:t>
            </a:r>
            <a:r>
              <a:rPr sz="800" dirty="0">
                <a:solidFill>
                  <a:srgbClr val="323537"/>
                </a:solidFill>
                <a:latin typeface="Montserrat"/>
                <a:cs typeface="Montserrat"/>
              </a:rPr>
              <a:t> eligibility</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claim)</a:t>
            </a:r>
            <a:r>
              <a:rPr sz="800" spc="-20" dirty="0">
                <a:solidFill>
                  <a:srgbClr val="323537"/>
                </a:solidFill>
                <a:latin typeface="Montserrat"/>
                <a:cs typeface="Montserrat"/>
              </a:rPr>
              <a:t> </a:t>
            </a:r>
            <a:r>
              <a:rPr sz="800" dirty="0">
                <a:solidFill>
                  <a:srgbClr val="323537"/>
                </a:solidFill>
                <a:latin typeface="Montserrat"/>
                <a:cs typeface="Montserrat"/>
              </a:rPr>
              <a:t>please</a:t>
            </a:r>
            <a:r>
              <a:rPr sz="800" spc="-15" dirty="0">
                <a:solidFill>
                  <a:srgbClr val="323537"/>
                </a:solidFill>
                <a:latin typeface="Montserrat"/>
                <a:cs typeface="Montserrat"/>
              </a:rPr>
              <a:t> </a:t>
            </a:r>
            <a:r>
              <a:rPr sz="800" dirty="0">
                <a:solidFill>
                  <a:srgbClr val="323537"/>
                </a:solidFill>
                <a:latin typeface="Montserrat"/>
                <a:cs typeface="Montserrat"/>
              </a:rPr>
              <a:t>call</a:t>
            </a:r>
            <a:r>
              <a:rPr sz="800" spc="-20" dirty="0">
                <a:solidFill>
                  <a:srgbClr val="323537"/>
                </a:solidFill>
                <a:latin typeface="Montserrat"/>
                <a:cs typeface="Montserrat"/>
              </a:rPr>
              <a:t> </a:t>
            </a:r>
            <a:r>
              <a:rPr sz="800" dirty="0">
                <a:solidFill>
                  <a:srgbClr val="323537"/>
                </a:solidFill>
                <a:latin typeface="Montserrat"/>
                <a:cs typeface="Montserrat"/>
              </a:rPr>
              <a:t>0800</a:t>
            </a:r>
            <a:r>
              <a:rPr sz="800" spc="-15" dirty="0">
                <a:solidFill>
                  <a:srgbClr val="323537"/>
                </a:solidFill>
                <a:latin typeface="Montserrat"/>
                <a:cs typeface="Montserrat"/>
              </a:rPr>
              <a:t> </a:t>
            </a:r>
            <a:r>
              <a:rPr sz="800" dirty="0">
                <a:solidFill>
                  <a:srgbClr val="323537"/>
                </a:solidFill>
                <a:latin typeface="Montserrat"/>
                <a:cs typeface="Montserrat"/>
              </a:rPr>
              <a:t>678</a:t>
            </a:r>
            <a:r>
              <a:rPr sz="800" spc="-15" dirty="0">
                <a:solidFill>
                  <a:srgbClr val="323537"/>
                </a:solidFill>
                <a:latin typeface="Montserrat"/>
                <a:cs typeface="Montserrat"/>
              </a:rPr>
              <a:t> </a:t>
            </a:r>
            <a:r>
              <a:rPr sz="800" dirty="0">
                <a:solidFill>
                  <a:srgbClr val="323537"/>
                </a:solidFill>
                <a:latin typeface="Montserrat"/>
                <a:cs typeface="Montserrat"/>
              </a:rPr>
              <a:t>1100</a:t>
            </a:r>
            <a:r>
              <a:rPr sz="800" spc="-20" dirty="0">
                <a:solidFill>
                  <a:srgbClr val="323537"/>
                </a:solidFill>
                <a:latin typeface="Montserrat"/>
                <a:cs typeface="Montserrat"/>
              </a:rPr>
              <a:t> </a:t>
            </a:r>
            <a:r>
              <a:rPr sz="800" dirty="0">
                <a:solidFill>
                  <a:srgbClr val="323537"/>
                </a:solidFill>
                <a:latin typeface="Montserrat"/>
                <a:cs typeface="Montserrat"/>
              </a:rPr>
              <a:t>or</a:t>
            </a:r>
            <a:r>
              <a:rPr sz="800" spc="-15" dirty="0">
                <a:solidFill>
                  <a:srgbClr val="323537"/>
                </a:solidFill>
                <a:latin typeface="Montserrat"/>
                <a:cs typeface="Montserrat"/>
              </a:rPr>
              <a:t> </a:t>
            </a:r>
            <a:r>
              <a:rPr sz="800" spc="-10" dirty="0">
                <a:solidFill>
                  <a:srgbClr val="323537"/>
                </a:solidFill>
                <a:latin typeface="Montserrat"/>
                <a:cs typeface="Montserrat"/>
              </a:rPr>
              <a:t>refer</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FSCS</a:t>
            </a:r>
            <a:r>
              <a:rPr sz="800" spc="-20" dirty="0">
                <a:solidFill>
                  <a:srgbClr val="323537"/>
                </a:solidFill>
                <a:latin typeface="Montserrat"/>
                <a:cs typeface="Montserrat"/>
              </a:rPr>
              <a:t> </a:t>
            </a:r>
            <a:r>
              <a:rPr sz="800" dirty="0">
                <a:solidFill>
                  <a:srgbClr val="323537"/>
                </a:solidFill>
                <a:latin typeface="Montserrat"/>
                <a:cs typeface="Montserrat"/>
              </a:rPr>
              <a:t>website,</a:t>
            </a:r>
            <a:r>
              <a:rPr sz="800" spc="-15" dirty="0">
                <a:solidFill>
                  <a:srgbClr val="323537"/>
                </a:solidFill>
                <a:latin typeface="Montserrat"/>
                <a:cs typeface="Montserrat"/>
              </a:rPr>
              <a:t> </a:t>
            </a:r>
            <a:r>
              <a:rPr sz="800" spc="-10" dirty="0">
                <a:solidFill>
                  <a:srgbClr val="323537"/>
                </a:solidFill>
                <a:latin typeface="Montserrat"/>
                <a:cs typeface="Montserrat"/>
                <a:hlinkClick r:id="rId2"/>
              </a:rPr>
              <a:t>www.fscs.org.uk.</a:t>
            </a:r>
            <a:endParaRPr sz="800" dirty="0">
              <a:latin typeface="Montserrat"/>
              <a:cs typeface="Montserrat"/>
            </a:endParaRPr>
          </a:p>
        </p:txBody>
      </p:sp>
      <p:sp>
        <p:nvSpPr>
          <p:cNvPr id="13" name="object 13"/>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13</a:t>
            </a:fld>
            <a:endParaRPr spc="-25" dirty="0"/>
          </a:p>
        </p:txBody>
      </p:sp>
      <p:sp>
        <p:nvSpPr>
          <p:cNvPr id="12" name="object 12"/>
          <p:cNvSpPr txBox="1"/>
          <p:nvPr/>
        </p:nvSpPr>
        <p:spPr>
          <a:xfrm>
            <a:off x="635299" y="4867470"/>
            <a:ext cx="6276340" cy="483870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RISKS</a:t>
            </a:r>
            <a:endParaRPr sz="1600" dirty="0">
              <a:latin typeface="Montserrat"/>
              <a:cs typeface="Montserrat"/>
            </a:endParaRPr>
          </a:p>
          <a:p>
            <a:pPr marL="12700" marR="26034">
              <a:lnSpc>
                <a:spcPct val="100000"/>
              </a:lnSpc>
              <a:spcBef>
                <a:spcPts val="590"/>
              </a:spcBef>
            </a:pPr>
            <a:r>
              <a:rPr sz="800" dirty="0">
                <a:solidFill>
                  <a:srgbClr val="323537"/>
                </a:solidFill>
                <a:latin typeface="Montserrat"/>
                <a:cs typeface="Montserrat"/>
              </a:rPr>
              <a:t>All</a:t>
            </a:r>
            <a:r>
              <a:rPr sz="800" spc="-20" dirty="0">
                <a:solidFill>
                  <a:srgbClr val="323537"/>
                </a:solidFill>
                <a:latin typeface="Montserrat"/>
                <a:cs typeface="Montserrat"/>
              </a:rPr>
              <a:t> </a:t>
            </a:r>
            <a:r>
              <a:rPr sz="800" dirty="0">
                <a:solidFill>
                  <a:srgbClr val="323537"/>
                </a:solidFill>
                <a:latin typeface="Montserrat"/>
                <a:cs typeface="Montserrat"/>
              </a:rPr>
              <a:t>investments</a:t>
            </a:r>
            <a:r>
              <a:rPr sz="800" spc="-20" dirty="0">
                <a:solidFill>
                  <a:srgbClr val="323537"/>
                </a:solidFill>
                <a:latin typeface="Montserrat"/>
                <a:cs typeface="Montserrat"/>
              </a:rPr>
              <a:t> </a:t>
            </a:r>
            <a:r>
              <a:rPr sz="800" dirty="0">
                <a:solidFill>
                  <a:srgbClr val="323537"/>
                </a:solidFill>
                <a:latin typeface="Montserrat"/>
                <a:cs typeface="Montserrat"/>
              </a:rPr>
              <a:t>carry</a:t>
            </a:r>
            <a:r>
              <a:rPr sz="800" spc="-20" dirty="0">
                <a:solidFill>
                  <a:srgbClr val="323537"/>
                </a:solidFill>
                <a:latin typeface="Montserrat"/>
                <a:cs typeface="Montserrat"/>
              </a:rPr>
              <a:t> </a:t>
            </a:r>
            <a:r>
              <a:rPr sz="800" dirty="0">
                <a:solidFill>
                  <a:srgbClr val="323537"/>
                </a:solidFill>
                <a:latin typeface="Montserrat"/>
                <a:cs typeface="Montserrat"/>
              </a:rPr>
              <a:t>risk.</a:t>
            </a:r>
            <a:r>
              <a:rPr sz="800" spc="-20" dirty="0">
                <a:solidFill>
                  <a:srgbClr val="323537"/>
                </a:solidFill>
                <a:latin typeface="Montserrat"/>
                <a:cs typeface="Montserrat"/>
              </a:rPr>
              <a:t> </a:t>
            </a:r>
            <a:r>
              <a:rPr sz="800" dirty="0">
                <a:solidFill>
                  <a:srgbClr val="323537"/>
                </a:solidFill>
                <a:latin typeface="Montserrat"/>
                <a:cs typeface="Montserrat"/>
              </a:rPr>
              <a:t>Prior</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investing</a:t>
            </a:r>
            <a:r>
              <a:rPr sz="800" spc="-20" dirty="0">
                <a:solidFill>
                  <a:srgbClr val="323537"/>
                </a:solidFill>
                <a:latin typeface="Montserrat"/>
                <a:cs typeface="Montserrat"/>
              </a:rPr>
              <a:t> </a:t>
            </a:r>
            <a:r>
              <a:rPr sz="800" dirty="0">
                <a:solidFill>
                  <a:srgbClr val="323537"/>
                </a:solidFill>
                <a:latin typeface="Montserrat"/>
                <a:cs typeface="Montserrat"/>
              </a:rPr>
              <a:t>in</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need</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make</a:t>
            </a:r>
            <a:r>
              <a:rPr sz="800" spc="-15" dirty="0">
                <a:solidFill>
                  <a:srgbClr val="323537"/>
                </a:solidFill>
                <a:latin typeface="Montserrat"/>
                <a:cs typeface="Montserrat"/>
              </a:rPr>
              <a:t> </a:t>
            </a:r>
            <a:r>
              <a:rPr sz="800" dirty="0">
                <a:solidFill>
                  <a:srgbClr val="323537"/>
                </a:solidFill>
                <a:latin typeface="Montserrat"/>
                <a:cs typeface="Montserrat"/>
              </a:rPr>
              <a:t>sure</a:t>
            </a:r>
            <a:r>
              <a:rPr sz="800" spc="-20" dirty="0">
                <a:solidFill>
                  <a:srgbClr val="323537"/>
                </a:solidFill>
                <a:latin typeface="Montserrat"/>
                <a:cs typeface="Montserrat"/>
              </a:rPr>
              <a:t> </a:t>
            </a:r>
            <a:r>
              <a:rPr sz="80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fully</a:t>
            </a:r>
            <a:r>
              <a:rPr sz="800" spc="-20" dirty="0">
                <a:solidFill>
                  <a:srgbClr val="323537"/>
                </a:solidFill>
                <a:latin typeface="Montserrat"/>
                <a:cs typeface="Montserrat"/>
              </a:rPr>
              <a:t> </a:t>
            </a:r>
            <a:r>
              <a:rPr sz="800" dirty="0">
                <a:solidFill>
                  <a:srgbClr val="323537"/>
                </a:solidFill>
                <a:latin typeface="Montserrat"/>
                <a:cs typeface="Montserrat"/>
              </a:rPr>
              <a:t>understand</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risks</a:t>
            </a:r>
            <a:r>
              <a:rPr sz="800" spc="-20" dirty="0">
                <a:solidFill>
                  <a:srgbClr val="323537"/>
                </a:solidFill>
                <a:latin typeface="Montserrat"/>
                <a:cs typeface="Montserrat"/>
              </a:rPr>
              <a:t> </a:t>
            </a:r>
            <a:r>
              <a:rPr sz="80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are</a:t>
            </a:r>
            <a:r>
              <a:rPr sz="800" spc="-20" dirty="0">
                <a:solidFill>
                  <a:srgbClr val="323537"/>
                </a:solidFill>
                <a:latin typeface="Montserrat"/>
                <a:cs typeface="Montserrat"/>
              </a:rPr>
              <a:t> </a:t>
            </a:r>
            <a:r>
              <a:rPr sz="800" spc="-10" dirty="0">
                <a:solidFill>
                  <a:srgbClr val="323537"/>
                </a:solidFill>
                <a:latin typeface="Montserrat"/>
                <a:cs typeface="Montserrat"/>
              </a:rPr>
              <a:t>taking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accept</a:t>
            </a:r>
            <a:r>
              <a:rPr sz="800" spc="-15" dirty="0">
                <a:solidFill>
                  <a:srgbClr val="323537"/>
                </a:solidFill>
                <a:latin typeface="Montserrat"/>
                <a:cs typeface="Montserrat"/>
              </a:rPr>
              <a:t> </a:t>
            </a:r>
            <a:r>
              <a:rPr sz="800" dirty="0">
                <a:solidFill>
                  <a:srgbClr val="323537"/>
                </a:solidFill>
                <a:latin typeface="Montserrat"/>
                <a:cs typeface="Montserrat"/>
              </a:rPr>
              <a:t>these.</a:t>
            </a:r>
            <a:r>
              <a:rPr sz="800" spc="-10" dirty="0">
                <a:solidFill>
                  <a:srgbClr val="323537"/>
                </a:solidFill>
                <a:latin typeface="Montserrat"/>
                <a:cs typeface="Montserrat"/>
              </a:rPr>
              <a:t> </a:t>
            </a:r>
            <a:r>
              <a:rPr sz="800" dirty="0">
                <a:solidFill>
                  <a:srgbClr val="323537"/>
                </a:solidFill>
                <a:latin typeface="Montserrat"/>
                <a:cs typeface="Montserrat"/>
              </a:rPr>
              <a:t>Having</a:t>
            </a:r>
            <a:r>
              <a:rPr sz="800" spc="-15" dirty="0">
                <a:solidFill>
                  <a:srgbClr val="323537"/>
                </a:solidFill>
                <a:latin typeface="Montserrat"/>
                <a:cs typeface="Montserrat"/>
              </a:rPr>
              <a:t> </a:t>
            </a:r>
            <a:r>
              <a:rPr sz="800" dirty="0">
                <a:solidFill>
                  <a:srgbClr val="323537"/>
                </a:solidFill>
                <a:latin typeface="Montserrat"/>
                <a:cs typeface="Montserrat"/>
              </a:rPr>
              <a:t>read</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Brochure</a:t>
            </a:r>
            <a:r>
              <a:rPr sz="800" spc="-15" dirty="0">
                <a:solidFill>
                  <a:srgbClr val="323537"/>
                </a:solidFill>
                <a:latin typeface="Montserrat"/>
                <a:cs typeface="Montserrat"/>
              </a:rPr>
              <a:t>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supporting</a:t>
            </a:r>
            <a:r>
              <a:rPr sz="800" spc="-10" dirty="0">
                <a:solidFill>
                  <a:srgbClr val="323537"/>
                </a:solidFill>
                <a:latin typeface="Montserrat"/>
                <a:cs typeface="Montserrat"/>
              </a:rPr>
              <a:t> material,</a:t>
            </a:r>
            <a:r>
              <a:rPr sz="800" spc="-15" dirty="0">
                <a:solidFill>
                  <a:srgbClr val="323537"/>
                </a:solidFill>
                <a:latin typeface="Montserrat"/>
                <a:cs typeface="Montserrat"/>
              </a:rPr>
              <a:t> </a:t>
            </a:r>
            <a:r>
              <a:rPr sz="800" dirty="0">
                <a:solidFill>
                  <a:srgbClr val="323537"/>
                </a:solidFill>
                <a:latin typeface="Montserrat"/>
                <a:cs typeface="Montserrat"/>
              </a:rPr>
              <a:t>if</a:t>
            </a:r>
            <a:r>
              <a:rPr sz="800" spc="-15" dirty="0">
                <a:solidFill>
                  <a:srgbClr val="323537"/>
                </a:solidFill>
                <a:latin typeface="Montserrat"/>
                <a:cs typeface="Montserrat"/>
              </a:rPr>
              <a:t> </a:t>
            </a:r>
            <a:r>
              <a:rPr sz="800" dirty="0">
                <a:solidFill>
                  <a:srgbClr val="323537"/>
                </a:solidFill>
                <a:latin typeface="Montserrat"/>
                <a:cs typeface="Montserrat"/>
              </a:rPr>
              <a:t>there</a:t>
            </a:r>
            <a:r>
              <a:rPr sz="800" spc="-10" dirty="0">
                <a:solidFill>
                  <a:srgbClr val="323537"/>
                </a:solidFill>
                <a:latin typeface="Montserrat"/>
                <a:cs typeface="Montserrat"/>
              </a:rPr>
              <a:t> </a:t>
            </a:r>
            <a:r>
              <a:rPr sz="800" dirty="0">
                <a:solidFill>
                  <a:srgbClr val="323537"/>
                </a:solidFill>
                <a:latin typeface="Montserrat"/>
                <a:cs typeface="Montserrat"/>
              </a:rPr>
              <a:t>are</a:t>
            </a:r>
            <a:r>
              <a:rPr sz="800" spc="-15" dirty="0">
                <a:solidFill>
                  <a:srgbClr val="323537"/>
                </a:solidFill>
                <a:latin typeface="Montserrat"/>
                <a:cs typeface="Montserrat"/>
              </a:rPr>
              <a:t> </a:t>
            </a:r>
            <a:r>
              <a:rPr sz="800" dirty="0">
                <a:solidFill>
                  <a:srgbClr val="323537"/>
                </a:solidFill>
                <a:latin typeface="Montserrat"/>
                <a:cs typeface="Montserrat"/>
              </a:rPr>
              <a:t>any</a:t>
            </a:r>
            <a:r>
              <a:rPr sz="800" spc="-10" dirty="0">
                <a:solidFill>
                  <a:srgbClr val="323537"/>
                </a:solidFill>
                <a:latin typeface="Montserrat"/>
                <a:cs typeface="Montserrat"/>
              </a:rPr>
              <a:t> </a:t>
            </a:r>
            <a:r>
              <a:rPr sz="800" dirty="0">
                <a:solidFill>
                  <a:srgbClr val="323537"/>
                </a:solidFill>
                <a:latin typeface="Montserrat"/>
                <a:cs typeface="Montserrat"/>
              </a:rPr>
              <a:t>areas</a:t>
            </a:r>
            <a:r>
              <a:rPr sz="800" spc="-15" dirty="0">
                <a:solidFill>
                  <a:srgbClr val="323537"/>
                </a:solidFill>
                <a:latin typeface="Montserrat"/>
                <a:cs typeface="Montserrat"/>
              </a:rPr>
              <a:t> </a:t>
            </a:r>
            <a:r>
              <a:rPr sz="800" dirty="0">
                <a:solidFill>
                  <a:srgbClr val="323537"/>
                </a:solidFill>
                <a:latin typeface="Montserrat"/>
                <a:cs typeface="Montserrat"/>
              </a:rPr>
              <a:t>that</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are</a:t>
            </a:r>
            <a:r>
              <a:rPr sz="800" spc="-15" dirty="0">
                <a:solidFill>
                  <a:srgbClr val="323537"/>
                </a:solidFill>
                <a:latin typeface="Montserrat"/>
                <a:cs typeface="Montserrat"/>
              </a:rPr>
              <a:t> </a:t>
            </a:r>
            <a:r>
              <a:rPr sz="800" dirty="0">
                <a:solidFill>
                  <a:srgbClr val="323537"/>
                </a:solidFill>
                <a:latin typeface="Montserrat"/>
                <a:cs typeface="Montserrat"/>
              </a:rPr>
              <a:t>still</a:t>
            </a:r>
            <a:r>
              <a:rPr sz="800" spc="-15" dirty="0">
                <a:solidFill>
                  <a:srgbClr val="323537"/>
                </a:solidFill>
                <a:latin typeface="Montserrat"/>
                <a:cs typeface="Montserrat"/>
              </a:rPr>
              <a:t> </a:t>
            </a:r>
            <a:r>
              <a:rPr sz="800" dirty="0">
                <a:solidFill>
                  <a:srgbClr val="323537"/>
                </a:solidFill>
                <a:latin typeface="Montserrat"/>
                <a:cs typeface="Montserrat"/>
              </a:rPr>
              <a:t>unsure</a:t>
            </a:r>
            <a:r>
              <a:rPr sz="800" spc="-10" dirty="0">
                <a:solidFill>
                  <a:srgbClr val="323537"/>
                </a:solidFill>
                <a:latin typeface="Montserrat"/>
                <a:cs typeface="Montserrat"/>
              </a:rPr>
              <a:t> about, </a:t>
            </a:r>
            <a:r>
              <a:rPr sz="800" dirty="0">
                <a:solidFill>
                  <a:srgbClr val="323537"/>
                </a:solidFill>
                <a:latin typeface="Montserrat"/>
                <a:cs typeface="Montserrat"/>
              </a:rPr>
              <a:t>please</a:t>
            </a:r>
            <a:r>
              <a:rPr sz="800" spc="-10" dirty="0">
                <a:solidFill>
                  <a:srgbClr val="323537"/>
                </a:solidFill>
                <a:latin typeface="Montserrat"/>
                <a:cs typeface="Montserrat"/>
              </a:rPr>
              <a:t> </a:t>
            </a:r>
            <a:r>
              <a:rPr sz="800" dirty="0">
                <a:solidFill>
                  <a:srgbClr val="323537"/>
                </a:solidFill>
                <a:latin typeface="Montserrat"/>
                <a:cs typeface="Montserrat"/>
              </a:rPr>
              <a:t>consult</a:t>
            </a:r>
            <a:r>
              <a:rPr sz="800" spc="-5"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dirty="0">
                <a:solidFill>
                  <a:srgbClr val="323537"/>
                </a:solidFill>
                <a:latin typeface="Montserrat"/>
                <a:cs typeface="Montserrat"/>
              </a:rPr>
              <a:t>financial</a:t>
            </a:r>
            <a:r>
              <a:rPr sz="800" spc="-5" dirty="0">
                <a:solidFill>
                  <a:srgbClr val="323537"/>
                </a:solidFill>
                <a:latin typeface="Montserrat"/>
                <a:cs typeface="Montserrat"/>
              </a:rPr>
              <a:t> </a:t>
            </a:r>
            <a:r>
              <a:rPr sz="800" dirty="0">
                <a:solidFill>
                  <a:srgbClr val="323537"/>
                </a:solidFill>
                <a:latin typeface="Montserrat"/>
                <a:cs typeface="Montserrat"/>
              </a:rPr>
              <a:t>adviser</a:t>
            </a:r>
            <a:r>
              <a:rPr sz="800" spc="-5" dirty="0">
                <a:solidFill>
                  <a:srgbClr val="323537"/>
                </a:solidFill>
                <a:latin typeface="Montserrat"/>
                <a:cs typeface="Montserrat"/>
              </a:rPr>
              <a:t> </a:t>
            </a:r>
            <a:r>
              <a:rPr sz="800" dirty="0">
                <a:solidFill>
                  <a:srgbClr val="323537"/>
                </a:solidFill>
                <a:latin typeface="Montserrat"/>
                <a:cs typeface="Montserrat"/>
              </a:rPr>
              <a:t>who</a:t>
            </a:r>
            <a:r>
              <a:rPr sz="800" spc="-5" dirty="0">
                <a:solidFill>
                  <a:srgbClr val="323537"/>
                </a:solidFill>
                <a:latin typeface="Montserrat"/>
                <a:cs typeface="Montserrat"/>
              </a:rPr>
              <a:t> </a:t>
            </a:r>
            <a:r>
              <a:rPr sz="800" dirty="0">
                <a:solidFill>
                  <a:srgbClr val="323537"/>
                </a:solidFill>
                <a:latin typeface="Montserrat"/>
                <a:cs typeface="Montserrat"/>
              </a:rPr>
              <a:t>will</a:t>
            </a:r>
            <a:r>
              <a:rPr sz="800" spc="-5" dirty="0">
                <a:solidFill>
                  <a:srgbClr val="323537"/>
                </a:solidFill>
                <a:latin typeface="Montserrat"/>
                <a:cs typeface="Montserrat"/>
              </a:rPr>
              <a:t> </a:t>
            </a:r>
            <a:r>
              <a:rPr sz="800" dirty="0">
                <a:solidFill>
                  <a:srgbClr val="323537"/>
                </a:solidFill>
                <a:latin typeface="Montserrat"/>
                <a:cs typeface="Montserrat"/>
              </a:rPr>
              <a:t>be</a:t>
            </a:r>
            <a:r>
              <a:rPr sz="800" spc="-5" dirty="0">
                <a:solidFill>
                  <a:srgbClr val="323537"/>
                </a:solidFill>
                <a:latin typeface="Montserrat"/>
                <a:cs typeface="Montserrat"/>
              </a:rPr>
              <a:t> </a:t>
            </a:r>
            <a:r>
              <a:rPr sz="800" dirty="0">
                <a:solidFill>
                  <a:srgbClr val="323537"/>
                </a:solidFill>
                <a:latin typeface="Montserrat"/>
                <a:cs typeface="Montserrat"/>
              </a:rPr>
              <a:t>able</a:t>
            </a:r>
            <a:r>
              <a:rPr sz="800" spc="-5" dirty="0">
                <a:solidFill>
                  <a:srgbClr val="323537"/>
                </a:solidFill>
                <a:latin typeface="Montserrat"/>
                <a:cs typeface="Montserrat"/>
              </a:rPr>
              <a:t> </a:t>
            </a:r>
            <a:r>
              <a:rPr sz="800" dirty="0">
                <a:solidFill>
                  <a:srgbClr val="323537"/>
                </a:solidFill>
                <a:latin typeface="Montserrat"/>
                <a:cs typeface="Montserrat"/>
              </a:rPr>
              <a:t>to</a:t>
            </a:r>
            <a:r>
              <a:rPr sz="800" spc="-5" dirty="0">
                <a:solidFill>
                  <a:srgbClr val="323537"/>
                </a:solidFill>
                <a:latin typeface="Montserrat"/>
                <a:cs typeface="Montserrat"/>
              </a:rPr>
              <a:t> </a:t>
            </a:r>
            <a:r>
              <a:rPr sz="800" dirty="0">
                <a:solidFill>
                  <a:srgbClr val="323537"/>
                </a:solidFill>
                <a:latin typeface="Montserrat"/>
                <a:cs typeface="Montserrat"/>
              </a:rPr>
              <a:t>help</a:t>
            </a:r>
            <a:r>
              <a:rPr sz="800" spc="-10" dirty="0">
                <a:solidFill>
                  <a:srgbClr val="323537"/>
                </a:solidFill>
                <a:latin typeface="Montserrat"/>
                <a:cs typeface="Montserrat"/>
              </a:rPr>
              <a:t> </a:t>
            </a:r>
            <a:r>
              <a:rPr sz="800" spc="-20" dirty="0">
                <a:solidFill>
                  <a:srgbClr val="323537"/>
                </a:solidFill>
                <a:latin typeface="Montserrat"/>
                <a:cs typeface="Montserrat"/>
              </a:rPr>
              <a:t>you.</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Issuer</a:t>
            </a:r>
            <a:r>
              <a:rPr sz="800" b="1" spc="-5" dirty="0">
                <a:solidFill>
                  <a:srgbClr val="323537"/>
                </a:solidFill>
                <a:latin typeface="Montserrat SemiBold"/>
                <a:cs typeface="Montserrat SemiBold"/>
              </a:rPr>
              <a:t> </a:t>
            </a:r>
            <a:r>
              <a:rPr sz="800" b="1" dirty="0">
                <a:solidFill>
                  <a:srgbClr val="323537"/>
                </a:solidFill>
                <a:latin typeface="Montserrat SemiBold"/>
                <a:cs typeface="Montserrat SemiBold"/>
              </a:rPr>
              <a:t>and</a:t>
            </a:r>
            <a:r>
              <a:rPr sz="800" b="1" spc="-5" dirty="0">
                <a:solidFill>
                  <a:srgbClr val="323537"/>
                </a:solidFill>
                <a:latin typeface="Montserrat SemiBold"/>
                <a:cs typeface="Montserrat SemiBold"/>
              </a:rPr>
              <a:t> </a:t>
            </a:r>
            <a:r>
              <a:rPr sz="800" b="1" spc="-10" dirty="0">
                <a:solidFill>
                  <a:srgbClr val="323537"/>
                </a:solidFill>
                <a:latin typeface="Montserrat SemiBold"/>
                <a:cs typeface="Montserrat SemiBold"/>
              </a:rPr>
              <a:t>Guarantor</a:t>
            </a:r>
            <a:r>
              <a:rPr sz="800" b="1" dirty="0">
                <a:solidFill>
                  <a:srgbClr val="323537"/>
                </a:solidFill>
                <a:latin typeface="Montserrat SemiBold"/>
                <a:cs typeface="Montserrat SemiBold"/>
              </a:rPr>
              <a:t> </a:t>
            </a:r>
            <a:r>
              <a:rPr sz="800" b="1" spc="-20" dirty="0">
                <a:solidFill>
                  <a:srgbClr val="323537"/>
                </a:solidFill>
                <a:latin typeface="Montserrat SemiBold"/>
                <a:cs typeface="Montserrat SemiBold"/>
              </a:rPr>
              <a:t>Risk</a:t>
            </a:r>
            <a:endParaRPr sz="800" dirty="0">
              <a:latin typeface="Montserrat SemiBold"/>
              <a:cs typeface="Montserrat SemiBold"/>
            </a:endParaRPr>
          </a:p>
          <a:p>
            <a:pPr marL="12700" marR="93980">
              <a:lnSpc>
                <a:spcPct val="100000"/>
              </a:lnSpc>
              <a:spcBef>
                <a:spcPts val="850"/>
              </a:spcBef>
            </a:pPr>
            <a:r>
              <a:rPr sz="800" dirty="0">
                <a:solidFill>
                  <a:srgbClr val="323537"/>
                </a:solidFill>
                <a:latin typeface="Montserrat"/>
                <a:cs typeface="Montserrat"/>
              </a:rPr>
              <a:t>There</a:t>
            </a:r>
            <a:r>
              <a:rPr sz="800" spc="-10" dirty="0">
                <a:solidFill>
                  <a:srgbClr val="323537"/>
                </a:solidFill>
                <a:latin typeface="Montserrat"/>
                <a:cs typeface="Montserrat"/>
              </a:rPr>
              <a:t> </a:t>
            </a:r>
            <a:r>
              <a:rPr sz="800" dirty="0">
                <a:solidFill>
                  <a:srgbClr val="323537"/>
                </a:solidFill>
                <a:latin typeface="Montserrat"/>
                <a:cs typeface="Montserrat"/>
              </a:rPr>
              <a:t>is</a:t>
            </a:r>
            <a:r>
              <a:rPr sz="800" spc="-5" dirty="0">
                <a:solidFill>
                  <a:srgbClr val="323537"/>
                </a:solidFill>
                <a:latin typeface="Montserrat"/>
                <a:cs typeface="Montserrat"/>
              </a:rPr>
              <a:t> </a:t>
            </a:r>
            <a:r>
              <a:rPr sz="800" dirty="0">
                <a:solidFill>
                  <a:srgbClr val="323537"/>
                </a:solidFill>
                <a:latin typeface="Montserrat"/>
                <a:cs typeface="Montserrat"/>
              </a:rPr>
              <a:t>a</a:t>
            </a:r>
            <a:r>
              <a:rPr sz="800" spc="-5" dirty="0">
                <a:solidFill>
                  <a:srgbClr val="323537"/>
                </a:solidFill>
                <a:latin typeface="Montserrat"/>
                <a:cs typeface="Montserrat"/>
              </a:rPr>
              <a:t> </a:t>
            </a:r>
            <a:r>
              <a:rPr sz="800" dirty="0">
                <a:solidFill>
                  <a:srgbClr val="323537"/>
                </a:solidFill>
                <a:latin typeface="Montserrat"/>
                <a:cs typeface="Montserrat"/>
              </a:rPr>
              <a:t>risk</a:t>
            </a:r>
            <a:r>
              <a:rPr sz="800" spc="-10" dirty="0">
                <a:solidFill>
                  <a:srgbClr val="323537"/>
                </a:solidFill>
                <a:latin typeface="Montserrat"/>
                <a:cs typeface="Montserrat"/>
              </a:rPr>
              <a:t> </a:t>
            </a:r>
            <a:r>
              <a:rPr sz="800" dirty="0">
                <a:solidFill>
                  <a:srgbClr val="323537"/>
                </a:solidFill>
                <a:latin typeface="Montserrat"/>
                <a:cs typeface="Montserrat"/>
              </a:rPr>
              <a:t>that</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Issuer</a:t>
            </a:r>
            <a:r>
              <a:rPr sz="800" spc="-10" dirty="0">
                <a:solidFill>
                  <a:srgbClr val="323537"/>
                </a:solidFill>
                <a:latin typeface="Montserrat"/>
                <a:cs typeface="Montserrat"/>
              </a:rPr>
              <a:t> and/or</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spc="-10" dirty="0">
                <a:solidFill>
                  <a:srgbClr val="323537"/>
                </a:solidFill>
                <a:latin typeface="Montserrat"/>
                <a:cs typeface="Montserrat"/>
              </a:rPr>
              <a:t>Guarantor </a:t>
            </a:r>
            <a:r>
              <a:rPr sz="800" dirty="0">
                <a:solidFill>
                  <a:srgbClr val="323537"/>
                </a:solidFill>
                <a:latin typeface="Montserrat"/>
                <a:cs typeface="Montserrat"/>
              </a:rPr>
              <a:t>could</a:t>
            </a:r>
            <a:r>
              <a:rPr sz="800" spc="-5" dirty="0">
                <a:solidFill>
                  <a:srgbClr val="323537"/>
                </a:solidFill>
                <a:latin typeface="Montserrat"/>
                <a:cs typeface="Montserrat"/>
              </a:rPr>
              <a:t> </a:t>
            </a:r>
            <a:r>
              <a:rPr sz="800" dirty="0">
                <a:solidFill>
                  <a:srgbClr val="323537"/>
                </a:solidFill>
                <a:latin typeface="Montserrat"/>
                <a:cs typeface="Montserrat"/>
              </a:rPr>
              <a:t>go</a:t>
            </a:r>
            <a:r>
              <a:rPr sz="800" spc="-5" dirty="0">
                <a:solidFill>
                  <a:srgbClr val="323537"/>
                </a:solidFill>
                <a:latin typeface="Montserrat"/>
                <a:cs typeface="Montserrat"/>
              </a:rPr>
              <a:t> </a:t>
            </a:r>
            <a:r>
              <a:rPr sz="800" dirty="0">
                <a:solidFill>
                  <a:srgbClr val="323537"/>
                </a:solidFill>
                <a:latin typeface="Montserrat"/>
                <a:cs typeface="Montserrat"/>
              </a:rPr>
              <a:t>into</a:t>
            </a:r>
            <a:r>
              <a:rPr sz="800" spc="-10" dirty="0">
                <a:solidFill>
                  <a:srgbClr val="323537"/>
                </a:solidFill>
                <a:latin typeface="Montserrat"/>
                <a:cs typeface="Montserrat"/>
              </a:rPr>
              <a:t> </a:t>
            </a:r>
            <a:r>
              <a:rPr sz="800" dirty="0">
                <a:solidFill>
                  <a:srgbClr val="323537"/>
                </a:solidFill>
                <a:latin typeface="Montserrat"/>
                <a:cs typeface="Montserrat"/>
              </a:rPr>
              <a:t>administration,</a:t>
            </a:r>
            <a:r>
              <a:rPr sz="800" spc="-10" dirty="0">
                <a:solidFill>
                  <a:srgbClr val="323537"/>
                </a:solidFill>
                <a:latin typeface="Montserrat"/>
                <a:cs typeface="Montserrat"/>
              </a:rPr>
              <a:t> </a:t>
            </a:r>
            <a:r>
              <a:rPr sz="800" dirty="0">
                <a:solidFill>
                  <a:srgbClr val="323537"/>
                </a:solidFill>
                <a:latin typeface="Montserrat"/>
                <a:cs typeface="Montserrat"/>
              </a:rPr>
              <a:t>become</a:t>
            </a:r>
            <a:r>
              <a:rPr sz="800" spc="-5" dirty="0">
                <a:solidFill>
                  <a:srgbClr val="323537"/>
                </a:solidFill>
                <a:latin typeface="Montserrat"/>
                <a:cs typeface="Montserrat"/>
              </a:rPr>
              <a:t> </a:t>
            </a:r>
            <a:r>
              <a:rPr sz="800" dirty="0">
                <a:solidFill>
                  <a:srgbClr val="323537"/>
                </a:solidFill>
                <a:latin typeface="Montserrat"/>
                <a:cs typeface="Montserrat"/>
              </a:rPr>
              <a:t>bankrupt</a:t>
            </a:r>
            <a:r>
              <a:rPr sz="800" spc="-10" dirty="0">
                <a:solidFill>
                  <a:srgbClr val="323537"/>
                </a:solidFill>
                <a:latin typeface="Montserrat"/>
                <a:cs typeface="Montserrat"/>
              </a:rPr>
              <a:t> </a:t>
            </a:r>
            <a:r>
              <a:rPr sz="800" dirty="0">
                <a:solidFill>
                  <a:srgbClr val="323537"/>
                </a:solidFill>
                <a:latin typeface="Montserrat"/>
                <a:cs typeface="Montserrat"/>
              </a:rPr>
              <a:t>or</a:t>
            </a:r>
            <a:r>
              <a:rPr sz="800" spc="-5" dirty="0">
                <a:solidFill>
                  <a:srgbClr val="323537"/>
                </a:solidFill>
                <a:latin typeface="Montserrat"/>
                <a:cs typeface="Montserrat"/>
              </a:rPr>
              <a:t> </a:t>
            </a:r>
            <a:r>
              <a:rPr sz="800" dirty="0">
                <a:solidFill>
                  <a:srgbClr val="323537"/>
                </a:solidFill>
                <a:latin typeface="Montserrat"/>
                <a:cs typeface="Montserrat"/>
              </a:rPr>
              <a:t>collapse.</a:t>
            </a:r>
            <a:r>
              <a:rPr sz="800" spc="-5" dirty="0">
                <a:solidFill>
                  <a:srgbClr val="323537"/>
                </a:solidFill>
                <a:latin typeface="Montserrat"/>
                <a:cs typeface="Montserrat"/>
              </a:rPr>
              <a:t> </a:t>
            </a:r>
            <a:r>
              <a:rPr sz="800" dirty="0">
                <a:solidFill>
                  <a:srgbClr val="323537"/>
                </a:solidFill>
                <a:latin typeface="Montserrat"/>
                <a:cs typeface="Montserrat"/>
              </a:rPr>
              <a:t>This</a:t>
            </a:r>
            <a:r>
              <a:rPr sz="800" spc="-10" dirty="0">
                <a:solidFill>
                  <a:srgbClr val="323537"/>
                </a:solidFill>
                <a:latin typeface="Montserrat"/>
                <a:cs typeface="Montserrat"/>
              </a:rPr>
              <a:t> would </a:t>
            </a:r>
            <a:r>
              <a:rPr sz="800" dirty="0">
                <a:solidFill>
                  <a:srgbClr val="323537"/>
                </a:solidFill>
                <a:latin typeface="Montserrat"/>
                <a:cs typeface="Montserrat"/>
              </a:rPr>
              <a:t>mean</a:t>
            </a:r>
            <a:r>
              <a:rPr sz="800" spc="-15" dirty="0">
                <a:solidFill>
                  <a:srgbClr val="323537"/>
                </a:solidFill>
                <a:latin typeface="Montserrat"/>
                <a:cs typeface="Montserrat"/>
              </a:rPr>
              <a:t> </a:t>
            </a:r>
            <a:r>
              <a:rPr sz="800" dirty="0">
                <a:solidFill>
                  <a:srgbClr val="323537"/>
                </a:solidFill>
                <a:latin typeface="Montserrat"/>
                <a:cs typeface="Montserrat"/>
              </a:rPr>
              <a:t>that</a:t>
            </a:r>
            <a:r>
              <a:rPr sz="800" spc="-10" dirty="0">
                <a:solidFill>
                  <a:srgbClr val="323537"/>
                </a:solidFill>
                <a:latin typeface="Montserrat"/>
                <a:cs typeface="Montserrat"/>
              </a:rPr>
              <a:t> </a:t>
            </a:r>
            <a:r>
              <a:rPr sz="800" dirty="0">
                <a:solidFill>
                  <a:srgbClr val="323537"/>
                </a:solidFill>
                <a:latin typeface="Montserrat"/>
                <a:cs typeface="Montserrat"/>
              </a:rPr>
              <a:t>it</a:t>
            </a:r>
            <a:r>
              <a:rPr sz="800" spc="-10" dirty="0">
                <a:solidFill>
                  <a:srgbClr val="323537"/>
                </a:solidFill>
                <a:latin typeface="Montserrat"/>
                <a:cs typeface="Montserrat"/>
              </a:rPr>
              <a:t> </a:t>
            </a:r>
            <a:r>
              <a:rPr sz="800" dirty="0">
                <a:solidFill>
                  <a:srgbClr val="323537"/>
                </a:solidFill>
                <a:latin typeface="Montserrat"/>
                <a:cs typeface="Montserrat"/>
              </a:rPr>
              <a:t>could</a:t>
            </a:r>
            <a:r>
              <a:rPr sz="800" spc="-10" dirty="0">
                <a:solidFill>
                  <a:srgbClr val="323537"/>
                </a:solidFill>
                <a:latin typeface="Montserrat"/>
                <a:cs typeface="Montserrat"/>
              </a:rPr>
              <a:t> </a:t>
            </a:r>
            <a:r>
              <a:rPr sz="800" dirty="0">
                <a:solidFill>
                  <a:srgbClr val="323537"/>
                </a:solidFill>
                <a:latin typeface="Montserrat"/>
                <a:cs typeface="Montserrat"/>
              </a:rPr>
              <a:t>fail</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make</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payments</a:t>
            </a:r>
            <a:r>
              <a:rPr sz="800" spc="-10" dirty="0">
                <a:solidFill>
                  <a:srgbClr val="323537"/>
                </a:solidFill>
                <a:latin typeface="Montserrat"/>
                <a:cs typeface="Montserrat"/>
              </a:rPr>
              <a:t> </a:t>
            </a:r>
            <a:r>
              <a:rPr sz="800" dirty="0">
                <a:solidFill>
                  <a:srgbClr val="323537"/>
                </a:solidFill>
                <a:latin typeface="Montserrat"/>
                <a:cs typeface="Montserrat"/>
              </a:rPr>
              <a:t>due</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relation</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event</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this</a:t>
            </a:r>
            <a:r>
              <a:rPr sz="800" spc="-10" dirty="0">
                <a:solidFill>
                  <a:srgbClr val="323537"/>
                </a:solidFill>
                <a:latin typeface="Montserrat"/>
                <a:cs typeface="Montserrat"/>
              </a:rPr>
              <a:t> </a:t>
            </a:r>
            <a:r>
              <a:rPr sz="800" dirty="0">
                <a:solidFill>
                  <a:srgbClr val="323537"/>
                </a:solidFill>
                <a:latin typeface="Montserrat"/>
                <a:cs typeface="Montserrat"/>
              </a:rPr>
              <a:t>happening</a:t>
            </a:r>
            <a:r>
              <a:rPr sz="800" spc="-10" dirty="0">
                <a:solidFill>
                  <a:srgbClr val="323537"/>
                </a:solidFill>
                <a:latin typeface="Montserrat"/>
                <a:cs typeface="Montserrat"/>
              </a:rPr>
              <a:t> </a:t>
            </a:r>
            <a:r>
              <a:rPr sz="800" dirty="0">
                <a:solidFill>
                  <a:srgbClr val="323537"/>
                </a:solidFill>
                <a:latin typeface="Montserrat"/>
                <a:cs typeface="Montserrat"/>
              </a:rPr>
              <a:t>an</a:t>
            </a:r>
            <a:r>
              <a:rPr sz="800" spc="-10" dirty="0">
                <a:solidFill>
                  <a:srgbClr val="323537"/>
                </a:solidFill>
                <a:latin typeface="Montserrat"/>
                <a:cs typeface="Montserrat"/>
              </a:rPr>
              <a:t> Investor </a:t>
            </a:r>
            <a:r>
              <a:rPr sz="800" spc="-25" dirty="0">
                <a:solidFill>
                  <a:srgbClr val="323537"/>
                </a:solidFill>
                <a:latin typeface="Montserrat"/>
                <a:cs typeface="Montserrat"/>
              </a:rPr>
              <a:t>who</a:t>
            </a:r>
            <a:r>
              <a:rPr sz="800" spc="500"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not</a:t>
            </a:r>
            <a:r>
              <a:rPr sz="800" spc="-10" dirty="0">
                <a:solidFill>
                  <a:srgbClr val="323537"/>
                </a:solidFill>
                <a:latin typeface="Montserrat"/>
                <a:cs typeface="Montserrat"/>
              </a:rPr>
              <a:t> </a:t>
            </a:r>
            <a:r>
              <a:rPr sz="800" dirty="0">
                <a:solidFill>
                  <a:srgbClr val="323537"/>
                </a:solidFill>
                <a:latin typeface="Montserrat"/>
                <a:cs typeface="Montserrat"/>
              </a:rPr>
              <a:t>eligible</a:t>
            </a:r>
            <a:r>
              <a:rPr sz="800" spc="-5" dirty="0">
                <a:solidFill>
                  <a:srgbClr val="323537"/>
                </a:solidFill>
                <a:latin typeface="Montserrat"/>
                <a:cs typeface="Montserrat"/>
              </a:rPr>
              <a:t> </a:t>
            </a:r>
            <a:r>
              <a:rPr sz="800" dirty="0">
                <a:solidFill>
                  <a:srgbClr val="323537"/>
                </a:solidFill>
                <a:latin typeface="Montserrat"/>
                <a:cs typeface="Montserrat"/>
              </a:rPr>
              <a:t>for</a:t>
            </a:r>
            <a:r>
              <a:rPr sz="800" spc="-10" dirty="0">
                <a:solidFill>
                  <a:srgbClr val="323537"/>
                </a:solidFill>
                <a:latin typeface="Montserrat"/>
                <a:cs typeface="Montserrat"/>
              </a:rPr>
              <a:t> </a:t>
            </a:r>
            <a:r>
              <a:rPr sz="800" dirty="0">
                <a:solidFill>
                  <a:srgbClr val="323537"/>
                </a:solidFill>
                <a:latin typeface="Montserrat"/>
                <a:cs typeface="Montserrat"/>
              </a:rPr>
              <a:t>FSCS</a:t>
            </a:r>
            <a:r>
              <a:rPr sz="800" spc="-5" dirty="0">
                <a:solidFill>
                  <a:srgbClr val="323537"/>
                </a:solidFill>
                <a:latin typeface="Montserrat"/>
                <a:cs typeface="Montserrat"/>
              </a:rPr>
              <a:t> </a:t>
            </a:r>
            <a:r>
              <a:rPr sz="800" spc="-10" dirty="0">
                <a:solidFill>
                  <a:srgbClr val="323537"/>
                </a:solidFill>
                <a:latin typeface="Montserrat"/>
                <a:cs typeface="Montserrat"/>
              </a:rPr>
              <a:t>coverage </a:t>
            </a:r>
            <a:r>
              <a:rPr sz="800" dirty="0">
                <a:solidFill>
                  <a:srgbClr val="323537"/>
                </a:solidFill>
                <a:latin typeface="Montserrat"/>
                <a:cs typeface="Montserrat"/>
              </a:rPr>
              <a:t>could</a:t>
            </a:r>
            <a:r>
              <a:rPr sz="800" spc="-10" dirty="0">
                <a:solidFill>
                  <a:srgbClr val="323537"/>
                </a:solidFill>
                <a:latin typeface="Montserrat"/>
                <a:cs typeface="Montserrat"/>
              </a:rPr>
              <a:t> </a:t>
            </a:r>
            <a:r>
              <a:rPr sz="800" dirty="0">
                <a:solidFill>
                  <a:srgbClr val="323537"/>
                </a:solidFill>
                <a:latin typeface="Montserrat"/>
                <a:cs typeface="Montserrat"/>
              </a:rPr>
              <a:t>lose</a:t>
            </a:r>
            <a:r>
              <a:rPr sz="800" spc="-5" dirty="0">
                <a:solidFill>
                  <a:srgbClr val="323537"/>
                </a:solidFill>
                <a:latin typeface="Montserrat"/>
                <a:cs typeface="Montserrat"/>
              </a:rPr>
              <a:t> </a:t>
            </a:r>
            <a:r>
              <a:rPr sz="800" dirty="0">
                <a:solidFill>
                  <a:srgbClr val="323537"/>
                </a:solidFill>
                <a:latin typeface="Montserrat"/>
                <a:cs typeface="Montserrat"/>
              </a:rPr>
              <a:t>some</a:t>
            </a:r>
            <a:r>
              <a:rPr sz="800" spc="-10" dirty="0">
                <a:solidFill>
                  <a:srgbClr val="323537"/>
                </a:solidFill>
                <a:latin typeface="Montserrat"/>
                <a:cs typeface="Montserrat"/>
              </a:rPr>
              <a:t> </a:t>
            </a:r>
            <a:r>
              <a:rPr sz="800" dirty="0">
                <a:solidFill>
                  <a:srgbClr val="323537"/>
                </a:solidFill>
                <a:latin typeface="Montserrat"/>
                <a:cs typeface="Montserrat"/>
              </a:rPr>
              <a:t>or</a:t>
            </a:r>
            <a:r>
              <a:rPr sz="800" spc="-5" dirty="0">
                <a:solidFill>
                  <a:srgbClr val="323537"/>
                </a:solidFill>
                <a:latin typeface="Montserrat"/>
                <a:cs typeface="Montserrat"/>
              </a:rPr>
              <a:t> </a:t>
            </a:r>
            <a:r>
              <a:rPr sz="800" dirty="0">
                <a:solidFill>
                  <a:srgbClr val="323537"/>
                </a:solidFill>
                <a:latin typeface="Montserrat"/>
                <a:cs typeface="Montserrat"/>
              </a:rPr>
              <a:t>all</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their</a:t>
            </a:r>
            <a:r>
              <a:rPr sz="800" spc="-5" dirty="0">
                <a:solidFill>
                  <a:srgbClr val="323537"/>
                </a:solidFill>
                <a:latin typeface="Montserrat"/>
                <a:cs typeface="Montserrat"/>
              </a:rPr>
              <a:t> </a:t>
            </a:r>
            <a:r>
              <a:rPr sz="800" spc="-10" dirty="0">
                <a:solidFill>
                  <a:srgbClr val="323537"/>
                </a:solidFill>
                <a:latin typeface="Montserrat"/>
                <a:cs typeface="Montserrat"/>
              </a:rPr>
              <a:t>investment </a:t>
            </a:r>
            <a:r>
              <a:rPr sz="800" dirty="0">
                <a:solidFill>
                  <a:srgbClr val="323537"/>
                </a:solidFill>
                <a:latin typeface="Montserrat"/>
                <a:cs typeface="Montserrat"/>
              </a:rPr>
              <a:t>as</a:t>
            </a:r>
            <a:r>
              <a:rPr sz="800" spc="-5" dirty="0">
                <a:solidFill>
                  <a:srgbClr val="323537"/>
                </a:solidFill>
                <a:latin typeface="Montserrat"/>
                <a:cs typeface="Montserrat"/>
              </a:rPr>
              <a:t> </a:t>
            </a:r>
            <a:r>
              <a:rPr sz="800" dirty="0">
                <a:solidFill>
                  <a:srgbClr val="323537"/>
                </a:solidFill>
                <a:latin typeface="Montserrat"/>
                <a:cs typeface="Montserrat"/>
              </a:rPr>
              <a:t>well</a:t>
            </a:r>
            <a:r>
              <a:rPr sz="800" spc="-10" dirty="0">
                <a:solidFill>
                  <a:srgbClr val="323537"/>
                </a:solidFill>
                <a:latin typeface="Montserrat"/>
                <a:cs typeface="Montserrat"/>
              </a:rPr>
              <a:t> </a:t>
            </a:r>
            <a:r>
              <a:rPr sz="800" dirty="0">
                <a:solidFill>
                  <a:srgbClr val="323537"/>
                </a:solidFill>
                <a:latin typeface="Montserrat"/>
                <a:cs typeface="Montserrat"/>
              </a:rPr>
              <a:t>as</a:t>
            </a:r>
            <a:r>
              <a:rPr sz="800" spc="-10" dirty="0">
                <a:solidFill>
                  <a:srgbClr val="323537"/>
                </a:solidFill>
                <a:latin typeface="Montserrat"/>
                <a:cs typeface="Montserrat"/>
              </a:rPr>
              <a:t> </a:t>
            </a:r>
            <a:r>
              <a:rPr sz="800" dirty="0">
                <a:solidFill>
                  <a:srgbClr val="323537"/>
                </a:solidFill>
                <a:latin typeface="Montserrat"/>
                <a:cs typeface="Montserrat"/>
              </a:rPr>
              <a:t>any</a:t>
            </a:r>
            <a:r>
              <a:rPr sz="800" spc="-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returns</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which</a:t>
            </a:r>
            <a:r>
              <a:rPr sz="800" spc="-5" dirty="0">
                <a:solidFill>
                  <a:srgbClr val="323537"/>
                </a:solidFill>
                <a:latin typeface="Montserrat"/>
                <a:cs typeface="Montserrat"/>
              </a:rPr>
              <a:t> </a:t>
            </a:r>
            <a:r>
              <a:rPr sz="800" dirty="0">
                <a:solidFill>
                  <a:srgbClr val="323537"/>
                </a:solidFill>
                <a:latin typeface="Montserrat"/>
                <a:cs typeface="Montserrat"/>
              </a:rPr>
              <a:t>they</a:t>
            </a:r>
            <a:r>
              <a:rPr sz="800" spc="-10" dirty="0">
                <a:solidFill>
                  <a:srgbClr val="323537"/>
                </a:solidFill>
                <a:latin typeface="Montserrat"/>
                <a:cs typeface="Montserrat"/>
              </a:rPr>
              <a:t> </a:t>
            </a:r>
            <a:r>
              <a:rPr sz="800" spc="-25" dirty="0">
                <a:solidFill>
                  <a:srgbClr val="323537"/>
                </a:solidFill>
                <a:latin typeface="Montserrat"/>
                <a:cs typeface="Montserrat"/>
              </a:rPr>
              <a:t>may</a:t>
            </a:r>
            <a:r>
              <a:rPr sz="800" dirty="0">
                <a:solidFill>
                  <a:srgbClr val="323537"/>
                </a:solidFill>
                <a:latin typeface="Montserrat"/>
                <a:cs typeface="Montserrat"/>
              </a:rPr>
              <a:t> otherwise</a:t>
            </a:r>
            <a:r>
              <a:rPr sz="800" spc="-10" dirty="0">
                <a:solidFill>
                  <a:srgbClr val="323537"/>
                </a:solidFill>
                <a:latin typeface="Montserrat"/>
                <a:cs typeface="Montserrat"/>
              </a:rPr>
              <a:t> </a:t>
            </a:r>
            <a:r>
              <a:rPr sz="800" dirty="0">
                <a:solidFill>
                  <a:srgbClr val="323537"/>
                </a:solidFill>
                <a:latin typeface="Montserrat"/>
                <a:cs typeface="Montserrat"/>
              </a:rPr>
              <a:t>have</a:t>
            </a:r>
            <a:r>
              <a:rPr sz="800" spc="-10" dirty="0">
                <a:solidFill>
                  <a:srgbClr val="323537"/>
                </a:solidFill>
                <a:latin typeface="Montserrat"/>
                <a:cs typeface="Montserrat"/>
              </a:rPr>
              <a:t> </a:t>
            </a:r>
            <a:r>
              <a:rPr sz="800" dirty="0">
                <a:solidFill>
                  <a:srgbClr val="323537"/>
                </a:solidFill>
                <a:latin typeface="Montserrat"/>
                <a:cs typeface="Montserrat"/>
              </a:rPr>
              <a:t>been</a:t>
            </a:r>
            <a:r>
              <a:rPr sz="800" spc="-10" dirty="0">
                <a:solidFill>
                  <a:srgbClr val="323537"/>
                </a:solidFill>
                <a:latin typeface="Montserrat"/>
                <a:cs typeface="Montserrat"/>
              </a:rPr>
              <a:t> </a:t>
            </a:r>
            <a:r>
              <a:rPr sz="800" dirty="0">
                <a:solidFill>
                  <a:srgbClr val="323537"/>
                </a:solidFill>
                <a:latin typeface="Montserrat"/>
                <a:cs typeface="Montserrat"/>
              </a:rPr>
              <a:t>entitled.</a:t>
            </a:r>
            <a:r>
              <a:rPr sz="800" spc="-5" dirty="0">
                <a:solidFill>
                  <a:srgbClr val="323537"/>
                </a:solidFill>
                <a:latin typeface="Montserrat"/>
                <a:cs typeface="Montserrat"/>
              </a:rPr>
              <a:t> </a:t>
            </a:r>
            <a:r>
              <a:rPr sz="800" dirty="0">
                <a:solidFill>
                  <a:srgbClr val="323537"/>
                </a:solidFill>
                <a:latin typeface="Montserrat"/>
                <a:cs typeface="Montserrat"/>
              </a:rPr>
              <a:t>Note</a:t>
            </a:r>
            <a:r>
              <a:rPr sz="800" spc="-10" dirty="0">
                <a:solidFill>
                  <a:srgbClr val="323537"/>
                </a:solidFill>
                <a:latin typeface="Montserrat"/>
                <a:cs typeface="Montserrat"/>
              </a:rPr>
              <a:t> </a:t>
            </a:r>
            <a:r>
              <a:rPr sz="800" dirty="0">
                <a:solidFill>
                  <a:srgbClr val="323537"/>
                </a:solidFill>
                <a:latin typeface="Montserrat"/>
                <a:cs typeface="Montserrat"/>
              </a:rPr>
              <a:t>that</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FSCS</a:t>
            </a:r>
            <a:r>
              <a:rPr sz="800" spc="-5"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not</a:t>
            </a:r>
            <a:r>
              <a:rPr sz="800" spc="-10" dirty="0">
                <a:solidFill>
                  <a:srgbClr val="323537"/>
                </a:solidFill>
                <a:latin typeface="Montserrat"/>
                <a:cs typeface="Montserrat"/>
              </a:rPr>
              <a:t> </a:t>
            </a:r>
            <a:r>
              <a:rPr sz="800" dirty="0">
                <a:solidFill>
                  <a:srgbClr val="323537"/>
                </a:solidFill>
                <a:latin typeface="Montserrat"/>
                <a:cs typeface="Montserrat"/>
              </a:rPr>
              <a:t>applicable</a:t>
            </a:r>
            <a:r>
              <a:rPr sz="800" spc="-5" dirty="0">
                <a:solidFill>
                  <a:srgbClr val="323537"/>
                </a:solidFill>
                <a:latin typeface="Montserrat"/>
                <a:cs typeface="Montserrat"/>
              </a:rPr>
              <a:t> </a:t>
            </a:r>
            <a:r>
              <a:rPr sz="800" dirty="0">
                <a:solidFill>
                  <a:srgbClr val="323537"/>
                </a:solidFill>
                <a:latin typeface="Montserrat"/>
                <a:cs typeface="Montserrat"/>
              </a:rPr>
              <a:t>During</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Term.</a:t>
            </a:r>
            <a:endParaRPr sz="800" dirty="0">
              <a:latin typeface="Montserrat"/>
              <a:cs typeface="Montserrat"/>
            </a:endParaRPr>
          </a:p>
          <a:p>
            <a:pPr marL="12700">
              <a:lnSpc>
                <a:spcPct val="100000"/>
              </a:lnSpc>
              <a:spcBef>
                <a:spcPts val="855"/>
              </a:spcBef>
            </a:pPr>
            <a:r>
              <a:rPr sz="800" b="1" dirty="0">
                <a:solidFill>
                  <a:srgbClr val="323537"/>
                </a:solidFill>
                <a:latin typeface="Montserrat SemiBold"/>
                <a:cs typeface="Montserrat SemiBold"/>
              </a:rPr>
              <a:t>Market</a:t>
            </a:r>
            <a:r>
              <a:rPr sz="800" b="1" spc="-55" dirty="0">
                <a:solidFill>
                  <a:srgbClr val="323537"/>
                </a:solidFill>
                <a:latin typeface="Montserrat SemiBold"/>
                <a:cs typeface="Montserrat SemiBold"/>
              </a:rPr>
              <a:t> </a:t>
            </a:r>
            <a:r>
              <a:rPr sz="800" b="1" spc="-20" dirty="0">
                <a:solidFill>
                  <a:srgbClr val="323537"/>
                </a:solidFill>
                <a:latin typeface="Montserrat SemiBold"/>
                <a:cs typeface="Montserrat SemiBold"/>
              </a:rPr>
              <a:t>Risk</a:t>
            </a:r>
            <a:endParaRPr sz="800" dirty="0">
              <a:latin typeface="Montserrat SemiBold"/>
              <a:cs typeface="Montserrat SemiBold"/>
            </a:endParaRPr>
          </a:p>
          <a:p>
            <a:pPr marL="12700" marR="5080">
              <a:lnSpc>
                <a:spcPct val="100000"/>
              </a:lnSpc>
              <a:spcBef>
                <a:spcPts val="850"/>
              </a:spcBef>
            </a:pPr>
            <a:r>
              <a:rPr sz="800" dirty="0">
                <a:solidFill>
                  <a:srgbClr val="323537"/>
                </a:solidFill>
                <a:latin typeface="Montserrat"/>
                <a:cs typeface="Montserrat"/>
              </a:rPr>
              <a:t>Underlying</a:t>
            </a:r>
            <a:r>
              <a:rPr sz="800" spc="-15" dirty="0">
                <a:solidFill>
                  <a:srgbClr val="323537"/>
                </a:solidFill>
                <a:latin typeface="Montserrat"/>
                <a:cs typeface="Montserrat"/>
              </a:rPr>
              <a:t> </a:t>
            </a:r>
            <a:r>
              <a:rPr sz="800" dirty="0">
                <a:solidFill>
                  <a:srgbClr val="323537"/>
                </a:solidFill>
                <a:latin typeface="Montserrat"/>
                <a:cs typeface="Montserrat"/>
              </a:rPr>
              <a:t>asset</a:t>
            </a:r>
            <a:r>
              <a:rPr sz="800" spc="-10" dirty="0">
                <a:solidFill>
                  <a:srgbClr val="323537"/>
                </a:solidFill>
                <a:latin typeface="Montserrat"/>
                <a:cs typeface="Montserrat"/>
              </a:rPr>
              <a:t> performance </a:t>
            </a:r>
            <a:r>
              <a:rPr sz="800" dirty="0">
                <a:solidFill>
                  <a:srgbClr val="323537"/>
                </a:solidFill>
                <a:latin typeface="Montserrat"/>
                <a:cs typeface="Montserrat"/>
              </a:rPr>
              <a:t>may</a:t>
            </a:r>
            <a:r>
              <a:rPr sz="800" spc="-10"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volatile</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subject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unpredictable</a:t>
            </a:r>
            <a:r>
              <a:rPr sz="800" spc="-10" dirty="0">
                <a:solidFill>
                  <a:srgbClr val="323537"/>
                </a:solidFill>
                <a:latin typeface="Montserrat"/>
                <a:cs typeface="Montserrat"/>
              </a:rPr>
              <a:t> </a:t>
            </a:r>
            <a:r>
              <a:rPr sz="800" dirty="0">
                <a:solidFill>
                  <a:srgbClr val="323537"/>
                </a:solidFill>
                <a:latin typeface="Montserrat"/>
                <a:cs typeface="Montserrat"/>
              </a:rPr>
              <a:t>changes</a:t>
            </a:r>
            <a:r>
              <a:rPr sz="800" spc="-10" dirty="0">
                <a:solidFill>
                  <a:srgbClr val="323537"/>
                </a:solidFill>
                <a:latin typeface="Montserrat"/>
                <a:cs typeface="Montserrat"/>
              </a:rPr>
              <a:t> </a:t>
            </a:r>
            <a:r>
              <a:rPr sz="800" dirty="0">
                <a:solidFill>
                  <a:srgbClr val="323537"/>
                </a:solidFill>
                <a:latin typeface="Montserrat"/>
                <a:cs typeface="Montserrat"/>
              </a:rPr>
              <a:t>over</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investment term </a:t>
            </a:r>
            <a:r>
              <a:rPr sz="800" dirty="0">
                <a:solidFill>
                  <a:srgbClr val="323537"/>
                </a:solidFill>
                <a:latin typeface="Montserrat"/>
                <a:cs typeface="Montserrat"/>
              </a:rPr>
              <a:t>(see</a:t>
            </a:r>
            <a:r>
              <a:rPr sz="800" spc="-10" dirty="0">
                <a:solidFill>
                  <a:srgbClr val="323537"/>
                </a:solidFill>
                <a:latin typeface="Montserrat"/>
                <a:cs typeface="Montserrat"/>
              </a:rPr>
              <a:t> </a:t>
            </a:r>
            <a:r>
              <a:rPr sz="800" spc="-25" dirty="0">
                <a:solidFill>
                  <a:srgbClr val="323537"/>
                </a:solidFill>
                <a:latin typeface="Montserrat"/>
                <a:cs typeface="Montserrat"/>
              </a:rPr>
              <a:t>the</a:t>
            </a:r>
            <a:r>
              <a:rPr sz="800" dirty="0">
                <a:solidFill>
                  <a:srgbClr val="323537"/>
                </a:solidFill>
                <a:latin typeface="Montserrat"/>
                <a:cs typeface="Montserrat"/>
              </a:rPr>
              <a:t> chart</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Underlying</a:t>
            </a:r>
            <a:r>
              <a:rPr sz="800" spc="-10" dirty="0">
                <a:solidFill>
                  <a:srgbClr val="323537"/>
                </a:solidFill>
                <a:latin typeface="Montserrat"/>
                <a:cs typeface="Montserrat"/>
              </a:rPr>
              <a:t> </a:t>
            </a:r>
            <a:r>
              <a:rPr sz="800" dirty="0">
                <a:solidFill>
                  <a:srgbClr val="323537"/>
                </a:solidFill>
                <a:latin typeface="Montserrat"/>
                <a:cs typeface="Montserrat"/>
              </a:rPr>
              <a:t>Indices</a:t>
            </a:r>
            <a:r>
              <a:rPr sz="800" spc="-5" dirty="0">
                <a:solidFill>
                  <a:srgbClr val="323537"/>
                </a:solidFill>
                <a:latin typeface="Montserrat"/>
                <a:cs typeface="Montserrat"/>
              </a:rPr>
              <a:t> </a:t>
            </a:r>
            <a:r>
              <a:rPr sz="800" dirty="0">
                <a:solidFill>
                  <a:srgbClr val="323537"/>
                </a:solidFill>
                <a:latin typeface="Montserrat"/>
                <a:cs typeface="Montserrat"/>
              </a:rPr>
              <a:t>on</a:t>
            </a:r>
            <a:r>
              <a:rPr sz="800" spc="-5" dirty="0">
                <a:solidFill>
                  <a:srgbClr val="323537"/>
                </a:solidFill>
                <a:latin typeface="Montserrat"/>
                <a:cs typeface="Montserrat"/>
              </a:rPr>
              <a:t> </a:t>
            </a:r>
            <a:r>
              <a:rPr sz="800" dirty="0">
                <a:solidFill>
                  <a:srgbClr val="323537"/>
                </a:solidFill>
                <a:latin typeface="Montserrat"/>
                <a:cs typeface="Montserrat"/>
              </a:rPr>
              <a:t>page</a:t>
            </a:r>
            <a:r>
              <a:rPr sz="800" spc="-10" dirty="0">
                <a:solidFill>
                  <a:srgbClr val="323537"/>
                </a:solidFill>
                <a:latin typeface="Montserrat"/>
                <a:cs typeface="Montserrat"/>
              </a:rPr>
              <a:t> </a:t>
            </a:r>
            <a:r>
              <a:rPr sz="800" dirty="0">
                <a:solidFill>
                  <a:srgbClr val="323537"/>
                </a:solidFill>
                <a:latin typeface="Montserrat"/>
                <a:cs typeface="Montserrat"/>
              </a:rPr>
              <a:t>8).</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value</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investment </a:t>
            </a:r>
            <a:r>
              <a:rPr sz="800" dirty="0">
                <a:solidFill>
                  <a:srgbClr val="323537"/>
                </a:solidFill>
                <a:latin typeface="Montserrat"/>
                <a:cs typeface="Montserrat"/>
              </a:rPr>
              <a:t>is</a:t>
            </a:r>
            <a:r>
              <a:rPr sz="800" spc="-5" dirty="0">
                <a:solidFill>
                  <a:srgbClr val="323537"/>
                </a:solidFill>
                <a:latin typeface="Montserrat"/>
                <a:cs typeface="Montserrat"/>
              </a:rPr>
              <a:t> </a:t>
            </a:r>
            <a:r>
              <a:rPr sz="800" spc="-10" dirty="0">
                <a:solidFill>
                  <a:srgbClr val="323537"/>
                </a:solidFill>
                <a:latin typeface="Montserrat"/>
                <a:cs typeface="Montserrat"/>
              </a:rPr>
              <a:t>affected</a:t>
            </a:r>
            <a:r>
              <a:rPr sz="800" spc="-5" dirty="0">
                <a:solidFill>
                  <a:srgbClr val="323537"/>
                </a:solidFill>
                <a:latin typeface="Montserrat"/>
                <a:cs typeface="Montserrat"/>
              </a:rPr>
              <a:t> </a:t>
            </a:r>
            <a:r>
              <a:rPr sz="800" dirty="0">
                <a:solidFill>
                  <a:srgbClr val="323537"/>
                </a:solidFill>
                <a:latin typeface="Montserrat"/>
                <a:cs typeface="Montserrat"/>
              </a:rPr>
              <a:t>by</a:t>
            </a:r>
            <a:r>
              <a:rPr sz="800" spc="-10" dirty="0">
                <a:solidFill>
                  <a:srgbClr val="323537"/>
                </a:solidFill>
                <a:latin typeface="Montserrat"/>
                <a:cs typeface="Montserrat"/>
              </a:rPr>
              <a:t> movements</a:t>
            </a:r>
            <a:r>
              <a:rPr sz="800" spc="-5" dirty="0">
                <a:solidFill>
                  <a:srgbClr val="323537"/>
                </a:solidFill>
                <a:latin typeface="Montserrat"/>
                <a:cs typeface="Montserrat"/>
              </a:rPr>
              <a:t> </a:t>
            </a:r>
            <a:r>
              <a:rPr sz="800" dirty="0">
                <a:solidFill>
                  <a:srgbClr val="323537"/>
                </a:solidFill>
                <a:latin typeface="Montserrat"/>
                <a:cs typeface="Montserrat"/>
              </a:rPr>
              <a:t>in</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price</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this</a:t>
            </a:r>
            <a:r>
              <a:rPr sz="800" spc="-5" dirty="0">
                <a:solidFill>
                  <a:srgbClr val="323537"/>
                </a:solidFill>
                <a:latin typeface="Montserrat"/>
                <a:cs typeface="Montserrat"/>
              </a:rPr>
              <a:t> </a:t>
            </a:r>
            <a:r>
              <a:rPr sz="800" spc="-10" dirty="0">
                <a:solidFill>
                  <a:srgbClr val="323537"/>
                </a:solidFill>
                <a:latin typeface="Montserrat"/>
                <a:cs typeface="Montserrat"/>
              </a:rPr>
              <a:t>Index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fall</a:t>
            </a:r>
            <a:r>
              <a:rPr sz="800" spc="-15" dirty="0">
                <a:solidFill>
                  <a:srgbClr val="323537"/>
                </a:solidFill>
                <a:latin typeface="Montserrat"/>
                <a:cs typeface="Montserrat"/>
              </a:rPr>
              <a:t> </a:t>
            </a:r>
            <a:r>
              <a:rPr sz="800" dirty="0">
                <a:solidFill>
                  <a:srgbClr val="323537"/>
                </a:solidFill>
                <a:latin typeface="Montserrat"/>
                <a:cs typeface="Montserrat"/>
              </a:rPr>
              <a:t>may</a:t>
            </a:r>
            <a:r>
              <a:rPr sz="800" spc="-10" dirty="0">
                <a:solidFill>
                  <a:srgbClr val="323537"/>
                </a:solidFill>
                <a:latin typeface="Montserrat"/>
                <a:cs typeface="Montserrat"/>
              </a:rPr>
              <a:t> </a:t>
            </a:r>
            <a:r>
              <a:rPr sz="800" dirty="0">
                <a:solidFill>
                  <a:srgbClr val="323537"/>
                </a:solidFill>
                <a:latin typeface="Montserrat"/>
                <a:cs typeface="Montserrat"/>
              </a:rPr>
              <a:t>result</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not</a:t>
            </a:r>
            <a:r>
              <a:rPr sz="800" spc="-15" dirty="0">
                <a:solidFill>
                  <a:srgbClr val="323537"/>
                </a:solidFill>
                <a:latin typeface="Montserrat"/>
                <a:cs typeface="Montserrat"/>
              </a:rPr>
              <a:t> </a:t>
            </a:r>
            <a:r>
              <a:rPr sz="800" dirty="0">
                <a:solidFill>
                  <a:srgbClr val="323537"/>
                </a:solidFill>
                <a:latin typeface="Montserrat"/>
                <a:cs typeface="Montserrat"/>
              </a:rPr>
              <a:t>receiving</a:t>
            </a:r>
            <a:r>
              <a:rPr sz="800" spc="-10" dirty="0">
                <a:solidFill>
                  <a:srgbClr val="323537"/>
                </a:solidFill>
                <a:latin typeface="Montserrat"/>
                <a:cs typeface="Montserrat"/>
              </a:rPr>
              <a:t> </a:t>
            </a:r>
            <a:r>
              <a:rPr sz="800" dirty="0">
                <a:solidFill>
                  <a:srgbClr val="323537"/>
                </a:solidFill>
                <a:latin typeface="Montserrat"/>
                <a:cs typeface="Montserrat"/>
              </a:rPr>
              <a:t>any</a:t>
            </a:r>
            <a:r>
              <a:rPr sz="800" spc="-15" dirty="0">
                <a:solidFill>
                  <a:srgbClr val="323537"/>
                </a:solidFill>
                <a:latin typeface="Montserrat"/>
                <a:cs typeface="Montserrat"/>
              </a:rPr>
              <a:t> </a:t>
            </a:r>
            <a:r>
              <a:rPr sz="800" dirty="0">
                <a:solidFill>
                  <a:srgbClr val="323537"/>
                </a:solidFill>
                <a:latin typeface="Montserrat"/>
                <a:cs typeface="Montserrat"/>
              </a:rPr>
              <a:t>return</a:t>
            </a:r>
            <a:r>
              <a:rPr sz="800" spc="-10"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0" dirty="0">
                <a:solidFill>
                  <a:srgbClr val="323537"/>
                </a:solidFill>
                <a:latin typeface="Montserrat"/>
                <a:cs typeface="Montserrat"/>
              </a:rPr>
              <a:t> </a:t>
            </a:r>
            <a:r>
              <a:rPr sz="800" dirty="0">
                <a:solidFill>
                  <a:srgbClr val="323537"/>
                </a:solidFill>
                <a:latin typeface="Montserrat"/>
                <a:cs typeface="Montserrat"/>
              </a:rPr>
              <a:t>Initial</a:t>
            </a:r>
            <a:r>
              <a:rPr sz="800" spc="-10" dirty="0">
                <a:solidFill>
                  <a:srgbClr val="323537"/>
                </a:solidFill>
                <a:latin typeface="Montserrat"/>
                <a:cs typeface="Montserrat"/>
              </a:rPr>
              <a:t> </a:t>
            </a:r>
            <a:r>
              <a:rPr sz="800" dirty="0">
                <a:solidFill>
                  <a:srgbClr val="323537"/>
                </a:solidFill>
                <a:latin typeface="Montserrat"/>
                <a:cs typeface="Montserrat"/>
              </a:rPr>
              <a:t>Capital</a:t>
            </a:r>
            <a:r>
              <a:rPr sz="800" spc="-15" dirty="0">
                <a:solidFill>
                  <a:srgbClr val="323537"/>
                </a:solidFill>
                <a:latin typeface="Montserrat"/>
                <a:cs typeface="Montserrat"/>
              </a:rPr>
              <a:t>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5"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loss</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Initial</a:t>
            </a:r>
            <a:r>
              <a:rPr sz="800" spc="-10" dirty="0">
                <a:solidFill>
                  <a:srgbClr val="323537"/>
                </a:solidFill>
                <a:latin typeface="Montserrat"/>
                <a:cs typeface="Montserrat"/>
              </a:rPr>
              <a:t> </a:t>
            </a:r>
            <a:r>
              <a:rPr sz="800" dirty="0">
                <a:solidFill>
                  <a:srgbClr val="323537"/>
                </a:solidFill>
                <a:latin typeface="Montserrat"/>
                <a:cs typeface="Montserrat"/>
              </a:rPr>
              <a:t>Capital.</a:t>
            </a:r>
            <a:r>
              <a:rPr sz="800" spc="-15" dirty="0">
                <a:solidFill>
                  <a:srgbClr val="323537"/>
                </a:solidFill>
                <a:latin typeface="Montserrat"/>
                <a:cs typeface="Montserrat"/>
              </a:rPr>
              <a:t> </a:t>
            </a:r>
            <a:r>
              <a:rPr sz="800" spc="-10" dirty="0">
                <a:solidFill>
                  <a:srgbClr val="323537"/>
                </a:solidFill>
                <a:latin typeface="Montserrat"/>
                <a:cs typeface="Montserrat"/>
              </a:rPr>
              <a:t>Your investment</a:t>
            </a:r>
            <a:r>
              <a:rPr sz="800" spc="-15" dirty="0">
                <a:solidFill>
                  <a:srgbClr val="323537"/>
                </a:solidFill>
                <a:latin typeface="Montserrat"/>
                <a:cs typeface="Montserrat"/>
              </a:rPr>
              <a:t> </a:t>
            </a:r>
            <a:r>
              <a:rPr sz="800" spc="-20" dirty="0">
                <a:solidFill>
                  <a:srgbClr val="323537"/>
                </a:solidFill>
                <a:latin typeface="Montserrat"/>
                <a:cs typeface="Montserrat"/>
              </a:rPr>
              <a:t>does</a:t>
            </a:r>
            <a:r>
              <a:rPr sz="800" dirty="0">
                <a:solidFill>
                  <a:srgbClr val="323537"/>
                </a:solidFill>
                <a:latin typeface="Montserrat"/>
                <a:cs typeface="Montserrat"/>
              </a:rPr>
              <a:t> not</a:t>
            </a:r>
            <a:r>
              <a:rPr sz="800" spc="-15" dirty="0">
                <a:solidFill>
                  <a:srgbClr val="323537"/>
                </a:solidFill>
                <a:latin typeface="Montserrat"/>
                <a:cs typeface="Montserrat"/>
              </a:rPr>
              <a:t> </a:t>
            </a:r>
            <a:r>
              <a:rPr sz="800" dirty="0">
                <a:solidFill>
                  <a:srgbClr val="323537"/>
                </a:solidFill>
                <a:latin typeface="Montserrat"/>
                <a:cs typeface="Montserrat"/>
              </a:rPr>
              <a:t>directly</a:t>
            </a:r>
            <a:r>
              <a:rPr sz="800" spc="-15" dirty="0">
                <a:solidFill>
                  <a:srgbClr val="323537"/>
                </a:solidFill>
                <a:latin typeface="Montserrat"/>
                <a:cs typeface="Montserrat"/>
              </a:rPr>
              <a:t> </a:t>
            </a:r>
            <a:r>
              <a:rPr sz="800" dirty="0">
                <a:solidFill>
                  <a:srgbClr val="323537"/>
                </a:solidFill>
                <a:latin typeface="Montserrat"/>
                <a:cs typeface="Montserrat"/>
              </a:rPr>
              <a:t>invest</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Underlying</a:t>
            </a:r>
            <a:r>
              <a:rPr sz="800" spc="-15" dirty="0">
                <a:solidFill>
                  <a:srgbClr val="323537"/>
                </a:solidFill>
                <a:latin typeface="Montserrat"/>
                <a:cs typeface="Montserrat"/>
              </a:rPr>
              <a:t> </a:t>
            </a:r>
            <a:r>
              <a:rPr sz="800" dirty="0">
                <a:solidFill>
                  <a:srgbClr val="323537"/>
                </a:solidFill>
                <a:latin typeface="Montserrat"/>
                <a:cs typeface="Montserrat"/>
              </a:rPr>
              <a:t>Indices,</a:t>
            </a:r>
            <a:r>
              <a:rPr sz="800" spc="-15" dirty="0">
                <a:solidFill>
                  <a:srgbClr val="323537"/>
                </a:solidFill>
                <a:latin typeface="Montserrat"/>
                <a:cs typeface="Montserrat"/>
              </a:rPr>
              <a:t> </a:t>
            </a:r>
            <a:r>
              <a:rPr sz="800" spc="-10" dirty="0">
                <a:solidFill>
                  <a:srgbClr val="323537"/>
                </a:solidFill>
                <a:latin typeface="Montserrat"/>
                <a:cs typeface="Montserrat"/>
              </a:rPr>
              <a:t>therefore</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are</a:t>
            </a:r>
            <a:r>
              <a:rPr sz="800" spc="-15" dirty="0">
                <a:solidFill>
                  <a:srgbClr val="323537"/>
                </a:solidFill>
                <a:latin typeface="Montserrat"/>
                <a:cs typeface="Montserrat"/>
              </a:rPr>
              <a:t> </a:t>
            </a:r>
            <a:r>
              <a:rPr sz="800" dirty="0">
                <a:solidFill>
                  <a:srgbClr val="323537"/>
                </a:solidFill>
                <a:latin typeface="Montserrat"/>
                <a:cs typeface="Montserrat"/>
              </a:rPr>
              <a:t>not</a:t>
            </a:r>
            <a:r>
              <a:rPr sz="800" spc="-15" dirty="0">
                <a:solidFill>
                  <a:srgbClr val="323537"/>
                </a:solidFill>
                <a:latin typeface="Montserrat"/>
                <a:cs typeface="Montserrat"/>
              </a:rPr>
              <a:t> </a:t>
            </a:r>
            <a:r>
              <a:rPr sz="800" dirty="0">
                <a:solidFill>
                  <a:srgbClr val="323537"/>
                </a:solidFill>
                <a:latin typeface="Montserrat"/>
                <a:cs typeface="Montserrat"/>
              </a:rPr>
              <a:t>eligible</a:t>
            </a:r>
            <a:r>
              <a:rPr sz="800" spc="-15" dirty="0">
                <a:solidFill>
                  <a:srgbClr val="323537"/>
                </a:solidFill>
                <a:latin typeface="Montserrat"/>
                <a:cs typeface="Montserrat"/>
              </a:rPr>
              <a:t> </a:t>
            </a:r>
            <a:r>
              <a:rPr sz="800" dirty="0">
                <a:solidFill>
                  <a:srgbClr val="323537"/>
                </a:solidFill>
                <a:latin typeface="Montserrat"/>
                <a:cs typeface="Montserrat"/>
              </a:rPr>
              <a:t>for</a:t>
            </a:r>
            <a:r>
              <a:rPr sz="800" spc="-15" dirty="0">
                <a:solidFill>
                  <a:srgbClr val="323537"/>
                </a:solidFill>
                <a:latin typeface="Montserrat"/>
                <a:cs typeface="Montserrat"/>
              </a:rPr>
              <a:t> </a:t>
            </a:r>
            <a:r>
              <a:rPr sz="800" spc="-10" dirty="0">
                <a:solidFill>
                  <a:srgbClr val="323537"/>
                </a:solidFill>
                <a:latin typeface="Montserrat"/>
                <a:cs typeface="Montserrat"/>
              </a:rPr>
              <a:t>dividends.</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Early</a:t>
            </a:r>
            <a:r>
              <a:rPr sz="800" b="1" spc="-15" dirty="0">
                <a:solidFill>
                  <a:srgbClr val="323537"/>
                </a:solidFill>
                <a:latin typeface="Montserrat SemiBold"/>
                <a:cs typeface="Montserrat SemiBold"/>
              </a:rPr>
              <a:t> </a:t>
            </a:r>
            <a:r>
              <a:rPr sz="800" b="1" dirty="0">
                <a:solidFill>
                  <a:srgbClr val="323537"/>
                </a:solidFill>
                <a:latin typeface="Montserrat SemiBold"/>
                <a:cs typeface="Montserrat SemiBold"/>
              </a:rPr>
              <a:t>Redemption</a:t>
            </a:r>
            <a:r>
              <a:rPr sz="800" b="1" spc="-10" dirty="0">
                <a:solidFill>
                  <a:srgbClr val="323537"/>
                </a:solidFill>
                <a:latin typeface="Montserrat SemiBold"/>
                <a:cs typeface="Montserrat SemiBold"/>
              </a:rPr>
              <a:t> </a:t>
            </a:r>
            <a:r>
              <a:rPr sz="800" b="1" spc="-20" dirty="0">
                <a:solidFill>
                  <a:srgbClr val="323537"/>
                </a:solidFill>
                <a:latin typeface="Montserrat SemiBold"/>
                <a:cs typeface="Montserrat SemiBold"/>
              </a:rPr>
              <a:t>Risk</a:t>
            </a:r>
            <a:endParaRPr sz="800" dirty="0">
              <a:latin typeface="Montserrat SemiBold"/>
              <a:cs typeface="Montserrat SemiBold"/>
            </a:endParaRPr>
          </a:p>
          <a:p>
            <a:pPr marL="12700" marR="287020">
              <a:lnSpc>
                <a:spcPct val="100000"/>
              </a:lnSpc>
              <a:spcBef>
                <a:spcPts val="850"/>
              </a:spcBef>
            </a:pPr>
            <a:r>
              <a:rPr sz="800" spc="-10" dirty="0">
                <a:solidFill>
                  <a:srgbClr val="323537"/>
                </a:solidFill>
                <a:latin typeface="Montserrat"/>
                <a:cs typeface="Montserrat"/>
              </a:rPr>
              <a:t>You</a:t>
            </a:r>
            <a:r>
              <a:rPr sz="800" spc="-15" dirty="0">
                <a:solidFill>
                  <a:srgbClr val="323537"/>
                </a:solidFill>
                <a:latin typeface="Montserrat"/>
                <a:cs typeface="Montserrat"/>
              </a:rPr>
              <a:t> </a:t>
            </a:r>
            <a:r>
              <a:rPr sz="800" dirty="0">
                <a:solidFill>
                  <a:srgbClr val="323537"/>
                </a:solidFill>
                <a:latin typeface="Montserrat"/>
                <a:cs typeface="Montserrat"/>
              </a:rPr>
              <a:t>should</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prepared</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hold</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until</a:t>
            </a:r>
            <a:r>
              <a:rPr sz="800" spc="-10" dirty="0">
                <a:solidFill>
                  <a:srgbClr val="323537"/>
                </a:solidFill>
                <a:latin typeface="Montserrat"/>
                <a:cs typeface="Montserrat"/>
              </a:rPr>
              <a:t> maturity.</a:t>
            </a:r>
            <a:r>
              <a:rPr sz="800" spc="-15" dirty="0">
                <a:solidFill>
                  <a:srgbClr val="323537"/>
                </a:solidFill>
                <a:latin typeface="Montserrat"/>
                <a:cs typeface="Montserrat"/>
              </a:rPr>
              <a:t> </a:t>
            </a:r>
            <a:r>
              <a:rPr sz="800" dirty="0">
                <a:solidFill>
                  <a:srgbClr val="323537"/>
                </a:solidFill>
                <a:latin typeface="Montserrat"/>
                <a:cs typeface="Montserrat"/>
              </a:rPr>
              <a:t>It</a:t>
            </a:r>
            <a:r>
              <a:rPr sz="800" spc="-10" dirty="0">
                <a:solidFill>
                  <a:srgbClr val="323537"/>
                </a:solidFill>
                <a:latin typeface="Montserrat"/>
                <a:cs typeface="Montserrat"/>
              </a:rPr>
              <a:t> </a:t>
            </a:r>
            <a:r>
              <a:rPr sz="800" dirty="0">
                <a:solidFill>
                  <a:srgbClr val="323537"/>
                </a:solidFill>
                <a:latin typeface="Montserrat"/>
                <a:cs typeface="Montserrat"/>
              </a:rPr>
              <a:t>may</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possible,</a:t>
            </a:r>
            <a:r>
              <a:rPr sz="800" spc="-15" dirty="0">
                <a:solidFill>
                  <a:srgbClr val="323537"/>
                </a:solidFill>
                <a:latin typeface="Montserrat"/>
                <a:cs typeface="Montserrat"/>
              </a:rPr>
              <a:t> </a:t>
            </a:r>
            <a:r>
              <a:rPr sz="800" dirty="0">
                <a:solidFill>
                  <a:srgbClr val="323537"/>
                </a:solidFill>
                <a:latin typeface="Montserrat"/>
                <a:cs typeface="Montserrat"/>
              </a:rPr>
              <a:t>subject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normal</a:t>
            </a:r>
            <a:r>
              <a:rPr sz="800" spc="-15" dirty="0">
                <a:solidFill>
                  <a:srgbClr val="323537"/>
                </a:solidFill>
                <a:latin typeface="Montserrat"/>
                <a:cs typeface="Montserrat"/>
              </a:rPr>
              <a:t> </a:t>
            </a:r>
            <a:r>
              <a:rPr sz="800" dirty="0">
                <a:solidFill>
                  <a:srgbClr val="323537"/>
                </a:solidFill>
                <a:latin typeface="Montserrat"/>
                <a:cs typeface="Montserrat"/>
              </a:rPr>
              <a:t>market</a:t>
            </a:r>
            <a:r>
              <a:rPr sz="800" spc="-10" dirty="0">
                <a:solidFill>
                  <a:srgbClr val="323537"/>
                </a:solidFill>
                <a:latin typeface="Montserrat"/>
                <a:cs typeface="Montserrat"/>
              </a:rPr>
              <a:t> </a:t>
            </a:r>
            <a:r>
              <a:rPr sz="800" dirty="0">
                <a:solidFill>
                  <a:srgbClr val="323537"/>
                </a:solidFill>
                <a:latin typeface="Montserrat"/>
                <a:cs typeface="Montserrat"/>
              </a:rPr>
              <a:t>conditions</a:t>
            </a:r>
            <a:r>
              <a:rPr sz="800" spc="-15" dirty="0">
                <a:solidFill>
                  <a:srgbClr val="323537"/>
                </a:solidFill>
                <a:latin typeface="Montserrat"/>
                <a:cs typeface="Montserrat"/>
              </a:rPr>
              <a:t> </a:t>
            </a:r>
            <a:r>
              <a:rPr sz="800" spc="-25" dirty="0">
                <a:solidFill>
                  <a:srgbClr val="323537"/>
                </a:solidFill>
                <a:latin typeface="Montserrat"/>
                <a:cs typeface="Montserrat"/>
              </a:rPr>
              <a:t>and</a:t>
            </a:r>
            <a:r>
              <a:rPr sz="800" spc="-10" dirty="0">
                <a:solidFill>
                  <a:srgbClr val="323537"/>
                </a:solidFill>
                <a:latin typeface="Montserrat"/>
                <a:cs typeface="Montserrat"/>
              </a:rPr>
              <a:t> regulatory,</a:t>
            </a:r>
            <a:r>
              <a:rPr sz="800" spc="-5" dirty="0">
                <a:solidFill>
                  <a:srgbClr val="323537"/>
                </a:solidFill>
                <a:latin typeface="Montserrat"/>
                <a:cs typeface="Montserrat"/>
              </a:rPr>
              <a:t> </a:t>
            </a:r>
            <a:r>
              <a:rPr sz="800" dirty="0">
                <a:solidFill>
                  <a:srgbClr val="323537"/>
                </a:solidFill>
                <a:latin typeface="Montserrat"/>
                <a:cs typeface="Montserrat"/>
              </a:rPr>
              <a:t>legal and financial or other conditions of the Issuer, </a:t>
            </a:r>
            <a:r>
              <a:rPr sz="800" spc="-10" dirty="0">
                <a:solidFill>
                  <a:srgbClr val="323537"/>
                </a:solidFill>
                <a:latin typeface="Montserrat"/>
                <a:cs typeface="Montserrat"/>
              </a:rPr>
              <a:t>Guarantor</a:t>
            </a:r>
            <a:r>
              <a:rPr sz="800" dirty="0">
                <a:solidFill>
                  <a:srgbClr val="323537"/>
                </a:solidFill>
                <a:latin typeface="Montserrat"/>
                <a:cs typeface="Montserrat"/>
              </a:rPr>
              <a:t> or their affiliates,</a:t>
            </a:r>
            <a:r>
              <a:rPr sz="800" spc="-5" dirty="0">
                <a:solidFill>
                  <a:srgbClr val="323537"/>
                </a:solidFill>
                <a:latin typeface="Montserrat"/>
                <a:cs typeface="Montserrat"/>
              </a:rPr>
              <a:t> </a:t>
            </a:r>
            <a:r>
              <a:rPr sz="800" dirty="0">
                <a:solidFill>
                  <a:srgbClr val="323537"/>
                </a:solidFill>
                <a:latin typeface="Montserrat"/>
                <a:cs typeface="Montserrat"/>
              </a:rPr>
              <a:t>to withdraw from the </a:t>
            </a:r>
            <a:r>
              <a:rPr sz="800" spc="-20" dirty="0">
                <a:solidFill>
                  <a:srgbClr val="323537"/>
                </a:solidFill>
                <a:latin typeface="Montserrat"/>
                <a:cs typeface="Montserrat"/>
              </a:rPr>
              <a:t>Plan</a:t>
            </a:r>
            <a:r>
              <a:rPr sz="800" dirty="0">
                <a:solidFill>
                  <a:srgbClr val="323537"/>
                </a:solidFill>
                <a:latin typeface="Montserrat"/>
                <a:cs typeface="Montserrat"/>
              </a:rPr>
              <a:t> before</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Maturity</a:t>
            </a:r>
            <a:r>
              <a:rPr sz="800" spc="-20" dirty="0">
                <a:solidFill>
                  <a:srgbClr val="323537"/>
                </a:solidFill>
                <a:latin typeface="Montserrat"/>
                <a:cs typeface="Montserrat"/>
              </a:rPr>
              <a:t> </a:t>
            </a:r>
            <a:r>
              <a:rPr sz="800" dirty="0">
                <a:solidFill>
                  <a:srgbClr val="323537"/>
                </a:solidFill>
                <a:latin typeface="Montserrat"/>
                <a:cs typeface="Montserrat"/>
              </a:rPr>
              <a:t>Date.</a:t>
            </a:r>
            <a:r>
              <a:rPr sz="800" spc="-20" dirty="0">
                <a:solidFill>
                  <a:srgbClr val="323537"/>
                </a:solidFill>
                <a:latin typeface="Montserrat"/>
                <a:cs typeface="Montserrat"/>
              </a:rPr>
              <a:t> </a:t>
            </a:r>
            <a:r>
              <a:rPr sz="800" dirty="0">
                <a:solidFill>
                  <a:srgbClr val="323537"/>
                </a:solidFill>
                <a:latin typeface="Montserrat"/>
                <a:cs typeface="Montserrat"/>
              </a:rPr>
              <a:t>If</a:t>
            </a:r>
            <a:r>
              <a:rPr sz="800" spc="-20" dirty="0">
                <a:solidFill>
                  <a:srgbClr val="323537"/>
                </a:solidFill>
                <a:latin typeface="Montserrat"/>
                <a:cs typeface="Montserrat"/>
              </a:rPr>
              <a:t> </a:t>
            </a:r>
            <a:r>
              <a:rPr sz="800" dirty="0">
                <a:solidFill>
                  <a:srgbClr val="323537"/>
                </a:solidFill>
                <a:latin typeface="Montserrat"/>
                <a:cs typeface="Montserrat"/>
              </a:rPr>
              <a:t>you</a:t>
            </a:r>
            <a:r>
              <a:rPr sz="800" spc="-15" dirty="0">
                <a:solidFill>
                  <a:srgbClr val="323537"/>
                </a:solidFill>
                <a:latin typeface="Montserrat"/>
                <a:cs typeface="Montserrat"/>
              </a:rPr>
              <a:t> </a:t>
            </a:r>
            <a:r>
              <a:rPr sz="800" dirty="0">
                <a:solidFill>
                  <a:srgbClr val="323537"/>
                </a:solidFill>
                <a:latin typeface="Montserrat"/>
                <a:cs typeface="Montserrat"/>
              </a:rPr>
              <a:t>decide</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encash</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Plan</a:t>
            </a:r>
            <a:r>
              <a:rPr sz="800" spc="-20" dirty="0">
                <a:solidFill>
                  <a:srgbClr val="323537"/>
                </a:solidFill>
                <a:latin typeface="Montserrat"/>
                <a:cs typeface="Montserrat"/>
              </a:rPr>
              <a:t> </a:t>
            </a:r>
            <a:r>
              <a:rPr sz="800" dirty="0">
                <a:solidFill>
                  <a:srgbClr val="323537"/>
                </a:solidFill>
                <a:latin typeface="Montserrat"/>
                <a:cs typeface="Montserrat"/>
              </a:rPr>
              <a:t>early</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may</a:t>
            </a:r>
            <a:r>
              <a:rPr sz="800" spc="-20" dirty="0">
                <a:solidFill>
                  <a:srgbClr val="323537"/>
                </a:solidFill>
                <a:latin typeface="Montserrat"/>
                <a:cs typeface="Montserrat"/>
              </a:rPr>
              <a:t> </a:t>
            </a:r>
            <a:r>
              <a:rPr sz="800" dirty="0">
                <a:solidFill>
                  <a:srgbClr val="323537"/>
                </a:solidFill>
                <a:latin typeface="Montserrat"/>
                <a:cs typeface="Montserrat"/>
              </a:rPr>
              <a:t>not</a:t>
            </a:r>
            <a:r>
              <a:rPr sz="800" spc="-20" dirty="0">
                <a:solidFill>
                  <a:srgbClr val="323537"/>
                </a:solidFill>
                <a:latin typeface="Montserrat"/>
                <a:cs typeface="Montserrat"/>
              </a:rPr>
              <a:t> </a:t>
            </a:r>
            <a:r>
              <a:rPr sz="800" dirty="0">
                <a:solidFill>
                  <a:srgbClr val="323537"/>
                </a:solidFill>
                <a:latin typeface="Montserrat"/>
                <a:cs typeface="Montserrat"/>
              </a:rPr>
              <a:t>get</a:t>
            </a:r>
            <a:r>
              <a:rPr sz="800" spc="-20" dirty="0">
                <a:solidFill>
                  <a:srgbClr val="323537"/>
                </a:solidFill>
                <a:latin typeface="Montserrat"/>
                <a:cs typeface="Montserrat"/>
              </a:rPr>
              <a:t> </a:t>
            </a:r>
            <a:r>
              <a:rPr sz="800" dirty="0">
                <a:solidFill>
                  <a:srgbClr val="323537"/>
                </a:solidFill>
                <a:latin typeface="Montserrat"/>
                <a:cs typeface="Montserrat"/>
              </a:rPr>
              <a:t>back</a:t>
            </a:r>
            <a:r>
              <a:rPr sz="800" spc="-20"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Initial</a:t>
            </a:r>
            <a:r>
              <a:rPr sz="800" spc="-20" dirty="0">
                <a:solidFill>
                  <a:srgbClr val="323537"/>
                </a:solidFill>
                <a:latin typeface="Montserrat"/>
                <a:cs typeface="Montserrat"/>
              </a:rPr>
              <a:t> </a:t>
            </a:r>
            <a:r>
              <a:rPr sz="800" dirty="0">
                <a:solidFill>
                  <a:srgbClr val="323537"/>
                </a:solidFill>
                <a:latin typeface="Montserrat"/>
                <a:cs typeface="Montserrat"/>
              </a:rPr>
              <a:t>Capital</a:t>
            </a:r>
            <a:r>
              <a:rPr sz="800" spc="-20" dirty="0">
                <a:solidFill>
                  <a:srgbClr val="323537"/>
                </a:solidFill>
                <a:latin typeface="Montserrat"/>
                <a:cs typeface="Montserrat"/>
              </a:rPr>
              <a:t> </a:t>
            </a:r>
            <a:r>
              <a:rPr sz="800" dirty="0">
                <a:solidFill>
                  <a:srgbClr val="323537"/>
                </a:solidFill>
                <a:latin typeface="Montserrat"/>
                <a:cs typeface="Montserrat"/>
              </a:rPr>
              <a:t>(please</a:t>
            </a:r>
            <a:r>
              <a:rPr sz="800" spc="-20" dirty="0">
                <a:solidFill>
                  <a:srgbClr val="323537"/>
                </a:solidFill>
                <a:latin typeface="Montserrat"/>
                <a:cs typeface="Montserrat"/>
              </a:rPr>
              <a:t> </a:t>
            </a:r>
            <a:r>
              <a:rPr sz="800" spc="-25" dirty="0">
                <a:solidFill>
                  <a:srgbClr val="323537"/>
                </a:solidFill>
                <a:latin typeface="Montserrat"/>
                <a:cs typeface="Montserrat"/>
              </a:rPr>
              <a:t>see</a:t>
            </a:r>
            <a:r>
              <a:rPr sz="800" dirty="0">
                <a:solidFill>
                  <a:srgbClr val="323537"/>
                </a:solidFill>
                <a:latin typeface="Montserrat"/>
                <a:cs typeface="Montserrat"/>
              </a:rPr>
              <a:t> Liquidity</a:t>
            </a:r>
            <a:r>
              <a:rPr sz="800" spc="-15" dirty="0">
                <a:solidFill>
                  <a:srgbClr val="323537"/>
                </a:solidFill>
                <a:latin typeface="Montserrat"/>
                <a:cs typeface="Montserrat"/>
              </a:rPr>
              <a:t> </a:t>
            </a:r>
            <a:r>
              <a:rPr sz="800" dirty="0">
                <a:solidFill>
                  <a:srgbClr val="323537"/>
                </a:solidFill>
                <a:latin typeface="Montserrat"/>
                <a:cs typeface="Montserrat"/>
              </a:rPr>
              <a:t>risks</a:t>
            </a:r>
            <a:r>
              <a:rPr sz="800" spc="-15"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dirty="0">
                <a:solidFill>
                  <a:srgbClr val="323537"/>
                </a:solidFill>
                <a:latin typeface="Montserrat"/>
                <a:cs typeface="Montserrat"/>
              </a:rPr>
              <a:t>page</a:t>
            </a:r>
            <a:r>
              <a:rPr sz="800" spc="-15" dirty="0">
                <a:solidFill>
                  <a:srgbClr val="323537"/>
                </a:solidFill>
                <a:latin typeface="Montserrat"/>
                <a:cs typeface="Montserrat"/>
              </a:rPr>
              <a:t> </a:t>
            </a:r>
            <a:r>
              <a:rPr sz="800" spc="-20" dirty="0">
                <a:solidFill>
                  <a:srgbClr val="323537"/>
                </a:solidFill>
                <a:latin typeface="Montserrat"/>
                <a:cs typeface="Montserrat"/>
              </a:rPr>
              <a:t>14).</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Market</a:t>
            </a:r>
            <a:r>
              <a:rPr sz="800" b="1" spc="-30" dirty="0">
                <a:solidFill>
                  <a:srgbClr val="323537"/>
                </a:solidFill>
                <a:latin typeface="Montserrat SemiBold"/>
                <a:cs typeface="Montserrat SemiBold"/>
              </a:rPr>
              <a:t> </a:t>
            </a:r>
            <a:r>
              <a:rPr sz="800" b="1" dirty="0">
                <a:solidFill>
                  <a:srgbClr val="323537"/>
                </a:solidFill>
                <a:latin typeface="Montserrat SemiBold"/>
                <a:cs typeface="Montserrat SemiBold"/>
              </a:rPr>
              <a:t>Disruption</a:t>
            </a:r>
            <a:r>
              <a:rPr sz="800" b="1" spc="-25" dirty="0">
                <a:solidFill>
                  <a:srgbClr val="323537"/>
                </a:solidFill>
                <a:latin typeface="Montserrat SemiBold"/>
                <a:cs typeface="Montserrat SemiBold"/>
              </a:rPr>
              <a:t> </a:t>
            </a:r>
            <a:r>
              <a:rPr sz="800" b="1" spc="-10" dirty="0">
                <a:solidFill>
                  <a:srgbClr val="323537"/>
                </a:solidFill>
                <a:latin typeface="Montserrat SemiBold"/>
                <a:cs typeface="Montserrat SemiBold"/>
              </a:rPr>
              <a:t>Events</a:t>
            </a:r>
            <a:endParaRPr sz="800" dirty="0">
              <a:latin typeface="Montserrat SemiBold"/>
              <a:cs typeface="Montserrat SemiBold"/>
            </a:endParaRPr>
          </a:p>
          <a:p>
            <a:pPr marL="12700" marR="74295">
              <a:lnSpc>
                <a:spcPct val="100000"/>
              </a:lnSpc>
              <a:spcBef>
                <a:spcPts val="850"/>
              </a:spcBef>
            </a:pPr>
            <a:r>
              <a:rPr sz="800" dirty="0">
                <a:solidFill>
                  <a:srgbClr val="323537"/>
                </a:solidFill>
                <a:latin typeface="Montserrat"/>
                <a:cs typeface="Montserrat"/>
              </a:rPr>
              <a:t>It</a:t>
            </a:r>
            <a:r>
              <a:rPr sz="800" spc="-15" dirty="0">
                <a:solidFill>
                  <a:srgbClr val="323537"/>
                </a:solidFill>
                <a:latin typeface="Montserrat"/>
                <a:cs typeface="Montserrat"/>
              </a:rPr>
              <a:t> </a:t>
            </a:r>
            <a:r>
              <a:rPr sz="800" dirty="0">
                <a:solidFill>
                  <a:srgbClr val="323537"/>
                </a:solidFill>
                <a:latin typeface="Montserrat"/>
                <a:cs typeface="Montserrat"/>
              </a:rPr>
              <a:t>is</a:t>
            </a:r>
            <a:r>
              <a:rPr sz="800" spc="-15" dirty="0">
                <a:solidFill>
                  <a:srgbClr val="323537"/>
                </a:solidFill>
                <a:latin typeface="Montserrat"/>
                <a:cs typeface="Montserrat"/>
              </a:rPr>
              <a:t> </a:t>
            </a:r>
            <a:r>
              <a:rPr sz="800" dirty="0">
                <a:solidFill>
                  <a:srgbClr val="323537"/>
                </a:solidFill>
                <a:latin typeface="Montserrat"/>
                <a:cs typeface="Montserrat"/>
              </a:rPr>
              <a:t>possible</a:t>
            </a:r>
            <a:r>
              <a:rPr sz="800" spc="-15" dirty="0">
                <a:solidFill>
                  <a:srgbClr val="323537"/>
                </a:solidFill>
                <a:latin typeface="Montserrat"/>
                <a:cs typeface="Montserrat"/>
              </a:rPr>
              <a:t> </a:t>
            </a:r>
            <a:r>
              <a:rPr sz="800" dirty="0">
                <a:solidFill>
                  <a:srgbClr val="323537"/>
                </a:solidFill>
                <a:latin typeface="Montserrat"/>
                <a:cs typeface="Montserrat"/>
              </a:rPr>
              <a:t>that</a:t>
            </a:r>
            <a:r>
              <a:rPr sz="800" spc="-15"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market</a:t>
            </a:r>
            <a:r>
              <a:rPr sz="800" spc="-15" dirty="0">
                <a:solidFill>
                  <a:srgbClr val="323537"/>
                </a:solidFill>
                <a:latin typeface="Montserrat"/>
                <a:cs typeface="Montserrat"/>
              </a:rPr>
              <a:t> </a:t>
            </a:r>
            <a:r>
              <a:rPr sz="800" dirty="0">
                <a:solidFill>
                  <a:srgbClr val="323537"/>
                </a:solidFill>
                <a:latin typeface="Montserrat"/>
                <a:cs typeface="Montserrat"/>
              </a:rPr>
              <a:t>disruption</a:t>
            </a:r>
            <a:r>
              <a:rPr sz="800" spc="-15" dirty="0">
                <a:solidFill>
                  <a:srgbClr val="323537"/>
                </a:solidFill>
                <a:latin typeface="Montserrat"/>
                <a:cs typeface="Montserrat"/>
              </a:rPr>
              <a:t> </a:t>
            </a:r>
            <a:r>
              <a:rPr sz="800" dirty="0">
                <a:solidFill>
                  <a:srgbClr val="323537"/>
                </a:solidFill>
                <a:latin typeface="Montserrat"/>
                <a:cs typeface="Montserrat"/>
              </a:rPr>
              <a:t>event</a:t>
            </a:r>
            <a:r>
              <a:rPr sz="800" spc="-15" dirty="0">
                <a:solidFill>
                  <a:srgbClr val="323537"/>
                </a:solidFill>
                <a:latin typeface="Montserrat"/>
                <a:cs typeface="Montserrat"/>
              </a:rPr>
              <a:t> </a:t>
            </a:r>
            <a:r>
              <a:rPr sz="800" dirty="0">
                <a:solidFill>
                  <a:srgbClr val="323537"/>
                </a:solidFill>
                <a:latin typeface="Montserrat"/>
                <a:cs typeface="Montserrat"/>
              </a:rPr>
              <a:t>might</a:t>
            </a:r>
            <a:r>
              <a:rPr sz="800" spc="-15" dirty="0">
                <a:solidFill>
                  <a:srgbClr val="323537"/>
                </a:solidFill>
                <a:latin typeface="Montserrat"/>
                <a:cs typeface="Montserrat"/>
              </a:rPr>
              <a:t> </a:t>
            </a:r>
            <a:r>
              <a:rPr sz="800" dirty="0">
                <a:solidFill>
                  <a:srgbClr val="323537"/>
                </a:solidFill>
                <a:latin typeface="Montserrat"/>
                <a:cs typeface="Montserrat"/>
              </a:rPr>
              <a:t>occur,</a:t>
            </a:r>
            <a:r>
              <a:rPr sz="800" spc="-10" dirty="0">
                <a:solidFill>
                  <a:srgbClr val="323537"/>
                </a:solidFill>
                <a:latin typeface="Montserrat"/>
                <a:cs typeface="Montserrat"/>
              </a:rPr>
              <a:t> </a:t>
            </a:r>
            <a:r>
              <a:rPr sz="800" dirty="0">
                <a:solidFill>
                  <a:srgbClr val="323537"/>
                </a:solidFill>
                <a:latin typeface="Montserrat"/>
                <a:cs typeface="Montserrat"/>
              </a:rPr>
              <a:t>such</a:t>
            </a:r>
            <a:r>
              <a:rPr sz="800" spc="-15" dirty="0">
                <a:solidFill>
                  <a:srgbClr val="323537"/>
                </a:solidFill>
                <a:latin typeface="Montserrat"/>
                <a:cs typeface="Montserrat"/>
              </a:rPr>
              <a:t> </a:t>
            </a:r>
            <a:r>
              <a:rPr sz="800" dirty="0">
                <a:solidFill>
                  <a:srgbClr val="323537"/>
                </a:solidFill>
                <a:latin typeface="Montserrat"/>
                <a:cs typeface="Montserrat"/>
              </a:rPr>
              <a:t>as</a:t>
            </a:r>
            <a:r>
              <a:rPr sz="800" spc="-15" dirty="0">
                <a:solidFill>
                  <a:srgbClr val="323537"/>
                </a:solidFill>
                <a:latin typeface="Montserrat"/>
                <a:cs typeface="Montserrat"/>
              </a:rPr>
              <a:t> </a:t>
            </a:r>
            <a:r>
              <a:rPr sz="800" dirty="0">
                <a:solidFill>
                  <a:srgbClr val="323537"/>
                </a:solidFill>
                <a:latin typeface="Montserrat"/>
                <a:cs typeface="Montserrat"/>
              </a:rPr>
              <a:t>trading</a:t>
            </a:r>
            <a:r>
              <a:rPr sz="800" spc="-15" dirty="0">
                <a:solidFill>
                  <a:srgbClr val="323537"/>
                </a:solidFill>
                <a:latin typeface="Montserrat"/>
                <a:cs typeface="Montserrat"/>
              </a:rPr>
              <a:t> </a:t>
            </a:r>
            <a:r>
              <a:rPr sz="800" dirty="0">
                <a:solidFill>
                  <a:srgbClr val="323537"/>
                </a:solidFill>
                <a:latin typeface="Montserrat"/>
                <a:cs typeface="Montserrat"/>
              </a:rPr>
              <a:t>disruption,</a:t>
            </a:r>
            <a:r>
              <a:rPr sz="800" spc="-15" dirty="0">
                <a:solidFill>
                  <a:srgbClr val="323537"/>
                </a:solidFill>
                <a:latin typeface="Montserrat"/>
                <a:cs typeface="Montserrat"/>
              </a:rPr>
              <a:t> </a:t>
            </a:r>
            <a:r>
              <a:rPr sz="800" dirty="0">
                <a:solidFill>
                  <a:srgbClr val="323537"/>
                </a:solidFill>
                <a:latin typeface="Montserrat"/>
                <a:cs typeface="Montserrat"/>
              </a:rPr>
              <a:t>changes</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an</a:t>
            </a:r>
            <a:r>
              <a:rPr sz="800" spc="-15" dirty="0">
                <a:solidFill>
                  <a:srgbClr val="323537"/>
                </a:solidFill>
                <a:latin typeface="Montserrat"/>
                <a:cs typeface="Montserrat"/>
              </a:rPr>
              <a:t> </a:t>
            </a:r>
            <a:r>
              <a:rPr sz="800" dirty="0">
                <a:solidFill>
                  <a:srgbClr val="323537"/>
                </a:solidFill>
                <a:latin typeface="Montserrat"/>
                <a:cs typeface="Montserrat"/>
              </a:rPr>
              <a:t>index,</a:t>
            </a:r>
            <a:r>
              <a:rPr sz="800" spc="-15" dirty="0">
                <a:solidFill>
                  <a:srgbClr val="323537"/>
                </a:solidFill>
                <a:latin typeface="Montserrat"/>
                <a:cs typeface="Montserrat"/>
              </a:rPr>
              <a:t> </a:t>
            </a:r>
            <a:r>
              <a:rPr sz="800" dirty="0">
                <a:solidFill>
                  <a:srgbClr val="323537"/>
                </a:solidFill>
                <a:latin typeface="Montserrat"/>
                <a:cs typeface="Montserrat"/>
              </a:rPr>
              <a:t>changes</a:t>
            </a:r>
            <a:r>
              <a:rPr sz="800" spc="-15" dirty="0">
                <a:solidFill>
                  <a:srgbClr val="323537"/>
                </a:solidFill>
                <a:latin typeface="Montserrat"/>
                <a:cs typeface="Montserrat"/>
              </a:rPr>
              <a:t> </a:t>
            </a:r>
            <a:r>
              <a:rPr sz="800" spc="-25" dirty="0">
                <a:solidFill>
                  <a:srgbClr val="323537"/>
                </a:solidFill>
                <a:latin typeface="Montserrat"/>
                <a:cs typeface="Montserrat"/>
              </a:rPr>
              <a:t>to</a:t>
            </a:r>
            <a:r>
              <a:rPr sz="800" spc="500" dirty="0">
                <a:solidFill>
                  <a:srgbClr val="323537"/>
                </a:solidFill>
                <a:latin typeface="Montserrat"/>
                <a:cs typeface="Montserrat"/>
              </a:rPr>
              <a:t> </a:t>
            </a:r>
            <a:r>
              <a:rPr sz="800" dirty="0">
                <a:solidFill>
                  <a:srgbClr val="323537"/>
                </a:solidFill>
                <a:latin typeface="Montserrat"/>
                <a:cs typeface="Montserrat"/>
              </a:rPr>
              <a:t>index</a:t>
            </a:r>
            <a:r>
              <a:rPr sz="800" spc="-15" dirty="0">
                <a:solidFill>
                  <a:srgbClr val="323537"/>
                </a:solidFill>
                <a:latin typeface="Montserrat"/>
                <a:cs typeface="Montserrat"/>
              </a:rPr>
              <a:t> </a:t>
            </a:r>
            <a:r>
              <a:rPr sz="800" spc="-10" dirty="0">
                <a:solidFill>
                  <a:srgbClr val="323537"/>
                </a:solidFill>
                <a:latin typeface="Montserrat"/>
                <a:cs typeface="Montserrat"/>
              </a:rPr>
              <a:t>providers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changes</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tax</a:t>
            </a:r>
            <a:r>
              <a:rPr sz="800" spc="-10" dirty="0">
                <a:solidFill>
                  <a:srgbClr val="323537"/>
                </a:solidFill>
                <a:latin typeface="Montserrat"/>
                <a:cs typeface="Montserrat"/>
              </a:rPr>
              <a:t> </a:t>
            </a:r>
            <a:r>
              <a:rPr sz="800" dirty="0">
                <a:solidFill>
                  <a:srgbClr val="323537"/>
                </a:solidFill>
                <a:latin typeface="Montserrat"/>
                <a:cs typeface="Montserrat"/>
              </a:rPr>
              <a:t>legislation.</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these</a:t>
            </a:r>
            <a:r>
              <a:rPr sz="800" spc="-10" dirty="0">
                <a:solidFill>
                  <a:srgbClr val="323537"/>
                </a:solidFill>
                <a:latin typeface="Montserrat"/>
                <a:cs typeface="Montserrat"/>
              </a:rPr>
              <a:t> </a:t>
            </a:r>
            <a:r>
              <a:rPr sz="800" dirty="0">
                <a:solidFill>
                  <a:srgbClr val="323537"/>
                </a:solidFill>
                <a:latin typeface="Montserrat"/>
                <a:cs typeface="Montserrat"/>
              </a:rPr>
              <a:t>circumstances,</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Issuer</a:t>
            </a:r>
            <a:r>
              <a:rPr sz="800" spc="-10" dirty="0">
                <a:solidFill>
                  <a:srgbClr val="323537"/>
                </a:solidFill>
                <a:latin typeface="Montserrat"/>
                <a:cs typeface="Montserrat"/>
              </a:rPr>
              <a:t> </a:t>
            </a:r>
            <a:r>
              <a:rPr sz="800" dirty="0">
                <a:solidFill>
                  <a:srgbClr val="323537"/>
                </a:solidFill>
                <a:latin typeface="Montserrat"/>
                <a:cs typeface="Montserrat"/>
              </a:rPr>
              <a:t>has</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right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determine</a:t>
            </a:r>
            <a:r>
              <a:rPr sz="800" spc="-10" dirty="0">
                <a:solidFill>
                  <a:srgbClr val="323537"/>
                </a:solidFill>
                <a:latin typeface="Montserrat"/>
                <a:cs typeface="Montserrat"/>
              </a:rPr>
              <a:t> </a:t>
            </a:r>
            <a:r>
              <a:rPr sz="800" dirty="0">
                <a:solidFill>
                  <a:srgbClr val="323537"/>
                </a:solidFill>
                <a:latin typeface="Montserrat"/>
                <a:cs typeface="Montserrat"/>
              </a:rPr>
              <a:t>whether</a:t>
            </a:r>
            <a:r>
              <a:rPr sz="800" spc="-15" dirty="0">
                <a:solidFill>
                  <a:srgbClr val="323537"/>
                </a:solidFill>
                <a:latin typeface="Montserrat"/>
                <a:cs typeface="Montserrat"/>
              </a:rPr>
              <a:t> </a:t>
            </a:r>
            <a:r>
              <a:rPr sz="800" spc="-25" dirty="0">
                <a:solidFill>
                  <a:srgbClr val="323537"/>
                </a:solidFill>
                <a:latin typeface="Montserrat"/>
                <a:cs typeface="Montserrat"/>
              </a:rPr>
              <a:t>any</a:t>
            </a:r>
            <a:r>
              <a:rPr sz="800" dirty="0">
                <a:solidFill>
                  <a:srgbClr val="323537"/>
                </a:solidFill>
                <a:latin typeface="Montserrat"/>
                <a:cs typeface="Montserrat"/>
              </a:rPr>
              <a:t> adjustments</a:t>
            </a:r>
            <a:r>
              <a:rPr sz="800" spc="-3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terms</a:t>
            </a:r>
            <a:r>
              <a:rPr sz="800" spc="-20"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are</a:t>
            </a:r>
            <a:r>
              <a:rPr sz="800" spc="-20" dirty="0">
                <a:solidFill>
                  <a:srgbClr val="323537"/>
                </a:solidFill>
                <a:latin typeface="Montserrat"/>
                <a:cs typeface="Montserrat"/>
              </a:rPr>
              <a:t> </a:t>
            </a:r>
            <a:r>
              <a:rPr sz="800" dirty="0">
                <a:solidFill>
                  <a:srgbClr val="323537"/>
                </a:solidFill>
                <a:latin typeface="Montserrat"/>
                <a:cs typeface="Montserrat"/>
              </a:rPr>
              <a:t>required.</a:t>
            </a:r>
            <a:r>
              <a:rPr sz="800" spc="-15" dirty="0">
                <a:solidFill>
                  <a:srgbClr val="323537"/>
                </a:solidFill>
                <a:latin typeface="Montserrat"/>
                <a:cs typeface="Montserrat"/>
              </a:rPr>
              <a:t> </a:t>
            </a:r>
            <a:r>
              <a:rPr sz="800" dirty="0">
                <a:solidFill>
                  <a:srgbClr val="323537"/>
                </a:solidFill>
                <a:latin typeface="Montserrat"/>
                <a:cs typeface="Montserrat"/>
              </a:rPr>
              <a:t>These</a:t>
            </a:r>
            <a:r>
              <a:rPr sz="800" spc="-15" dirty="0">
                <a:solidFill>
                  <a:srgbClr val="323537"/>
                </a:solidFill>
                <a:latin typeface="Montserrat"/>
                <a:cs typeface="Montserrat"/>
              </a:rPr>
              <a:t> </a:t>
            </a:r>
            <a:r>
              <a:rPr sz="800" dirty="0">
                <a:solidFill>
                  <a:srgbClr val="323537"/>
                </a:solidFill>
                <a:latin typeface="Montserrat"/>
                <a:cs typeface="Montserrat"/>
              </a:rPr>
              <a:t>adjustments</a:t>
            </a:r>
            <a:r>
              <a:rPr sz="800" spc="-15" dirty="0">
                <a:solidFill>
                  <a:srgbClr val="323537"/>
                </a:solidFill>
                <a:latin typeface="Montserrat"/>
                <a:cs typeface="Montserrat"/>
              </a:rPr>
              <a:t> </a:t>
            </a:r>
            <a:r>
              <a:rPr sz="800" dirty="0">
                <a:solidFill>
                  <a:srgbClr val="323537"/>
                </a:solidFill>
                <a:latin typeface="Montserrat"/>
                <a:cs typeface="Montserrat"/>
              </a:rPr>
              <a:t>may</a:t>
            </a:r>
            <a:r>
              <a:rPr sz="800" spc="-20" dirty="0">
                <a:solidFill>
                  <a:srgbClr val="323537"/>
                </a:solidFill>
                <a:latin typeface="Montserrat"/>
                <a:cs typeface="Montserrat"/>
              </a:rPr>
              <a:t> </a:t>
            </a:r>
            <a:r>
              <a:rPr sz="800" dirty="0">
                <a:solidFill>
                  <a:srgbClr val="323537"/>
                </a:solidFill>
                <a:latin typeface="Montserrat"/>
                <a:cs typeface="Montserrat"/>
              </a:rPr>
              <a:t>include</a:t>
            </a:r>
            <a:r>
              <a:rPr sz="800" spc="-15" dirty="0">
                <a:solidFill>
                  <a:srgbClr val="323537"/>
                </a:solidFill>
                <a:latin typeface="Montserrat"/>
                <a:cs typeface="Montserrat"/>
              </a:rPr>
              <a:t> </a:t>
            </a:r>
            <a:r>
              <a:rPr sz="800" dirty="0">
                <a:solidFill>
                  <a:srgbClr val="323537"/>
                </a:solidFill>
                <a:latin typeface="Montserrat"/>
                <a:cs typeface="Montserrat"/>
              </a:rPr>
              <a:t>but</a:t>
            </a:r>
            <a:r>
              <a:rPr sz="800" spc="-15" dirty="0">
                <a:solidFill>
                  <a:srgbClr val="323537"/>
                </a:solidFill>
                <a:latin typeface="Montserrat"/>
                <a:cs typeface="Montserrat"/>
              </a:rPr>
              <a:t> </a:t>
            </a:r>
            <a:r>
              <a:rPr sz="800" dirty="0">
                <a:solidFill>
                  <a:srgbClr val="323537"/>
                </a:solidFill>
                <a:latin typeface="Montserrat"/>
                <a:cs typeface="Montserrat"/>
              </a:rPr>
              <a:t>are</a:t>
            </a:r>
            <a:r>
              <a:rPr sz="800" spc="-15" dirty="0">
                <a:solidFill>
                  <a:srgbClr val="323537"/>
                </a:solidFill>
                <a:latin typeface="Montserrat"/>
                <a:cs typeface="Montserrat"/>
              </a:rPr>
              <a:t> </a:t>
            </a:r>
            <a:r>
              <a:rPr sz="800" dirty="0">
                <a:solidFill>
                  <a:srgbClr val="323537"/>
                </a:solidFill>
                <a:latin typeface="Montserrat"/>
                <a:cs typeface="Montserrat"/>
              </a:rPr>
              <a:t>not</a:t>
            </a:r>
            <a:r>
              <a:rPr sz="800" spc="-20" dirty="0">
                <a:solidFill>
                  <a:srgbClr val="323537"/>
                </a:solidFill>
                <a:latin typeface="Montserrat"/>
                <a:cs typeface="Montserrat"/>
              </a:rPr>
              <a:t> </a:t>
            </a:r>
            <a:r>
              <a:rPr sz="800" dirty="0">
                <a:solidFill>
                  <a:srgbClr val="323537"/>
                </a:solidFill>
                <a:latin typeface="Montserrat"/>
                <a:cs typeface="Montserrat"/>
              </a:rPr>
              <a:t>limited</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adjustments</a:t>
            </a:r>
            <a:r>
              <a:rPr sz="800" spc="-15" dirty="0">
                <a:solidFill>
                  <a:srgbClr val="323537"/>
                </a:solidFill>
                <a:latin typeface="Montserrat"/>
                <a:cs typeface="Montserrat"/>
              </a:rPr>
              <a:t> </a:t>
            </a:r>
            <a:r>
              <a:rPr sz="800" spc="-25" dirty="0">
                <a:solidFill>
                  <a:srgbClr val="323537"/>
                </a:solidFill>
                <a:latin typeface="Montserrat"/>
                <a:cs typeface="Montserrat"/>
              </a:rPr>
              <a:t>to</a:t>
            </a:r>
            <a:r>
              <a:rPr sz="800" dirty="0">
                <a:solidFill>
                  <a:srgbClr val="323537"/>
                </a:solidFill>
                <a:latin typeface="Montserrat"/>
                <a:cs typeface="Montserrat"/>
              </a:rPr>
              <a:t> the</a:t>
            </a:r>
            <a:r>
              <a:rPr sz="800" spc="-10" dirty="0">
                <a:solidFill>
                  <a:srgbClr val="323537"/>
                </a:solidFill>
                <a:latin typeface="Montserrat"/>
                <a:cs typeface="Montserrat"/>
              </a:rPr>
              <a:t> </a:t>
            </a:r>
            <a:r>
              <a:rPr sz="800" dirty="0">
                <a:solidFill>
                  <a:srgbClr val="323537"/>
                </a:solidFill>
                <a:latin typeface="Montserrat"/>
                <a:cs typeface="Montserrat"/>
              </a:rPr>
              <a:t>opening</a:t>
            </a:r>
            <a:r>
              <a:rPr sz="800" spc="-10" dirty="0">
                <a:solidFill>
                  <a:srgbClr val="323537"/>
                </a:solidFill>
                <a:latin typeface="Montserrat"/>
                <a:cs typeface="Montserrat"/>
              </a:rPr>
              <a:t>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final</a:t>
            </a:r>
            <a:r>
              <a:rPr sz="800" spc="-10" dirty="0">
                <a:solidFill>
                  <a:srgbClr val="323537"/>
                </a:solidFill>
                <a:latin typeface="Montserrat"/>
                <a:cs typeface="Montserrat"/>
              </a:rPr>
              <a:t> </a:t>
            </a:r>
            <a:r>
              <a:rPr sz="800" dirty="0">
                <a:solidFill>
                  <a:srgbClr val="323537"/>
                </a:solidFill>
                <a:latin typeface="Montserrat"/>
                <a:cs typeface="Montserrat"/>
              </a:rPr>
              <a:t>level</a:t>
            </a:r>
            <a:r>
              <a:rPr sz="800" spc="-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Underlying</a:t>
            </a:r>
            <a:r>
              <a:rPr sz="800" spc="-10" dirty="0">
                <a:solidFill>
                  <a:srgbClr val="323537"/>
                </a:solidFill>
                <a:latin typeface="Montserrat"/>
                <a:cs typeface="Montserrat"/>
              </a:rPr>
              <a:t> </a:t>
            </a:r>
            <a:r>
              <a:rPr sz="800" dirty="0">
                <a:solidFill>
                  <a:srgbClr val="323537"/>
                </a:solidFill>
                <a:latin typeface="Montserrat"/>
                <a:cs typeface="Montserrat"/>
              </a:rPr>
              <a:t>Index,</a:t>
            </a:r>
            <a:r>
              <a:rPr sz="800" spc="-5" dirty="0">
                <a:solidFill>
                  <a:srgbClr val="323537"/>
                </a:solidFill>
                <a:latin typeface="Montserrat"/>
                <a:cs typeface="Montserrat"/>
              </a:rPr>
              <a:t> </a:t>
            </a:r>
            <a:r>
              <a:rPr sz="800" dirty="0">
                <a:solidFill>
                  <a:srgbClr val="323537"/>
                </a:solidFill>
                <a:latin typeface="Montserrat"/>
                <a:cs typeface="Montserrat"/>
              </a:rPr>
              <a:t>postponing</a:t>
            </a:r>
            <a:r>
              <a:rPr sz="800" spc="-10" dirty="0">
                <a:solidFill>
                  <a:srgbClr val="323537"/>
                </a:solidFill>
                <a:latin typeface="Montserrat"/>
                <a:cs typeface="Montserrat"/>
              </a:rPr>
              <a:t> </a:t>
            </a:r>
            <a:r>
              <a:rPr sz="800" dirty="0">
                <a:solidFill>
                  <a:srgbClr val="323537"/>
                </a:solidFill>
                <a:latin typeface="Montserrat"/>
                <a:cs typeface="Montserrat"/>
              </a:rPr>
              <a:t>observation</a:t>
            </a:r>
            <a:r>
              <a:rPr sz="800" spc="-10" dirty="0">
                <a:solidFill>
                  <a:srgbClr val="323537"/>
                </a:solidFill>
                <a:latin typeface="Montserrat"/>
                <a:cs typeface="Montserrat"/>
              </a:rPr>
              <a:t> </a:t>
            </a:r>
            <a:r>
              <a:rPr sz="800" dirty="0">
                <a:solidFill>
                  <a:srgbClr val="323537"/>
                </a:solidFill>
                <a:latin typeface="Montserrat"/>
                <a:cs typeface="Montserrat"/>
              </a:rPr>
              <a:t>dates</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substitution</a:t>
            </a:r>
            <a:r>
              <a:rPr sz="800" spc="-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Underlying</a:t>
            </a:r>
            <a:r>
              <a:rPr sz="800" spc="-10" dirty="0">
                <a:solidFill>
                  <a:srgbClr val="323537"/>
                </a:solidFill>
                <a:latin typeface="Montserrat"/>
                <a:cs typeface="Montserrat"/>
              </a:rPr>
              <a:t> Index.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Issuer</a:t>
            </a:r>
            <a:r>
              <a:rPr sz="800" spc="-10"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required</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act</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good</a:t>
            </a:r>
            <a:r>
              <a:rPr sz="800" spc="-10" dirty="0">
                <a:solidFill>
                  <a:srgbClr val="323537"/>
                </a:solidFill>
                <a:latin typeface="Montserrat"/>
                <a:cs typeface="Montserrat"/>
              </a:rPr>
              <a:t> </a:t>
            </a:r>
            <a:r>
              <a:rPr sz="800" dirty="0">
                <a:solidFill>
                  <a:srgbClr val="323537"/>
                </a:solidFill>
                <a:latin typeface="Montserrat"/>
                <a:cs typeface="Montserrat"/>
              </a:rPr>
              <a:t>faith</a:t>
            </a:r>
            <a:r>
              <a:rPr sz="800" spc="-10" dirty="0">
                <a:solidFill>
                  <a:srgbClr val="323537"/>
                </a:solidFill>
                <a:latin typeface="Montserrat"/>
                <a:cs typeface="Montserrat"/>
              </a:rPr>
              <a:t> </a:t>
            </a:r>
            <a:r>
              <a:rPr sz="800" dirty="0">
                <a:solidFill>
                  <a:srgbClr val="323537"/>
                </a:solidFill>
                <a:latin typeface="Montserrat"/>
                <a:cs typeface="Montserrat"/>
              </a:rPr>
              <a:t>when</a:t>
            </a:r>
            <a:r>
              <a:rPr sz="800" spc="-10" dirty="0">
                <a:solidFill>
                  <a:srgbClr val="323537"/>
                </a:solidFill>
                <a:latin typeface="Montserrat"/>
                <a:cs typeface="Montserrat"/>
              </a:rPr>
              <a:t> </a:t>
            </a:r>
            <a:r>
              <a:rPr sz="800" dirty="0">
                <a:solidFill>
                  <a:srgbClr val="323537"/>
                </a:solidFill>
                <a:latin typeface="Montserrat"/>
                <a:cs typeface="Montserrat"/>
              </a:rPr>
              <a:t>making</a:t>
            </a:r>
            <a:r>
              <a:rPr sz="800" spc="-10" dirty="0">
                <a:solidFill>
                  <a:srgbClr val="323537"/>
                </a:solidFill>
                <a:latin typeface="Montserrat"/>
                <a:cs typeface="Montserrat"/>
              </a:rPr>
              <a:t> </a:t>
            </a:r>
            <a:r>
              <a:rPr sz="800" dirty="0">
                <a:solidFill>
                  <a:srgbClr val="323537"/>
                </a:solidFill>
                <a:latin typeface="Montserrat"/>
                <a:cs typeface="Montserrat"/>
              </a:rPr>
              <a:t>any</a:t>
            </a:r>
            <a:r>
              <a:rPr sz="800" spc="-10" dirty="0">
                <a:solidFill>
                  <a:srgbClr val="323537"/>
                </a:solidFill>
                <a:latin typeface="Montserrat"/>
                <a:cs typeface="Montserrat"/>
              </a:rPr>
              <a:t> adjustments.</a:t>
            </a:r>
            <a:endParaRPr sz="800" dirty="0">
              <a:latin typeface="Montserrat"/>
              <a:cs typeface="Montserrat"/>
            </a:endParaRPr>
          </a:p>
          <a:p>
            <a:pPr marL="12700">
              <a:lnSpc>
                <a:spcPct val="100000"/>
              </a:lnSpc>
              <a:spcBef>
                <a:spcPts val="850"/>
              </a:spcBef>
            </a:pPr>
            <a:r>
              <a:rPr sz="800" b="1" dirty="0">
                <a:solidFill>
                  <a:srgbClr val="323537"/>
                </a:solidFill>
                <a:latin typeface="Montserrat SemiBold"/>
                <a:cs typeface="Montserrat SemiBold"/>
              </a:rPr>
              <a:t>Tax</a:t>
            </a:r>
            <a:r>
              <a:rPr sz="800" b="1" spc="-45" dirty="0">
                <a:solidFill>
                  <a:srgbClr val="323537"/>
                </a:solidFill>
                <a:latin typeface="Montserrat SemiBold"/>
                <a:cs typeface="Montserrat SemiBold"/>
              </a:rPr>
              <a:t> </a:t>
            </a:r>
            <a:r>
              <a:rPr sz="800" b="1" spc="-20" dirty="0">
                <a:solidFill>
                  <a:srgbClr val="323537"/>
                </a:solidFill>
                <a:latin typeface="Montserrat SemiBold"/>
                <a:cs typeface="Montserrat SemiBold"/>
              </a:rPr>
              <a:t>Risk</a:t>
            </a:r>
            <a:endParaRPr sz="800" dirty="0">
              <a:latin typeface="Montserrat SemiBold"/>
              <a:cs typeface="Montserrat SemiBold"/>
            </a:endParaRPr>
          </a:p>
          <a:p>
            <a:pPr marL="12700" marR="9525">
              <a:lnSpc>
                <a:spcPct val="100000"/>
              </a:lnSpc>
              <a:spcBef>
                <a:spcPts val="850"/>
              </a:spcBef>
            </a:pP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value</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any</a:t>
            </a:r>
            <a:r>
              <a:rPr sz="800" spc="-15" dirty="0">
                <a:solidFill>
                  <a:srgbClr val="323537"/>
                </a:solidFill>
                <a:latin typeface="Montserrat"/>
                <a:cs typeface="Montserrat"/>
              </a:rPr>
              <a:t> </a:t>
            </a:r>
            <a:r>
              <a:rPr sz="800" dirty="0">
                <a:solidFill>
                  <a:srgbClr val="323537"/>
                </a:solidFill>
                <a:latin typeface="Montserrat"/>
                <a:cs typeface="Montserrat"/>
              </a:rPr>
              <a:t>tax</a:t>
            </a:r>
            <a:r>
              <a:rPr sz="800" spc="-15" dirty="0">
                <a:solidFill>
                  <a:srgbClr val="323537"/>
                </a:solidFill>
                <a:latin typeface="Montserrat"/>
                <a:cs typeface="Montserrat"/>
              </a:rPr>
              <a:t> </a:t>
            </a:r>
            <a:r>
              <a:rPr sz="800" dirty="0">
                <a:solidFill>
                  <a:srgbClr val="323537"/>
                </a:solidFill>
                <a:latin typeface="Montserrat"/>
                <a:cs typeface="Montserrat"/>
              </a:rPr>
              <a:t>reliefs</a:t>
            </a:r>
            <a:r>
              <a:rPr sz="800" spc="-20" dirty="0">
                <a:solidFill>
                  <a:srgbClr val="323537"/>
                </a:solidFill>
                <a:latin typeface="Montserrat"/>
                <a:cs typeface="Montserrat"/>
              </a:rPr>
              <a:t>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liability</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tax</a:t>
            </a:r>
            <a:r>
              <a:rPr sz="800" spc="-15" dirty="0">
                <a:solidFill>
                  <a:srgbClr val="323537"/>
                </a:solidFill>
                <a:latin typeface="Montserrat"/>
                <a:cs typeface="Montserrat"/>
              </a:rPr>
              <a:t> </a:t>
            </a:r>
            <a:r>
              <a:rPr sz="800" dirty="0">
                <a:solidFill>
                  <a:srgbClr val="323537"/>
                </a:solidFill>
                <a:latin typeface="Montserrat"/>
                <a:cs typeface="Montserrat"/>
              </a:rPr>
              <a:t>depend</a:t>
            </a:r>
            <a:r>
              <a:rPr sz="800" spc="-20"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dirty="0">
                <a:solidFill>
                  <a:srgbClr val="323537"/>
                </a:solidFill>
                <a:latin typeface="Montserrat"/>
                <a:cs typeface="Montserrat"/>
              </a:rPr>
              <a:t>individual</a:t>
            </a:r>
            <a:r>
              <a:rPr sz="800" spc="-15" dirty="0">
                <a:solidFill>
                  <a:srgbClr val="323537"/>
                </a:solidFill>
                <a:latin typeface="Montserrat"/>
                <a:cs typeface="Montserrat"/>
              </a:rPr>
              <a:t> </a:t>
            </a:r>
            <a:r>
              <a:rPr sz="800" dirty="0">
                <a:solidFill>
                  <a:srgbClr val="323537"/>
                </a:solidFill>
                <a:latin typeface="Montserrat"/>
                <a:cs typeface="Montserrat"/>
              </a:rPr>
              <a:t>circumstances.</a:t>
            </a:r>
            <a:r>
              <a:rPr sz="800" spc="-15" dirty="0">
                <a:solidFill>
                  <a:srgbClr val="323537"/>
                </a:solidFill>
                <a:latin typeface="Montserrat"/>
                <a:cs typeface="Montserrat"/>
              </a:rPr>
              <a:t> </a:t>
            </a:r>
            <a:r>
              <a:rPr sz="800" dirty="0">
                <a:solidFill>
                  <a:srgbClr val="323537"/>
                </a:solidFill>
                <a:latin typeface="Montserrat"/>
                <a:cs typeface="Montserrat"/>
              </a:rPr>
              <a:t>Tax</a:t>
            </a:r>
            <a:r>
              <a:rPr sz="800" spc="-15" dirty="0">
                <a:solidFill>
                  <a:srgbClr val="323537"/>
                </a:solidFill>
                <a:latin typeface="Montserrat"/>
                <a:cs typeface="Montserrat"/>
              </a:rPr>
              <a:t> </a:t>
            </a:r>
            <a:r>
              <a:rPr sz="800" dirty="0">
                <a:solidFill>
                  <a:srgbClr val="323537"/>
                </a:solidFill>
                <a:latin typeface="Montserrat"/>
                <a:cs typeface="Montserrat"/>
              </a:rPr>
              <a:t>assumptions</a:t>
            </a:r>
            <a:r>
              <a:rPr sz="800" spc="-15" dirty="0">
                <a:solidFill>
                  <a:srgbClr val="323537"/>
                </a:solidFill>
                <a:latin typeface="Montserrat"/>
                <a:cs typeface="Montserrat"/>
              </a:rPr>
              <a:t> </a:t>
            </a:r>
            <a:r>
              <a:rPr sz="800" dirty="0">
                <a:solidFill>
                  <a:srgbClr val="323537"/>
                </a:solidFill>
                <a:latin typeface="Montserrat"/>
                <a:cs typeface="Montserrat"/>
              </a:rPr>
              <a:t>are</a:t>
            </a:r>
            <a:r>
              <a:rPr sz="800" spc="-20" dirty="0">
                <a:solidFill>
                  <a:srgbClr val="323537"/>
                </a:solidFill>
                <a:latin typeface="Montserrat"/>
                <a:cs typeface="Montserrat"/>
              </a:rPr>
              <a:t> </a:t>
            </a:r>
            <a:r>
              <a:rPr sz="800" dirty="0">
                <a:solidFill>
                  <a:srgbClr val="323537"/>
                </a:solidFill>
                <a:latin typeface="Montserrat"/>
                <a:cs typeface="Montserrat"/>
              </a:rPr>
              <a:t>based</a:t>
            </a:r>
            <a:r>
              <a:rPr sz="800" spc="-15"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spc="-25" dirty="0">
                <a:solidFill>
                  <a:srgbClr val="323537"/>
                </a:solidFill>
                <a:latin typeface="Montserrat"/>
                <a:cs typeface="Montserrat"/>
              </a:rPr>
              <a:t>our</a:t>
            </a:r>
            <a:r>
              <a:rPr sz="800" dirty="0">
                <a:solidFill>
                  <a:srgbClr val="323537"/>
                </a:solidFill>
                <a:latin typeface="Montserrat"/>
                <a:cs typeface="Montserrat"/>
              </a:rPr>
              <a:t> understanding</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spc="-10" dirty="0">
                <a:solidFill>
                  <a:srgbClr val="323537"/>
                </a:solidFill>
                <a:latin typeface="Montserrat"/>
                <a:cs typeface="Montserrat"/>
              </a:rPr>
              <a:t>current </a:t>
            </a:r>
            <a:r>
              <a:rPr sz="800" dirty="0">
                <a:solidFill>
                  <a:srgbClr val="323537"/>
                </a:solidFill>
                <a:latin typeface="Montserrat"/>
                <a:cs typeface="Montserrat"/>
              </a:rPr>
              <a:t>legislation</a:t>
            </a:r>
            <a:r>
              <a:rPr sz="800" spc="-15" dirty="0">
                <a:solidFill>
                  <a:srgbClr val="323537"/>
                </a:solidFill>
                <a:latin typeface="Montserrat"/>
                <a:cs typeface="Montserrat"/>
              </a:rPr>
              <a:t> </a:t>
            </a:r>
            <a:r>
              <a:rPr sz="800" dirty="0">
                <a:solidFill>
                  <a:srgbClr val="323537"/>
                </a:solidFill>
                <a:latin typeface="Montserrat"/>
                <a:cs typeface="Montserrat"/>
              </a:rPr>
              <a:t>and</a:t>
            </a:r>
            <a:r>
              <a:rPr sz="800" spc="-15" dirty="0">
                <a:solidFill>
                  <a:srgbClr val="323537"/>
                </a:solidFill>
                <a:latin typeface="Montserrat"/>
                <a:cs typeface="Montserrat"/>
              </a:rPr>
              <a:t> </a:t>
            </a:r>
            <a:r>
              <a:rPr sz="800" dirty="0">
                <a:solidFill>
                  <a:srgbClr val="323537"/>
                </a:solidFill>
                <a:latin typeface="Montserrat"/>
                <a:cs typeface="Montserrat"/>
              </a:rPr>
              <a:t>known</a:t>
            </a:r>
            <a:r>
              <a:rPr sz="800" spc="-10" dirty="0">
                <a:solidFill>
                  <a:srgbClr val="323537"/>
                </a:solidFill>
                <a:latin typeface="Montserrat"/>
                <a:cs typeface="Montserrat"/>
              </a:rPr>
              <a:t> </a:t>
            </a:r>
            <a:r>
              <a:rPr sz="800" dirty="0">
                <a:solidFill>
                  <a:srgbClr val="323537"/>
                </a:solidFill>
                <a:latin typeface="Montserrat"/>
                <a:cs typeface="Montserrat"/>
              </a:rPr>
              <a:t>HMRC</a:t>
            </a:r>
            <a:r>
              <a:rPr sz="800" spc="-15" dirty="0">
                <a:solidFill>
                  <a:srgbClr val="323537"/>
                </a:solidFill>
                <a:latin typeface="Montserrat"/>
                <a:cs typeface="Montserrat"/>
              </a:rPr>
              <a:t> </a:t>
            </a:r>
            <a:r>
              <a:rPr sz="800" dirty="0">
                <a:solidFill>
                  <a:srgbClr val="323537"/>
                </a:solidFill>
                <a:latin typeface="Montserrat"/>
                <a:cs typeface="Montserrat"/>
              </a:rPr>
              <a:t>practice,</a:t>
            </a:r>
            <a:r>
              <a:rPr sz="800" spc="-10" dirty="0">
                <a:solidFill>
                  <a:srgbClr val="323537"/>
                </a:solidFill>
                <a:latin typeface="Montserrat"/>
                <a:cs typeface="Montserrat"/>
              </a:rPr>
              <a:t> </a:t>
            </a:r>
            <a:r>
              <a:rPr sz="800" dirty="0">
                <a:solidFill>
                  <a:srgbClr val="323537"/>
                </a:solidFill>
                <a:latin typeface="Montserrat"/>
                <a:cs typeface="Montserrat"/>
              </a:rPr>
              <a:t>which</a:t>
            </a:r>
            <a:r>
              <a:rPr sz="800" spc="-15" dirty="0">
                <a:solidFill>
                  <a:srgbClr val="323537"/>
                </a:solidFill>
                <a:latin typeface="Montserrat"/>
                <a:cs typeface="Montserrat"/>
              </a:rPr>
              <a:t> </a:t>
            </a:r>
            <a:r>
              <a:rPr sz="800" dirty="0">
                <a:solidFill>
                  <a:srgbClr val="323537"/>
                </a:solidFill>
                <a:latin typeface="Montserrat"/>
                <a:cs typeface="Montserrat"/>
              </a:rPr>
              <a:t>can</a:t>
            </a:r>
            <a:r>
              <a:rPr sz="800" spc="-15" dirty="0">
                <a:solidFill>
                  <a:srgbClr val="323537"/>
                </a:solidFill>
                <a:latin typeface="Montserrat"/>
                <a:cs typeface="Montserrat"/>
              </a:rPr>
              <a:t> </a:t>
            </a:r>
            <a:r>
              <a:rPr sz="800" dirty="0">
                <a:solidFill>
                  <a:srgbClr val="323537"/>
                </a:solidFill>
                <a:latin typeface="Montserrat"/>
                <a:cs typeface="Montserrat"/>
              </a:rPr>
              <a:t>change</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future.</a:t>
            </a:r>
            <a:r>
              <a:rPr sz="800" spc="-10" dirty="0">
                <a:solidFill>
                  <a:srgbClr val="323537"/>
                </a:solidFill>
                <a:latin typeface="Montserrat"/>
                <a:cs typeface="Montserrat"/>
              </a:rPr>
              <a:t> </a:t>
            </a:r>
            <a:r>
              <a:rPr sz="800" dirty="0">
                <a:solidFill>
                  <a:srgbClr val="323537"/>
                </a:solidFill>
                <a:latin typeface="Montserrat"/>
                <a:cs typeface="Montserrat"/>
              </a:rPr>
              <a:t>Please</a:t>
            </a:r>
            <a:r>
              <a:rPr sz="800" spc="-15" dirty="0">
                <a:solidFill>
                  <a:srgbClr val="323537"/>
                </a:solidFill>
                <a:latin typeface="Montserrat"/>
                <a:cs typeface="Montserrat"/>
              </a:rPr>
              <a:t> </a:t>
            </a:r>
            <a:r>
              <a:rPr sz="800" dirty="0">
                <a:solidFill>
                  <a:srgbClr val="323537"/>
                </a:solidFill>
                <a:latin typeface="Montserrat"/>
                <a:cs typeface="Montserrat"/>
              </a:rPr>
              <a:t>seek</a:t>
            </a:r>
            <a:r>
              <a:rPr sz="800" spc="-10" dirty="0">
                <a:solidFill>
                  <a:srgbClr val="323537"/>
                </a:solidFill>
                <a:latin typeface="Montserrat"/>
                <a:cs typeface="Montserrat"/>
              </a:rPr>
              <a:t> </a:t>
            </a:r>
            <a:r>
              <a:rPr sz="800" dirty="0">
                <a:solidFill>
                  <a:srgbClr val="323537"/>
                </a:solidFill>
                <a:latin typeface="Montserrat"/>
                <a:cs typeface="Montserrat"/>
              </a:rPr>
              <a:t>advice</a:t>
            </a:r>
            <a:r>
              <a:rPr sz="800" spc="-15" dirty="0">
                <a:solidFill>
                  <a:srgbClr val="323537"/>
                </a:solidFill>
                <a:latin typeface="Montserrat"/>
                <a:cs typeface="Montserrat"/>
              </a:rPr>
              <a:t> </a:t>
            </a:r>
            <a:r>
              <a:rPr sz="800" spc="-10" dirty="0">
                <a:solidFill>
                  <a:srgbClr val="323537"/>
                </a:solidFill>
                <a:latin typeface="Montserrat"/>
                <a:cs typeface="Montserrat"/>
              </a:rPr>
              <a:t>should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require</a:t>
            </a:r>
            <a:r>
              <a:rPr sz="800" spc="-10" dirty="0">
                <a:solidFill>
                  <a:srgbClr val="323537"/>
                </a:solidFill>
                <a:latin typeface="Montserrat"/>
                <a:cs typeface="Montserrat"/>
              </a:rPr>
              <a:t> </a:t>
            </a:r>
            <a:r>
              <a:rPr sz="800" dirty="0">
                <a:solidFill>
                  <a:srgbClr val="323537"/>
                </a:solidFill>
                <a:latin typeface="Montserrat"/>
                <a:cs typeface="Montserrat"/>
              </a:rPr>
              <a:t>further</a:t>
            </a:r>
            <a:r>
              <a:rPr sz="800" spc="-5" dirty="0">
                <a:solidFill>
                  <a:srgbClr val="323537"/>
                </a:solidFill>
                <a:latin typeface="Montserrat"/>
                <a:cs typeface="Montserrat"/>
              </a:rPr>
              <a:t> </a:t>
            </a:r>
            <a:r>
              <a:rPr sz="800" spc="-10" dirty="0">
                <a:solidFill>
                  <a:srgbClr val="323537"/>
                </a:solidFill>
                <a:latin typeface="Montserrat"/>
                <a:cs typeface="Montserrat"/>
              </a:rPr>
              <a:t>information. </a:t>
            </a:r>
            <a:r>
              <a:rPr sz="800" dirty="0">
                <a:solidFill>
                  <a:srgbClr val="323537"/>
                </a:solidFill>
                <a:latin typeface="Montserrat"/>
                <a:cs typeface="Montserrat"/>
              </a:rPr>
              <a:t>If</a:t>
            </a:r>
            <a:r>
              <a:rPr sz="800" spc="-10" dirty="0">
                <a:solidFill>
                  <a:srgbClr val="323537"/>
                </a:solidFill>
                <a:latin typeface="Montserrat"/>
                <a:cs typeface="Montserrat"/>
              </a:rPr>
              <a:t> </a:t>
            </a:r>
            <a:r>
              <a:rPr sz="800" dirty="0">
                <a:solidFill>
                  <a:srgbClr val="323537"/>
                </a:solidFill>
                <a:latin typeface="Montserrat"/>
                <a:cs typeface="Montserrat"/>
              </a:rPr>
              <a:t>UK</a:t>
            </a:r>
            <a:r>
              <a:rPr sz="800" spc="-5" dirty="0">
                <a:solidFill>
                  <a:srgbClr val="323537"/>
                </a:solidFill>
                <a:latin typeface="Montserrat"/>
                <a:cs typeface="Montserrat"/>
              </a:rPr>
              <a:t> </a:t>
            </a:r>
            <a:r>
              <a:rPr sz="800" dirty="0">
                <a:solidFill>
                  <a:srgbClr val="323537"/>
                </a:solidFill>
                <a:latin typeface="Montserrat"/>
                <a:cs typeface="Montserrat"/>
              </a:rPr>
              <a:t>tax</a:t>
            </a:r>
            <a:r>
              <a:rPr sz="800" spc="-10" dirty="0">
                <a:solidFill>
                  <a:srgbClr val="323537"/>
                </a:solidFill>
                <a:latin typeface="Montserrat"/>
                <a:cs typeface="Montserrat"/>
              </a:rPr>
              <a:t> </a:t>
            </a:r>
            <a:r>
              <a:rPr sz="800" dirty="0">
                <a:solidFill>
                  <a:srgbClr val="323537"/>
                </a:solidFill>
                <a:latin typeface="Montserrat"/>
                <a:cs typeface="Montserrat"/>
              </a:rPr>
              <a:t>law</a:t>
            </a:r>
            <a:r>
              <a:rPr sz="800" spc="-5" dirty="0">
                <a:solidFill>
                  <a:srgbClr val="323537"/>
                </a:solidFill>
                <a:latin typeface="Montserrat"/>
                <a:cs typeface="Montserrat"/>
              </a:rPr>
              <a:t> </a:t>
            </a:r>
            <a:r>
              <a:rPr sz="800" dirty="0">
                <a:solidFill>
                  <a:srgbClr val="323537"/>
                </a:solidFill>
                <a:latin typeface="Montserrat"/>
                <a:cs typeface="Montserrat"/>
              </a:rPr>
              <a:t>changes,</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tax</a:t>
            </a:r>
            <a:r>
              <a:rPr sz="800" spc="-5" dirty="0">
                <a:solidFill>
                  <a:srgbClr val="323537"/>
                </a:solidFill>
                <a:latin typeface="Montserrat"/>
                <a:cs typeface="Montserrat"/>
              </a:rPr>
              <a:t> </a:t>
            </a:r>
            <a:r>
              <a:rPr sz="800" dirty="0">
                <a:solidFill>
                  <a:srgbClr val="323537"/>
                </a:solidFill>
                <a:latin typeface="Montserrat"/>
                <a:cs typeface="Montserrat"/>
              </a:rPr>
              <a:t>efficiency</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dirty="0">
                <a:solidFill>
                  <a:srgbClr val="323537"/>
                </a:solidFill>
                <a:latin typeface="Montserrat"/>
                <a:cs typeface="Montserrat"/>
              </a:rPr>
              <a:t>ISA</a:t>
            </a:r>
            <a:r>
              <a:rPr sz="800" spc="-10" dirty="0">
                <a:solidFill>
                  <a:srgbClr val="323537"/>
                </a:solidFill>
                <a:latin typeface="Montserrat"/>
                <a:cs typeface="Montserrat"/>
              </a:rPr>
              <a:t> </a:t>
            </a:r>
            <a:r>
              <a:rPr sz="800" dirty="0">
                <a:solidFill>
                  <a:srgbClr val="323537"/>
                </a:solidFill>
                <a:latin typeface="Montserrat"/>
                <a:cs typeface="Montserrat"/>
              </a:rPr>
              <a:t>could</a:t>
            </a:r>
            <a:r>
              <a:rPr sz="800" spc="-5"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affected.</a:t>
            </a:r>
            <a:endParaRPr sz="800" dirty="0">
              <a:latin typeface="Montserrat"/>
              <a:cs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56798" y="961186"/>
            <a:ext cx="5443220" cy="2019935"/>
          </a:xfrm>
          <a:custGeom>
            <a:avLst/>
            <a:gdLst/>
            <a:ahLst/>
            <a:cxnLst/>
            <a:rect l="l" t="t" r="r" b="b"/>
            <a:pathLst>
              <a:path w="5443220" h="2019935">
                <a:moveTo>
                  <a:pt x="5335206" y="0"/>
                </a:moveTo>
                <a:lnTo>
                  <a:pt x="108000" y="0"/>
                </a:lnTo>
                <a:lnTo>
                  <a:pt x="65960" y="8486"/>
                </a:lnTo>
                <a:lnTo>
                  <a:pt x="31630" y="31630"/>
                </a:lnTo>
                <a:lnTo>
                  <a:pt x="8486" y="65960"/>
                </a:lnTo>
                <a:lnTo>
                  <a:pt x="0" y="108000"/>
                </a:lnTo>
                <a:lnTo>
                  <a:pt x="0" y="1911324"/>
                </a:lnTo>
                <a:lnTo>
                  <a:pt x="8486" y="1953365"/>
                </a:lnTo>
                <a:lnTo>
                  <a:pt x="31630" y="1987694"/>
                </a:lnTo>
                <a:lnTo>
                  <a:pt x="65960" y="2010838"/>
                </a:lnTo>
                <a:lnTo>
                  <a:pt x="108000" y="2019325"/>
                </a:lnTo>
                <a:lnTo>
                  <a:pt x="5335206" y="2019325"/>
                </a:lnTo>
                <a:lnTo>
                  <a:pt x="5377239" y="2010838"/>
                </a:lnTo>
                <a:lnTo>
                  <a:pt x="5411565" y="1987694"/>
                </a:lnTo>
                <a:lnTo>
                  <a:pt x="5434708" y="1953365"/>
                </a:lnTo>
                <a:lnTo>
                  <a:pt x="5443194" y="1911324"/>
                </a:lnTo>
                <a:lnTo>
                  <a:pt x="5443194" y="108000"/>
                </a:lnTo>
                <a:lnTo>
                  <a:pt x="5434708" y="65960"/>
                </a:lnTo>
                <a:lnTo>
                  <a:pt x="5411565" y="31630"/>
                </a:lnTo>
                <a:lnTo>
                  <a:pt x="5377239" y="8486"/>
                </a:lnTo>
                <a:lnTo>
                  <a:pt x="5335206" y="0"/>
                </a:lnTo>
                <a:close/>
              </a:path>
            </a:pathLst>
          </a:custGeom>
          <a:solidFill>
            <a:srgbClr val="39405A"/>
          </a:solidFill>
        </p:spPr>
        <p:txBody>
          <a:bodyPr wrap="square" lIns="0" tIns="0" rIns="0" bIns="0" rtlCol="0"/>
          <a:lstStyle/>
          <a:p>
            <a:endParaRPr/>
          </a:p>
        </p:txBody>
      </p:sp>
      <p:sp>
        <p:nvSpPr>
          <p:cNvPr id="3" name="object 3"/>
          <p:cNvSpPr/>
          <p:nvPr/>
        </p:nvSpPr>
        <p:spPr>
          <a:xfrm>
            <a:off x="0" y="6496621"/>
            <a:ext cx="7560309" cy="3763645"/>
          </a:xfrm>
          <a:custGeom>
            <a:avLst/>
            <a:gdLst/>
            <a:ahLst/>
            <a:cxnLst/>
            <a:rect l="l" t="t" r="r" b="b"/>
            <a:pathLst>
              <a:path w="7560309" h="3763645">
                <a:moveTo>
                  <a:pt x="7559992" y="0"/>
                </a:moveTo>
                <a:lnTo>
                  <a:pt x="0" y="0"/>
                </a:lnTo>
                <a:lnTo>
                  <a:pt x="0" y="3763378"/>
                </a:lnTo>
                <a:lnTo>
                  <a:pt x="7559992" y="3763378"/>
                </a:lnTo>
                <a:lnTo>
                  <a:pt x="7559992" y="0"/>
                </a:lnTo>
                <a:close/>
              </a:path>
            </a:pathLst>
          </a:custGeom>
          <a:solidFill>
            <a:srgbClr val="EAE9E9"/>
          </a:solidFill>
        </p:spPr>
        <p:txBody>
          <a:bodyPr wrap="square" lIns="0" tIns="0" rIns="0" bIns="0" rtlCol="0"/>
          <a:lstStyle/>
          <a:p>
            <a:endParaRPr/>
          </a:p>
        </p:txBody>
      </p:sp>
      <p:sp>
        <p:nvSpPr>
          <p:cNvPr id="4" name="object 4"/>
          <p:cNvSpPr txBox="1"/>
          <p:nvPr/>
        </p:nvSpPr>
        <p:spPr>
          <a:xfrm>
            <a:off x="347299" y="3618369"/>
            <a:ext cx="3287395" cy="266192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LIQUIDITY</a:t>
            </a:r>
            <a:r>
              <a:rPr sz="1600" b="1" spc="-114" dirty="0">
                <a:solidFill>
                  <a:srgbClr val="3E8B73"/>
                </a:solidFill>
                <a:latin typeface="Montserrat"/>
                <a:cs typeface="Montserrat"/>
              </a:rPr>
              <a:t> </a:t>
            </a:r>
            <a:r>
              <a:rPr sz="1600" b="1" spc="-10" dirty="0">
                <a:solidFill>
                  <a:srgbClr val="3E8B73"/>
                </a:solidFill>
                <a:latin typeface="Montserrat"/>
                <a:cs typeface="Montserrat"/>
              </a:rPr>
              <a:t>RISKS</a:t>
            </a:r>
            <a:endParaRPr sz="1600" dirty="0">
              <a:latin typeface="Montserrat"/>
              <a:cs typeface="Montserrat"/>
            </a:endParaRPr>
          </a:p>
          <a:p>
            <a:pPr marL="12700" marR="113030">
              <a:lnSpc>
                <a:spcPct val="100000"/>
              </a:lnSpc>
              <a:spcBef>
                <a:spcPts val="1785"/>
              </a:spcBef>
            </a:pPr>
            <a:r>
              <a:rPr sz="900" dirty="0">
                <a:solidFill>
                  <a:srgbClr val="323537"/>
                </a:solidFill>
                <a:latin typeface="Montserrat"/>
                <a:cs typeface="Montserrat"/>
              </a:rPr>
              <a:t>Given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illiquid</a:t>
            </a:r>
            <a:r>
              <a:rPr sz="900" spc="-5" dirty="0">
                <a:solidFill>
                  <a:srgbClr val="323537"/>
                </a:solidFill>
                <a:latin typeface="Montserrat"/>
                <a:cs typeface="Montserrat"/>
              </a:rPr>
              <a:t> </a:t>
            </a:r>
            <a:r>
              <a:rPr sz="900" dirty="0">
                <a:solidFill>
                  <a:srgbClr val="323537"/>
                </a:solidFill>
                <a:latin typeface="Montserrat"/>
                <a:cs typeface="Montserrat"/>
              </a:rPr>
              <a:t>nature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5" dirty="0">
                <a:solidFill>
                  <a:srgbClr val="323537"/>
                </a:solidFill>
                <a:latin typeface="Montserrat"/>
                <a:cs typeface="Montserrat"/>
              </a:rPr>
              <a:t> </a:t>
            </a:r>
            <a:r>
              <a:rPr sz="900" spc="-20" dirty="0">
                <a:solidFill>
                  <a:srgbClr val="323537"/>
                </a:solidFill>
                <a:latin typeface="Montserrat"/>
                <a:cs typeface="Montserrat"/>
              </a:rPr>
              <a:t>have </a:t>
            </a:r>
            <a:r>
              <a:rPr sz="900" dirty="0">
                <a:solidFill>
                  <a:srgbClr val="323537"/>
                </a:solidFill>
                <a:latin typeface="Montserrat"/>
                <a:cs typeface="Montserrat"/>
              </a:rPr>
              <a:t>other</a:t>
            </a:r>
            <a:r>
              <a:rPr sz="900" spc="-15" dirty="0">
                <a:solidFill>
                  <a:srgbClr val="323537"/>
                </a:solidFill>
                <a:latin typeface="Montserrat"/>
                <a:cs typeface="Montserrat"/>
              </a:rPr>
              <a:t> </a:t>
            </a:r>
            <a:r>
              <a:rPr sz="900" dirty="0">
                <a:solidFill>
                  <a:srgbClr val="323537"/>
                </a:solidFill>
                <a:latin typeface="Montserrat"/>
                <a:cs typeface="Montserrat"/>
              </a:rPr>
              <a:t>savings</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access</a:t>
            </a:r>
            <a:r>
              <a:rPr sz="900" spc="-15" dirty="0">
                <a:solidFill>
                  <a:srgbClr val="323537"/>
                </a:solidFill>
                <a:latin typeface="Montserrat"/>
                <a:cs typeface="Montserrat"/>
              </a:rPr>
              <a:t> </a:t>
            </a:r>
            <a:r>
              <a:rPr sz="900" dirty="0">
                <a:solidFill>
                  <a:srgbClr val="323537"/>
                </a:solidFill>
                <a:latin typeface="Montserrat"/>
                <a:cs typeface="Montserrat"/>
              </a:rPr>
              <a:t>immediately</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0" dirty="0">
                <a:solidFill>
                  <a:srgbClr val="323537"/>
                </a:solidFill>
                <a:latin typeface="Montserrat"/>
                <a:cs typeface="Montserrat"/>
              </a:rPr>
              <a:t>meet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emergency</a:t>
            </a:r>
            <a:r>
              <a:rPr sz="900" spc="-20" dirty="0">
                <a:solidFill>
                  <a:srgbClr val="323537"/>
                </a:solidFill>
                <a:latin typeface="Montserrat"/>
                <a:cs typeface="Montserrat"/>
              </a:rPr>
              <a:t> </a:t>
            </a:r>
            <a:r>
              <a:rPr sz="900" dirty="0">
                <a:solidFill>
                  <a:srgbClr val="323537"/>
                </a:solidFill>
                <a:latin typeface="Montserrat"/>
                <a:cs typeface="Montserrat"/>
              </a:rPr>
              <a:t>cash</a:t>
            </a:r>
            <a:r>
              <a:rPr sz="900" spc="-20" dirty="0">
                <a:solidFill>
                  <a:srgbClr val="323537"/>
                </a:solidFill>
                <a:latin typeface="Montserrat"/>
                <a:cs typeface="Montserrat"/>
              </a:rPr>
              <a:t> </a:t>
            </a:r>
            <a:r>
              <a:rPr sz="900" dirty="0">
                <a:solidFill>
                  <a:srgbClr val="323537"/>
                </a:solidFill>
                <a:latin typeface="Montserrat"/>
                <a:cs typeface="Montserrat"/>
              </a:rPr>
              <a:t>needs.</a:t>
            </a:r>
            <a:r>
              <a:rPr sz="900" spc="-15" dirty="0">
                <a:solidFill>
                  <a:srgbClr val="323537"/>
                </a:solidFill>
                <a:latin typeface="Montserrat"/>
                <a:cs typeface="Montserrat"/>
              </a:rPr>
              <a:t> </a:t>
            </a: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must</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prepared</a:t>
            </a:r>
            <a:r>
              <a:rPr sz="900" spc="-2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keep</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full</a:t>
            </a:r>
            <a:r>
              <a:rPr sz="900" spc="-5" dirty="0">
                <a:solidFill>
                  <a:srgbClr val="323537"/>
                </a:solidFill>
                <a:latin typeface="Montserrat"/>
                <a:cs typeface="Montserrat"/>
              </a:rPr>
              <a:t> </a:t>
            </a:r>
            <a:r>
              <a:rPr sz="900" dirty="0">
                <a:solidFill>
                  <a:srgbClr val="323537"/>
                </a:solidFill>
                <a:latin typeface="Montserrat"/>
                <a:cs typeface="Montserrat"/>
              </a:rPr>
              <a:t>term.</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spc="-25" dirty="0">
                <a:solidFill>
                  <a:srgbClr val="323537"/>
                </a:solidFill>
                <a:latin typeface="Montserrat"/>
                <a:cs typeface="Montserrat"/>
              </a:rPr>
              <a:t>may</a:t>
            </a:r>
            <a:r>
              <a:rPr sz="900" spc="50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possible,</a:t>
            </a:r>
            <a:r>
              <a:rPr sz="900" spc="-10" dirty="0">
                <a:solidFill>
                  <a:srgbClr val="323537"/>
                </a:solidFill>
                <a:latin typeface="Montserrat"/>
                <a:cs typeface="Montserrat"/>
              </a:rPr>
              <a:t> </a:t>
            </a:r>
            <a:r>
              <a:rPr sz="900" dirty="0">
                <a:solidFill>
                  <a:srgbClr val="323537"/>
                </a:solidFill>
                <a:latin typeface="Montserrat"/>
                <a:cs typeface="Montserrat"/>
              </a:rPr>
              <a:t>subject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normal</a:t>
            </a:r>
            <a:r>
              <a:rPr sz="900" spc="-15" dirty="0">
                <a:solidFill>
                  <a:srgbClr val="323537"/>
                </a:solidFill>
                <a:latin typeface="Montserrat"/>
                <a:cs typeface="Montserrat"/>
              </a:rPr>
              <a:t> </a:t>
            </a:r>
            <a:r>
              <a:rPr sz="900" dirty="0">
                <a:solidFill>
                  <a:srgbClr val="323537"/>
                </a:solidFill>
                <a:latin typeface="Montserrat"/>
                <a:cs typeface="Montserrat"/>
              </a:rPr>
              <a:t>market</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spc="-25" dirty="0">
                <a:solidFill>
                  <a:srgbClr val="323537"/>
                </a:solidFill>
                <a:latin typeface="Montserrat"/>
                <a:cs typeface="Montserrat"/>
              </a:rPr>
              <a:t>and</a:t>
            </a:r>
            <a:endParaRPr sz="900" dirty="0">
              <a:latin typeface="Montserrat"/>
              <a:cs typeface="Montserrat"/>
            </a:endParaRPr>
          </a:p>
          <a:p>
            <a:pPr marL="12700" marR="79375">
              <a:lnSpc>
                <a:spcPct val="100000"/>
              </a:lnSpc>
            </a:pPr>
            <a:r>
              <a:rPr sz="900" dirty="0">
                <a:solidFill>
                  <a:srgbClr val="323537"/>
                </a:solidFill>
                <a:latin typeface="Montserrat"/>
                <a:cs typeface="Montserrat"/>
              </a:rPr>
              <a:t>regulatory, legal and</a:t>
            </a:r>
            <a:r>
              <a:rPr sz="900" spc="5" dirty="0">
                <a:solidFill>
                  <a:srgbClr val="323537"/>
                </a:solidFill>
                <a:latin typeface="Montserrat"/>
                <a:cs typeface="Montserrat"/>
              </a:rPr>
              <a:t> </a:t>
            </a:r>
            <a:r>
              <a:rPr sz="900" dirty="0">
                <a:solidFill>
                  <a:srgbClr val="323537"/>
                </a:solidFill>
                <a:latin typeface="Montserrat"/>
                <a:cs typeface="Montserrat"/>
              </a:rPr>
              <a:t>financial or</a:t>
            </a:r>
            <a:r>
              <a:rPr sz="900" spc="5" dirty="0">
                <a:solidFill>
                  <a:srgbClr val="323537"/>
                </a:solidFill>
                <a:latin typeface="Montserrat"/>
                <a:cs typeface="Montserrat"/>
              </a:rPr>
              <a:t> </a:t>
            </a:r>
            <a:r>
              <a:rPr sz="900" dirty="0">
                <a:solidFill>
                  <a:srgbClr val="323537"/>
                </a:solidFill>
                <a:latin typeface="Montserrat"/>
                <a:cs typeface="Montserrat"/>
              </a:rPr>
              <a:t>other conditions</a:t>
            </a:r>
            <a:r>
              <a:rPr sz="900" spc="5" dirty="0">
                <a:solidFill>
                  <a:srgbClr val="323537"/>
                </a:solidFill>
                <a:latin typeface="Montserrat"/>
                <a:cs typeface="Montserrat"/>
              </a:rPr>
              <a:t> </a:t>
            </a:r>
            <a:r>
              <a:rPr sz="900" dirty="0">
                <a:solidFill>
                  <a:srgbClr val="323537"/>
                </a:solidFill>
                <a:latin typeface="Montserrat"/>
                <a:cs typeface="Montserrat"/>
              </a:rPr>
              <a:t>of </a:t>
            </a:r>
            <a:r>
              <a:rPr sz="900" spc="-25" dirty="0">
                <a:solidFill>
                  <a:srgbClr val="323537"/>
                </a:solidFill>
                <a:latin typeface="Montserrat"/>
                <a:cs typeface="Montserrat"/>
              </a:rPr>
              <a:t>the </a:t>
            </a:r>
            <a:r>
              <a:rPr sz="900" dirty="0">
                <a:solidFill>
                  <a:srgbClr val="323537"/>
                </a:solidFill>
                <a:latin typeface="Montserrat"/>
                <a:cs typeface="Montserrat"/>
              </a:rPr>
              <a:t>Issuer, Guarantor or their affiliates,</a:t>
            </a:r>
            <a:r>
              <a:rPr sz="900" spc="5" dirty="0">
                <a:solidFill>
                  <a:srgbClr val="323537"/>
                </a:solidFill>
                <a:latin typeface="Montserrat"/>
                <a:cs typeface="Montserrat"/>
              </a:rPr>
              <a:t> </a:t>
            </a:r>
            <a:r>
              <a:rPr sz="900" dirty="0">
                <a:solidFill>
                  <a:srgbClr val="323537"/>
                </a:solidFill>
                <a:latin typeface="Montserrat"/>
                <a:cs typeface="Montserrat"/>
              </a:rPr>
              <a:t>to withdraw </a:t>
            </a:r>
            <a:r>
              <a:rPr sz="900" spc="-20" dirty="0">
                <a:solidFill>
                  <a:srgbClr val="323537"/>
                </a:solidFill>
                <a:latin typeface="Montserrat"/>
                <a:cs typeface="Montserrat"/>
              </a:rPr>
              <a:t>from</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before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elect</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withdraw</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funds</a:t>
            </a:r>
            <a:r>
              <a:rPr sz="900" spc="-10" dirty="0">
                <a:solidFill>
                  <a:srgbClr val="323537"/>
                </a:solidFill>
                <a:latin typeface="Montserrat"/>
                <a:cs typeface="Montserrat"/>
              </a:rPr>
              <a:t> </a:t>
            </a:r>
            <a:r>
              <a:rPr sz="900" dirty="0">
                <a:solidFill>
                  <a:srgbClr val="323537"/>
                </a:solidFill>
                <a:latin typeface="Montserrat"/>
                <a:cs typeface="Montserrat"/>
              </a:rPr>
              <a:t>early,</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available</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settlement</a:t>
            </a:r>
            <a:r>
              <a:rPr sz="900" spc="-25" dirty="0">
                <a:solidFill>
                  <a:srgbClr val="323537"/>
                </a:solidFill>
                <a:latin typeface="Montserrat"/>
                <a:cs typeface="Montserrat"/>
              </a:rPr>
              <a:t> </a:t>
            </a:r>
            <a:r>
              <a:rPr sz="900" dirty="0">
                <a:solidFill>
                  <a:srgbClr val="323537"/>
                </a:solidFill>
                <a:latin typeface="Montserrat"/>
                <a:cs typeface="Montserrat"/>
              </a:rPr>
              <a:t>date</a:t>
            </a:r>
            <a:r>
              <a:rPr sz="900" spc="-20" dirty="0">
                <a:solidFill>
                  <a:srgbClr val="323537"/>
                </a:solidFill>
                <a:latin typeface="Montserrat"/>
                <a:cs typeface="Montserrat"/>
              </a:rPr>
              <a:t> </a:t>
            </a:r>
            <a:r>
              <a:rPr sz="900" dirty="0">
                <a:solidFill>
                  <a:srgbClr val="323537"/>
                </a:solidFill>
                <a:latin typeface="Montserrat"/>
                <a:cs typeface="Montserrat"/>
              </a:rPr>
              <a:t>stated</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contract</a:t>
            </a:r>
            <a:r>
              <a:rPr sz="900" spc="-25" dirty="0">
                <a:solidFill>
                  <a:srgbClr val="323537"/>
                </a:solidFill>
                <a:latin typeface="Montserrat"/>
                <a:cs typeface="Montserrat"/>
              </a:rPr>
              <a:t> </a:t>
            </a:r>
            <a:r>
              <a:rPr sz="900" dirty="0">
                <a:solidFill>
                  <a:srgbClr val="323537"/>
                </a:solidFill>
                <a:latin typeface="Montserrat"/>
                <a:cs typeface="Montserrat"/>
              </a:rPr>
              <a:t>note</a:t>
            </a:r>
            <a:r>
              <a:rPr sz="900" spc="-20" dirty="0">
                <a:solidFill>
                  <a:srgbClr val="323537"/>
                </a:solidFill>
                <a:latin typeface="Montserrat"/>
                <a:cs typeface="Montserrat"/>
              </a:rPr>
              <a:t> </a:t>
            </a:r>
            <a:r>
              <a:rPr sz="900" spc="-10" dirty="0">
                <a:solidFill>
                  <a:srgbClr val="323537"/>
                </a:solidFill>
                <a:latin typeface="Montserrat"/>
                <a:cs typeface="Montserrat"/>
              </a:rPr>
              <a:t>received</a:t>
            </a:r>
            <a:endParaRPr sz="900" dirty="0">
              <a:latin typeface="Montserrat"/>
              <a:cs typeface="Montserrat"/>
            </a:endParaRPr>
          </a:p>
          <a:p>
            <a:pPr marL="12700" marR="61594">
              <a:lnSpc>
                <a:spcPct val="100000"/>
              </a:lnSpc>
            </a:pPr>
            <a:r>
              <a:rPr sz="900" dirty="0">
                <a:solidFill>
                  <a:srgbClr val="323537"/>
                </a:solidFill>
                <a:latin typeface="Montserrat"/>
                <a:cs typeface="Montserrat"/>
              </a:rPr>
              <a:t>from</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post</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written </a:t>
            </a:r>
            <a:r>
              <a:rPr sz="900" dirty="0">
                <a:solidFill>
                  <a:srgbClr val="323537"/>
                </a:solidFill>
                <a:latin typeface="Montserrat"/>
                <a:cs typeface="Montserrat"/>
              </a:rPr>
              <a:t>instructions</a:t>
            </a:r>
            <a:r>
              <a:rPr sz="900" spc="-5" dirty="0">
                <a:solidFill>
                  <a:srgbClr val="323537"/>
                </a:solidFill>
                <a:latin typeface="Montserrat"/>
                <a:cs typeface="Montserrat"/>
              </a:rPr>
              <a:t> </a:t>
            </a:r>
            <a:r>
              <a:rPr sz="900" dirty="0">
                <a:solidFill>
                  <a:srgbClr val="323537"/>
                </a:solidFill>
                <a:latin typeface="Montserrat"/>
                <a:cs typeface="Montserrat"/>
              </a:rPr>
              <a:t>requesting</a:t>
            </a:r>
            <a:r>
              <a:rPr sz="900" spc="-5" dirty="0">
                <a:solidFill>
                  <a:srgbClr val="323537"/>
                </a:solidFill>
                <a:latin typeface="Montserrat"/>
                <a:cs typeface="Montserrat"/>
              </a:rPr>
              <a:t> </a:t>
            </a:r>
            <a:r>
              <a:rPr sz="900" dirty="0">
                <a:solidFill>
                  <a:srgbClr val="323537"/>
                </a:solidFill>
                <a:latin typeface="Montserrat"/>
                <a:cs typeface="Montserrat"/>
              </a:rPr>
              <a:t>a </a:t>
            </a:r>
            <a:r>
              <a:rPr sz="900" spc="-10" dirty="0">
                <a:solidFill>
                  <a:srgbClr val="323537"/>
                </a:solidFill>
                <a:latin typeface="Montserrat"/>
                <a:cs typeface="Montserrat"/>
              </a:rPr>
              <a:t>withdrawal.</a:t>
            </a:r>
            <a:endParaRPr sz="900" dirty="0">
              <a:latin typeface="Montserrat"/>
              <a:cs typeface="Montserrat"/>
            </a:endParaRPr>
          </a:p>
          <a:p>
            <a:pPr marL="12700" marR="5080">
              <a:lnSpc>
                <a:spcPct val="100000"/>
              </a:lnSpc>
              <a:spcBef>
                <a:spcPts val="850"/>
              </a:spcBef>
            </a:pPr>
            <a:r>
              <a:rPr sz="900" spc="-10" dirty="0">
                <a:solidFill>
                  <a:srgbClr val="323537"/>
                </a:solidFill>
                <a:latin typeface="Montserrat"/>
                <a:cs typeface="Montserrat"/>
              </a:rPr>
              <a:t>However,</a:t>
            </a:r>
            <a:r>
              <a:rPr sz="900" spc="-5" dirty="0">
                <a:solidFill>
                  <a:srgbClr val="323537"/>
                </a:solidFill>
                <a:latin typeface="Montserrat"/>
                <a:cs typeface="Montserrat"/>
              </a:rPr>
              <a:t> </a:t>
            </a:r>
            <a:r>
              <a:rPr sz="900" dirty="0">
                <a:solidFill>
                  <a:srgbClr val="323537"/>
                </a:solidFill>
                <a:latin typeface="Montserrat"/>
                <a:cs typeface="Montserrat"/>
              </a:rPr>
              <a:t>there</a:t>
            </a:r>
            <a:r>
              <a:rPr sz="900" spc="-5" dirty="0">
                <a:solidFill>
                  <a:srgbClr val="323537"/>
                </a:solidFill>
                <a:latin typeface="Montserrat"/>
                <a:cs typeface="Montserrat"/>
              </a:rPr>
              <a:t> </a:t>
            </a:r>
            <a:r>
              <a:rPr sz="900" dirty="0">
                <a:solidFill>
                  <a:srgbClr val="323537"/>
                </a:solidFill>
                <a:latin typeface="Montserrat"/>
                <a:cs typeface="Montserrat"/>
              </a:rPr>
              <a:t>is no</a:t>
            </a:r>
            <a:r>
              <a:rPr sz="900" spc="-5" dirty="0">
                <a:solidFill>
                  <a:srgbClr val="323537"/>
                </a:solidFill>
                <a:latin typeface="Montserrat"/>
                <a:cs typeface="Montserrat"/>
              </a:rPr>
              <a:t> </a:t>
            </a:r>
            <a:r>
              <a:rPr sz="900" dirty="0">
                <a:solidFill>
                  <a:srgbClr val="323537"/>
                </a:solidFill>
                <a:latin typeface="Montserrat"/>
                <a:cs typeface="Montserrat"/>
              </a:rPr>
              <a:t>guarantee that</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will be</a:t>
            </a:r>
            <a:r>
              <a:rPr sz="900" spc="-5" dirty="0">
                <a:solidFill>
                  <a:srgbClr val="323537"/>
                </a:solidFill>
                <a:latin typeface="Montserrat"/>
                <a:cs typeface="Montserrat"/>
              </a:rPr>
              <a:t> </a:t>
            </a:r>
            <a:r>
              <a:rPr sz="900" dirty="0">
                <a:solidFill>
                  <a:srgbClr val="323537"/>
                </a:solidFill>
                <a:latin typeface="Montserrat"/>
                <a:cs typeface="Montserrat"/>
              </a:rPr>
              <a:t>able </a:t>
            </a:r>
            <a:r>
              <a:rPr sz="900" spc="-25" dirty="0">
                <a:solidFill>
                  <a:srgbClr val="323537"/>
                </a:solidFill>
                <a:latin typeface="Montserrat"/>
                <a:cs typeface="Montserrat"/>
              </a:rPr>
              <a:t>to </a:t>
            </a:r>
            <a:r>
              <a:rPr sz="900" dirty="0">
                <a:solidFill>
                  <a:srgbClr val="323537"/>
                </a:solidFill>
                <a:latin typeface="Montserrat"/>
                <a:cs typeface="Montserrat"/>
              </a:rPr>
              <a:t>withdraw</a:t>
            </a:r>
            <a:r>
              <a:rPr sz="900" spc="-10" dirty="0">
                <a:solidFill>
                  <a:srgbClr val="323537"/>
                </a:solidFill>
                <a:latin typeface="Montserrat"/>
                <a:cs typeface="Montserrat"/>
              </a:rPr>
              <a:t> </a:t>
            </a:r>
            <a:r>
              <a:rPr sz="900" dirty="0">
                <a:solidFill>
                  <a:srgbClr val="323537"/>
                </a:solidFill>
                <a:latin typeface="Montserrat"/>
                <a:cs typeface="Montserrat"/>
              </a:rPr>
              <a:t>before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decision</a:t>
            </a:r>
            <a:r>
              <a:rPr sz="900" spc="-10" dirty="0">
                <a:solidFill>
                  <a:srgbClr val="323537"/>
                </a:solidFill>
                <a:latin typeface="Montserrat"/>
                <a:cs typeface="Montserrat"/>
              </a:rPr>
              <a:t> about </a:t>
            </a:r>
            <a:r>
              <a:rPr sz="900" dirty="0">
                <a:solidFill>
                  <a:srgbClr val="323537"/>
                </a:solidFill>
                <a:latin typeface="Montserrat"/>
                <a:cs typeface="Montserrat"/>
              </a:rPr>
              <a:t>whether</a:t>
            </a:r>
            <a:r>
              <a:rPr sz="900" spc="-15" dirty="0">
                <a:solidFill>
                  <a:srgbClr val="323537"/>
                </a:solidFill>
                <a:latin typeface="Montserrat"/>
                <a:cs typeface="Montserrat"/>
              </a:rPr>
              <a:t> </a:t>
            </a:r>
            <a:r>
              <a:rPr sz="900" dirty="0">
                <a:solidFill>
                  <a:srgbClr val="323537"/>
                </a:solidFill>
                <a:latin typeface="Montserrat"/>
                <a:cs typeface="Montserrat"/>
              </a:rPr>
              <a:t>market</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normal</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taken</a:t>
            </a:r>
            <a:r>
              <a:rPr sz="900" spc="-10" dirty="0">
                <a:solidFill>
                  <a:srgbClr val="323537"/>
                </a:solidFill>
                <a:latin typeface="Montserrat"/>
                <a:cs typeface="Montserrat"/>
              </a:rPr>
              <a:t> </a:t>
            </a:r>
            <a:r>
              <a:rPr sz="900" spc="-25" dirty="0">
                <a:solidFill>
                  <a:srgbClr val="323537"/>
                </a:solidFill>
                <a:latin typeface="Montserrat"/>
                <a:cs typeface="Montserrat"/>
              </a:rPr>
              <a:t>by</a:t>
            </a:r>
            <a:endParaRPr sz="900" dirty="0">
              <a:latin typeface="Montserrat"/>
              <a:cs typeface="Montserrat"/>
            </a:endParaRPr>
          </a:p>
        </p:txBody>
      </p:sp>
      <p:sp>
        <p:nvSpPr>
          <p:cNvPr id="5" name="object 5"/>
          <p:cNvSpPr txBox="1"/>
          <p:nvPr/>
        </p:nvSpPr>
        <p:spPr>
          <a:xfrm>
            <a:off x="347300" y="6657435"/>
            <a:ext cx="3314065" cy="298577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FEES</a:t>
            </a:r>
            <a:r>
              <a:rPr sz="1600" b="1" spc="-25" dirty="0">
                <a:solidFill>
                  <a:srgbClr val="3E8B73"/>
                </a:solidFill>
                <a:latin typeface="Montserrat"/>
                <a:cs typeface="Montserrat"/>
              </a:rPr>
              <a:t> </a:t>
            </a:r>
            <a:r>
              <a:rPr sz="1600" b="1" dirty="0">
                <a:solidFill>
                  <a:srgbClr val="3E8B73"/>
                </a:solidFill>
                <a:latin typeface="Montserrat"/>
                <a:cs typeface="Montserrat"/>
              </a:rPr>
              <a:t>AND</a:t>
            </a:r>
            <a:r>
              <a:rPr sz="1600" b="1" spc="-20" dirty="0">
                <a:solidFill>
                  <a:srgbClr val="3E8B73"/>
                </a:solidFill>
                <a:latin typeface="Montserrat"/>
                <a:cs typeface="Montserrat"/>
              </a:rPr>
              <a:t> </a:t>
            </a:r>
            <a:r>
              <a:rPr sz="1600" b="1" spc="-10" dirty="0">
                <a:solidFill>
                  <a:srgbClr val="3E8B73"/>
                </a:solidFill>
                <a:latin typeface="Montserrat"/>
                <a:cs typeface="Montserrat"/>
              </a:rPr>
              <a:t>CHARGES</a:t>
            </a:r>
            <a:endParaRPr sz="1600">
              <a:latin typeface="Montserrat"/>
              <a:cs typeface="Montserrat"/>
            </a:endParaRPr>
          </a:p>
          <a:p>
            <a:pPr marL="12700">
              <a:lnSpc>
                <a:spcPct val="100000"/>
              </a:lnSpc>
              <a:spcBef>
                <a:spcPts val="1785"/>
              </a:spcBef>
            </a:pPr>
            <a:r>
              <a:rPr sz="900" b="1" dirty="0">
                <a:solidFill>
                  <a:srgbClr val="323537"/>
                </a:solidFill>
                <a:latin typeface="Montserrat SemiBold"/>
                <a:cs typeface="Montserrat SemiBold"/>
              </a:rPr>
              <a:t>The</a:t>
            </a:r>
            <a:r>
              <a:rPr sz="900" b="1" spc="-5" dirty="0">
                <a:solidFill>
                  <a:srgbClr val="323537"/>
                </a:solidFill>
                <a:latin typeface="Montserrat SemiBold"/>
                <a:cs typeface="Montserrat SemiBold"/>
              </a:rPr>
              <a:t> </a:t>
            </a:r>
            <a:r>
              <a:rPr sz="900" b="1" dirty="0">
                <a:solidFill>
                  <a:srgbClr val="323537"/>
                </a:solidFill>
                <a:latin typeface="Montserrat SemiBold"/>
                <a:cs typeface="Montserrat SemiBold"/>
              </a:rPr>
              <a:t>Plan</a:t>
            </a:r>
            <a:r>
              <a:rPr sz="900" b="1" spc="-5" dirty="0">
                <a:solidFill>
                  <a:srgbClr val="323537"/>
                </a:solidFill>
                <a:latin typeface="Montserrat SemiBold"/>
                <a:cs typeface="Montserrat SemiBold"/>
              </a:rPr>
              <a:t> </a:t>
            </a:r>
            <a:r>
              <a:rPr sz="900" b="1" spc="-10" dirty="0">
                <a:solidFill>
                  <a:srgbClr val="323537"/>
                </a:solidFill>
                <a:latin typeface="Montserrat SemiBold"/>
                <a:cs typeface="Montserrat SemiBold"/>
              </a:rPr>
              <a:t>Charge</a:t>
            </a:r>
            <a:endParaRPr sz="900">
              <a:latin typeface="Montserrat SemiBold"/>
              <a:cs typeface="Montserrat SemiBold"/>
            </a:endParaRPr>
          </a:p>
          <a:p>
            <a:pPr marL="12700" marR="5080">
              <a:lnSpc>
                <a:spcPct val="100000"/>
              </a:lnSpc>
              <a:spcBef>
                <a:spcPts val="850"/>
              </a:spcBef>
            </a:pPr>
            <a:r>
              <a:rPr sz="900" dirty="0">
                <a:solidFill>
                  <a:srgbClr val="323537"/>
                </a:solidFill>
                <a:latin typeface="Montserrat"/>
                <a:cs typeface="Montserrat"/>
              </a:rPr>
              <a:t>IDAD</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receive</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fee</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expected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exceed</a:t>
            </a:r>
            <a:r>
              <a:rPr sz="900" spc="-15" dirty="0">
                <a:solidFill>
                  <a:srgbClr val="323537"/>
                </a:solidFill>
                <a:latin typeface="Montserrat"/>
                <a:cs typeface="Montserrat"/>
              </a:rPr>
              <a:t> </a:t>
            </a:r>
            <a:r>
              <a:rPr sz="900" dirty="0">
                <a:solidFill>
                  <a:srgbClr val="323537"/>
                </a:solidFill>
                <a:latin typeface="Montserrat"/>
                <a:cs typeface="Montserrat"/>
              </a:rPr>
              <a:t>1.00%</a:t>
            </a:r>
            <a:r>
              <a:rPr sz="900" spc="-15" dirty="0">
                <a:solidFill>
                  <a:srgbClr val="323537"/>
                </a:solidFill>
                <a:latin typeface="Montserrat"/>
                <a:cs typeface="Montserrat"/>
              </a:rPr>
              <a:t> </a:t>
            </a:r>
            <a:r>
              <a:rPr sz="900" spc="-20" dirty="0">
                <a:solidFill>
                  <a:srgbClr val="323537"/>
                </a:solidFill>
                <a:latin typeface="Montserrat"/>
                <a:cs typeface="Montserrat"/>
              </a:rPr>
              <a:t>from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for arranging</a:t>
            </a:r>
            <a:r>
              <a:rPr sz="900" spc="-5" dirty="0">
                <a:solidFill>
                  <a:srgbClr val="323537"/>
                </a:solidFill>
                <a:latin typeface="Montserrat"/>
                <a:cs typeface="Montserrat"/>
              </a:rPr>
              <a:t> </a:t>
            </a:r>
            <a:r>
              <a:rPr sz="900" dirty="0">
                <a:solidFill>
                  <a:srgbClr val="323537"/>
                </a:solidFill>
                <a:latin typeface="Montserrat"/>
                <a:cs typeface="Montserrat"/>
              </a:rPr>
              <a:t>this Plan.</a:t>
            </a:r>
            <a:r>
              <a:rPr sz="900" spc="-5" dirty="0">
                <a:solidFill>
                  <a:srgbClr val="323537"/>
                </a:solidFill>
                <a:latin typeface="Montserrat"/>
                <a:cs typeface="Montserrat"/>
              </a:rPr>
              <a:t> </a:t>
            </a:r>
            <a:r>
              <a:rPr sz="900" dirty="0">
                <a:solidFill>
                  <a:srgbClr val="323537"/>
                </a:solidFill>
                <a:latin typeface="Montserrat"/>
                <a:cs typeface="Montserrat"/>
              </a:rPr>
              <a:t>This fee</a:t>
            </a:r>
            <a:r>
              <a:rPr sz="900" spc="-5" dirty="0">
                <a:solidFill>
                  <a:srgbClr val="323537"/>
                </a:solidFill>
                <a:latin typeface="Montserrat"/>
                <a:cs typeface="Montserrat"/>
              </a:rPr>
              <a:t> </a:t>
            </a:r>
            <a:r>
              <a:rPr sz="900" dirty="0">
                <a:solidFill>
                  <a:srgbClr val="323537"/>
                </a:solidFill>
                <a:latin typeface="Montserrat"/>
                <a:cs typeface="Montserrat"/>
              </a:rPr>
              <a:t>is </a:t>
            </a:r>
            <a:r>
              <a:rPr sz="900" spc="-10" dirty="0">
                <a:solidFill>
                  <a:srgbClr val="323537"/>
                </a:solidFill>
                <a:latin typeface="Montserrat"/>
                <a:cs typeface="Montserrat"/>
              </a:rPr>
              <a:t>accounted</a:t>
            </a:r>
            <a:r>
              <a:rPr sz="900" spc="50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level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spc="-20" dirty="0">
                <a:solidFill>
                  <a:srgbClr val="323537"/>
                </a:solidFill>
                <a:latin typeface="Montserrat"/>
                <a:cs typeface="Montserrat"/>
              </a:rPr>
              <a:t>vary </a:t>
            </a:r>
            <a:r>
              <a:rPr sz="900" dirty="0">
                <a:solidFill>
                  <a:srgbClr val="323537"/>
                </a:solidFill>
                <a:latin typeface="Montserrat"/>
                <a:cs typeface="Montserrat"/>
              </a:rPr>
              <a:t>depending</a:t>
            </a:r>
            <a:r>
              <a:rPr sz="900" spc="-10" dirty="0">
                <a:solidFill>
                  <a:srgbClr val="323537"/>
                </a:solidFill>
                <a:latin typeface="Montserrat"/>
                <a:cs typeface="Montserrat"/>
              </a:rPr>
              <a:t> </a:t>
            </a:r>
            <a:r>
              <a:rPr sz="900" dirty="0">
                <a:solidFill>
                  <a:srgbClr val="323537"/>
                </a:solidFill>
                <a:latin typeface="Montserrat"/>
                <a:cs typeface="Montserrat"/>
              </a:rPr>
              <a:t>upon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total</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raised</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during</a:t>
            </a:r>
            <a:r>
              <a:rPr sz="900" spc="-10"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offer</a:t>
            </a:r>
            <a:r>
              <a:rPr sz="900" spc="-5" dirty="0">
                <a:solidFill>
                  <a:srgbClr val="323537"/>
                </a:solidFill>
                <a:latin typeface="Montserrat"/>
                <a:cs typeface="Montserrat"/>
              </a:rPr>
              <a:t> </a:t>
            </a:r>
            <a:r>
              <a:rPr sz="900" dirty="0">
                <a:solidFill>
                  <a:srgbClr val="323537"/>
                </a:solidFill>
                <a:latin typeface="Montserrat"/>
                <a:cs typeface="Montserrat"/>
              </a:rPr>
              <a:t>period,</a:t>
            </a:r>
            <a:r>
              <a:rPr sz="900" spc="-5" dirty="0">
                <a:solidFill>
                  <a:srgbClr val="323537"/>
                </a:solidFill>
                <a:latin typeface="Montserrat"/>
                <a:cs typeface="Montserrat"/>
              </a:rPr>
              <a:t> </a:t>
            </a:r>
            <a:r>
              <a:rPr sz="900" dirty="0">
                <a:solidFill>
                  <a:srgbClr val="323537"/>
                </a:solidFill>
                <a:latin typeface="Montserrat"/>
                <a:cs typeface="Montserrat"/>
              </a:rPr>
              <a:t>but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remain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same.</a:t>
            </a:r>
            <a:endParaRPr sz="900">
              <a:latin typeface="Montserrat"/>
              <a:cs typeface="Montserrat"/>
            </a:endParaRPr>
          </a:p>
          <a:p>
            <a:pPr marL="12700" marR="333375">
              <a:lnSpc>
                <a:spcPct val="100000"/>
              </a:lnSpc>
              <a:spcBef>
                <a:spcPts val="850"/>
              </a:spcBef>
            </a:pPr>
            <a:r>
              <a:rPr sz="900" dirty="0">
                <a:solidFill>
                  <a:srgbClr val="323537"/>
                </a:solidFill>
                <a:latin typeface="Montserrat"/>
                <a:cs typeface="Montserrat"/>
              </a:rPr>
              <a:t>This</a:t>
            </a:r>
            <a:r>
              <a:rPr sz="900" spc="-15" dirty="0">
                <a:solidFill>
                  <a:srgbClr val="323537"/>
                </a:solidFill>
                <a:latin typeface="Montserrat"/>
                <a:cs typeface="Montserrat"/>
              </a:rPr>
              <a:t> </a:t>
            </a:r>
            <a:r>
              <a:rPr sz="900" dirty="0">
                <a:solidFill>
                  <a:srgbClr val="323537"/>
                </a:solidFill>
                <a:latin typeface="Montserrat"/>
                <a:cs typeface="Montserrat"/>
              </a:rPr>
              <a:t>fee</a:t>
            </a:r>
            <a:r>
              <a:rPr sz="900" spc="-15" dirty="0">
                <a:solidFill>
                  <a:srgbClr val="323537"/>
                </a:solidFill>
                <a:latin typeface="Montserrat"/>
                <a:cs typeface="Montserrat"/>
              </a:rPr>
              <a:t> </a:t>
            </a:r>
            <a:r>
              <a:rPr sz="900" dirty="0">
                <a:solidFill>
                  <a:srgbClr val="323537"/>
                </a:solidFill>
                <a:latin typeface="Montserrat"/>
                <a:cs typeface="Montserrat"/>
              </a:rPr>
              <a:t>covers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set-</a:t>
            </a:r>
            <a:r>
              <a:rPr sz="900" dirty="0">
                <a:solidFill>
                  <a:srgbClr val="323537"/>
                </a:solidFill>
                <a:latin typeface="Montserrat"/>
                <a:cs typeface="Montserrat"/>
              </a:rPr>
              <a:t>up,</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costs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well</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contributing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IDAD’s</a:t>
            </a:r>
            <a:r>
              <a:rPr sz="900" spc="-20" dirty="0">
                <a:solidFill>
                  <a:srgbClr val="323537"/>
                </a:solidFill>
                <a:latin typeface="Montserrat"/>
                <a:cs typeface="Montserrat"/>
              </a:rPr>
              <a:t> </a:t>
            </a:r>
            <a:r>
              <a:rPr sz="900" dirty="0">
                <a:solidFill>
                  <a:srgbClr val="323537"/>
                </a:solidFill>
                <a:latin typeface="Montserrat"/>
                <a:cs typeface="Montserrat"/>
              </a:rPr>
              <a:t>marketing</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distribution</a:t>
            </a:r>
            <a:r>
              <a:rPr sz="900" spc="-20" dirty="0">
                <a:solidFill>
                  <a:srgbClr val="323537"/>
                </a:solidFill>
                <a:latin typeface="Montserrat"/>
                <a:cs typeface="Montserrat"/>
              </a:rPr>
              <a:t> </a:t>
            </a:r>
            <a:r>
              <a:rPr sz="900" dirty="0">
                <a:solidFill>
                  <a:srgbClr val="323537"/>
                </a:solidFill>
                <a:latin typeface="Montserrat"/>
                <a:cs typeface="Montserrat"/>
              </a:rPr>
              <a:t>costs,</a:t>
            </a:r>
            <a:r>
              <a:rPr sz="900" spc="-20" dirty="0">
                <a:solidFill>
                  <a:srgbClr val="323537"/>
                </a:solidFill>
                <a:latin typeface="Montserrat"/>
                <a:cs typeface="Montserrat"/>
              </a:rPr>
              <a:t> </a:t>
            </a:r>
            <a:r>
              <a:rPr sz="900" spc="-10" dirty="0">
                <a:solidFill>
                  <a:srgbClr val="323537"/>
                </a:solidFill>
                <a:latin typeface="Montserrat"/>
                <a:cs typeface="Montserrat"/>
              </a:rPr>
              <a:t>general </a:t>
            </a:r>
            <a:r>
              <a:rPr sz="900" dirty="0">
                <a:solidFill>
                  <a:srgbClr val="323537"/>
                </a:solidFill>
                <a:latin typeface="Montserrat"/>
                <a:cs typeface="Montserrat"/>
              </a:rPr>
              <a:t>operating</a:t>
            </a:r>
            <a:r>
              <a:rPr sz="900" spc="-15" dirty="0">
                <a:solidFill>
                  <a:srgbClr val="323537"/>
                </a:solidFill>
                <a:latin typeface="Montserrat"/>
                <a:cs typeface="Montserrat"/>
              </a:rPr>
              <a:t> </a:t>
            </a:r>
            <a:r>
              <a:rPr sz="900" dirty="0">
                <a:solidFill>
                  <a:srgbClr val="323537"/>
                </a:solidFill>
                <a:latin typeface="Montserrat"/>
                <a:cs typeface="Montserrat"/>
              </a:rPr>
              <a:t>costs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profits.</a:t>
            </a:r>
            <a:endParaRPr sz="900">
              <a:latin typeface="Montserrat"/>
              <a:cs typeface="Montserrat"/>
            </a:endParaRPr>
          </a:p>
          <a:p>
            <a:pPr marL="12700">
              <a:lnSpc>
                <a:spcPct val="100000"/>
              </a:lnSpc>
              <a:spcBef>
                <a:spcPts val="850"/>
              </a:spcBef>
            </a:pPr>
            <a:r>
              <a:rPr sz="900" b="1" dirty="0">
                <a:solidFill>
                  <a:srgbClr val="323537"/>
                </a:solidFill>
                <a:latin typeface="Montserrat SemiBold"/>
                <a:cs typeface="Montserrat SemiBold"/>
              </a:rPr>
              <a:t>Other</a:t>
            </a:r>
            <a:r>
              <a:rPr sz="900" b="1" spc="-20" dirty="0">
                <a:solidFill>
                  <a:srgbClr val="323537"/>
                </a:solidFill>
                <a:latin typeface="Montserrat SemiBold"/>
                <a:cs typeface="Montserrat SemiBold"/>
              </a:rPr>
              <a:t> Fees</a:t>
            </a:r>
            <a:endParaRPr sz="900">
              <a:latin typeface="Montserrat SemiBold"/>
              <a:cs typeface="Montserrat SemiBold"/>
            </a:endParaRPr>
          </a:p>
          <a:p>
            <a:pPr marL="12700" marR="48895">
              <a:lnSpc>
                <a:spcPct val="100000"/>
              </a:lnSpc>
              <a:spcBef>
                <a:spcPts val="855"/>
              </a:spcBef>
            </a:pP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decide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encash,</a:t>
            </a:r>
            <a:r>
              <a:rPr sz="900" spc="-10" dirty="0">
                <a:solidFill>
                  <a:srgbClr val="323537"/>
                </a:solidFill>
                <a:latin typeface="Montserrat"/>
                <a:cs typeface="Montserrat"/>
              </a:rPr>
              <a:t> </a:t>
            </a:r>
            <a:r>
              <a:rPr sz="900" dirty="0">
                <a:solidFill>
                  <a:srgbClr val="323537"/>
                </a:solidFill>
                <a:latin typeface="Montserrat"/>
                <a:cs typeface="Montserrat"/>
              </a:rPr>
              <a:t>withdraw</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time during</a:t>
            </a:r>
            <a:r>
              <a:rPr sz="900" spc="-5"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term,</a:t>
            </a:r>
            <a:r>
              <a:rPr sz="900" spc="-5" dirty="0">
                <a:solidFill>
                  <a:srgbClr val="323537"/>
                </a:solidFill>
                <a:latin typeface="Montserrat"/>
                <a:cs typeface="Montserrat"/>
              </a:rPr>
              <a:t> </a:t>
            </a:r>
            <a:r>
              <a:rPr sz="900" dirty="0">
                <a:solidFill>
                  <a:srgbClr val="323537"/>
                </a:solidFill>
                <a:latin typeface="Montserrat"/>
                <a:cs typeface="Montserrat"/>
              </a:rPr>
              <a:t>an administration</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spc="-25" dirty="0">
                <a:solidFill>
                  <a:srgbClr val="323537"/>
                </a:solidFill>
                <a:latin typeface="Montserrat"/>
                <a:cs typeface="Montserrat"/>
              </a:rPr>
              <a:t>of</a:t>
            </a:r>
            <a:endParaRPr sz="900">
              <a:latin typeface="Montserrat"/>
              <a:cs typeface="Montserrat"/>
            </a:endParaRPr>
          </a:p>
          <a:p>
            <a:pPr marL="12700">
              <a:lnSpc>
                <a:spcPct val="100000"/>
              </a:lnSpc>
            </a:pPr>
            <a:r>
              <a:rPr sz="900" dirty="0">
                <a:solidFill>
                  <a:srgbClr val="323537"/>
                </a:solidFill>
                <a:latin typeface="Montserrat"/>
                <a:cs typeface="Montserrat"/>
              </a:rPr>
              <a:t>£100</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charged</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retained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Brearley.</a:t>
            </a:r>
            <a:endParaRPr sz="900">
              <a:latin typeface="Montserrat"/>
              <a:cs typeface="Montserrat"/>
            </a:endParaRPr>
          </a:p>
        </p:txBody>
      </p:sp>
      <p:sp>
        <p:nvSpPr>
          <p:cNvPr id="6" name="object 6"/>
          <p:cNvSpPr txBox="1"/>
          <p:nvPr/>
        </p:nvSpPr>
        <p:spPr>
          <a:xfrm>
            <a:off x="3839300" y="4089215"/>
            <a:ext cx="3327400" cy="2228815"/>
          </a:xfrm>
          <a:prstGeom prst="rect">
            <a:avLst/>
          </a:prstGeom>
        </p:spPr>
        <p:txBody>
          <a:bodyPr vert="horz" wrap="square" lIns="0" tIns="12700" rIns="0" bIns="0" rtlCol="0">
            <a:spAutoFit/>
          </a:bodyPr>
          <a:lstStyle/>
          <a:p>
            <a:pPr marL="12700" marR="180975">
              <a:lnSpc>
                <a:spcPct val="100000"/>
              </a:lnSpc>
              <a:spcBef>
                <a:spcPts val="100"/>
              </a:spcBef>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Issuer.</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repayment</a:t>
            </a:r>
            <a:r>
              <a:rPr sz="900" spc="-15" dirty="0">
                <a:solidFill>
                  <a:srgbClr val="323537"/>
                </a:solidFill>
                <a:latin typeface="Montserrat"/>
                <a:cs typeface="Montserrat"/>
              </a:rPr>
              <a:t> </a:t>
            </a:r>
            <a:r>
              <a:rPr sz="900" dirty="0">
                <a:solidFill>
                  <a:srgbClr val="323537"/>
                </a:solidFill>
                <a:latin typeface="Montserrat"/>
                <a:cs typeface="Montserrat"/>
              </a:rPr>
              <a:t>amount</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receive</a:t>
            </a:r>
            <a:r>
              <a:rPr sz="900" spc="-15" dirty="0">
                <a:solidFill>
                  <a:srgbClr val="323537"/>
                </a:solidFill>
                <a:latin typeface="Montserrat"/>
                <a:cs typeface="Montserrat"/>
              </a:rPr>
              <a:t> </a:t>
            </a:r>
            <a:r>
              <a:rPr sz="900" dirty="0">
                <a:solidFill>
                  <a:srgbClr val="323537"/>
                </a:solidFill>
                <a:latin typeface="Montserrat"/>
                <a:cs typeface="Montserrat"/>
              </a:rPr>
              <a:t>prior</a:t>
            </a:r>
            <a:r>
              <a:rPr sz="900" spc="-2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the Maturity Date will</a:t>
            </a:r>
            <a:r>
              <a:rPr sz="900" spc="-5" dirty="0">
                <a:solidFill>
                  <a:srgbClr val="323537"/>
                </a:solidFill>
                <a:latin typeface="Montserrat"/>
                <a:cs typeface="Montserrat"/>
              </a:rPr>
              <a:t> </a:t>
            </a:r>
            <a:r>
              <a:rPr sz="900" dirty="0">
                <a:solidFill>
                  <a:srgbClr val="323537"/>
                </a:solidFill>
                <a:latin typeface="Montserrat"/>
                <a:cs typeface="Montserrat"/>
              </a:rPr>
              <a:t>vary significantly over the life </a:t>
            </a:r>
            <a:r>
              <a:rPr sz="900" spc="-25" dirty="0">
                <a:solidFill>
                  <a:srgbClr val="323537"/>
                </a:solidFill>
                <a:latin typeface="Montserrat"/>
                <a:cs typeface="Montserrat"/>
              </a:rPr>
              <a:t>of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is likely</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be less</a:t>
            </a:r>
            <a:r>
              <a:rPr sz="900" spc="-5" dirty="0">
                <a:solidFill>
                  <a:srgbClr val="323537"/>
                </a:solidFill>
                <a:latin typeface="Montserrat"/>
                <a:cs typeface="Montserrat"/>
              </a:rPr>
              <a:t> </a:t>
            </a:r>
            <a:r>
              <a:rPr sz="900" dirty="0">
                <a:solidFill>
                  <a:srgbClr val="323537"/>
                </a:solidFill>
                <a:latin typeface="Montserrat"/>
                <a:cs typeface="Montserrat"/>
              </a:rPr>
              <a:t>than</a:t>
            </a:r>
            <a:r>
              <a:rPr sz="900" spc="-5" dirty="0">
                <a:solidFill>
                  <a:srgbClr val="323537"/>
                </a:solidFill>
                <a:latin typeface="Montserrat"/>
                <a:cs typeface="Montserrat"/>
              </a:rPr>
              <a:t> </a:t>
            </a:r>
            <a:r>
              <a:rPr sz="900" dirty="0">
                <a:solidFill>
                  <a:srgbClr val="323537"/>
                </a:solidFill>
                <a:latin typeface="Montserrat"/>
                <a:cs typeface="Montserrat"/>
              </a:rPr>
              <a:t>the amount</a:t>
            </a:r>
            <a:r>
              <a:rPr sz="900" spc="-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invested,</a:t>
            </a:r>
            <a:r>
              <a:rPr sz="900" spc="-20" dirty="0">
                <a:solidFill>
                  <a:srgbClr val="323537"/>
                </a:solidFill>
                <a:latin typeface="Montserrat"/>
                <a:cs typeface="Montserrat"/>
              </a:rPr>
              <a:t> </a:t>
            </a:r>
            <a:r>
              <a:rPr sz="900" dirty="0">
                <a:solidFill>
                  <a:srgbClr val="323537"/>
                </a:solidFill>
                <a:latin typeface="Montserrat"/>
                <a:cs typeface="Montserrat"/>
              </a:rPr>
              <a:t>due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market</a:t>
            </a:r>
            <a:r>
              <a:rPr sz="900" spc="-20" dirty="0">
                <a:solidFill>
                  <a:srgbClr val="323537"/>
                </a:solidFill>
                <a:latin typeface="Montserrat"/>
                <a:cs typeface="Montserrat"/>
              </a:rPr>
              <a:t> </a:t>
            </a:r>
            <a:r>
              <a:rPr sz="900" dirty="0">
                <a:solidFill>
                  <a:srgbClr val="323537"/>
                </a:solidFill>
                <a:latin typeface="Montserrat"/>
                <a:cs typeface="Montserrat"/>
              </a:rPr>
              <a:t>factors</a:t>
            </a:r>
            <a:r>
              <a:rPr sz="900" spc="-2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20" dirty="0">
                <a:solidFill>
                  <a:srgbClr val="323537"/>
                </a:solidFill>
                <a:latin typeface="Montserrat"/>
                <a:cs typeface="Montserrat"/>
              </a:rPr>
              <a:t> </a:t>
            </a:r>
            <a:r>
              <a:rPr sz="900" spc="-10" dirty="0">
                <a:solidFill>
                  <a:srgbClr val="323537"/>
                </a:solidFill>
                <a:latin typeface="Montserrat"/>
                <a:cs typeface="Montserrat"/>
              </a:rPr>
              <a:t>performance</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a:t>
            </a:r>
            <a:r>
              <a:rPr sz="900" dirty="0">
                <a:solidFill>
                  <a:srgbClr val="323537"/>
                </a:solidFill>
                <a:latin typeface="Montserrat"/>
                <a:cs typeface="Montserrat"/>
              </a:rPr>
              <a:t>Ind</a:t>
            </a:r>
            <a:r>
              <a:rPr lang="en-GB" sz="900" dirty="0">
                <a:solidFill>
                  <a:srgbClr val="323537"/>
                </a:solidFill>
                <a:latin typeface="Montserrat"/>
                <a:cs typeface="Montserrat"/>
              </a:rPr>
              <a:t>ices</a:t>
            </a:r>
            <a:r>
              <a:rPr sz="900" dirty="0">
                <a:solidFill>
                  <a:srgbClr val="323537"/>
                </a:solidFill>
                <a:latin typeface="Montserrat"/>
                <a:cs typeface="Montserrat"/>
              </a:rPr>
              <a: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prevailing</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interest </a:t>
            </a:r>
            <a:r>
              <a:rPr sz="900" dirty="0">
                <a:solidFill>
                  <a:srgbClr val="323537"/>
                </a:solidFill>
                <a:latin typeface="Montserrat"/>
                <a:cs typeface="Montserrat"/>
              </a:rPr>
              <a:t>rates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perceived</a:t>
            </a:r>
            <a:r>
              <a:rPr sz="900" spc="-15" dirty="0">
                <a:solidFill>
                  <a:srgbClr val="323537"/>
                </a:solidFill>
                <a:latin typeface="Montserrat"/>
                <a:cs typeface="Montserrat"/>
              </a:rPr>
              <a:t> </a:t>
            </a:r>
            <a:r>
              <a:rPr sz="900" dirty="0">
                <a:solidFill>
                  <a:srgbClr val="323537"/>
                </a:solidFill>
                <a:latin typeface="Montserrat"/>
                <a:cs typeface="Montserrat"/>
              </a:rPr>
              <a:t>credit</a:t>
            </a:r>
            <a:r>
              <a:rPr sz="900" spc="-15" dirty="0">
                <a:solidFill>
                  <a:srgbClr val="323537"/>
                </a:solidFill>
                <a:latin typeface="Montserrat"/>
                <a:cs typeface="Montserrat"/>
              </a:rPr>
              <a:t> </a:t>
            </a:r>
            <a:r>
              <a:rPr sz="900" dirty="0">
                <a:solidFill>
                  <a:srgbClr val="323537"/>
                </a:solidFill>
                <a:latin typeface="Montserrat"/>
                <a:cs typeface="Montserrat"/>
              </a:rPr>
              <a:t>worthiness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Issuer.</a:t>
            </a:r>
            <a:endParaRPr sz="900" dirty="0">
              <a:latin typeface="Montserrat"/>
              <a:cs typeface="Montserrat"/>
            </a:endParaRPr>
          </a:p>
          <a:p>
            <a:pPr marL="12700" marR="5080">
              <a:lnSpc>
                <a:spcPct val="100000"/>
              </a:lnSpc>
            </a:pP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addition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above</a:t>
            </a:r>
            <a:r>
              <a:rPr sz="900" spc="-10" dirty="0">
                <a:solidFill>
                  <a:srgbClr val="323537"/>
                </a:solidFill>
                <a:latin typeface="Montserrat"/>
                <a:cs typeface="Montserrat"/>
              </a:rPr>
              <a:t> </a:t>
            </a:r>
            <a:r>
              <a:rPr sz="900" dirty="0">
                <a:solidFill>
                  <a:srgbClr val="323537"/>
                </a:solidFill>
                <a:latin typeface="Montserrat"/>
                <a:cs typeface="Montserrat"/>
              </a:rPr>
              <a:t>factors,</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charged</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relevant</a:t>
            </a:r>
            <a:r>
              <a:rPr sz="900" spc="-15" dirty="0">
                <a:solidFill>
                  <a:srgbClr val="323537"/>
                </a:solidFill>
                <a:latin typeface="Montserrat"/>
                <a:cs typeface="Montserrat"/>
              </a:rPr>
              <a:t> </a:t>
            </a:r>
            <a:r>
              <a:rPr sz="900" dirty="0">
                <a:solidFill>
                  <a:srgbClr val="323537"/>
                </a:solidFill>
                <a:latin typeface="Montserrat"/>
                <a:cs typeface="Montserrat"/>
              </a:rPr>
              <a:t>administration</a:t>
            </a:r>
            <a:r>
              <a:rPr sz="900" spc="-10" dirty="0">
                <a:solidFill>
                  <a:srgbClr val="323537"/>
                </a:solidFill>
                <a:latin typeface="Montserrat"/>
                <a:cs typeface="Montserrat"/>
              </a:rPr>
              <a:t> </a:t>
            </a:r>
            <a:r>
              <a:rPr sz="900" dirty="0">
                <a:solidFill>
                  <a:srgbClr val="323537"/>
                </a:solidFill>
                <a:latin typeface="Montserrat"/>
                <a:cs typeface="Montserrat"/>
              </a:rPr>
              <a:t>charges</a:t>
            </a:r>
            <a:r>
              <a:rPr sz="900" spc="-15" dirty="0">
                <a:solidFill>
                  <a:srgbClr val="323537"/>
                </a:solidFill>
                <a:latin typeface="Montserrat"/>
                <a:cs typeface="Montserrat"/>
              </a:rPr>
              <a:t> </a:t>
            </a:r>
            <a:r>
              <a:rPr sz="900" dirty="0">
                <a:solidFill>
                  <a:srgbClr val="323537"/>
                </a:solidFill>
                <a:latin typeface="Montserrat"/>
                <a:cs typeface="Montserrat"/>
              </a:rPr>
              <a:t>outlined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spc="-10" dirty="0">
                <a:solidFill>
                  <a:srgbClr val="323537"/>
                </a:solidFill>
                <a:latin typeface="Montserrat"/>
                <a:cs typeface="Montserrat"/>
              </a:rPr>
              <a:t>Brochure.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further</a:t>
            </a:r>
            <a:r>
              <a:rPr sz="900" spc="-10" dirty="0">
                <a:solidFill>
                  <a:srgbClr val="323537"/>
                </a:solidFill>
                <a:latin typeface="Montserrat"/>
                <a:cs typeface="Montserrat"/>
              </a:rPr>
              <a:t> </a:t>
            </a:r>
            <a:r>
              <a:rPr sz="900" dirty="0">
                <a:solidFill>
                  <a:srgbClr val="323537"/>
                </a:solidFill>
                <a:latin typeface="Montserrat"/>
                <a:cs typeface="Montserrat"/>
              </a:rPr>
              <a:t>reduce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paid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spc="-20" dirty="0">
                <a:solidFill>
                  <a:srgbClr val="323537"/>
                </a:solidFill>
                <a:latin typeface="Montserrat"/>
                <a:cs typeface="Montserrat"/>
              </a:rPr>
              <a:t>early </a:t>
            </a:r>
            <a:r>
              <a:rPr sz="900" dirty="0">
                <a:solidFill>
                  <a:srgbClr val="323537"/>
                </a:solidFill>
                <a:latin typeface="Montserrat"/>
                <a:cs typeface="Montserrat"/>
              </a:rPr>
              <a:t>withdrawal.</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permit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Issuer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delay,</a:t>
            </a:r>
            <a:r>
              <a:rPr sz="900" spc="-15" dirty="0">
                <a:solidFill>
                  <a:srgbClr val="323537"/>
                </a:solidFill>
                <a:latin typeface="Montserrat"/>
                <a:cs typeface="Montserrat"/>
              </a:rPr>
              <a:t> </a:t>
            </a:r>
            <a:r>
              <a:rPr sz="900" dirty="0">
                <a:solidFill>
                  <a:srgbClr val="323537"/>
                </a:solidFill>
                <a:latin typeface="Montserrat"/>
                <a:cs typeface="Montserrat"/>
              </a:rPr>
              <a:t>reduce</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withhold</a:t>
            </a:r>
            <a:r>
              <a:rPr sz="900" spc="-15" dirty="0">
                <a:solidFill>
                  <a:srgbClr val="323537"/>
                </a:solidFill>
                <a:latin typeface="Montserrat"/>
                <a:cs typeface="Montserrat"/>
              </a:rPr>
              <a:t> </a:t>
            </a:r>
            <a:r>
              <a:rPr sz="900" dirty="0">
                <a:solidFill>
                  <a:srgbClr val="323537"/>
                </a:solidFill>
                <a:latin typeface="Montserrat"/>
                <a:cs typeface="Montserrat"/>
              </a:rPr>
              <a:t>payments.</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provisions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intended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circumvent</a:t>
            </a:r>
            <a:r>
              <a:rPr sz="900" spc="-10" dirty="0">
                <a:solidFill>
                  <a:srgbClr val="323537"/>
                </a:solidFill>
                <a:latin typeface="Montserrat"/>
                <a:cs typeface="Montserrat"/>
              </a:rPr>
              <a:t> </a:t>
            </a:r>
            <a:r>
              <a:rPr sz="900" dirty="0">
                <a:solidFill>
                  <a:srgbClr val="323537"/>
                </a:solidFill>
                <a:latin typeface="Montserrat"/>
                <a:cs typeface="Montserrat"/>
              </a:rPr>
              <a:t>what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legally</a:t>
            </a:r>
            <a:r>
              <a:rPr sz="900" spc="-10"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but</a:t>
            </a:r>
            <a:r>
              <a:rPr sz="900" spc="-25" dirty="0">
                <a:solidFill>
                  <a:srgbClr val="323537"/>
                </a:solidFill>
                <a:latin typeface="Montserrat"/>
                <a:cs typeface="Montserrat"/>
              </a:rPr>
              <a:t> </a:t>
            </a:r>
            <a:r>
              <a:rPr sz="900" dirty="0">
                <a:solidFill>
                  <a:srgbClr val="323537"/>
                </a:solidFill>
                <a:latin typeface="Montserrat"/>
                <a:cs typeface="Montserrat"/>
              </a:rPr>
              <a:t>are</a:t>
            </a:r>
            <a:r>
              <a:rPr sz="900" spc="-25" dirty="0">
                <a:solidFill>
                  <a:srgbClr val="323537"/>
                </a:solidFill>
                <a:latin typeface="Montserrat"/>
                <a:cs typeface="Montserrat"/>
              </a:rPr>
              <a:t> </a:t>
            </a:r>
            <a:r>
              <a:rPr sz="900" dirty="0">
                <a:solidFill>
                  <a:srgbClr val="323537"/>
                </a:solidFill>
                <a:latin typeface="Montserrat"/>
                <a:cs typeface="Montserrat"/>
              </a:rPr>
              <a:t>intended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cover</a:t>
            </a:r>
            <a:r>
              <a:rPr sz="900" spc="-20" dirty="0">
                <a:solidFill>
                  <a:srgbClr val="323537"/>
                </a:solidFill>
                <a:latin typeface="Montserrat"/>
                <a:cs typeface="Montserrat"/>
              </a:rPr>
              <a:t> </a:t>
            </a:r>
            <a:r>
              <a:rPr sz="900" dirty="0">
                <a:solidFill>
                  <a:srgbClr val="323537"/>
                </a:solidFill>
                <a:latin typeface="Montserrat"/>
                <a:cs typeface="Montserrat"/>
              </a:rPr>
              <a:t>unforeseen</a:t>
            </a:r>
            <a:r>
              <a:rPr sz="900" spc="-25" dirty="0">
                <a:solidFill>
                  <a:srgbClr val="323537"/>
                </a:solidFill>
                <a:latin typeface="Montserrat"/>
                <a:cs typeface="Montserrat"/>
              </a:rPr>
              <a:t> </a:t>
            </a:r>
            <a:r>
              <a:rPr sz="900" dirty="0">
                <a:solidFill>
                  <a:srgbClr val="323537"/>
                </a:solidFill>
                <a:latin typeface="Montserrat"/>
                <a:cs typeface="Montserrat"/>
              </a:rPr>
              <a:t>events</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25" dirty="0">
                <a:solidFill>
                  <a:srgbClr val="323537"/>
                </a:solidFill>
                <a:latin typeface="Montserrat"/>
                <a:cs typeface="Montserrat"/>
              </a:rPr>
              <a:t> </a:t>
            </a:r>
            <a:r>
              <a:rPr sz="900" spc="-10" dirty="0">
                <a:solidFill>
                  <a:srgbClr val="323537"/>
                </a:solidFill>
                <a:latin typeface="Montserrat"/>
                <a:cs typeface="Montserrat"/>
              </a:rPr>
              <a:t>affect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return from</a:t>
            </a:r>
            <a:r>
              <a:rPr sz="900" spc="-5" dirty="0">
                <a:solidFill>
                  <a:srgbClr val="323537"/>
                </a:solidFill>
                <a:latin typeface="Montserrat"/>
                <a:cs typeface="Montserrat"/>
              </a:rPr>
              <a:t> </a:t>
            </a:r>
            <a:r>
              <a:rPr sz="900" dirty="0">
                <a:solidFill>
                  <a:srgbClr val="323537"/>
                </a:solidFill>
                <a:latin typeface="Montserrat"/>
                <a:cs typeface="Montserrat"/>
              </a:rPr>
              <a:t>the Plan, for</a:t>
            </a:r>
            <a:r>
              <a:rPr sz="900" spc="-5" dirty="0">
                <a:solidFill>
                  <a:srgbClr val="323537"/>
                </a:solidFill>
                <a:latin typeface="Montserrat"/>
                <a:cs typeface="Montserrat"/>
              </a:rPr>
              <a:t> </a:t>
            </a:r>
            <a:r>
              <a:rPr sz="900" dirty="0">
                <a:solidFill>
                  <a:srgbClr val="323537"/>
                </a:solidFill>
                <a:latin typeface="Montserrat"/>
                <a:cs typeface="Montserrat"/>
              </a:rPr>
              <a:t>example, a suspension</a:t>
            </a:r>
            <a:r>
              <a:rPr sz="900" spc="-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delay</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receiving</a:t>
            </a:r>
            <a:r>
              <a:rPr sz="900" spc="-10" dirty="0">
                <a:solidFill>
                  <a:srgbClr val="323537"/>
                </a:solidFill>
                <a:latin typeface="Montserrat"/>
                <a:cs typeface="Montserrat"/>
              </a:rPr>
              <a:t> prices.</a:t>
            </a:r>
            <a:endParaRPr sz="900" dirty="0">
              <a:latin typeface="Montserrat"/>
              <a:cs typeface="Montserrat"/>
            </a:endParaRPr>
          </a:p>
        </p:txBody>
      </p:sp>
      <p:sp>
        <p:nvSpPr>
          <p:cNvPr id="7" name="object 7"/>
          <p:cNvSpPr txBox="1"/>
          <p:nvPr/>
        </p:nvSpPr>
        <p:spPr>
          <a:xfrm>
            <a:off x="3839300" y="7128281"/>
            <a:ext cx="3364229" cy="254444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323537"/>
                </a:solidFill>
                <a:latin typeface="Montserrat SemiBold"/>
                <a:cs typeface="Montserrat SemiBold"/>
              </a:rPr>
              <a:t>Adviser</a:t>
            </a:r>
            <a:r>
              <a:rPr sz="900" b="1" spc="-45" dirty="0">
                <a:solidFill>
                  <a:srgbClr val="323537"/>
                </a:solidFill>
                <a:latin typeface="Montserrat SemiBold"/>
                <a:cs typeface="Montserrat SemiBold"/>
              </a:rPr>
              <a:t> </a:t>
            </a:r>
            <a:r>
              <a:rPr sz="900" b="1" spc="-25" dirty="0">
                <a:solidFill>
                  <a:srgbClr val="323537"/>
                </a:solidFill>
                <a:latin typeface="Montserrat SemiBold"/>
                <a:cs typeface="Montserrat SemiBold"/>
              </a:rPr>
              <a:t>Fee</a:t>
            </a:r>
            <a:endParaRPr sz="900">
              <a:latin typeface="Montserrat SemiBold"/>
              <a:cs typeface="Montserrat SemiBold"/>
            </a:endParaRPr>
          </a:p>
          <a:p>
            <a:pPr marL="12700" marR="43180">
              <a:lnSpc>
                <a:spcPct val="100000"/>
              </a:lnSpc>
              <a:spcBef>
                <a:spcPts val="850"/>
              </a:spcBef>
            </a:pPr>
            <a:r>
              <a:rPr sz="900" dirty="0">
                <a:solidFill>
                  <a:srgbClr val="323537"/>
                </a:solidFill>
                <a:latin typeface="Montserrat"/>
                <a:cs typeface="Montserrat"/>
              </a:rPr>
              <a:t>IDAD</a:t>
            </a:r>
            <a:r>
              <a:rPr sz="900" spc="-15" dirty="0">
                <a:solidFill>
                  <a:srgbClr val="323537"/>
                </a:solidFill>
                <a:latin typeface="Montserrat"/>
                <a:cs typeface="Montserrat"/>
              </a:rPr>
              <a:t> </a:t>
            </a:r>
            <a:r>
              <a:rPr sz="900" dirty="0">
                <a:solidFill>
                  <a:srgbClr val="323537"/>
                </a:solidFill>
                <a:latin typeface="Montserrat"/>
                <a:cs typeface="Montserrat"/>
              </a:rPr>
              <a:t>requires</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Applications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invest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spc="-25" dirty="0">
                <a:solidFill>
                  <a:srgbClr val="323537"/>
                </a:solidFill>
                <a:latin typeface="Montserrat"/>
                <a:cs typeface="Montserrat"/>
              </a:rPr>
              <a:t>are </a:t>
            </a:r>
            <a:r>
              <a:rPr sz="900" dirty="0">
                <a:solidFill>
                  <a:srgbClr val="323537"/>
                </a:solidFill>
                <a:latin typeface="Montserrat"/>
                <a:cs typeface="Montserrat"/>
              </a:rPr>
              <a:t>submitted through a financial adviser and the amount</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10" dirty="0">
                <a:solidFill>
                  <a:srgbClr val="323537"/>
                </a:solidFill>
                <a:latin typeface="Montserrat"/>
                <a:cs typeface="Montserrat"/>
              </a:rPr>
              <a:t> </a:t>
            </a:r>
            <a:r>
              <a:rPr sz="900" dirty="0">
                <a:solidFill>
                  <a:srgbClr val="323537"/>
                </a:solidFill>
                <a:latin typeface="Montserrat"/>
                <a:cs typeface="Montserrat"/>
              </a:rPr>
              <a:t>Fee</a:t>
            </a:r>
            <a:r>
              <a:rPr sz="900" spc="-10" dirty="0">
                <a:solidFill>
                  <a:srgbClr val="323537"/>
                </a:solidFill>
                <a:latin typeface="Montserrat"/>
                <a:cs typeface="Montserrat"/>
              </a:rPr>
              <a:t> </a:t>
            </a:r>
            <a:r>
              <a:rPr sz="900" dirty="0">
                <a:solidFill>
                  <a:srgbClr val="323537"/>
                </a:solidFill>
                <a:latin typeface="Montserrat"/>
                <a:cs typeface="Montserrat"/>
              </a:rPr>
              <a:t>payable</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service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something</a:t>
            </a:r>
            <a:r>
              <a:rPr sz="900" spc="-10"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discuss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agree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adviser.</a:t>
            </a:r>
            <a:endParaRPr sz="900">
              <a:latin typeface="Montserrat"/>
              <a:cs typeface="Montserrat"/>
            </a:endParaRPr>
          </a:p>
          <a:p>
            <a:pPr marL="12700" marR="68580">
              <a:lnSpc>
                <a:spcPct val="100000"/>
              </a:lnSpc>
              <a:spcBef>
                <a:spcPts val="850"/>
              </a:spcBef>
            </a:pPr>
            <a:r>
              <a:rPr sz="900" spc="-10" dirty="0">
                <a:solidFill>
                  <a:srgbClr val="323537"/>
                </a:solidFill>
                <a:latin typeface="Montserrat"/>
                <a:cs typeface="Montserrat"/>
              </a:rPr>
              <a:t>You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instruct</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agreed</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10" dirty="0">
                <a:solidFill>
                  <a:srgbClr val="323537"/>
                </a:solidFill>
                <a:latin typeface="Montserrat"/>
                <a:cs typeface="Montserrat"/>
              </a:rPr>
              <a:t> </a:t>
            </a:r>
            <a:r>
              <a:rPr sz="900" dirty="0">
                <a:solidFill>
                  <a:srgbClr val="323537"/>
                </a:solidFill>
                <a:latin typeface="Montserrat"/>
                <a:cs typeface="Montserrat"/>
              </a:rPr>
              <a:t>Fee</a:t>
            </a:r>
            <a:r>
              <a:rPr sz="900" spc="-10" dirty="0">
                <a:solidFill>
                  <a:srgbClr val="323537"/>
                </a:solidFill>
                <a:latin typeface="Montserrat"/>
                <a:cs typeface="Montserrat"/>
              </a:rPr>
              <a:t> </a:t>
            </a:r>
            <a:r>
              <a:rPr sz="900" spc="-20" dirty="0">
                <a:solidFill>
                  <a:srgbClr val="323537"/>
                </a:solidFill>
                <a:latin typeface="Montserrat"/>
                <a:cs typeface="Montserrat"/>
              </a:rPr>
              <a:t>from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send</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spc="-20" dirty="0">
                <a:solidFill>
                  <a:srgbClr val="323537"/>
                </a:solidFill>
                <a:latin typeface="Montserrat"/>
                <a:cs typeface="Montserrat"/>
              </a:rPr>
              <a:t>want</a:t>
            </a:r>
            <a:endParaRPr sz="900">
              <a:latin typeface="Montserrat"/>
              <a:cs typeface="Montserrat"/>
            </a:endParaRPr>
          </a:p>
          <a:p>
            <a:pPr marL="12700" marR="95885">
              <a:lnSpc>
                <a:spcPct val="100000"/>
              </a:lnSpc>
            </a:pP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do</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include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agreed</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pay</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spc="-20" dirty="0">
                <a:solidFill>
                  <a:srgbClr val="323537"/>
                </a:solidFill>
                <a:latin typeface="Montserrat"/>
                <a:cs typeface="Montserrat"/>
              </a:rPr>
              <a:t>Fee, </a:t>
            </a:r>
            <a:r>
              <a:rPr sz="900" dirty="0">
                <a:solidFill>
                  <a:srgbClr val="323537"/>
                </a:solidFill>
                <a:latin typeface="Montserrat"/>
                <a:cs typeface="Montserrat"/>
              </a:rPr>
              <a:t>deducted</a:t>
            </a:r>
            <a:r>
              <a:rPr sz="900" spc="-5" dirty="0">
                <a:solidFill>
                  <a:srgbClr val="323537"/>
                </a:solidFill>
                <a:latin typeface="Montserrat"/>
                <a:cs typeface="Montserrat"/>
              </a:rPr>
              <a:t> </a:t>
            </a:r>
            <a:r>
              <a:rPr sz="900" dirty="0">
                <a:solidFill>
                  <a:srgbClr val="323537"/>
                </a:solidFill>
                <a:latin typeface="Montserrat"/>
                <a:cs typeface="Montserrat"/>
              </a:rPr>
              <a:t>from the Payment, to your adviser’s </a:t>
            </a:r>
            <a:r>
              <a:rPr sz="900" spc="-20" dirty="0">
                <a:solidFill>
                  <a:srgbClr val="323537"/>
                </a:solidFill>
                <a:latin typeface="Montserrat"/>
                <a:cs typeface="Montserrat"/>
              </a:rPr>
              <a:t>firm.</a:t>
            </a:r>
            <a:endParaRPr sz="900">
              <a:latin typeface="Montserrat"/>
              <a:cs typeface="Montserrat"/>
            </a:endParaRPr>
          </a:p>
          <a:p>
            <a:pPr marL="12700" marR="5080">
              <a:lnSpc>
                <a:spcPct val="100000"/>
              </a:lnSpc>
              <a:spcBef>
                <a:spcPts val="850"/>
              </a:spcBef>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of any</a:t>
            </a:r>
            <a:r>
              <a:rPr sz="900" spc="-5" dirty="0">
                <a:solidFill>
                  <a:srgbClr val="323537"/>
                </a:solidFill>
                <a:latin typeface="Montserrat"/>
                <a:cs typeface="Montserrat"/>
              </a:rPr>
              <a:t> </a:t>
            </a:r>
            <a:r>
              <a:rPr sz="900" dirty="0">
                <a:solidFill>
                  <a:srgbClr val="323537"/>
                </a:solidFill>
                <a:latin typeface="Montserrat"/>
                <a:cs typeface="Montserrat"/>
              </a:rPr>
              <a:t>Adviser Fee</a:t>
            </a:r>
            <a:r>
              <a:rPr sz="900" spc="-5" dirty="0">
                <a:solidFill>
                  <a:srgbClr val="323537"/>
                </a:solidFill>
                <a:latin typeface="Montserrat"/>
                <a:cs typeface="Montserrat"/>
              </a:rPr>
              <a:t> </a:t>
            </a:r>
            <a:r>
              <a:rPr sz="900" dirty="0">
                <a:solidFill>
                  <a:srgbClr val="323537"/>
                </a:solidFill>
                <a:latin typeface="Montserrat"/>
                <a:cs typeface="Montserrat"/>
              </a:rPr>
              <a:t>must be</a:t>
            </a:r>
            <a:r>
              <a:rPr sz="900" spc="-5" dirty="0">
                <a:solidFill>
                  <a:srgbClr val="323537"/>
                </a:solidFill>
                <a:latin typeface="Montserrat"/>
                <a:cs typeface="Montserrat"/>
              </a:rPr>
              <a:t> </a:t>
            </a:r>
            <a:r>
              <a:rPr sz="900" dirty="0">
                <a:solidFill>
                  <a:srgbClr val="323537"/>
                </a:solidFill>
                <a:latin typeface="Montserrat"/>
                <a:cs typeface="Montserrat"/>
              </a:rPr>
              <a:t>set</a:t>
            </a:r>
            <a:r>
              <a:rPr sz="900" spc="-5" dirty="0">
                <a:solidFill>
                  <a:srgbClr val="323537"/>
                </a:solidFill>
                <a:latin typeface="Montserrat"/>
                <a:cs typeface="Montserrat"/>
              </a:rPr>
              <a:t> </a:t>
            </a:r>
            <a:r>
              <a:rPr sz="900" dirty="0">
                <a:solidFill>
                  <a:srgbClr val="323537"/>
                </a:solidFill>
                <a:latin typeface="Montserrat"/>
                <a:cs typeface="Montserrat"/>
              </a:rPr>
              <a:t>out in</a:t>
            </a:r>
            <a:r>
              <a:rPr sz="900" spc="-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mind</a:t>
            </a:r>
            <a:r>
              <a:rPr sz="900" spc="-10" dirty="0">
                <a:solidFill>
                  <a:srgbClr val="323537"/>
                </a:solidFill>
                <a:latin typeface="Montserrat"/>
                <a:cs typeface="Montserrat"/>
              </a:rPr>
              <a:t> </a:t>
            </a:r>
            <a:r>
              <a:rPr sz="900" dirty="0">
                <a:solidFill>
                  <a:srgbClr val="323537"/>
                </a:solidFill>
                <a:latin typeface="Montserrat"/>
                <a:cs typeface="Montserrat"/>
              </a:rPr>
              <a:t>about</a:t>
            </a:r>
            <a:r>
              <a:rPr sz="900" spc="-15" dirty="0">
                <a:solidFill>
                  <a:srgbClr val="323537"/>
                </a:solidFill>
                <a:latin typeface="Montserrat"/>
                <a:cs typeface="Montserrat"/>
              </a:rPr>
              <a:t> </a:t>
            </a:r>
            <a:r>
              <a:rPr sz="900" dirty="0">
                <a:solidFill>
                  <a:srgbClr val="323537"/>
                </a:solidFill>
                <a:latin typeface="Montserrat"/>
                <a:cs typeface="Montserrat"/>
              </a:rPr>
              <a:t>investing</a:t>
            </a:r>
            <a:r>
              <a:rPr sz="900" spc="-10" dirty="0">
                <a:solidFill>
                  <a:srgbClr val="323537"/>
                </a:solidFill>
                <a:latin typeface="Montserrat"/>
                <a:cs typeface="Montserrat"/>
              </a:rPr>
              <a:t> after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5" dirty="0">
                <a:solidFill>
                  <a:srgbClr val="323537"/>
                </a:solidFill>
                <a:latin typeface="Montserrat"/>
                <a:cs typeface="Montserrat"/>
              </a:rPr>
              <a:t> </a:t>
            </a:r>
            <a:r>
              <a:rPr sz="900" dirty="0">
                <a:solidFill>
                  <a:srgbClr val="323537"/>
                </a:solidFill>
                <a:latin typeface="Montserrat"/>
                <a:cs typeface="Montserrat"/>
              </a:rPr>
              <a:t>has</a:t>
            </a:r>
            <a:r>
              <a:rPr sz="900" spc="-10" dirty="0">
                <a:solidFill>
                  <a:srgbClr val="323537"/>
                </a:solidFill>
                <a:latin typeface="Montserrat"/>
                <a:cs typeface="Montserrat"/>
              </a:rPr>
              <a:t> </a:t>
            </a:r>
            <a:r>
              <a:rPr sz="900" dirty="0">
                <a:solidFill>
                  <a:srgbClr val="323537"/>
                </a:solidFill>
                <a:latin typeface="Montserrat"/>
                <a:cs typeface="Montserrat"/>
              </a:rPr>
              <a:t>been</a:t>
            </a:r>
            <a:r>
              <a:rPr sz="900" spc="-5" dirty="0">
                <a:solidFill>
                  <a:srgbClr val="323537"/>
                </a:solidFill>
                <a:latin typeface="Montserrat"/>
                <a:cs typeface="Montserrat"/>
              </a:rPr>
              <a:t> </a:t>
            </a:r>
            <a:r>
              <a:rPr sz="900" dirty="0">
                <a:solidFill>
                  <a:srgbClr val="323537"/>
                </a:solidFill>
                <a:latin typeface="Montserrat"/>
                <a:cs typeface="Montserrat"/>
              </a:rPr>
              <a:t>accepted,</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likely</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5" dirty="0">
                <a:solidFill>
                  <a:srgbClr val="323537"/>
                </a:solidFill>
                <a:latin typeface="Montserrat"/>
                <a:cs typeface="Montserrat"/>
              </a:rPr>
              <a:t>fee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already</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dirty="0">
                <a:solidFill>
                  <a:srgbClr val="323537"/>
                </a:solidFill>
                <a:latin typeface="Montserrat"/>
                <a:cs typeface="Montserrat"/>
              </a:rPr>
              <a:t>been paid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financial adviser</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neither</a:t>
            </a:r>
            <a:r>
              <a:rPr sz="900" spc="-10"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nor</a:t>
            </a:r>
            <a:r>
              <a:rPr sz="900" spc="-5" dirty="0">
                <a:solidFill>
                  <a:srgbClr val="323537"/>
                </a:solidFill>
                <a:latin typeface="Montserrat"/>
                <a:cs typeface="Montserrat"/>
              </a:rPr>
              <a:t> </a:t>
            </a:r>
            <a:r>
              <a:rPr sz="900" dirty="0">
                <a:solidFill>
                  <a:srgbClr val="323537"/>
                </a:solidFill>
                <a:latin typeface="Montserrat"/>
                <a:cs typeface="Montserrat"/>
              </a:rPr>
              <a:t>IDAD</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able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return</a:t>
            </a:r>
            <a:r>
              <a:rPr sz="900" spc="-5"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spc="-20" dirty="0">
                <a:solidFill>
                  <a:srgbClr val="323537"/>
                </a:solidFill>
                <a:latin typeface="Montserrat"/>
                <a:cs typeface="Montserrat"/>
              </a:rPr>
              <a:t>you.</a:t>
            </a:r>
            <a:endParaRPr sz="900">
              <a:latin typeface="Montserrat"/>
              <a:cs typeface="Montserrat"/>
            </a:endParaRPr>
          </a:p>
        </p:txBody>
      </p:sp>
      <p:sp>
        <p:nvSpPr>
          <p:cNvPr id="8" name="object 8"/>
          <p:cNvSpPr/>
          <p:nvPr/>
        </p:nvSpPr>
        <p:spPr>
          <a:xfrm>
            <a:off x="0" y="369904"/>
            <a:ext cx="1610360" cy="3202305"/>
          </a:xfrm>
          <a:custGeom>
            <a:avLst/>
            <a:gdLst/>
            <a:ahLst/>
            <a:cxnLst/>
            <a:rect l="l" t="t" r="r" b="b"/>
            <a:pathLst>
              <a:path w="1610360" h="3202304">
                <a:moveTo>
                  <a:pt x="25390" y="0"/>
                </a:moveTo>
                <a:lnTo>
                  <a:pt x="0" y="0"/>
                </a:lnTo>
                <a:lnTo>
                  <a:pt x="0" y="3201883"/>
                </a:lnTo>
                <a:lnTo>
                  <a:pt x="39271" y="3201883"/>
                </a:lnTo>
                <a:lnTo>
                  <a:pt x="84150" y="3187600"/>
                </a:lnTo>
                <a:lnTo>
                  <a:pt x="123704" y="3159035"/>
                </a:lnTo>
                <a:lnTo>
                  <a:pt x="1567084" y="1715641"/>
                </a:lnTo>
                <a:lnTo>
                  <a:pt x="1595656" y="1676088"/>
                </a:lnTo>
                <a:lnTo>
                  <a:pt x="1609942" y="1631209"/>
                </a:lnTo>
                <a:lnTo>
                  <a:pt x="1609942" y="1584555"/>
                </a:lnTo>
                <a:lnTo>
                  <a:pt x="1595656" y="1539676"/>
                </a:lnTo>
                <a:lnTo>
                  <a:pt x="1567084" y="1500122"/>
                </a:lnTo>
                <a:lnTo>
                  <a:pt x="109823" y="42848"/>
                </a:lnTo>
                <a:lnTo>
                  <a:pt x="70269" y="14282"/>
                </a:lnTo>
                <a:lnTo>
                  <a:pt x="25390" y="0"/>
                </a:lnTo>
                <a:close/>
              </a:path>
            </a:pathLst>
          </a:custGeom>
          <a:solidFill>
            <a:srgbClr val="3E8B73"/>
          </a:solidFill>
        </p:spPr>
        <p:txBody>
          <a:bodyPr wrap="square" lIns="0" tIns="0" rIns="0" bIns="0" rtlCol="0"/>
          <a:lstStyle/>
          <a:p>
            <a:endParaRPr/>
          </a:p>
        </p:txBody>
      </p:sp>
      <p:sp>
        <p:nvSpPr>
          <p:cNvPr id="9" name="object 9"/>
          <p:cNvSpPr txBox="1"/>
          <p:nvPr/>
        </p:nvSpPr>
        <p:spPr>
          <a:xfrm>
            <a:off x="2032100" y="1229981"/>
            <a:ext cx="4868545" cy="145542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Montserrat"/>
                <a:cs typeface="Montserrat"/>
              </a:rPr>
              <a:t>PLAN</a:t>
            </a:r>
            <a:r>
              <a:rPr sz="1600" b="1" spc="-30" dirty="0">
                <a:solidFill>
                  <a:srgbClr val="FFFFFF"/>
                </a:solidFill>
                <a:latin typeface="Montserrat"/>
                <a:cs typeface="Montserrat"/>
              </a:rPr>
              <a:t> </a:t>
            </a:r>
            <a:r>
              <a:rPr sz="1600" b="1" spc="-10" dirty="0">
                <a:solidFill>
                  <a:srgbClr val="FFFFFF"/>
                </a:solidFill>
                <a:latin typeface="Montserrat"/>
                <a:cs typeface="Montserrat"/>
              </a:rPr>
              <a:t>LIQUIDITY</a:t>
            </a:r>
            <a:endParaRPr sz="1600">
              <a:latin typeface="Montserrat"/>
              <a:cs typeface="Montserrat"/>
            </a:endParaRPr>
          </a:p>
          <a:p>
            <a:pPr marL="12700" marR="5080">
              <a:lnSpc>
                <a:spcPct val="100000"/>
              </a:lnSpc>
              <a:spcBef>
                <a:spcPts val="1775"/>
              </a:spcBef>
            </a:pP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event</a:t>
            </a:r>
            <a:r>
              <a:rPr sz="900" spc="-10" dirty="0">
                <a:solidFill>
                  <a:srgbClr val="FFFFFF"/>
                </a:solidFill>
                <a:latin typeface="Montserrat"/>
                <a:cs typeface="Montserrat"/>
              </a:rPr>
              <a:t> </a:t>
            </a:r>
            <a:r>
              <a:rPr sz="900" dirty="0">
                <a:solidFill>
                  <a:srgbClr val="FFFFFF"/>
                </a:solidFill>
                <a:latin typeface="Montserrat"/>
                <a:cs typeface="Montserrat"/>
              </a:rPr>
              <a:t>you</a:t>
            </a:r>
            <a:r>
              <a:rPr sz="900" spc="-5" dirty="0">
                <a:solidFill>
                  <a:srgbClr val="FFFFFF"/>
                </a:solidFill>
                <a:latin typeface="Montserrat"/>
                <a:cs typeface="Montserrat"/>
              </a:rPr>
              <a:t> </a:t>
            </a:r>
            <a:r>
              <a:rPr sz="900" dirty="0">
                <a:solidFill>
                  <a:srgbClr val="FFFFFF"/>
                </a:solidFill>
                <a:latin typeface="Montserrat"/>
                <a:cs typeface="Montserrat"/>
              </a:rPr>
              <a:t>need</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5" dirty="0">
                <a:solidFill>
                  <a:srgbClr val="FFFFFF"/>
                </a:solidFill>
                <a:latin typeface="Montserrat"/>
                <a:cs typeface="Montserrat"/>
              </a:rPr>
              <a:t> </a:t>
            </a:r>
            <a:r>
              <a:rPr sz="900" dirty="0">
                <a:solidFill>
                  <a:srgbClr val="FFFFFF"/>
                </a:solidFill>
                <a:latin typeface="Montserrat"/>
                <a:cs typeface="Montserrat"/>
              </a:rPr>
              <a:t>withdraw</a:t>
            </a:r>
            <a:r>
              <a:rPr sz="900" spc="-5" dirty="0">
                <a:solidFill>
                  <a:srgbClr val="FFFFFF"/>
                </a:solidFill>
                <a:latin typeface="Montserrat"/>
                <a:cs typeface="Montserrat"/>
              </a:rPr>
              <a:t> </a:t>
            </a:r>
            <a:r>
              <a:rPr sz="900" dirty="0">
                <a:solidFill>
                  <a:srgbClr val="FFFFFF"/>
                </a:solidFill>
                <a:latin typeface="Montserrat"/>
                <a:cs typeface="Montserrat"/>
              </a:rPr>
              <a:t>from</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Plan</a:t>
            </a:r>
            <a:r>
              <a:rPr sz="900" spc="-10" dirty="0">
                <a:solidFill>
                  <a:srgbClr val="FFFFFF"/>
                </a:solidFill>
                <a:latin typeface="Montserrat"/>
                <a:cs typeface="Montserrat"/>
              </a:rPr>
              <a:t> </a:t>
            </a:r>
            <a:r>
              <a:rPr sz="900" dirty="0">
                <a:solidFill>
                  <a:srgbClr val="FFFFFF"/>
                </a:solidFill>
                <a:latin typeface="Montserrat"/>
                <a:cs typeface="Montserrat"/>
              </a:rPr>
              <a:t>you</a:t>
            </a:r>
            <a:r>
              <a:rPr sz="900" spc="-5" dirty="0">
                <a:solidFill>
                  <a:srgbClr val="FFFFFF"/>
                </a:solidFill>
                <a:latin typeface="Montserrat"/>
                <a:cs typeface="Montserrat"/>
              </a:rPr>
              <a:t> </a:t>
            </a:r>
            <a:r>
              <a:rPr sz="900" dirty="0">
                <a:solidFill>
                  <a:srgbClr val="FFFFFF"/>
                </a:solidFill>
                <a:latin typeface="Montserrat"/>
                <a:cs typeface="Montserrat"/>
              </a:rPr>
              <a:t>may</a:t>
            </a:r>
            <a:r>
              <a:rPr sz="900" spc="-5" dirty="0">
                <a:solidFill>
                  <a:srgbClr val="FFFFFF"/>
                </a:solidFill>
                <a:latin typeface="Montserrat"/>
                <a:cs typeface="Montserrat"/>
              </a:rPr>
              <a:t> </a:t>
            </a:r>
            <a:r>
              <a:rPr sz="900" dirty="0">
                <a:solidFill>
                  <a:srgbClr val="FFFFFF"/>
                </a:solidFill>
                <a:latin typeface="Montserrat"/>
                <a:cs typeface="Montserrat"/>
              </a:rPr>
              <a:t>do</a:t>
            </a:r>
            <a:r>
              <a:rPr sz="900" spc="-10" dirty="0">
                <a:solidFill>
                  <a:srgbClr val="FFFFFF"/>
                </a:solidFill>
                <a:latin typeface="Montserrat"/>
                <a:cs typeface="Montserrat"/>
              </a:rPr>
              <a:t> </a:t>
            </a:r>
            <a:r>
              <a:rPr sz="900" dirty="0">
                <a:solidFill>
                  <a:srgbClr val="FFFFFF"/>
                </a:solidFill>
                <a:latin typeface="Montserrat"/>
                <a:cs typeface="Montserrat"/>
              </a:rPr>
              <a:t>so,</a:t>
            </a:r>
            <a:r>
              <a:rPr sz="900" spc="-5" dirty="0">
                <a:solidFill>
                  <a:srgbClr val="FFFFFF"/>
                </a:solidFill>
                <a:latin typeface="Montserrat"/>
                <a:cs typeface="Montserrat"/>
              </a:rPr>
              <a:t> </a:t>
            </a:r>
            <a:r>
              <a:rPr sz="900" dirty="0">
                <a:solidFill>
                  <a:srgbClr val="FFFFFF"/>
                </a:solidFill>
                <a:latin typeface="Montserrat"/>
                <a:cs typeface="Montserrat"/>
              </a:rPr>
              <a:t>subject</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5" dirty="0">
                <a:solidFill>
                  <a:srgbClr val="FFFFFF"/>
                </a:solidFill>
                <a:latin typeface="Montserrat"/>
                <a:cs typeface="Montserrat"/>
              </a:rPr>
              <a:t> </a:t>
            </a:r>
            <a:r>
              <a:rPr sz="900" spc="-10" dirty="0">
                <a:solidFill>
                  <a:srgbClr val="FFFFFF"/>
                </a:solidFill>
                <a:latin typeface="Montserrat"/>
                <a:cs typeface="Montserrat"/>
              </a:rPr>
              <a:t>liquidity </a:t>
            </a:r>
            <a:r>
              <a:rPr sz="900" dirty="0">
                <a:solidFill>
                  <a:srgbClr val="FFFFFF"/>
                </a:solidFill>
                <a:latin typeface="Montserrat"/>
                <a:cs typeface="Montserrat"/>
              </a:rPr>
              <a:t>risks,</a:t>
            </a:r>
            <a:r>
              <a:rPr sz="900" spc="-20" dirty="0">
                <a:solidFill>
                  <a:srgbClr val="FFFFFF"/>
                </a:solidFill>
                <a:latin typeface="Montserrat"/>
                <a:cs typeface="Montserrat"/>
              </a:rPr>
              <a:t> </a:t>
            </a:r>
            <a:r>
              <a:rPr sz="900" dirty="0">
                <a:solidFill>
                  <a:srgbClr val="FFFFFF"/>
                </a:solidFill>
                <a:latin typeface="Montserrat"/>
                <a:cs typeface="Montserrat"/>
              </a:rPr>
              <a:t>by</a:t>
            </a:r>
            <a:r>
              <a:rPr sz="900" spc="-15" dirty="0">
                <a:solidFill>
                  <a:srgbClr val="FFFFFF"/>
                </a:solidFill>
                <a:latin typeface="Montserrat"/>
                <a:cs typeface="Montserrat"/>
              </a:rPr>
              <a:t> </a:t>
            </a:r>
            <a:r>
              <a:rPr sz="900" dirty="0">
                <a:solidFill>
                  <a:srgbClr val="FFFFFF"/>
                </a:solidFill>
                <a:latin typeface="Montserrat"/>
                <a:cs typeface="Montserrat"/>
              </a:rPr>
              <a:t>giving</a:t>
            </a:r>
            <a:r>
              <a:rPr sz="900" spc="-15" dirty="0">
                <a:solidFill>
                  <a:srgbClr val="FFFFFF"/>
                </a:solidFill>
                <a:latin typeface="Montserrat"/>
                <a:cs typeface="Montserrat"/>
              </a:rPr>
              <a:t> </a:t>
            </a:r>
            <a:r>
              <a:rPr sz="900" dirty="0">
                <a:solidFill>
                  <a:srgbClr val="FFFFFF"/>
                </a:solidFill>
                <a:latin typeface="Montserrat"/>
                <a:cs typeface="Montserrat"/>
              </a:rPr>
              <a:t>notice</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that</a:t>
            </a:r>
            <a:r>
              <a:rPr sz="900" spc="-15" dirty="0">
                <a:solidFill>
                  <a:srgbClr val="FFFFFF"/>
                </a:solidFill>
                <a:latin typeface="Montserrat"/>
                <a:cs typeface="Montserrat"/>
              </a:rPr>
              <a:t> </a:t>
            </a:r>
            <a:r>
              <a:rPr sz="900" dirty="0">
                <a:solidFill>
                  <a:srgbClr val="FFFFFF"/>
                </a:solidFill>
                <a:latin typeface="Montserrat"/>
                <a:cs typeface="Montserrat"/>
              </a:rPr>
              <a:t>effect</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the</a:t>
            </a:r>
            <a:r>
              <a:rPr sz="900" spc="-20" dirty="0">
                <a:solidFill>
                  <a:srgbClr val="FFFFFF"/>
                </a:solidFill>
                <a:latin typeface="Montserrat"/>
                <a:cs typeface="Montserrat"/>
              </a:rPr>
              <a:t> </a:t>
            </a:r>
            <a:r>
              <a:rPr sz="900" dirty="0">
                <a:solidFill>
                  <a:srgbClr val="FFFFFF"/>
                </a:solidFill>
                <a:latin typeface="Montserrat"/>
                <a:cs typeface="Montserrat"/>
              </a:rPr>
              <a:t>Plan</a:t>
            </a:r>
            <a:r>
              <a:rPr sz="900" spc="-15" dirty="0">
                <a:solidFill>
                  <a:srgbClr val="FFFFFF"/>
                </a:solidFill>
                <a:latin typeface="Montserrat"/>
                <a:cs typeface="Montserrat"/>
              </a:rPr>
              <a:t> </a:t>
            </a:r>
            <a:r>
              <a:rPr sz="900" dirty="0">
                <a:solidFill>
                  <a:srgbClr val="FFFFFF"/>
                </a:solidFill>
                <a:latin typeface="Montserrat"/>
                <a:cs typeface="Montserrat"/>
              </a:rPr>
              <a:t>Administrator.</a:t>
            </a:r>
            <a:r>
              <a:rPr sz="900" spc="-15" dirty="0">
                <a:solidFill>
                  <a:srgbClr val="FFFFFF"/>
                </a:solidFill>
                <a:latin typeface="Montserrat"/>
                <a:cs typeface="Montserrat"/>
              </a:rPr>
              <a:t> </a:t>
            </a:r>
            <a:r>
              <a:rPr sz="900" spc="-10" dirty="0">
                <a:solidFill>
                  <a:srgbClr val="FFFFFF"/>
                </a:solidFill>
                <a:latin typeface="Montserrat"/>
                <a:cs typeface="Montserrat"/>
              </a:rPr>
              <a:t>You</a:t>
            </a:r>
            <a:r>
              <a:rPr sz="900" spc="-15" dirty="0">
                <a:solidFill>
                  <a:srgbClr val="FFFFFF"/>
                </a:solidFill>
                <a:latin typeface="Montserrat"/>
                <a:cs typeface="Montserrat"/>
              </a:rPr>
              <a:t> </a:t>
            </a:r>
            <a:r>
              <a:rPr sz="900" dirty="0">
                <a:solidFill>
                  <a:srgbClr val="FFFFFF"/>
                </a:solidFill>
                <a:latin typeface="Montserrat"/>
                <a:cs typeface="Montserrat"/>
              </a:rPr>
              <a:t>may</a:t>
            </a:r>
            <a:r>
              <a:rPr sz="900" spc="-15" dirty="0">
                <a:solidFill>
                  <a:srgbClr val="FFFFFF"/>
                </a:solidFill>
                <a:latin typeface="Montserrat"/>
                <a:cs typeface="Montserrat"/>
              </a:rPr>
              <a:t> </a:t>
            </a:r>
            <a:r>
              <a:rPr sz="900" dirty="0">
                <a:solidFill>
                  <a:srgbClr val="FFFFFF"/>
                </a:solidFill>
                <a:latin typeface="Montserrat"/>
                <a:cs typeface="Montserrat"/>
              </a:rPr>
              <a:t>receive</a:t>
            </a:r>
            <a:r>
              <a:rPr sz="900" spc="-15" dirty="0">
                <a:solidFill>
                  <a:srgbClr val="FFFFFF"/>
                </a:solidFill>
                <a:latin typeface="Montserrat"/>
                <a:cs typeface="Montserrat"/>
              </a:rPr>
              <a:t> </a:t>
            </a:r>
            <a:r>
              <a:rPr sz="900" spc="-20" dirty="0">
                <a:solidFill>
                  <a:srgbClr val="FFFFFF"/>
                </a:solidFill>
                <a:latin typeface="Montserrat"/>
                <a:cs typeface="Montserrat"/>
              </a:rPr>
              <a:t>back </a:t>
            </a:r>
            <a:r>
              <a:rPr sz="900" dirty="0">
                <a:solidFill>
                  <a:srgbClr val="FFFFFF"/>
                </a:solidFill>
                <a:latin typeface="Montserrat"/>
                <a:cs typeface="Montserrat"/>
              </a:rPr>
              <a:t>materially</a:t>
            </a:r>
            <a:r>
              <a:rPr sz="900" spc="-10" dirty="0">
                <a:solidFill>
                  <a:srgbClr val="FFFFFF"/>
                </a:solidFill>
                <a:latin typeface="Montserrat"/>
                <a:cs typeface="Montserrat"/>
              </a:rPr>
              <a:t> </a:t>
            </a:r>
            <a:r>
              <a:rPr sz="900" dirty="0">
                <a:solidFill>
                  <a:srgbClr val="FFFFFF"/>
                </a:solidFill>
                <a:latin typeface="Montserrat"/>
                <a:cs typeface="Montserrat"/>
              </a:rPr>
              <a:t>less</a:t>
            </a:r>
            <a:r>
              <a:rPr sz="900" spc="-5" dirty="0">
                <a:solidFill>
                  <a:srgbClr val="FFFFFF"/>
                </a:solidFill>
                <a:latin typeface="Montserrat"/>
                <a:cs typeface="Montserrat"/>
              </a:rPr>
              <a:t> </a:t>
            </a:r>
            <a:r>
              <a:rPr sz="900" dirty="0">
                <a:solidFill>
                  <a:srgbClr val="FFFFFF"/>
                </a:solidFill>
                <a:latin typeface="Montserrat"/>
                <a:cs typeface="Montserrat"/>
              </a:rPr>
              <a:t>than</a:t>
            </a:r>
            <a:r>
              <a:rPr sz="900" spc="-5" dirty="0">
                <a:solidFill>
                  <a:srgbClr val="FFFFFF"/>
                </a:solidFill>
                <a:latin typeface="Montserrat"/>
                <a:cs typeface="Montserrat"/>
              </a:rPr>
              <a:t> </a:t>
            </a:r>
            <a:r>
              <a:rPr sz="900" dirty="0">
                <a:solidFill>
                  <a:srgbClr val="FFFFFF"/>
                </a:solidFill>
                <a:latin typeface="Montserrat"/>
                <a:cs typeface="Montserrat"/>
              </a:rPr>
              <a:t>you</a:t>
            </a:r>
            <a:r>
              <a:rPr sz="900" spc="-10" dirty="0">
                <a:solidFill>
                  <a:srgbClr val="FFFFFF"/>
                </a:solidFill>
                <a:latin typeface="Montserrat"/>
                <a:cs typeface="Montserrat"/>
              </a:rPr>
              <a:t> </a:t>
            </a:r>
            <a:r>
              <a:rPr sz="900" dirty="0">
                <a:solidFill>
                  <a:srgbClr val="FFFFFF"/>
                </a:solidFill>
                <a:latin typeface="Montserrat"/>
                <a:cs typeface="Montserrat"/>
              </a:rPr>
              <a:t>originally</a:t>
            </a:r>
            <a:r>
              <a:rPr sz="900" spc="-5" dirty="0">
                <a:solidFill>
                  <a:srgbClr val="FFFFFF"/>
                </a:solidFill>
                <a:latin typeface="Montserrat"/>
                <a:cs typeface="Montserrat"/>
              </a:rPr>
              <a:t> </a:t>
            </a:r>
            <a:r>
              <a:rPr sz="900" dirty="0">
                <a:solidFill>
                  <a:srgbClr val="FFFFFF"/>
                </a:solidFill>
                <a:latin typeface="Montserrat"/>
                <a:cs typeface="Montserrat"/>
              </a:rPr>
              <a:t>placed</a:t>
            </a:r>
            <a:r>
              <a:rPr sz="900" spc="-5"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Plan,</a:t>
            </a:r>
            <a:r>
              <a:rPr sz="900" spc="-5" dirty="0">
                <a:solidFill>
                  <a:srgbClr val="FFFFFF"/>
                </a:solidFill>
                <a:latin typeface="Montserrat"/>
                <a:cs typeface="Montserrat"/>
              </a:rPr>
              <a:t> </a:t>
            </a:r>
            <a:r>
              <a:rPr sz="900" dirty="0">
                <a:solidFill>
                  <a:srgbClr val="FFFFFF"/>
                </a:solidFill>
                <a:latin typeface="Montserrat"/>
                <a:cs typeface="Montserrat"/>
              </a:rPr>
              <a:t>especially</a:t>
            </a:r>
            <a:r>
              <a:rPr sz="900" spc="-5"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stressed</a:t>
            </a:r>
            <a:r>
              <a:rPr sz="900" spc="-5" dirty="0">
                <a:solidFill>
                  <a:srgbClr val="FFFFFF"/>
                </a:solidFill>
                <a:latin typeface="Montserrat"/>
                <a:cs typeface="Montserrat"/>
              </a:rPr>
              <a:t> </a:t>
            </a:r>
            <a:r>
              <a:rPr sz="900" spc="-10" dirty="0">
                <a:solidFill>
                  <a:srgbClr val="FFFFFF"/>
                </a:solidFill>
                <a:latin typeface="Montserrat"/>
                <a:cs typeface="Montserrat"/>
              </a:rPr>
              <a:t>market </a:t>
            </a:r>
            <a:r>
              <a:rPr sz="900" dirty="0">
                <a:solidFill>
                  <a:srgbClr val="FFFFFF"/>
                </a:solidFill>
                <a:latin typeface="Montserrat"/>
                <a:cs typeface="Montserrat"/>
              </a:rPr>
              <a:t>conditions.</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actual</a:t>
            </a:r>
            <a:r>
              <a:rPr sz="900" spc="-5" dirty="0">
                <a:solidFill>
                  <a:srgbClr val="FFFFFF"/>
                </a:solidFill>
                <a:latin typeface="Montserrat"/>
                <a:cs typeface="Montserrat"/>
              </a:rPr>
              <a:t> </a:t>
            </a:r>
            <a:r>
              <a:rPr sz="900" dirty="0">
                <a:solidFill>
                  <a:srgbClr val="FFFFFF"/>
                </a:solidFill>
                <a:latin typeface="Montserrat"/>
                <a:cs typeface="Montserrat"/>
              </a:rPr>
              <a:t>amount</a:t>
            </a:r>
            <a:r>
              <a:rPr sz="900" spc="-10" dirty="0">
                <a:solidFill>
                  <a:srgbClr val="FFFFFF"/>
                </a:solidFill>
                <a:latin typeface="Montserrat"/>
                <a:cs typeface="Montserrat"/>
              </a:rPr>
              <a:t> </a:t>
            </a:r>
            <a:r>
              <a:rPr sz="900" dirty="0">
                <a:solidFill>
                  <a:srgbClr val="FFFFFF"/>
                </a:solidFill>
                <a:latin typeface="Montserrat"/>
                <a:cs typeface="Montserrat"/>
              </a:rPr>
              <a:t>you</a:t>
            </a:r>
            <a:r>
              <a:rPr sz="900" spc="-5" dirty="0">
                <a:solidFill>
                  <a:srgbClr val="FFFFFF"/>
                </a:solidFill>
                <a:latin typeface="Montserrat"/>
                <a:cs typeface="Montserrat"/>
              </a:rPr>
              <a:t> </a:t>
            </a:r>
            <a:r>
              <a:rPr sz="900" dirty="0">
                <a:solidFill>
                  <a:srgbClr val="FFFFFF"/>
                </a:solidFill>
                <a:latin typeface="Montserrat"/>
                <a:cs typeface="Montserrat"/>
              </a:rPr>
              <a:t>receive</a:t>
            </a:r>
            <a:r>
              <a:rPr sz="900" spc="-5" dirty="0">
                <a:solidFill>
                  <a:srgbClr val="FFFFFF"/>
                </a:solidFill>
                <a:latin typeface="Montserrat"/>
                <a:cs typeface="Montserrat"/>
              </a:rPr>
              <a:t> </a:t>
            </a:r>
            <a:r>
              <a:rPr sz="900" dirty="0">
                <a:solidFill>
                  <a:srgbClr val="FFFFFF"/>
                </a:solidFill>
                <a:latin typeface="Montserrat"/>
                <a:cs typeface="Montserrat"/>
              </a:rPr>
              <a:t>will</a:t>
            </a:r>
            <a:r>
              <a:rPr sz="900" spc="-10" dirty="0">
                <a:solidFill>
                  <a:srgbClr val="FFFFFF"/>
                </a:solidFill>
                <a:latin typeface="Montserrat"/>
                <a:cs typeface="Montserrat"/>
              </a:rPr>
              <a:t> </a:t>
            </a:r>
            <a:r>
              <a:rPr sz="900" dirty="0">
                <a:solidFill>
                  <a:srgbClr val="FFFFFF"/>
                </a:solidFill>
                <a:latin typeface="Montserrat"/>
                <a:cs typeface="Montserrat"/>
              </a:rPr>
              <a:t>depend</a:t>
            </a:r>
            <a:r>
              <a:rPr sz="900" spc="-5" dirty="0">
                <a:solidFill>
                  <a:srgbClr val="FFFFFF"/>
                </a:solidFill>
                <a:latin typeface="Montserrat"/>
                <a:cs typeface="Montserrat"/>
              </a:rPr>
              <a:t> </a:t>
            </a:r>
            <a:r>
              <a:rPr sz="900" dirty="0">
                <a:solidFill>
                  <a:srgbClr val="FFFFFF"/>
                </a:solidFill>
                <a:latin typeface="Montserrat"/>
                <a:cs typeface="Montserrat"/>
              </a:rPr>
              <a:t>on</a:t>
            </a:r>
            <a:r>
              <a:rPr sz="900" spc="-5"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level</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spc="-10" dirty="0">
                <a:solidFill>
                  <a:srgbClr val="FFFFFF"/>
                </a:solidFill>
                <a:latin typeface="Montserrat"/>
                <a:cs typeface="Montserrat"/>
              </a:rPr>
              <a:t>Underlying </a:t>
            </a:r>
            <a:r>
              <a:rPr sz="900" dirty="0">
                <a:solidFill>
                  <a:srgbClr val="FFFFFF"/>
                </a:solidFill>
                <a:latin typeface="Montserrat"/>
                <a:cs typeface="Montserrat"/>
              </a:rPr>
              <a:t>Indices,</a:t>
            </a:r>
            <a:r>
              <a:rPr sz="900" spc="-15" dirty="0">
                <a:solidFill>
                  <a:srgbClr val="FFFFFF"/>
                </a:solidFill>
                <a:latin typeface="Montserrat"/>
                <a:cs typeface="Montserrat"/>
              </a:rPr>
              <a:t> </a:t>
            </a:r>
            <a:r>
              <a:rPr sz="900" dirty="0">
                <a:solidFill>
                  <a:srgbClr val="FFFFFF"/>
                </a:solidFill>
                <a:latin typeface="Montserrat"/>
                <a:cs typeface="Montserrat"/>
              </a:rPr>
              <a:t>interest</a:t>
            </a:r>
            <a:r>
              <a:rPr sz="900" spc="-15" dirty="0">
                <a:solidFill>
                  <a:srgbClr val="FFFFFF"/>
                </a:solidFill>
                <a:latin typeface="Montserrat"/>
                <a:cs typeface="Montserrat"/>
              </a:rPr>
              <a:t> </a:t>
            </a:r>
            <a:r>
              <a:rPr sz="900" dirty="0">
                <a:solidFill>
                  <a:srgbClr val="FFFFFF"/>
                </a:solidFill>
                <a:latin typeface="Montserrat"/>
                <a:cs typeface="Montserrat"/>
              </a:rPr>
              <a:t>rates,</a:t>
            </a:r>
            <a:r>
              <a:rPr sz="900" spc="-10" dirty="0">
                <a:solidFill>
                  <a:srgbClr val="FFFFFF"/>
                </a:solidFill>
                <a:latin typeface="Montserrat"/>
                <a:cs typeface="Montserrat"/>
              </a:rPr>
              <a:t> </a:t>
            </a:r>
            <a:r>
              <a:rPr sz="900" dirty="0">
                <a:solidFill>
                  <a:srgbClr val="FFFFFF"/>
                </a:solidFill>
                <a:latin typeface="Montserrat"/>
                <a:cs typeface="Montserrat"/>
              </a:rPr>
              <a:t>market</a:t>
            </a:r>
            <a:r>
              <a:rPr sz="900" spc="-15" dirty="0">
                <a:solidFill>
                  <a:srgbClr val="FFFFFF"/>
                </a:solidFill>
                <a:latin typeface="Montserrat"/>
                <a:cs typeface="Montserrat"/>
              </a:rPr>
              <a:t> </a:t>
            </a:r>
            <a:r>
              <a:rPr sz="900" dirty="0">
                <a:solidFill>
                  <a:srgbClr val="FFFFFF"/>
                </a:solidFill>
                <a:latin typeface="Montserrat"/>
                <a:cs typeface="Montserrat"/>
              </a:rPr>
              <a:t>volatility,</a:t>
            </a:r>
            <a:r>
              <a:rPr sz="900" spc="-15" dirty="0">
                <a:solidFill>
                  <a:srgbClr val="FFFFFF"/>
                </a:solidFill>
                <a:latin typeface="Montserrat"/>
                <a:cs typeface="Montserrat"/>
              </a:rPr>
              <a:t> </a:t>
            </a:r>
            <a:r>
              <a:rPr sz="900" dirty="0">
                <a:solidFill>
                  <a:srgbClr val="FFFFFF"/>
                </a:solidFill>
                <a:latin typeface="Montserrat"/>
                <a:cs typeface="Montserrat"/>
              </a:rPr>
              <a:t>time</a:t>
            </a:r>
            <a:r>
              <a:rPr sz="900" spc="-10" dirty="0">
                <a:solidFill>
                  <a:srgbClr val="FFFFFF"/>
                </a:solidFill>
                <a:latin typeface="Montserrat"/>
                <a:cs typeface="Montserrat"/>
              </a:rPr>
              <a:t> </a:t>
            </a:r>
            <a:r>
              <a:rPr sz="900" dirty="0">
                <a:solidFill>
                  <a:srgbClr val="FFFFFF"/>
                </a:solidFill>
                <a:latin typeface="Montserrat"/>
                <a:cs typeface="Montserrat"/>
              </a:rPr>
              <a:t>left</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Maturity</a:t>
            </a:r>
            <a:r>
              <a:rPr sz="900" spc="-15" dirty="0">
                <a:solidFill>
                  <a:srgbClr val="FFFFFF"/>
                </a:solidFill>
                <a:latin typeface="Montserrat"/>
                <a:cs typeface="Montserrat"/>
              </a:rPr>
              <a:t> </a:t>
            </a:r>
            <a:r>
              <a:rPr sz="900" dirty="0">
                <a:solidFill>
                  <a:srgbClr val="FFFFFF"/>
                </a:solidFill>
                <a:latin typeface="Montserrat"/>
                <a:cs typeface="Montserrat"/>
              </a:rPr>
              <a:t>Date</a:t>
            </a:r>
            <a:r>
              <a:rPr sz="900" spc="-10" dirty="0">
                <a:solidFill>
                  <a:srgbClr val="FFFFFF"/>
                </a:solidFill>
                <a:latin typeface="Montserrat"/>
                <a:cs typeface="Montserrat"/>
              </a:rPr>
              <a:t> </a:t>
            </a:r>
            <a:r>
              <a:rPr sz="900" dirty="0">
                <a:solidFill>
                  <a:srgbClr val="FFFFFF"/>
                </a:solidFill>
                <a:latin typeface="Montserrat"/>
                <a:cs typeface="Montserrat"/>
              </a:rPr>
              <a:t>and</a:t>
            </a:r>
            <a:r>
              <a:rPr sz="900" spc="-15" dirty="0">
                <a:solidFill>
                  <a:srgbClr val="FFFFFF"/>
                </a:solidFill>
                <a:latin typeface="Montserrat"/>
                <a:cs typeface="Montserrat"/>
              </a:rPr>
              <a:t> </a:t>
            </a:r>
            <a:r>
              <a:rPr sz="900" dirty="0">
                <a:solidFill>
                  <a:srgbClr val="FFFFFF"/>
                </a:solidFill>
                <a:latin typeface="Montserrat"/>
                <a:cs typeface="Montserrat"/>
              </a:rPr>
              <a:t>any</a:t>
            </a:r>
            <a:r>
              <a:rPr sz="900" spc="-10" dirty="0">
                <a:solidFill>
                  <a:srgbClr val="FFFFFF"/>
                </a:solidFill>
                <a:latin typeface="Montserrat"/>
                <a:cs typeface="Montserrat"/>
              </a:rPr>
              <a:t> costs </a:t>
            </a:r>
            <a:r>
              <a:rPr sz="900" dirty="0">
                <a:solidFill>
                  <a:srgbClr val="FFFFFF"/>
                </a:solidFill>
                <a:latin typeface="Montserrat"/>
                <a:cs typeface="Montserrat"/>
              </a:rPr>
              <a:t>reasonably</a:t>
            </a:r>
            <a:r>
              <a:rPr sz="900" spc="-25" dirty="0">
                <a:solidFill>
                  <a:srgbClr val="FFFFFF"/>
                </a:solidFill>
                <a:latin typeface="Montserrat"/>
                <a:cs typeface="Montserrat"/>
              </a:rPr>
              <a:t> </a:t>
            </a:r>
            <a:r>
              <a:rPr sz="900" dirty="0">
                <a:solidFill>
                  <a:srgbClr val="FFFFFF"/>
                </a:solidFill>
                <a:latin typeface="Montserrat"/>
                <a:cs typeface="Montserrat"/>
              </a:rPr>
              <a:t>incurred</a:t>
            </a:r>
            <a:r>
              <a:rPr sz="900" spc="-20" dirty="0">
                <a:solidFill>
                  <a:srgbClr val="FFFFFF"/>
                </a:solidFill>
                <a:latin typeface="Montserrat"/>
                <a:cs typeface="Montserrat"/>
              </a:rPr>
              <a:t> </a:t>
            </a:r>
            <a:r>
              <a:rPr sz="900" dirty="0">
                <a:solidFill>
                  <a:srgbClr val="FFFFFF"/>
                </a:solidFill>
                <a:latin typeface="Montserrat"/>
                <a:cs typeface="Montserrat"/>
              </a:rPr>
              <a:t>for</a:t>
            </a:r>
            <a:r>
              <a:rPr sz="900" spc="-25" dirty="0">
                <a:solidFill>
                  <a:srgbClr val="FFFFFF"/>
                </a:solidFill>
                <a:latin typeface="Montserrat"/>
                <a:cs typeface="Montserrat"/>
              </a:rPr>
              <a:t> </a:t>
            </a:r>
            <a:r>
              <a:rPr sz="900" dirty="0">
                <a:solidFill>
                  <a:srgbClr val="FFFFFF"/>
                </a:solidFill>
                <a:latin typeface="Montserrat"/>
                <a:cs typeface="Montserrat"/>
              </a:rPr>
              <a:t>breaking</a:t>
            </a:r>
            <a:r>
              <a:rPr sz="900" spc="-20" dirty="0">
                <a:solidFill>
                  <a:srgbClr val="FFFFFF"/>
                </a:solidFill>
                <a:latin typeface="Montserrat"/>
                <a:cs typeface="Montserrat"/>
              </a:rPr>
              <a:t> </a:t>
            </a:r>
            <a:r>
              <a:rPr sz="900" dirty="0">
                <a:solidFill>
                  <a:srgbClr val="FFFFFF"/>
                </a:solidFill>
                <a:latin typeface="Montserrat"/>
                <a:cs typeface="Montserrat"/>
              </a:rPr>
              <a:t>the</a:t>
            </a:r>
            <a:r>
              <a:rPr sz="900" spc="-25" dirty="0">
                <a:solidFill>
                  <a:srgbClr val="FFFFFF"/>
                </a:solidFill>
                <a:latin typeface="Montserrat"/>
                <a:cs typeface="Montserrat"/>
              </a:rPr>
              <a:t> </a:t>
            </a:r>
            <a:r>
              <a:rPr sz="900" dirty="0">
                <a:solidFill>
                  <a:srgbClr val="FFFFFF"/>
                </a:solidFill>
                <a:latin typeface="Montserrat"/>
                <a:cs typeface="Montserrat"/>
              </a:rPr>
              <a:t>funding</a:t>
            </a:r>
            <a:r>
              <a:rPr sz="900" spc="-20" dirty="0">
                <a:solidFill>
                  <a:srgbClr val="FFFFFF"/>
                </a:solidFill>
                <a:latin typeface="Montserrat"/>
                <a:cs typeface="Montserrat"/>
              </a:rPr>
              <a:t> </a:t>
            </a:r>
            <a:r>
              <a:rPr sz="900" dirty="0">
                <a:solidFill>
                  <a:srgbClr val="FFFFFF"/>
                </a:solidFill>
                <a:latin typeface="Montserrat"/>
                <a:cs typeface="Montserrat"/>
              </a:rPr>
              <a:t>arrangements</a:t>
            </a:r>
            <a:r>
              <a:rPr sz="900" spc="-20" dirty="0">
                <a:solidFill>
                  <a:srgbClr val="FFFFFF"/>
                </a:solidFill>
                <a:latin typeface="Montserrat"/>
                <a:cs typeface="Montserrat"/>
              </a:rPr>
              <a:t> </a:t>
            </a:r>
            <a:r>
              <a:rPr sz="900" dirty="0">
                <a:solidFill>
                  <a:srgbClr val="FFFFFF"/>
                </a:solidFill>
                <a:latin typeface="Montserrat"/>
                <a:cs typeface="Montserrat"/>
              </a:rPr>
              <a:t>entered</a:t>
            </a:r>
            <a:r>
              <a:rPr sz="900" spc="-25" dirty="0">
                <a:solidFill>
                  <a:srgbClr val="FFFFFF"/>
                </a:solidFill>
                <a:latin typeface="Montserrat"/>
                <a:cs typeface="Montserrat"/>
              </a:rPr>
              <a:t> </a:t>
            </a:r>
            <a:r>
              <a:rPr sz="900" dirty="0">
                <a:solidFill>
                  <a:srgbClr val="FFFFFF"/>
                </a:solidFill>
                <a:latin typeface="Montserrat"/>
                <a:cs typeface="Montserrat"/>
              </a:rPr>
              <a:t>into</a:t>
            </a:r>
            <a:r>
              <a:rPr sz="900" spc="-20" dirty="0">
                <a:solidFill>
                  <a:srgbClr val="FFFFFF"/>
                </a:solidFill>
                <a:latin typeface="Montserrat"/>
                <a:cs typeface="Montserrat"/>
              </a:rPr>
              <a:t> </a:t>
            </a:r>
            <a:r>
              <a:rPr sz="900" dirty="0">
                <a:solidFill>
                  <a:srgbClr val="FFFFFF"/>
                </a:solidFill>
                <a:latin typeface="Montserrat"/>
                <a:cs typeface="Montserrat"/>
              </a:rPr>
              <a:t>in</a:t>
            </a:r>
            <a:r>
              <a:rPr sz="900" spc="-25" dirty="0">
                <a:solidFill>
                  <a:srgbClr val="FFFFFF"/>
                </a:solidFill>
                <a:latin typeface="Montserrat"/>
                <a:cs typeface="Montserrat"/>
              </a:rPr>
              <a:t> </a:t>
            </a:r>
            <a:r>
              <a:rPr sz="900" spc="-10" dirty="0">
                <a:solidFill>
                  <a:srgbClr val="FFFFFF"/>
                </a:solidFill>
                <a:latin typeface="Montserrat"/>
                <a:cs typeface="Montserrat"/>
              </a:rPr>
              <a:t>relation </a:t>
            </a:r>
            <a:r>
              <a:rPr sz="900" dirty="0">
                <a:solidFill>
                  <a:srgbClr val="FFFFFF"/>
                </a:solidFill>
                <a:latin typeface="Montserrat"/>
                <a:cs typeface="Montserrat"/>
              </a:rPr>
              <a:t>to</a:t>
            </a:r>
            <a:r>
              <a:rPr sz="900" spc="-20" dirty="0">
                <a:solidFill>
                  <a:srgbClr val="FFFFFF"/>
                </a:solidFill>
                <a:latin typeface="Montserrat"/>
                <a:cs typeface="Montserrat"/>
              </a:rPr>
              <a:t> </a:t>
            </a:r>
            <a:r>
              <a:rPr sz="900" dirty="0">
                <a:solidFill>
                  <a:srgbClr val="FFFFFF"/>
                </a:solidFill>
                <a:latin typeface="Montserrat"/>
                <a:cs typeface="Montserrat"/>
              </a:rPr>
              <a:t>your</a:t>
            </a:r>
            <a:r>
              <a:rPr sz="900" spc="-15" dirty="0">
                <a:solidFill>
                  <a:srgbClr val="FFFFFF"/>
                </a:solidFill>
                <a:latin typeface="Montserrat"/>
                <a:cs typeface="Montserrat"/>
              </a:rPr>
              <a:t> </a:t>
            </a:r>
            <a:r>
              <a:rPr sz="900" spc="-10" dirty="0">
                <a:solidFill>
                  <a:srgbClr val="FFFFFF"/>
                </a:solidFill>
                <a:latin typeface="Montserrat"/>
                <a:cs typeface="Montserrat"/>
              </a:rPr>
              <a:t>Plan.</a:t>
            </a:r>
            <a:endParaRPr sz="900">
              <a:latin typeface="Montserrat"/>
              <a:cs typeface="Montserrat"/>
            </a:endParaRPr>
          </a:p>
        </p:txBody>
      </p:sp>
      <p:sp>
        <p:nvSpPr>
          <p:cNvPr id="10" name="object 10"/>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14</a:t>
            </a:fld>
            <a:endParaRPr spc="-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7560309" cy="10692130"/>
          </a:xfrm>
          <a:custGeom>
            <a:avLst/>
            <a:gdLst/>
            <a:ahLst/>
            <a:cxnLst/>
            <a:rect l="l" t="t" r="r" b="b"/>
            <a:pathLst>
              <a:path w="7560309" h="10692130">
                <a:moveTo>
                  <a:pt x="7560005" y="0"/>
                </a:moveTo>
                <a:lnTo>
                  <a:pt x="0" y="0"/>
                </a:lnTo>
                <a:lnTo>
                  <a:pt x="0" y="10692003"/>
                </a:lnTo>
                <a:lnTo>
                  <a:pt x="7560005" y="10692003"/>
                </a:lnTo>
                <a:lnTo>
                  <a:pt x="7560005" y="0"/>
                </a:lnTo>
                <a:close/>
              </a:path>
            </a:pathLst>
          </a:custGeom>
          <a:solidFill>
            <a:srgbClr val="3E8B73"/>
          </a:solidFill>
        </p:spPr>
        <p:txBody>
          <a:bodyPr wrap="square" lIns="0" tIns="0" rIns="0" bIns="0" rtlCol="0"/>
          <a:lstStyle/>
          <a:p>
            <a:endParaRPr/>
          </a:p>
        </p:txBody>
      </p:sp>
      <p:sp>
        <p:nvSpPr>
          <p:cNvPr id="3" name="object 3"/>
          <p:cNvSpPr/>
          <p:nvPr/>
        </p:nvSpPr>
        <p:spPr>
          <a:xfrm>
            <a:off x="431999" y="10442453"/>
            <a:ext cx="5926455" cy="0"/>
          </a:xfrm>
          <a:custGeom>
            <a:avLst/>
            <a:gdLst/>
            <a:ahLst/>
            <a:cxnLst/>
            <a:rect l="l" t="t" r="r" b="b"/>
            <a:pathLst>
              <a:path w="5926455">
                <a:moveTo>
                  <a:pt x="0" y="0"/>
                </a:moveTo>
                <a:lnTo>
                  <a:pt x="5926455" y="0"/>
                </a:lnTo>
              </a:path>
            </a:pathLst>
          </a:custGeom>
          <a:ln w="6350">
            <a:solidFill>
              <a:srgbClr val="FFFFFF"/>
            </a:solidFill>
          </a:ln>
        </p:spPr>
        <p:txBody>
          <a:bodyPr wrap="square" lIns="0" tIns="0" rIns="0" bIns="0" rtlCol="0"/>
          <a:lstStyle/>
          <a:p>
            <a:endParaRPr/>
          </a:p>
        </p:txBody>
      </p:sp>
      <p:sp>
        <p:nvSpPr>
          <p:cNvPr id="4" name="object 4"/>
          <p:cNvSpPr/>
          <p:nvPr/>
        </p:nvSpPr>
        <p:spPr>
          <a:xfrm>
            <a:off x="6541625" y="10357639"/>
            <a:ext cx="583565" cy="171450"/>
          </a:xfrm>
          <a:custGeom>
            <a:avLst/>
            <a:gdLst/>
            <a:ahLst/>
            <a:cxnLst/>
            <a:rect l="l" t="t" r="r" b="b"/>
            <a:pathLst>
              <a:path w="583565" h="171450">
                <a:moveTo>
                  <a:pt x="509397" y="0"/>
                </a:moveTo>
                <a:lnTo>
                  <a:pt x="73799" y="0"/>
                </a:lnTo>
                <a:lnTo>
                  <a:pt x="45075" y="6718"/>
                </a:lnTo>
                <a:lnTo>
                  <a:pt x="21616" y="25041"/>
                </a:lnTo>
                <a:lnTo>
                  <a:pt x="5800" y="52217"/>
                </a:lnTo>
                <a:lnTo>
                  <a:pt x="0" y="85496"/>
                </a:lnTo>
                <a:lnTo>
                  <a:pt x="5800" y="118777"/>
                </a:lnTo>
                <a:lnTo>
                  <a:pt x="21616" y="145957"/>
                </a:lnTo>
                <a:lnTo>
                  <a:pt x="45075" y="164284"/>
                </a:lnTo>
                <a:lnTo>
                  <a:pt x="73799" y="171005"/>
                </a:lnTo>
                <a:lnTo>
                  <a:pt x="509397" y="171005"/>
                </a:lnTo>
                <a:lnTo>
                  <a:pt x="538126" y="164284"/>
                </a:lnTo>
                <a:lnTo>
                  <a:pt x="561584" y="145957"/>
                </a:lnTo>
                <a:lnTo>
                  <a:pt x="577398" y="118777"/>
                </a:lnTo>
                <a:lnTo>
                  <a:pt x="583196" y="85496"/>
                </a:lnTo>
                <a:lnTo>
                  <a:pt x="577398" y="52217"/>
                </a:lnTo>
                <a:lnTo>
                  <a:pt x="561584" y="25041"/>
                </a:lnTo>
                <a:lnTo>
                  <a:pt x="538126" y="6718"/>
                </a:lnTo>
                <a:lnTo>
                  <a:pt x="509397" y="0"/>
                </a:lnTo>
                <a:close/>
              </a:path>
            </a:pathLst>
          </a:custGeom>
          <a:solidFill>
            <a:srgbClr val="FFFFFF"/>
          </a:solidFill>
        </p:spPr>
        <p:txBody>
          <a:bodyPr wrap="square" lIns="0" tIns="0" rIns="0" bIns="0" rtlCol="0"/>
          <a:lstStyle/>
          <a:p>
            <a:endParaRPr/>
          </a:p>
        </p:txBody>
      </p:sp>
      <p:sp>
        <p:nvSpPr>
          <p:cNvPr id="5" name="object 5"/>
          <p:cNvSpPr/>
          <p:nvPr/>
        </p:nvSpPr>
        <p:spPr>
          <a:xfrm>
            <a:off x="359999" y="1024698"/>
            <a:ext cx="6374765" cy="1875155"/>
          </a:xfrm>
          <a:custGeom>
            <a:avLst/>
            <a:gdLst/>
            <a:ahLst/>
            <a:cxnLst/>
            <a:rect l="l" t="t" r="r" b="b"/>
            <a:pathLst>
              <a:path w="6374765" h="1875155">
                <a:moveTo>
                  <a:pt x="6266472" y="0"/>
                </a:moveTo>
                <a:lnTo>
                  <a:pt x="108000" y="0"/>
                </a:lnTo>
                <a:lnTo>
                  <a:pt x="65960" y="8486"/>
                </a:lnTo>
                <a:lnTo>
                  <a:pt x="31630" y="31630"/>
                </a:lnTo>
                <a:lnTo>
                  <a:pt x="8486" y="65960"/>
                </a:lnTo>
                <a:lnTo>
                  <a:pt x="0" y="108000"/>
                </a:lnTo>
                <a:lnTo>
                  <a:pt x="0" y="1767154"/>
                </a:lnTo>
                <a:lnTo>
                  <a:pt x="8486" y="1809189"/>
                </a:lnTo>
                <a:lnTo>
                  <a:pt x="31630" y="1843519"/>
                </a:lnTo>
                <a:lnTo>
                  <a:pt x="65960" y="1866666"/>
                </a:lnTo>
                <a:lnTo>
                  <a:pt x="108000" y="1875155"/>
                </a:lnTo>
                <a:lnTo>
                  <a:pt x="6266472" y="1875155"/>
                </a:lnTo>
                <a:lnTo>
                  <a:pt x="6308505" y="1866666"/>
                </a:lnTo>
                <a:lnTo>
                  <a:pt x="6342830" y="1843519"/>
                </a:lnTo>
                <a:lnTo>
                  <a:pt x="6365973" y="1809189"/>
                </a:lnTo>
                <a:lnTo>
                  <a:pt x="6374460" y="1767154"/>
                </a:lnTo>
                <a:lnTo>
                  <a:pt x="6374460" y="108000"/>
                </a:lnTo>
                <a:lnTo>
                  <a:pt x="6365973" y="65960"/>
                </a:lnTo>
                <a:lnTo>
                  <a:pt x="6342830" y="31630"/>
                </a:lnTo>
                <a:lnTo>
                  <a:pt x="6308505" y="8486"/>
                </a:lnTo>
                <a:lnTo>
                  <a:pt x="6266472" y="0"/>
                </a:lnTo>
                <a:close/>
              </a:path>
            </a:pathLst>
          </a:custGeom>
          <a:solidFill>
            <a:srgbClr val="FFFFFF"/>
          </a:solidFill>
        </p:spPr>
        <p:txBody>
          <a:bodyPr wrap="square" lIns="0" tIns="0" rIns="0" bIns="0" rtlCol="0"/>
          <a:lstStyle/>
          <a:p>
            <a:endParaRPr/>
          </a:p>
        </p:txBody>
      </p:sp>
      <p:sp>
        <p:nvSpPr>
          <p:cNvPr id="6" name="object 6"/>
          <p:cNvSpPr/>
          <p:nvPr/>
        </p:nvSpPr>
        <p:spPr>
          <a:xfrm>
            <a:off x="359999" y="9327183"/>
            <a:ext cx="6374765" cy="701040"/>
          </a:xfrm>
          <a:custGeom>
            <a:avLst/>
            <a:gdLst/>
            <a:ahLst/>
            <a:cxnLst/>
            <a:rect l="l" t="t" r="r" b="b"/>
            <a:pathLst>
              <a:path w="6374765" h="701040">
                <a:moveTo>
                  <a:pt x="6266472" y="0"/>
                </a:moveTo>
                <a:lnTo>
                  <a:pt x="108000" y="0"/>
                </a:lnTo>
                <a:lnTo>
                  <a:pt x="65960" y="8486"/>
                </a:lnTo>
                <a:lnTo>
                  <a:pt x="31630" y="31630"/>
                </a:lnTo>
                <a:lnTo>
                  <a:pt x="8486" y="65960"/>
                </a:lnTo>
                <a:lnTo>
                  <a:pt x="0" y="108000"/>
                </a:lnTo>
                <a:lnTo>
                  <a:pt x="0" y="592620"/>
                </a:lnTo>
                <a:lnTo>
                  <a:pt x="8486" y="634660"/>
                </a:lnTo>
                <a:lnTo>
                  <a:pt x="31630" y="668989"/>
                </a:lnTo>
                <a:lnTo>
                  <a:pt x="65960" y="692134"/>
                </a:lnTo>
                <a:lnTo>
                  <a:pt x="108000" y="700620"/>
                </a:lnTo>
                <a:lnTo>
                  <a:pt x="6266472" y="700620"/>
                </a:lnTo>
                <a:lnTo>
                  <a:pt x="6308505" y="692134"/>
                </a:lnTo>
                <a:lnTo>
                  <a:pt x="6342830" y="668989"/>
                </a:lnTo>
                <a:lnTo>
                  <a:pt x="6365973" y="634660"/>
                </a:lnTo>
                <a:lnTo>
                  <a:pt x="6374460" y="592620"/>
                </a:lnTo>
                <a:lnTo>
                  <a:pt x="6374460" y="108000"/>
                </a:lnTo>
                <a:lnTo>
                  <a:pt x="6365973" y="65960"/>
                </a:lnTo>
                <a:lnTo>
                  <a:pt x="6342830" y="31630"/>
                </a:lnTo>
                <a:lnTo>
                  <a:pt x="6308505" y="8486"/>
                </a:lnTo>
                <a:lnTo>
                  <a:pt x="6266472" y="0"/>
                </a:lnTo>
                <a:close/>
              </a:path>
            </a:pathLst>
          </a:custGeom>
          <a:solidFill>
            <a:srgbClr val="FFFFFF"/>
          </a:solidFill>
        </p:spPr>
        <p:txBody>
          <a:bodyPr wrap="square" lIns="0" tIns="0" rIns="0" bIns="0" rtlCol="0"/>
          <a:lstStyle/>
          <a:p>
            <a:endParaRPr/>
          </a:p>
        </p:txBody>
      </p:sp>
      <p:sp>
        <p:nvSpPr>
          <p:cNvPr id="7" name="object 7"/>
          <p:cNvSpPr txBox="1"/>
          <p:nvPr/>
        </p:nvSpPr>
        <p:spPr>
          <a:xfrm>
            <a:off x="419299" y="520797"/>
            <a:ext cx="3552190" cy="26924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FFFFFF"/>
                </a:solidFill>
                <a:latin typeface="Montserrat"/>
                <a:cs typeface="Montserrat"/>
              </a:rPr>
              <a:t>FREQUENTLY</a:t>
            </a:r>
            <a:r>
              <a:rPr sz="1600" b="1" spc="-65" dirty="0">
                <a:solidFill>
                  <a:srgbClr val="FFFFFF"/>
                </a:solidFill>
                <a:latin typeface="Montserrat"/>
                <a:cs typeface="Montserrat"/>
              </a:rPr>
              <a:t> </a:t>
            </a:r>
            <a:r>
              <a:rPr sz="1600" b="1" dirty="0">
                <a:solidFill>
                  <a:srgbClr val="FFFFFF"/>
                </a:solidFill>
                <a:latin typeface="Montserrat"/>
                <a:cs typeface="Montserrat"/>
              </a:rPr>
              <a:t>ASKED</a:t>
            </a:r>
            <a:r>
              <a:rPr sz="1600" b="1" spc="-65" dirty="0">
                <a:solidFill>
                  <a:srgbClr val="FFFFFF"/>
                </a:solidFill>
                <a:latin typeface="Montserrat"/>
                <a:cs typeface="Montserrat"/>
              </a:rPr>
              <a:t> </a:t>
            </a:r>
            <a:r>
              <a:rPr sz="1600" b="1" spc="-10" dirty="0">
                <a:solidFill>
                  <a:srgbClr val="FFFFFF"/>
                </a:solidFill>
                <a:latin typeface="Montserrat"/>
                <a:cs typeface="Montserrat"/>
              </a:rPr>
              <a:t>QUESTIONS</a:t>
            </a:r>
            <a:endParaRPr sz="1600">
              <a:latin typeface="Montserrat"/>
              <a:cs typeface="Montserrat"/>
            </a:endParaRPr>
          </a:p>
        </p:txBody>
      </p:sp>
      <p:pic>
        <p:nvPicPr>
          <p:cNvPr id="8" name="object 8"/>
          <p:cNvPicPr/>
          <p:nvPr/>
        </p:nvPicPr>
        <p:blipFill>
          <a:blip r:embed="rId2" cstate="print"/>
          <a:stretch>
            <a:fillRect/>
          </a:stretch>
        </p:blipFill>
        <p:spPr>
          <a:xfrm>
            <a:off x="0" y="3310930"/>
            <a:ext cx="7324900" cy="5561730"/>
          </a:xfrm>
          <a:prstGeom prst="rect">
            <a:avLst/>
          </a:prstGeom>
        </p:spPr>
      </p:pic>
      <p:sp>
        <p:nvSpPr>
          <p:cNvPr id="9" name="object 9"/>
          <p:cNvSpPr txBox="1"/>
          <p:nvPr/>
        </p:nvSpPr>
        <p:spPr>
          <a:xfrm>
            <a:off x="527300" y="1381267"/>
            <a:ext cx="2782570" cy="1366520"/>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Both</a:t>
            </a:r>
            <a:r>
              <a:rPr sz="800" spc="-15" dirty="0">
                <a:solidFill>
                  <a:srgbClr val="323537"/>
                </a:solidFill>
                <a:latin typeface="Montserrat"/>
                <a:cs typeface="Montserrat"/>
              </a:rPr>
              <a:t> </a:t>
            </a:r>
            <a:r>
              <a:rPr sz="800" dirty="0">
                <a:solidFill>
                  <a:srgbClr val="323537"/>
                </a:solidFill>
                <a:latin typeface="Montserrat"/>
                <a:cs typeface="Montserrat"/>
              </a:rPr>
              <a:t>IDAD</a:t>
            </a:r>
            <a:r>
              <a:rPr sz="800" spc="-15"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James</a:t>
            </a:r>
            <a:r>
              <a:rPr sz="800" spc="-15" dirty="0">
                <a:solidFill>
                  <a:srgbClr val="323537"/>
                </a:solidFill>
                <a:latin typeface="Montserrat"/>
                <a:cs typeface="Montserrat"/>
              </a:rPr>
              <a:t> </a:t>
            </a:r>
            <a:r>
              <a:rPr sz="800" spc="-10" dirty="0">
                <a:solidFill>
                  <a:srgbClr val="323537"/>
                </a:solidFill>
                <a:latin typeface="Montserrat"/>
                <a:cs typeface="Montserrat"/>
              </a:rPr>
              <a:t>Brearley </a:t>
            </a:r>
            <a:r>
              <a:rPr sz="800" dirty="0">
                <a:solidFill>
                  <a:srgbClr val="323537"/>
                </a:solidFill>
                <a:latin typeface="Montserrat"/>
                <a:cs typeface="Montserrat"/>
              </a:rPr>
              <a:t>have</a:t>
            </a:r>
            <a:r>
              <a:rPr sz="800" spc="-15" dirty="0">
                <a:solidFill>
                  <a:srgbClr val="323537"/>
                </a:solidFill>
                <a:latin typeface="Montserrat"/>
                <a:cs typeface="Montserrat"/>
              </a:rPr>
              <a:t> </a:t>
            </a:r>
            <a:r>
              <a:rPr sz="800" dirty="0">
                <a:solidFill>
                  <a:srgbClr val="323537"/>
                </a:solidFill>
                <a:latin typeface="Montserrat"/>
                <a:cs typeface="Montserrat"/>
              </a:rPr>
              <a:t>a</a:t>
            </a:r>
            <a:r>
              <a:rPr sz="800" spc="-15" dirty="0">
                <a:solidFill>
                  <a:srgbClr val="323537"/>
                </a:solidFill>
                <a:latin typeface="Montserrat"/>
                <a:cs typeface="Montserrat"/>
              </a:rPr>
              <a:t> </a:t>
            </a:r>
            <a:r>
              <a:rPr sz="800" spc="-10" dirty="0">
                <a:solidFill>
                  <a:srgbClr val="323537"/>
                </a:solidFill>
                <a:latin typeface="Montserrat"/>
                <a:cs typeface="Montserrat"/>
              </a:rPr>
              <a:t>comprehensive </a:t>
            </a:r>
            <a:r>
              <a:rPr sz="800" dirty="0">
                <a:solidFill>
                  <a:srgbClr val="323537"/>
                </a:solidFill>
                <a:latin typeface="Montserrat"/>
                <a:cs typeface="Montserrat"/>
              </a:rPr>
              <a:t>complaints</a:t>
            </a:r>
            <a:r>
              <a:rPr sz="800" spc="-10" dirty="0">
                <a:solidFill>
                  <a:srgbClr val="323537"/>
                </a:solidFill>
                <a:latin typeface="Montserrat"/>
                <a:cs typeface="Montserrat"/>
              </a:rPr>
              <a:t> procedure </a:t>
            </a:r>
            <a:r>
              <a:rPr sz="800" dirty="0">
                <a:solidFill>
                  <a:srgbClr val="323537"/>
                </a:solidFill>
                <a:latin typeface="Montserrat"/>
                <a:cs typeface="Montserrat"/>
              </a:rPr>
              <a:t>that</a:t>
            </a:r>
            <a:r>
              <a:rPr sz="800" spc="-10" dirty="0">
                <a:solidFill>
                  <a:srgbClr val="323537"/>
                </a:solidFill>
                <a:latin typeface="Montserrat"/>
                <a:cs typeface="Montserrat"/>
              </a:rPr>
              <a:t> </a:t>
            </a:r>
            <a:r>
              <a:rPr sz="800" dirty="0">
                <a:solidFill>
                  <a:srgbClr val="323537"/>
                </a:solidFill>
                <a:latin typeface="Montserrat"/>
                <a:cs typeface="Montserrat"/>
              </a:rPr>
              <a:t>adheres</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principles</a:t>
            </a:r>
            <a:r>
              <a:rPr sz="800" spc="500" dirty="0">
                <a:solidFill>
                  <a:srgbClr val="323537"/>
                </a:solidFill>
                <a:latin typeface="Montserrat"/>
                <a:cs typeface="Montserrat"/>
              </a:rPr>
              <a:t> </a:t>
            </a:r>
            <a:r>
              <a:rPr sz="800" dirty="0">
                <a:solidFill>
                  <a:srgbClr val="323537"/>
                </a:solidFill>
                <a:latin typeface="Montserrat"/>
                <a:cs typeface="Montserrat"/>
              </a:rPr>
              <a:t>of</a:t>
            </a:r>
            <a:r>
              <a:rPr sz="800" spc="-20" dirty="0">
                <a:solidFill>
                  <a:srgbClr val="323537"/>
                </a:solidFill>
                <a:latin typeface="Montserrat"/>
                <a:cs typeface="Montserrat"/>
              </a:rPr>
              <a:t> </a:t>
            </a:r>
            <a:r>
              <a:rPr sz="800" dirty="0">
                <a:solidFill>
                  <a:srgbClr val="323537"/>
                </a:solidFill>
                <a:latin typeface="Montserrat"/>
                <a:cs typeface="Montserrat"/>
              </a:rPr>
              <a:t>treating</a:t>
            </a:r>
            <a:r>
              <a:rPr sz="800" spc="-20" dirty="0">
                <a:solidFill>
                  <a:srgbClr val="323537"/>
                </a:solidFill>
                <a:latin typeface="Montserrat"/>
                <a:cs typeface="Montserrat"/>
              </a:rPr>
              <a:t> </a:t>
            </a:r>
            <a:r>
              <a:rPr sz="800" dirty="0">
                <a:solidFill>
                  <a:srgbClr val="323537"/>
                </a:solidFill>
                <a:latin typeface="Montserrat"/>
                <a:cs typeface="Montserrat"/>
              </a:rPr>
              <a:t>customers</a:t>
            </a:r>
            <a:r>
              <a:rPr sz="800" spc="-20" dirty="0">
                <a:solidFill>
                  <a:srgbClr val="323537"/>
                </a:solidFill>
                <a:latin typeface="Montserrat"/>
                <a:cs typeface="Montserrat"/>
              </a:rPr>
              <a:t> </a:t>
            </a:r>
            <a:r>
              <a:rPr sz="800" spc="-10" dirty="0">
                <a:solidFill>
                  <a:srgbClr val="323537"/>
                </a:solidFill>
                <a:latin typeface="Montserrat"/>
                <a:cs typeface="Montserrat"/>
              </a:rPr>
              <a:t>fairly.</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event</a:t>
            </a:r>
            <a:r>
              <a:rPr sz="800" spc="-20" dirty="0">
                <a:solidFill>
                  <a:srgbClr val="323537"/>
                </a:solidFill>
                <a:latin typeface="Montserrat"/>
                <a:cs typeface="Montserrat"/>
              </a:rPr>
              <a:t> </a:t>
            </a:r>
            <a:r>
              <a:rPr sz="800" dirty="0">
                <a:solidFill>
                  <a:srgbClr val="323537"/>
                </a:solidFill>
                <a:latin typeface="Montserrat"/>
                <a:cs typeface="Montserrat"/>
              </a:rPr>
              <a:t>that</a:t>
            </a:r>
            <a:r>
              <a:rPr sz="800" spc="-15" dirty="0">
                <a:solidFill>
                  <a:srgbClr val="323537"/>
                </a:solidFill>
                <a:latin typeface="Montserrat"/>
                <a:cs typeface="Montserrat"/>
              </a:rPr>
              <a:t> </a:t>
            </a:r>
            <a:r>
              <a:rPr sz="800" spc="-25" dirty="0">
                <a:solidFill>
                  <a:srgbClr val="323537"/>
                </a:solidFill>
                <a:latin typeface="Montserrat"/>
                <a:cs typeface="Montserrat"/>
              </a:rPr>
              <a:t>an</a:t>
            </a:r>
            <a:r>
              <a:rPr sz="800" spc="-10" dirty="0">
                <a:solidFill>
                  <a:srgbClr val="323537"/>
                </a:solidFill>
                <a:latin typeface="Montserrat"/>
                <a:cs typeface="Montserrat"/>
              </a:rPr>
              <a:t> Investor </a:t>
            </a:r>
            <a:r>
              <a:rPr sz="800" dirty="0">
                <a:solidFill>
                  <a:srgbClr val="323537"/>
                </a:solidFill>
                <a:latin typeface="Montserrat"/>
                <a:cs typeface="Montserrat"/>
              </a:rPr>
              <a:t>wishes</a:t>
            </a:r>
            <a:r>
              <a:rPr sz="800" spc="-5"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make</a:t>
            </a:r>
            <a:r>
              <a:rPr sz="800" spc="-5" dirty="0">
                <a:solidFill>
                  <a:srgbClr val="323537"/>
                </a:solidFill>
                <a:latin typeface="Montserrat"/>
                <a:cs typeface="Montserrat"/>
              </a:rPr>
              <a:t> </a:t>
            </a:r>
            <a:r>
              <a:rPr sz="800" dirty="0">
                <a:solidFill>
                  <a:srgbClr val="323537"/>
                </a:solidFill>
                <a:latin typeface="Montserrat"/>
                <a:cs typeface="Montserrat"/>
              </a:rPr>
              <a:t>a</a:t>
            </a:r>
            <a:r>
              <a:rPr sz="800" spc="-5" dirty="0">
                <a:solidFill>
                  <a:srgbClr val="323537"/>
                </a:solidFill>
                <a:latin typeface="Montserrat"/>
                <a:cs typeface="Montserrat"/>
              </a:rPr>
              <a:t> </a:t>
            </a:r>
            <a:r>
              <a:rPr sz="800" dirty="0">
                <a:solidFill>
                  <a:srgbClr val="323537"/>
                </a:solidFill>
                <a:latin typeface="Montserrat"/>
                <a:cs typeface="Montserrat"/>
              </a:rPr>
              <a:t>complaint,</a:t>
            </a:r>
            <a:r>
              <a:rPr sz="800" spc="-10" dirty="0">
                <a:solidFill>
                  <a:srgbClr val="323537"/>
                </a:solidFill>
                <a:latin typeface="Montserrat"/>
                <a:cs typeface="Montserrat"/>
              </a:rPr>
              <a:t> </a:t>
            </a:r>
            <a:r>
              <a:rPr sz="800" dirty="0">
                <a:solidFill>
                  <a:srgbClr val="323537"/>
                </a:solidFill>
                <a:latin typeface="Montserrat"/>
                <a:cs typeface="Montserrat"/>
              </a:rPr>
              <a:t>this</a:t>
            </a:r>
            <a:r>
              <a:rPr sz="800" spc="-5" dirty="0">
                <a:solidFill>
                  <a:srgbClr val="323537"/>
                </a:solidFill>
                <a:latin typeface="Montserrat"/>
                <a:cs typeface="Montserrat"/>
              </a:rPr>
              <a:t> </a:t>
            </a:r>
            <a:r>
              <a:rPr sz="800" dirty="0">
                <a:solidFill>
                  <a:srgbClr val="323537"/>
                </a:solidFill>
                <a:latin typeface="Montserrat"/>
                <a:cs typeface="Montserrat"/>
              </a:rPr>
              <a:t>can</a:t>
            </a:r>
            <a:r>
              <a:rPr sz="800" spc="-10" dirty="0">
                <a:solidFill>
                  <a:srgbClr val="323537"/>
                </a:solidFill>
                <a:latin typeface="Montserrat"/>
                <a:cs typeface="Montserrat"/>
              </a:rPr>
              <a:t> </a:t>
            </a:r>
            <a:r>
              <a:rPr sz="800" spc="-25" dirty="0">
                <a:solidFill>
                  <a:srgbClr val="323537"/>
                </a:solidFill>
                <a:latin typeface="Montserrat"/>
                <a:cs typeface="Montserrat"/>
              </a:rPr>
              <a:t>be</a:t>
            </a:r>
            <a:r>
              <a:rPr sz="800" spc="500" dirty="0">
                <a:solidFill>
                  <a:srgbClr val="323537"/>
                </a:solidFill>
                <a:latin typeface="Montserrat"/>
                <a:cs typeface="Montserrat"/>
              </a:rPr>
              <a:t> </a:t>
            </a:r>
            <a:r>
              <a:rPr sz="800" dirty="0">
                <a:solidFill>
                  <a:srgbClr val="323537"/>
                </a:solidFill>
                <a:latin typeface="Montserrat"/>
                <a:cs typeface="Montserrat"/>
              </a:rPr>
              <a:t>made</a:t>
            </a:r>
            <a:r>
              <a:rPr sz="800" spc="-15" dirty="0">
                <a:solidFill>
                  <a:srgbClr val="323537"/>
                </a:solidFill>
                <a:latin typeface="Montserrat"/>
                <a:cs typeface="Montserrat"/>
              </a:rPr>
              <a:t> </a:t>
            </a:r>
            <a:r>
              <a:rPr sz="800" spc="-10" dirty="0">
                <a:solidFill>
                  <a:srgbClr val="323537"/>
                </a:solidFill>
                <a:latin typeface="Montserrat"/>
                <a:cs typeface="Montserrat"/>
              </a:rPr>
              <a:t>verbally,</a:t>
            </a:r>
            <a:r>
              <a:rPr sz="800" spc="-15" dirty="0">
                <a:solidFill>
                  <a:srgbClr val="323537"/>
                </a:solidFill>
                <a:latin typeface="Montserrat"/>
                <a:cs typeface="Montserrat"/>
              </a:rPr>
              <a:t> </a:t>
            </a:r>
            <a:r>
              <a:rPr sz="800" dirty="0">
                <a:solidFill>
                  <a:srgbClr val="323537"/>
                </a:solidFill>
                <a:latin typeface="Montserrat"/>
                <a:cs typeface="Montserrat"/>
              </a:rPr>
              <a:t>by</a:t>
            </a:r>
            <a:r>
              <a:rPr sz="800" spc="-10" dirty="0">
                <a:solidFill>
                  <a:srgbClr val="323537"/>
                </a:solidFill>
                <a:latin typeface="Montserrat"/>
                <a:cs typeface="Montserrat"/>
              </a:rPr>
              <a:t> </a:t>
            </a:r>
            <a:r>
              <a:rPr sz="800" dirty="0">
                <a:solidFill>
                  <a:srgbClr val="323537"/>
                </a:solidFill>
                <a:latin typeface="Montserrat"/>
                <a:cs typeface="Montserrat"/>
              </a:rPr>
              <a:t>telephone</a:t>
            </a:r>
            <a:r>
              <a:rPr sz="800" spc="-15" dirty="0">
                <a:solidFill>
                  <a:srgbClr val="323537"/>
                </a:solidFill>
                <a:latin typeface="Montserrat"/>
                <a:cs typeface="Montserrat"/>
              </a:rPr>
              <a:t> </a:t>
            </a:r>
            <a:r>
              <a:rPr sz="800" dirty="0">
                <a:solidFill>
                  <a:srgbClr val="323537"/>
                </a:solidFill>
                <a:latin typeface="Montserrat"/>
                <a:cs typeface="Montserrat"/>
              </a:rPr>
              <a:t>or</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person,</a:t>
            </a:r>
            <a:r>
              <a:rPr sz="800" spc="-15" dirty="0">
                <a:solidFill>
                  <a:srgbClr val="323537"/>
                </a:solidFill>
                <a:latin typeface="Montserrat"/>
                <a:cs typeface="Montserrat"/>
              </a:rPr>
              <a:t>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via</a:t>
            </a:r>
            <a:r>
              <a:rPr sz="800" spc="-15" dirty="0">
                <a:solidFill>
                  <a:srgbClr val="323537"/>
                </a:solidFill>
                <a:latin typeface="Montserrat"/>
                <a:cs typeface="Montserrat"/>
              </a:rPr>
              <a:t> </a:t>
            </a:r>
            <a:r>
              <a:rPr sz="800" spc="-50" dirty="0">
                <a:solidFill>
                  <a:srgbClr val="323537"/>
                </a:solidFill>
                <a:latin typeface="Montserrat"/>
                <a:cs typeface="Montserrat"/>
              </a:rPr>
              <a:t>a</a:t>
            </a:r>
            <a:r>
              <a:rPr sz="800" spc="-10" dirty="0">
                <a:solidFill>
                  <a:srgbClr val="323537"/>
                </a:solidFill>
                <a:latin typeface="Montserrat"/>
                <a:cs typeface="Montserrat"/>
              </a:rPr>
              <a:t> written</a:t>
            </a:r>
            <a:r>
              <a:rPr sz="800" spc="-15" dirty="0">
                <a:solidFill>
                  <a:srgbClr val="323537"/>
                </a:solidFill>
                <a:latin typeface="Montserrat"/>
                <a:cs typeface="Montserrat"/>
              </a:rPr>
              <a:t> </a:t>
            </a:r>
            <a:r>
              <a:rPr sz="800" dirty="0">
                <a:solidFill>
                  <a:srgbClr val="323537"/>
                </a:solidFill>
                <a:latin typeface="Montserrat"/>
                <a:cs typeface="Montserrat"/>
              </a:rPr>
              <a:t>communication</a:t>
            </a:r>
            <a:r>
              <a:rPr sz="800" spc="-15" dirty="0">
                <a:solidFill>
                  <a:srgbClr val="323537"/>
                </a:solidFill>
                <a:latin typeface="Montserrat"/>
                <a:cs typeface="Montserrat"/>
              </a:rPr>
              <a:t> </a:t>
            </a:r>
            <a:r>
              <a:rPr sz="800" dirty="0">
                <a:solidFill>
                  <a:srgbClr val="323537"/>
                </a:solidFill>
                <a:latin typeface="Montserrat"/>
                <a:cs typeface="Montserrat"/>
              </a:rPr>
              <a:t>delivered</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5" dirty="0">
                <a:solidFill>
                  <a:srgbClr val="323537"/>
                </a:solidFill>
                <a:latin typeface="Montserrat"/>
                <a:cs typeface="Montserrat"/>
              </a:rPr>
              <a:t> </a:t>
            </a:r>
            <a:r>
              <a:rPr sz="800" dirty="0">
                <a:solidFill>
                  <a:srgbClr val="323537"/>
                </a:solidFill>
                <a:latin typeface="Montserrat"/>
                <a:cs typeface="Montserrat"/>
              </a:rPr>
              <a:t>person,</a:t>
            </a:r>
            <a:r>
              <a:rPr sz="800" spc="-15" dirty="0">
                <a:solidFill>
                  <a:srgbClr val="323537"/>
                </a:solidFill>
                <a:latin typeface="Montserrat"/>
                <a:cs typeface="Montserrat"/>
              </a:rPr>
              <a:t> </a:t>
            </a:r>
            <a:r>
              <a:rPr sz="800" dirty="0">
                <a:solidFill>
                  <a:srgbClr val="323537"/>
                </a:solidFill>
                <a:latin typeface="Montserrat"/>
                <a:cs typeface="Montserrat"/>
              </a:rPr>
              <a:t>via</a:t>
            </a:r>
            <a:r>
              <a:rPr sz="800" spc="-10" dirty="0">
                <a:solidFill>
                  <a:srgbClr val="323537"/>
                </a:solidFill>
                <a:latin typeface="Montserrat"/>
                <a:cs typeface="Montserrat"/>
              </a:rPr>
              <a:t> post,</a:t>
            </a:r>
            <a:r>
              <a:rPr sz="800" spc="500" dirty="0">
                <a:solidFill>
                  <a:srgbClr val="323537"/>
                </a:solidFill>
                <a:latin typeface="Montserrat"/>
                <a:cs typeface="Montserrat"/>
              </a:rPr>
              <a:t> </a:t>
            </a:r>
            <a:r>
              <a:rPr sz="800" dirty="0">
                <a:solidFill>
                  <a:srgbClr val="323537"/>
                </a:solidFill>
                <a:latin typeface="Montserrat"/>
                <a:cs typeface="Montserrat"/>
              </a:rPr>
              <a:t>e-mail</a:t>
            </a:r>
            <a:r>
              <a:rPr sz="800" spc="-5" dirty="0">
                <a:solidFill>
                  <a:srgbClr val="323537"/>
                </a:solidFill>
                <a:latin typeface="Montserrat"/>
                <a:cs typeface="Montserrat"/>
              </a:rPr>
              <a:t> </a:t>
            </a:r>
            <a:r>
              <a:rPr sz="800" dirty="0">
                <a:solidFill>
                  <a:srgbClr val="323537"/>
                </a:solidFill>
                <a:latin typeface="Montserrat"/>
                <a:cs typeface="Montserrat"/>
              </a:rPr>
              <a:t>or fax.</a:t>
            </a:r>
            <a:r>
              <a:rPr sz="800" spc="-5" dirty="0">
                <a:solidFill>
                  <a:srgbClr val="323537"/>
                </a:solidFill>
                <a:latin typeface="Montserrat"/>
                <a:cs typeface="Montserrat"/>
              </a:rPr>
              <a:t> </a:t>
            </a:r>
            <a:r>
              <a:rPr sz="800" dirty="0">
                <a:solidFill>
                  <a:srgbClr val="323537"/>
                </a:solidFill>
                <a:latin typeface="Montserrat"/>
                <a:cs typeface="Montserrat"/>
              </a:rPr>
              <a:t>In the first</a:t>
            </a:r>
            <a:r>
              <a:rPr sz="800" spc="-5" dirty="0">
                <a:solidFill>
                  <a:srgbClr val="323537"/>
                </a:solidFill>
                <a:latin typeface="Montserrat"/>
                <a:cs typeface="Montserrat"/>
              </a:rPr>
              <a:t> </a:t>
            </a:r>
            <a:r>
              <a:rPr sz="800" dirty="0">
                <a:solidFill>
                  <a:srgbClr val="323537"/>
                </a:solidFill>
                <a:latin typeface="Montserrat"/>
                <a:cs typeface="Montserrat"/>
              </a:rPr>
              <a:t>instance, the</a:t>
            </a:r>
            <a:r>
              <a:rPr sz="800" spc="-5" dirty="0">
                <a:solidFill>
                  <a:srgbClr val="323537"/>
                </a:solidFill>
                <a:latin typeface="Montserrat"/>
                <a:cs typeface="Montserrat"/>
              </a:rPr>
              <a:t> </a:t>
            </a:r>
            <a:r>
              <a:rPr sz="800" dirty="0">
                <a:solidFill>
                  <a:srgbClr val="323537"/>
                </a:solidFill>
                <a:latin typeface="Montserrat"/>
                <a:cs typeface="Montserrat"/>
              </a:rPr>
              <a:t>complaint </a:t>
            </a:r>
            <a:r>
              <a:rPr sz="800" spc="-20" dirty="0">
                <a:solidFill>
                  <a:srgbClr val="323537"/>
                </a:solidFill>
                <a:latin typeface="Montserrat"/>
                <a:cs typeface="Montserrat"/>
              </a:rPr>
              <a:t>will</a:t>
            </a:r>
            <a:r>
              <a:rPr sz="800" spc="500" dirty="0">
                <a:solidFill>
                  <a:srgbClr val="323537"/>
                </a:solidFill>
                <a:latin typeface="Montserrat"/>
                <a:cs typeface="Montserrat"/>
              </a:rPr>
              <a:t> </a:t>
            </a:r>
            <a:r>
              <a:rPr sz="800" dirty="0">
                <a:solidFill>
                  <a:srgbClr val="323537"/>
                </a:solidFill>
                <a:latin typeface="Montserrat"/>
                <a:cs typeface="Montserrat"/>
              </a:rPr>
              <a:t>be</a:t>
            </a:r>
            <a:r>
              <a:rPr sz="800" spc="-5" dirty="0">
                <a:solidFill>
                  <a:srgbClr val="323537"/>
                </a:solidFill>
                <a:latin typeface="Montserrat"/>
                <a:cs typeface="Montserrat"/>
              </a:rPr>
              <a:t> </a:t>
            </a:r>
            <a:r>
              <a:rPr sz="800" dirty="0">
                <a:solidFill>
                  <a:srgbClr val="323537"/>
                </a:solidFill>
                <a:latin typeface="Montserrat"/>
                <a:cs typeface="Montserrat"/>
              </a:rPr>
              <a:t>handled by the Complaints Officer of</a:t>
            </a:r>
            <a:r>
              <a:rPr sz="800" spc="-5" dirty="0">
                <a:solidFill>
                  <a:srgbClr val="323537"/>
                </a:solidFill>
                <a:latin typeface="Montserrat"/>
                <a:cs typeface="Montserrat"/>
              </a:rPr>
              <a:t> </a:t>
            </a:r>
            <a:r>
              <a:rPr sz="800" dirty="0">
                <a:solidFill>
                  <a:srgbClr val="323537"/>
                </a:solidFill>
                <a:latin typeface="Montserrat"/>
                <a:cs typeface="Montserrat"/>
              </a:rPr>
              <a:t>the firm </a:t>
            </a:r>
            <a:r>
              <a:rPr sz="800" spc="-20" dirty="0">
                <a:solidFill>
                  <a:srgbClr val="323537"/>
                </a:solidFill>
                <a:latin typeface="Montserrat"/>
                <a:cs typeface="Montserrat"/>
              </a:rPr>
              <a:t>your</a:t>
            </a:r>
            <a:r>
              <a:rPr sz="800" dirty="0">
                <a:solidFill>
                  <a:srgbClr val="323537"/>
                </a:solidFill>
                <a:latin typeface="Montserrat"/>
                <a:cs typeface="Montserrat"/>
              </a:rPr>
              <a:t> complaint</a:t>
            </a:r>
            <a:r>
              <a:rPr sz="800" spc="-15" dirty="0">
                <a:solidFill>
                  <a:srgbClr val="323537"/>
                </a:solidFill>
                <a:latin typeface="Montserrat"/>
                <a:cs typeface="Montserrat"/>
              </a:rPr>
              <a: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addressed</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who</a:t>
            </a:r>
            <a:r>
              <a:rPr sz="800" spc="-10" dirty="0">
                <a:solidFill>
                  <a:srgbClr val="323537"/>
                </a:solidFill>
                <a:latin typeface="Montserrat"/>
                <a:cs typeface="Montserrat"/>
              </a:rPr>
              <a:t> </a:t>
            </a:r>
            <a:r>
              <a:rPr sz="800" dirty="0">
                <a:solidFill>
                  <a:srgbClr val="323537"/>
                </a:solidFill>
                <a:latin typeface="Montserrat"/>
                <a:cs typeface="Montserrat"/>
              </a:rPr>
              <a:t>will</a:t>
            </a:r>
            <a:r>
              <a:rPr sz="800" spc="-10" dirty="0">
                <a:solidFill>
                  <a:srgbClr val="323537"/>
                </a:solidFill>
                <a:latin typeface="Montserrat"/>
                <a:cs typeface="Montserrat"/>
              </a:rPr>
              <a:t> </a:t>
            </a:r>
            <a:r>
              <a:rPr sz="800" dirty="0">
                <a:solidFill>
                  <a:srgbClr val="323537"/>
                </a:solidFill>
                <a:latin typeface="Montserrat"/>
                <a:cs typeface="Montserrat"/>
              </a:rPr>
              <a:t>conduct</a:t>
            </a:r>
            <a:r>
              <a:rPr sz="800" spc="-10" dirty="0">
                <a:solidFill>
                  <a:srgbClr val="323537"/>
                </a:solidFill>
                <a:latin typeface="Montserrat"/>
                <a:cs typeface="Montserrat"/>
              </a:rPr>
              <a:t> </a:t>
            </a:r>
            <a:r>
              <a:rPr sz="800" dirty="0">
                <a:solidFill>
                  <a:srgbClr val="323537"/>
                </a:solidFill>
                <a:latin typeface="Montserrat"/>
                <a:cs typeface="Montserrat"/>
              </a:rPr>
              <a:t>an</a:t>
            </a:r>
            <a:r>
              <a:rPr sz="800" spc="-10" dirty="0">
                <a:solidFill>
                  <a:srgbClr val="323537"/>
                </a:solidFill>
                <a:latin typeface="Montserrat"/>
                <a:cs typeface="Montserrat"/>
              </a:rPr>
              <a:t> initial </a:t>
            </a:r>
            <a:r>
              <a:rPr sz="800" dirty="0">
                <a:solidFill>
                  <a:srgbClr val="323537"/>
                </a:solidFill>
                <a:latin typeface="Montserrat"/>
                <a:cs typeface="Montserrat"/>
              </a:rPr>
              <a:t>investigation</a:t>
            </a:r>
            <a:r>
              <a:rPr sz="800" spc="-15"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attempt </a:t>
            </a:r>
            <a:r>
              <a:rPr sz="800" dirty="0">
                <a:solidFill>
                  <a:srgbClr val="323537"/>
                </a:solidFill>
                <a:latin typeface="Montserrat"/>
                <a:cs typeface="Montserrat"/>
              </a:rPr>
              <a:t>to</a:t>
            </a:r>
            <a:r>
              <a:rPr sz="800" spc="-10" dirty="0">
                <a:solidFill>
                  <a:srgbClr val="323537"/>
                </a:solidFill>
                <a:latin typeface="Montserrat"/>
                <a:cs typeface="Montserrat"/>
              </a:rPr>
              <a:t> reach </a:t>
            </a:r>
            <a:r>
              <a:rPr sz="800" dirty="0">
                <a:solidFill>
                  <a:srgbClr val="323537"/>
                </a:solidFill>
                <a:latin typeface="Montserrat"/>
                <a:cs typeface="Montserrat"/>
              </a:rPr>
              <a:t>a</a:t>
            </a:r>
            <a:r>
              <a:rPr sz="800" spc="-15" dirty="0">
                <a:solidFill>
                  <a:srgbClr val="323537"/>
                </a:solidFill>
                <a:latin typeface="Montserrat"/>
                <a:cs typeface="Montserrat"/>
              </a:rPr>
              <a:t> </a:t>
            </a:r>
            <a:r>
              <a:rPr sz="800" dirty="0">
                <a:solidFill>
                  <a:srgbClr val="323537"/>
                </a:solidFill>
                <a:latin typeface="Montserrat"/>
                <a:cs typeface="Montserrat"/>
              </a:rPr>
              <a:t>fair</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impartial conclusion.</a:t>
            </a:r>
            <a:endParaRPr sz="800">
              <a:latin typeface="Montserrat"/>
              <a:cs typeface="Montserrat"/>
            </a:endParaRPr>
          </a:p>
        </p:txBody>
      </p:sp>
      <p:sp>
        <p:nvSpPr>
          <p:cNvPr id="10" name="object 10"/>
          <p:cNvSpPr txBox="1"/>
          <p:nvPr/>
        </p:nvSpPr>
        <p:spPr>
          <a:xfrm>
            <a:off x="3444928" y="1381267"/>
            <a:ext cx="2626360" cy="1339215"/>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If</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5" dirty="0">
                <a:solidFill>
                  <a:srgbClr val="323537"/>
                </a:solidFill>
                <a:latin typeface="Montserrat"/>
                <a:cs typeface="Montserrat"/>
              </a:rPr>
              <a:t> </a:t>
            </a:r>
            <a:r>
              <a:rPr sz="800" dirty="0">
                <a:solidFill>
                  <a:srgbClr val="323537"/>
                </a:solidFill>
                <a:latin typeface="Montserrat"/>
                <a:cs typeface="Montserrat"/>
              </a:rPr>
              <a:t>are</a:t>
            </a:r>
            <a:r>
              <a:rPr sz="800" spc="-5" dirty="0">
                <a:solidFill>
                  <a:srgbClr val="323537"/>
                </a:solidFill>
                <a:latin typeface="Montserrat"/>
                <a:cs typeface="Montserrat"/>
              </a:rPr>
              <a:t> </a:t>
            </a:r>
            <a:r>
              <a:rPr sz="800" dirty="0">
                <a:solidFill>
                  <a:srgbClr val="323537"/>
                </a:solidFill>
                <a:latin typeface="Montserrat"/>
                <a:cs typeface="Montserrat"/>
              </a:rPr>
              <a:t>not</a:t>
            </a:r>
            <a:r>
              <a:rPr sz="800" spc="-5" dirty="0">
                <a:solidFill>
                  <a:srgbClr val="323537"/>
                </a:solidFill>
                <a:latin typeface="Montserrat"/>
                <a:cs typeface="Montserrat"/>
              </a:rPr>
              <a:t> </a:t>
            </a:r>
            <a:r>
              <a:rPr sz="800" dirty="0">
                <a:solidFill>
                  <a:srgbClr val="323537"/>
                </a:solidFill>
                <a:latin typeface="Montserrat"/>
                <a:cs typeface="Montserrat"/>
              </a:rPr>
              <a:t>satisfied</a:t>
            </a:r>
            <a:r>
              <a:rPr sz="800" spc="-5" dirty="0">
                <a:solidFill>
                  <a:srgbClr val="323537"/>
                </a:solidFill>
                <a:latin typeface="Montserrat"/>
                <a:cs typeface="Montserrat"/>
              </a:rPr>
              <a:t> </a:t>
            </a:r>
            <a:r>
              <a:rPr sz="800" dirty="0">
                <a:solidFill>
                  <a:srgbClr val="323537"/>
                </a:solidFill>
                <a:latin typeface="Montserrat"/>
                <a:cs typeface="Montserrat"/>
              </a:rPr>
              <a:t>with</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way</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complaint </a:t>
            </a:r>
            <a:r>
              <a:rPr sz="800" dirty="0">
                <a:solidFill>
                  <a:srgbClr val="323537"/>
                </a:solidFill>
                <a:latin typeface="Montserrat"/>
                <a:cs typeface="Montserrat"/>
              </a:rPr>
              <a:t>is</a:t>
            </a:r>
            <a:r>
              <a:rPr sz="800" spc="-10" dirty="0">
                <a:solidFill>
                  <a:srgbClr val="323537"/>
                </a:solidFill>
                <a:latin typeface="Montserrat"/>
                <a:cs typeface="Montserrat"/>
              </a:rPr>
              <a:t> </a:t>
            </a:r>
            <a:r>
              <a:rPr sz="800" dirty="0">
                <a:solidFill>
                  <a:srgbClr val="323537"/>
                </a:solidFill>
                <a:latin typeface="Montserrat"/>
                <a:cs typeface="Montserrat"/>
              </a:rPr>
              <a:t>dealt</a:t>
            </a:r>
            <a:r>
              <a:rPr sz="800" spc="-10"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can</a:t>
            </a:r>
            <a:r>
              <a:rPr sz="800" spc="-10" dirty="0">
                <a:solidFill>
                  <a:srgbClr val="323537"/>
                </a:solidFill>
                <a:latin typeface="Montserrat"/>
                <a:cs typeface="Montserrat"/>
              </a:rPr>
              <a:t> refer</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10" dirty="0">
                <a:solidFill>
                  <a:srgbClr val="323537"/>
                </a:solidFill>
                <a:latin typeface="Montserrat"/>
                <a:cs typeface="Montserrat"/>
              </a:rPr>
              <a:t> </a:t>
            </a:r>
            <a:r>
              <a:rPr sz="800" dirty="0">
                <a:solidFill>
                  <a:srgbClr val="323537"/>
                </a:solidFill>
                <a:latin typeface="Montserrat"/>
                <a:cs typeface="Montserrat"/>
              </a:rPr>
              <a:t>complaint,</a:t>
            </a:r>
            <a:r>
              <a:rPr sz="800" spc="-10" dirty="0">
                <a:solidFill>
                  <a:srgbClr val="323537"/>
                </a:solidFill>
                <a:latin typeface="Montserrat"/>
                <a:cs typeface="Montserrat"/>
              </a:rPr>
              <a:t> </a:t>
            </a:r>
            <a:r>
              <a:rPr sz="800" dirty="0">
                <a:solidFill>
                  <a:srgbClr val="323537"/>
                </a:solidFill>
                <a:latin typeface="Montserrat"/>
                <a:cs typeface="Montserrat"/>
              </a:rPr>
              <a:t>free</a:t>
            </a:r>
            <a:r>
              <a:rPr sz="800" spc="-5" dirty="0">
                <a:solidFill>
                  <a:srgbClr val="323537"/>
                </a:solidFill>
                <a:latin typeface="Montserrat"/>
                <a:cs typeface="Montserrat"/>
              </a:rPr>
              <a:t> </a:t>
            </a:r>
            <a:r>
              <a:rPr sz="800" spc="-25" dirty="0">
                <a:solidFill>
                  <a:srgbClr val="323537"/>
                </a:solidFill>
                <a:latin typeface="Montserrat"/>
                <a:cs typeface="Montserrat"/>
              </a:rPr>
              <a:t>of</a:t>
            </a:r>
            <a:r>
              <a:rPr sz="800" dirty="0">
                <a:solidFill>
                  <a:srgbClr val="323537"/>
                </a:solidFill>
                <a:latin typeface="Montserrat"/>
                <a:cs typeface="Montserrat"/>
              </a:rPr>
              <a:t> charge,</a:t>
            </a:r>
            <a:r>
              <a:rPr sz="800" spc="-25"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Financial</a:t>
            </a:r>
            <a:r>
              <a:rPr sz="800" spc="-25" dirty="0">
                <a:solidFill>
                  <a:srgbClr val="323537"/>
                </a:solidFill>
                <a:latin typeface="Montserrat"/>
                <a:cs typeface="Montserrat"/>
              </a:rPr>
              <a:t> </a:t>
            </a:r>
            <a:r>
              <a:rPr sz="800" dirty="0">
                <a:solidFill>
                  <a:srgbClr val="323537"/>
                </a:solidFill>
                <a:latin typeface="Montserrat"/>
                <a:cs typeface="Montserrat"/>
              </a:rPr>
              <a:t>Ombudsman</a:t>
            </a:r>
            <a:r>
              <a:rPr sz="800" spc="-20" dirty="0">
                <a:solidFill>
                  <a:srgbClr val="323537"/>
                </a:solidFill>
                <a:latin typeface="Montserrat"/>
                <a:cs typeface="Montserrat"/>
              </a:rPr>
              <a:t> </a:t>
            </a:r>
            <a:r>
              <a:rPr sz="800" dirty="0">
                <a:solidFill>
                  <a:srgbClr val="323537"/>
                </a:solidFill>
                <a:latin typeface="Montserrat"/>
                <a:cs typeface="Montserrat"/>
              </a:rPr>
              <a:t>Service</a:t>
            </a:r>
            <a:r>
              <a:rPr sz="800" spc="-20" dirty="0">
                <a:solidFill>
                  <a:srgbClr val="323537"/>
                </a:solidFill>
                <a:latin typeface="Montserrat"/>
                <a:cs typeface="Montserrat"/>
              </a:rPr>
              <a:t> </a:t>
            </a:r>
            <a:r>
              <a:rPr sz="800" spc="-25" dirty="0">
                <a:solidFill>
                  <a:srgbClr val="323537"/>
                </a:solidFill>
                <a:latin typeface="Montserrat"/>
                <a:cs typeface="Montserrat"/>
              </a:rPr>
              <a:t>at</a:t>
            </a:r>
            <a:r>
              <a:rPr sz="800" spc="-10" dirty="0">
                <a:solidFill>
                  <a:srgbClr val="323537"/>
                </a:solidFill>
                <a:latin typeface="Montserrat"/>
                <a:cs typeface="Montserrat"/>
              </a:rPr>
              <a:t> Exchange</a:t>
            </a:r>
            <a:r>
              <a:rPr sz="800" spc="5" dirty="0">
                <a:solidFill>
                  <a:srgbClr val="323537"/>
                </a:solidFill>
                <a:latin typeface="Montserrat"/>
                <a:cs typeface="Montserrat"/>
              </a:rPr>
              <a:t> </a:t>
            </a:r>
            <a:r>
              <a:rPr sz="800" spc="-20" dirty="0">
                <a:solidFill>
                  <a:srgbClr val="323537"/>
                </a:solidFill>
                <a:latin typeface="Montserrat"/>
                <a:cs typeface="Montserrat"/>
              </a:rPr>
              <a:t>Tower,</a:t>
            </a:r>
            <a:r>
              <a:rPr sz="800" spc="10" dirty="0">
                <a:solidFill>
                  <a:srgbClr val="323537"/>
                </a:solidFill>
                <a:latin typeface="Montserrat"/>
                <a:cs typeface="Montserrat"/>
              </a:rPr>
              <a:t> </a:t>
            </a:r>
            <a:r>
              <a:rPr sz="800" dirty="0">
                <a:solidFill>
                  <a:srgbClr val="323537"/>
                </a:solidFill>
                <a:latin typeface="Montserrat"/>
                <a:cs typeface="Montserrat"/>
              </a:rPr>
              <a:t>London,</a:t>
            </a:r>
            <a:r>
              <a:rPr sz="800" spc="5" dirty="0">
                <a:solidFill>
                  <a:srgbClr val="323537"/>
                </a:solidFill>
                <a:latin typeface="Montserrat"/>
                <a:cs typeface="Montserrat"/>
              </a:rPr>
              <a:t> </a:t>
            </a:r>
            <a:r>
              <a:rPr sz="800" dirty="0">
                <a:solidFill>
                  <a:srgbClr val="323537"/>
                </a:solidFill>
                <a:latin typeface="Montserrat"/>
                <a:cs typeface="Montserrat"/>
              </a:rPr>
              <a:t>E14</a:t>
            </a:r>
            <a:r>
              <a:rPr sz="800" spc="10" dirty="0">
                <a:solidFill>
                  <a:srgbClr val="323537"/>
                </a:solidFill>
                <a:latin typeface="Montserrat"/>
                <a:cs typeface="Montserrat"/>
              </a:rPr>
              <a:t> </a:t>
            </a:r>
            <a:r>
              <a:rPr sz="800" dirty="0">
                <a:solidFill>
                  <a:srgbClr val="323537"/>
                </a:solidFill>
                <a:latin typeface="Montserrat"/>
                <a:cs typeface="Montserrat"/>
              </a:rPr>
              <a:t>9SR</a:t>
            </a:r>
            <a:r>
              <a:rPr sz="800" spc="10" dirty="0">
                <a:solidFill>
                  <a:srgbClr val="323537"/>
                </a:solidFill>
                <a:latin typeface="Montserrat"/>
                <a:cs typeface="Montserrat"/>
              </a:rPr>
              <a:t> </a:t>
            </a:r>
            <a:r>
              <a:rPr sz="800" spc="-10" dirty="0">
                <a:solidFill>
                  <a:srgbClr val="323537"/>
                </a:solidFill>
                <a:latin typeface="Montserrat"/>
                <a:cs typeface="Montserrat"/>
              </a:rPr>
              <a:t>Telephone:</a:t>
            </a:r>
            <a:r>
              <a:rPr sz="800" spc="5" dirty="0">
                <a:solidFill>
                  <a:srgbClr val="323537"/>
                </a:solidFill>
                <a:latin typeface="Montserrat"/>
                <a:cs typeface="Montserrat"/>
              </a:rPr>
              <a:t> </a:t>
            </a:r>
            <a:r>
              <a:rPr sz="800" spc="-20" dirty="0">
                <a:solidFill>
                  <a:srgbClr val="323537"/>
                </a:solidFill>
                <a:latin typeface="Montserrat"/>
                <a:cs typeface="Montserrat"/>
              </a:rPr>
              <a:t>0800</a:t>
            </a:r>
            <a:r>
              <a:rPr sz="800" dirty="0">
                <a:solidFill>
                  <a:srgbClr val="323537"/>
                </a:solidFill>
                <a:latin typeface="Montserrat"/>
                <a:cs typeface="Montserrat"/>
              </a:rPr>
              <a:t> 023</a:t>
            </a:r>
            <a:r>
              <a:rPr sz="800" spc="-5" dirty="0">
                <a:solidFill>
                  <a:srgbClr val="323537"/>
                </a:solidFill>
                <a:latin typeface="Montserrat"/>
                <a:cs typeface="Montserrat"/>
              </a:rPr>
              <a:t> </a:t>
            </a:r>
            <a:r>
              <a:rPr sz="800" spc="-20" dirty="0">
                <a:solidFill>
                  <a:srgbClr val="323537"/>
                </a:solidFill>
                <a:latin typeface="Montserrat"/>
                <a:cs typeface="Montserrat"/>
              </a:rPr>
              <a:t>4567</a:t>
            </a:r>
            <a:endParaRPr sz="800" dirty="0">
              <a:latin typeface="Montserrat"/>
              <a:cs typeface="Montserrat"/>
            </a:endParaRPr>
          </a:p>
          <a:p>
            <a:pPr marL="12700">
              <a:lnSpc>
                <a:spcPct val="100000"/>
              </a:lnSpc>
              <a:spcBef>
                <a:spcPts val="850"/>
              </a:spcBef>
            </a:pPr>
            <a:r>
              <a:rPr sz="800" spc="-10" dirty="0">
                <a:solidFill>
                  <a:srgbClr val="323537"/>
                </a:solidFill>
                <a:latin typeface="Montserrat"/>
                <a:cs typeface="Montserrat"/>
              </a:rPr>
              <a:t>Website:</a:t>
            </a:r>
            <a:endParaRPr sz="800" dirty="0">
              <a:latin typeface="Montserrat"/>
              <a:cs typeface="Montserrat"/>
            </a:endParaRPr>
          </a:p>
          <a:p>
            <a:pPr marL="12700">
              <a:lnSpc>
                <a:spcPct val="100000"/>
              </a:lnSpc>
            </a:pPr>
            <a:r>
              <a:rPr sz="800" dirty="0">
                <a:solidFill>
                  <a:srgbClr val="323537"/>
                </a:solidFill>
                <a:latin typeface="Montserrat"/>
                <a:hlinkClick r:id="rId3">
                  <a:extLst>
                    <a:ext uri="{A12FA001-AC4F-418D-AE19-62706E023703}">
                      <ahyp:hlinkClr xmlns:ahyp="http://schemas.microsoft.com/office/drawing/2018/hyperlinkcolor" val="tx"/>
                    </a:ext>
                  </a:extLst>
                </a:hlinkClick>
              </a:rPr>
              <a:t>www.financialombudsman.org.uk</a:t>
            </a:r>
            <a:endParaRPr sz="800" dirty="0">
              <a:solidFill>
                <a:srgbClr val="323537"/>
              </a:solidFill>
              <a:latin typeface="Montserrat"/>
            </a:endParaRPr>
          </a:p>
          <a:p>
            <a:pPr marL="12700" marR="518159">
              <a:lnSpc>
                <a:spcPct val="100000"/>
              </a:lnSpc>
              <a:spcBef>
                <a:spcPts val="850"/>
              </a:spcBef>
            </a:pPr>
            <a:r>
              <a:rPr sz="800" spc="-10" dirty="0">
                <a:solidFill>
                  <a:srgbClr val="323537"/>
                </a:solidFill>
                <a:latin typeface="Montserrat"/>
                <a:cs typeface="Montserrat"/>
              </a:rPr>
              <a:t>Referring</a:t>
            </a:r>
            <a:r>
              <a:rPr sz="800" dirty="0">
                <a:solidFill>
                  <a:srgbClr val="323537"/>
                </a:solidFill>
                <a:latin typeface="Montserrat"/>
                <a:cs typeface="Montserrat"/>
              </a:rPr>
              <a:t> a complaint does not </a:t>
            </a:r>
            <a:r>
              <a:rPr sz="800" spc="-10" dirty="0">
                <a:solidFill>
                  <a:srgbClr val="323537"/>
                </a:solidFill>
                <a:latin typeface="Montserrat"/>
                <a:cs typeface="Montserrat"/>
              </a:rPr>
              <a:t>prejudice </a:t>
            </a:r>
            <a:r>
              <a:rPr sz="800" dirty="0">
                <a:solidFill>
                  <a:srgbClr val="323537"/>
                </a:solidFill>
                <a:latin typeface="Montserrat"/>
                <a:cs typeface="Montserrat"/>
              </a:rPr>
              <a:t>your</a:t>
            </a:r>
            <a:r>
              <a:rPr sz="800" spc="-25" dirty="0">
                <a:solidFill>
                  <a:srgbClr val="323537"/>
                </a:solidFill>
                <a:latin typeface="Montserrat"/>
                <a:cs typeface="Montserrat"/>
              </a:rPr>
              <a:t> </a:t>
            </a:r>
            <a:r>
              <a:rPr sz="800" dirty="0">
                <a:solidFill>
                  <a:srgbClr val="323537"/>
                </a:solidFill>
                <a:latin typeface="Montserrat"/>
                <a:cs typeface="Montserrat"/>
              </a:rPr>
              <a:t>right</a:t>
            </a:r>
            <a:r>
              <a:rPr sz="800" spc="-25" dirty="0">
                <a:solidFill>
                  <a:srgbClr val="323537"/>
                </a:solidFill>
                <a:latin typeface="Montserrat"/>
                <a:cs typeface="Montserrat"/>
              </a:rPr>
              <a:t> </a:t>
            </a:r>
            <a:r>
              <a:rPr sz="800" dirty="0">
                <a:solidFill>
                  <a:srgbClr val="323537"/>
                </a:solidFill>
                <a:latin typeface="Montserrat"/>
                <a:cs typeface="Montserrat"/>
              </a:rPr>
              <a:t>to</a:t>
            </a:r>
            <a:r>
              <a:rPr sz="800" spc="-25" dirty="0">
                <a:solidFill>
                  <a:srgbClr val="323537"/>
                </a:solidFill>
                <a:latin typeface="Montserrat"/>
                <a:cs typeface="Montserrat"/>
              </a:rPr>
              <a:t> </a:t>
            </a:r>
            <a:r>
              <a:rPr sz="800" dirty="0">
                <a:solidFill>
                  <a:srgbClr val="323537"/>
                </a:solidFill>
                <a:latin typeface="Montserrat"/>
                <a:cs typeface="Montserrat"/>
              </a:rPr>
              <a:t>take</a:t>
            </a:r>
            <a:r>
              <a:rPr sz="800" spc="-20" dirty="0">
                <a:solidFill>
                  <a:srgbClr val="323537"/>
                </a:solidFill>
                <a:latin typeface="Montserrat"/>
                <a:cs typeface="Montserrat"/>
              </a:rPr>
              <a:t> </a:t>
            </a:r>
            <a:r>
              <a:rPr sz="800" dirty="0">
                <a:solidFill>
                  <a:srgbClr val="323537"/>
                </a:solidFill>
                <a:latin typeface="Montserrat"/>
                <a:cs typeface="Montserrat"/>
              </a:rPr>
              <a:t>legal</a:t>
            </a:r>
            <a:r>
              <a:rPr sz="800" spc="-25" dirty="0">
                <a:solidFill>
                  <a:srgbClr val="323537"/>
                </a:solidFill>
                <a:latin typeface="Montserrat"/>
                <a:cs typeface="Montserrat"/>
              </a:rPr>
              <a:t> </a:t>
            </a:r>
            <a:r>
              <a:rPr sz="800" spc="-10" dirty="0">
                <a:solidFill>
                  <a:srgbClr val="323537"/>
                </a:solidFill>
                <a:latin typeface="Montserrat"/>
                <a:cs typeface="Montserrat"/>
              </a:rPr>
              <a:t>action.</a:t>
            </a:r>
            <a:endParaRPr sz="800" dirty="0">
              <a:latin typeface="Montserrat"/>
              <a:cs typeface="Montserrat"/>
            </a:endParaRPr>
          </a:p>
        </p:txBody>
      </p:sp>
      <p:sp>
        <p:nvSpPr>
          <p:cNvPr id="11" name="object 11"/>
          <p:cNvSpPr txBox="1"/>
          <p:nvPr/>
        </p:nvSpPr>
        <p:spPr>
          <a:xfrm>
            <a:off x="3372928" y="3709930"/>
            <a:ext cx="2676525" cy="1353185"/>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for</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will</a:t>
            </a:r>
            <a:r>
              <a:rPr sz="800" spc="-10" dirty="0">
                <a:solidFill>
                  <a:srgbClr val="323537"/>
                </a:solidFill>
                <a:latin typeface="Montserrat"/>
                <a:cs typeface="Montserrat"/>
              </a:rPr>
              <a:t> receive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refund</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spc="-20" dirty="0">
                <a:solidFill>
                  <a:srgbClr val="323537"/>
                </a:solidFill>
                <a:latin typeface="Montserrat"/>
                <a:cs typeface="Montserrat"/>
              </a:rPr>
              <a:t>your</a:t>
            </a:r>
            <a:r>
              <a:rPr sz="800" dirty="0">
                <a:solidFill>
                  <a:srgbClr val="323537"/>
                </a:solidFill>
                <a:latin typeface="Montserrat"/>
                <a:cs typeface="Montserrat"/>
              </a:rPr>
              <a:t> Initial</a:t>
            </a:r>
            <a:r>
              <a:rPr sz="800" spc="-15" dirty="0">
                <a:solidFill>
                  <a:srgbClr val="323537"/>
                </a:solidFill>
                <a:latin typeface="Montserrat"/>
                <a:cs typeface="Montserrat"/>
              </a:rPr>
              <a:t> </a:t>
            </a:r>
            <a:r>
              <a:rPr sz="800" dirty="0">
                <a:solidFill>
                  <a:srgbClr val="323537"/>
                </a:solidFill>
                <a:latin typeface="Montserrat"/>
                <a:cs typeface="Montserrat"/>
              </a:rPr>
              <a:t>Capital</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other</a:t>
            </a:r>
            <a:r>
              <a:rPr sz="800" spc="-10" dirty="0">
                <a:solidFill>
                  <a:srgbClr val="323537"/>
                </a:solidFill>
                <a:latin typeface="Montserrat"/>
                <a:cs typeface="Montserrat"/>
              </a:rPr>
              <a:t> </a:t>
            </a:r>
            <a:r>
              <a:rPr sz="800" dirty="0">
                <a:solidFill>
                  <a:srgbClr val="323537"/>
                </a:solidFill>
                <a:latin typeface="Montserrat"/>
                <a:cs typeface="Montserrat"/>
              </a:rPr>
              <a:t>words,</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0" dirty="0">
                <a:solidFill>
                  <a:srgbClr val="323537"/>
                </a:solidFill>
                <a:latin typeface="Montserrat"/>
                <a:cs typeface="Montserrat"/>
              </a:rPr>
              <a:t> Payment </a:t>
            </a:r>
            <a:r>
              <a:rPr sz="800" dirty="0">
                <a:solidFill>
                  <a:srgbClr val="323537"/>
                </a:solidFill>
                <a:latin typeface="Montserrat"/>
                <a:cs typeface="Montserrat"/>
              </a:rPr>
              <a:t>less</a:t>
            </a:r>
            <a:r>
              <a:rPr sz="800" spc="-10" dirty="0">
                <a:solidFill>
                  <a:srgbClr val="323537"/>
                </a:solidFill>
                <a:latin typeface="Montserrat"/>
                <a:cs typeface="Montserrat"/>
              </a:rPr>
              <a:t> </a:t>
            </a:r>
            <a:r>
              <a:rPr sz="800" spc="-25" dirty="0">
                <a:solidFill>
                  <a:srgbClr val="323537"/>
                </a:solidFill>
                <a:latin typeface="Montserrat"/>
                <a:cs typeface="Montserrat"/>
              </a:rPr>
              <a:t>any</a:t>
            </a:r>
            <a:r>
              <a:rPr sz="800" dirty="0">
                <a:solidFill>
                  <a:srgbClr val="323537"/>
                </a:solidFill>
                <a:latin typeface="Montserrat"/>
                <a:cs typeface="Montserrat"/>
              </a:rPr>
              <a:t> Adviser</a:t>
            </a:r>
            <a:r>
              <a:rPr sz="800" spc="-15" dirty="0">
                <a:solidFill>
                  <a:srgbClr val="323537"/>
                </a:solidFill>
                <a:latin typeface="Montserrat"/>
                <a:cs typeface="Montserrat"/>
              </a:rPr>
              <a:t> </a:t>
            </a:r>
            <a:r>
              <a:rPr sz="800" dirty="0">
                <a:solidFill>
                  <a:srgbClr val="323537"/>
                </a:solidFill>
                <a:latin typeface="Montserrat"/>
                <a:cs typeface="Montserrat"/>
              </a:rPr>
              <a:t>Fee</a:t>
            </a:r>
            <a:r>
              <a:rPr sz="800" spc="-15" dirty="0">
                <a:solidFill>
                  <a:srgbClr val="323537"/>
                </a:solidFill>
                <a:latin typeface="Montserrat"/>
                <a:cs typeface="Montserrat"/>
              </a:rPr>
              <a:t> </a:t>
            </a:r>
            <a:r>
              <a:rPr sz="800" dirty="0">
                <a:solidFill>
                  <a:srgbClr val="323537"/>
                </a:solidFill>
                <a:latin typeface="Montserrat"/>
                <a:cs typeface="Montserrat"/>
              </a:rPr>
              <a:t>that</a:t>
            </a:r>
            <a:r>
              <a:rPr sz="800" spc="-15" dirty="0">
                <a:solidFill>
                  <a:srgbClr val="323537"/>
                </a:solidFill>
                <a:latin typeface="Montserrat"/>
                <a:cs typeface="Montserrat"/>
              </a:rPr>
              <a:t> </a:t>
            </a:r>
            <a:r>
              <a:rPr sz="800" dirty="0">
                <a:solidFill>
                  <a:srgbClr val="323537"/>
                </a:solidFill>
                <a:latin typeface="Montserrat"/>
                <a:cs typeface="Montserrat"/>
              </a:rPr>
              <a:t>has</a:t>
            </a:r>
            <a:r>
              <a:rPr sz="800" spc="-15" dirty="0">
                <a:solidFill>
                  <a:srgbClr val="323537"/>
                </a:solidFill>
                <a:latin typeface="Montserrat"/>
                <a:cs typeface="Montserrat"/>
              </a:rPr>
              <a:t> </a:t>
            </a:r>
            <a:r>
              <a:rPr sz="800" dirty="0">
                <a:solidFill>
                  <a:srgbClr val="323537"/>
                </a:solidFill>
                <a:latin typeface="Montserrat"/>
                <a:cs typeface="Montserrat"/>
              </a:rPr>
              <a:t>been</a:t>
            </a:r>
            <a:r>
              <a:rPr sz="800" spc="-10" dirty="0">
                <a:solidFill>
                  <a:srgbClr val="323537"/>
                </a:solidFill>
                <a:latin typeface="Montserrat"/>
                <a:cs typeface="Montserrat"/>
              </a:rPr>
              <a:t> authorised).</a:t>
            </a:r>
            <a:endParaRPr sz="800">
              <a:latin typeface="Montserrat"/>
              <a:cs typeface="Montserrat"/>
            </a:endParaRPr>
          </a:p>
          <a:p>
            <a:pPr marL="12700" marR="57785">
              <a:lnSpc>
                <a:spcPct val="100000"/>
              </a:lnSpc>
              <a:spcBef>
                <a:spcPts val="850"/>
              </a:spcBef>
            </a:pPr>
            <a:r>
              <a:rPr sz="800" dirty="0">
                <a:solidFill>
                  <a:srgbClr val="323537"/>
                </a:solidFill>
                <a:latin typeface="Montserrat"/>
                <a:cs typeface="Montserrat"/>
              </a:rPr>
              <a:t>If</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5" dirty="0">
                <a:solidFill>
                  <a:srgbClr val="323537"/>
                </a:solidFill>
                <a:latin typeface="Montserrat"/>
                <a:cs typeface="Montserrat"/>
              </a:rPr>
              <a:t> </a:t>
            </a:r>
            <a:r>
              <a:rPr sz="800" spc="-10" dirty="0">
                <a:solidFill>
                  <a:srgbClr val="323537"/>
                </a:solidFill>
                <a:latin typeface="Montserrat"/>
                <a:cs typeface="Montserrat"/>
              </a:rPr>
              <a:t>Administrator</a:t>
            </a:r>
            <a:r>
              <a:rPr sz="800" spc="10" dirty="0">
                <a:solidFill>
                  <a:srgbClr val="323537"/>
                </a:solidFill>
                <a:latin typeface="Montserrat"/>
                <a:cs typeface="Montserrat"/>
              </a:rPr>
              <a:t> </a:t>
            </a:r>
            <a:r>
              <a:rPr sz="800" spc="-10" dirty="0">
                <a:solidFill>
                  <a:srgbClr val="323537"/>
                </a:solidFill>
                <a:latin typeface="Montserrat"/>
                <a:cs typeface="Montserrat"/>
              </a:rPr>
              <a:t>receives</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cancellation </a:t>
            </a:r>
            <a:r>
              <a:rPr sz="800" dirty="0">
                <a:solidFill>
                  <a:srgbClr val="323537"/>
                </a:solidFill>
                <a:latin typeface="Montserrat"/>
                <a:cs typeface="Montserrat"/>
              </a:rPr>
              <a:t>notice</a:t>
            </a:r>
            <a:r>
              <a:rPr sz="800" spc="-15" dirty="0">
                <a:solidFill>
                  <a:srgbClr val="323537"/>
                </a:solidFill>
                <a:latin typeface="Montserrat"/>
                <a:cs typeface="Montserrat"/>
              </a:rPr>
              <a:t> </a:t>
            </a:r>
            <a:r>
              <a:rPr sz="800" dirty="0">
                <a:solidFill>
                  <a:srgbClr val="323537"/>
                </a:solidFill>
                <a:latin typeface="Montserrat"/>
                <a:cs typeface="Montserrat"/>
              </a:rPr>
              <a:t>after</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start</a:t>
            </a:r>
            <a:r>
              <a:rPr sz="800" spc="-15" dirty="0">
                <a:solidFill>
                  <a:srgbClr val="323537"/>
                </a:solidFill>
                <a:latin typeface="Montserrat"/>
                <a:cs typeface="Montserrat"/>
              </a:rPr>
              <a:t> </a:t>
            </a:r>
            <a:r>
              <a:rPr sz="800" dirty="0">
                <a:solidFill>
                  <a:srgbClr val="323537"/>
                </a:solidFill>
                <a:latin typeface="Montserrat"/>
                <a:cs typeface="Montserrat"/>
              </a:rPr>
              <a:t>date</a:t>
            </a:r>
            <a:r>
              <a:rPr sz="800" spc="-15" dirty="0">
                <a:solidFill>
                  <a:srgbClr val="323537"/>
                </a:solidFill>
                <a:latin typeface="Montserrat"/>
                <a:cs typeface="Montserrat"/>
              </a:rPr>
              <a:t> </a:t>
            </a:r>
            <a:r>
              <a:rPr sz="800" dirty="0">
                <a:solidFill>
                  <a:srgbClr val="323537"/>
                </a:solidFill>
                <a:latin typeface="Montserrat"/>
                <a:cs typeface="Montserrat"/>
              </a:rPr>
              <a:t>or</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end</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14</a:t>
            </a:r>
            <a:r>
              <a:rPr sz="800" spc="-15" dirty="0">
                <a:solidFill>
                  <a:srgbClr val="323537"/>
                </a:solidFill>
                <a:latin typeface="Montserrat"/>
                <a:cs typeface="Montserrat"/>
              </a:rPr>
              <a:t> </a:t>
            </a:r>
            <a:r>
              <a:rPr sz="800" spc="-25" dirty="0">
                <a:solidFill>
                  <a:srgbClr val="323537"/>
                </a:solidFill>
                <a:latin typeface="Montserrat"/>
                <a:cs typeface="Montserrat"/>
              </a:rPr>
              <a:t>day</a:t>
            </a:r>
            <a:r>
              <a:rPr sz="800" dirty="0">
                <a:solidFill>
                  <a:srgbClr val="323537"/>
                </a:solidFill>
                <a:latin typeface="Montserrat"/>
                <a:cs typeface="Montserrat"/>
              </a:rPr>
              <a:t> cancellation</a:t>
            </a:r>
            <a:r>
              <a:rPr sz="800" spc="-15" dirty="0">
                <a:solidFill>
                  <a:srgbClr val="323537"/>
                </a:solidFill>
                <a:latin typeface="Montserrat"/>
                <a:cs typeface="Montserrat"/>
              </a:rPr>
              <a:t> </a:t>
            </a:r>
            <a:r>
              <a:rPr sz="800" dirty="0">
                <a:solidFill>
                  <a:srgbClr val="323537"/>
                </a:solidFill>
                <a:latin typeface="Montserrat"/>
                <a:cs typeface="Montserrat"/>
              </a:rPr>
              <a:t>period,</a:t>
            </a:r>
            <a:r>
              <a:rPr sz="800" spc="-10" dirty="0">
                <a:solidFill>
                  <a:srgbClr val="323537"/>
                </a:solidFill>
                <a:latin typeface="Montserrat"/>
                <a:cs typeface="Montserrat"/>
              </a:rPr>
              <a:t> </a:t>
            </a:r>
            <a:r>
              <a:rPr sz="800" dirty="0">
                <a:solidFill>
                  <a:srgbClr val="323537"/>
                </a:solidFill>
                <a:latin typeface="Montserrat"/>
                <a:cs typeface="Montserrat"/>
              </a:rPr>
              <a:t>they</a:t>
            </a:r>
            <a:r>
              <a:rPr sz="800" spc="-10" dirty="0">
                <a:solidFill>
                  <a:srgbClr val="323537"/>
                </a:solidFill>
                <a:latin typeface="Montserrat"/>
                <a:cs typeface="Montserrat"/>
              </a:rPr>
              <a:t> </a:t>
            </a:r>
            <a:r>
              <a:rPr sz="800" dirty="0">
                <a:solidFill>
                  <a:srgbClr val="323537"/>
                </a:solidFill>
                <a:latin typeface="Montserrat"/>
                <a:cs typeface="Montserrat"/>
              </a:rPr>
              <a:t>will</a:t>
            </a:r>
            <a:r>
              <a:rPr sz="800" spc="-10" dirty="0">
                <a:solidFill>
                  <a:srgbClr val="323537"/>
                </a:solidFill>
                <a:latin typeface="Montserrat"/>
                <a:cs typeface="Montserrat"/>
              </a:rPr>
              <a:t> </a:t>
            </a:r>
            <a:r>
              <a:rPr sz="800" dirty="0">
                <a:solidFill>
                  <a:srgbClr val="323537"/>
                </a:solidFill>
                <a:latin typeface="Montserrat"/>
                <a:cs typeface="Montserrat"/>
              </a:rPr>
              <a:t>cash</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10" dirty="0">
                <a:solidFill>
                  <a:srgbClr val="323537"/>
                </a:solidFill>
                <a:latin typeface="Montserrat"/>
                <a:cs typeface="Montserrat"/>
              </a:rPr>
              <a:t> </a:t>
            </a:r>
            <a:r>
              <a:rPr sz="800" dirty="0">
                <a:solidFill>
                  <a:srgbClr val="323537"/>
                </a:solidFill>
                <a:latin typeface="Montserrat"/>
                <a:cs typeface="Montserrat"/>
              </a:rPr>
              <a:t>your</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spc="-25" dirty="0">
                <a:solidFill>
                  <a:srgbClr val="323537"/>
                </a:solidFill>
                <a:latin typeface="Montserrat"/>
                <a:cs typeface="Montserrat"/>
              </a:rPr>
              <a:t>and</a:t>
            </a:r>
            <a:r>
              <a:rPr sz="800" dirty="0">
                <a:solidFill>
                  <a:srgbClr val="323537"/>
                </a:solidFill>
                <a:latin typeface="Montserrat"/>
                <a:cs typeface="Montserrat"/>
              </a:rPr>
              <a:t> you</a:t>
            </a:r>
            <a:r>
              <a:rPr sz="800" spc="-15" dirty="0">
                <a:solidFill>
                  <a:srgbClr val="323537"/>
                </a:solidFill>
                <a:latin typeface="Montserrat"/>
                <a:cs typeface="Montserrat"/>
              </a:rPr>
              <a:t> </a:t>
            </a:r>
            <a:r>
              <a:rPr sz="800" dirty="0">
                <a:solidFill>
                  <a:srgbClr val="323537"/>
                </a:solidFill>
                <a:latin typeface="Montserrat"/>
                <a:cs typeface="Montserrat"/>
              </a:rPr>
              <a:t>will</a:t>
            </a:r>
            <a:r>
              <a:rPr sz="800" spc="-15" dirty="0">
                <a:solidFill>
                  <a:srgbClr val="323537"/>
                </a:solidFill>
                <a:latin typeface="Montserrat"/>
                <a:cs typeface="Montserrat"/>
              </a:rPr>
              <a:t> </a:t>
            </a:r>
            <a:r>
              <a:rPr sz="800" spc="-10" dirty="0">
                <a:solidFill>
                  <a:srgbClr val="323537"/>
                </a:solidFill>
                <a:latin typeface="Montserrat"/>
                <a:cs typeface="Montserrat"/>
              </a:rPr>
              <a:t>receive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market</a:t>
            </a:r>
            <a:r>
              <a:rPr sz="800" spc="-10" dirty="0">
                <a:solidFill>
                  <a:srgbClr val="323537"/>
                </a:solidFill>
                <a:latin typeface="Montserrat"/>
                <a:cs typeface="Montserrat"/>
              </a:rPr>
              <a:t> </a:t>
            </a:r>
            <a:r>
              <a:rPr sz="800" dirty="0">
                <a:solidFill>
                  <a:srgbClr val="323537"/>
                </a:solidFill>
                <a:latin typeface="Montserrat"/>
                <a:cs typeface="Montserrat"/>
              </a:rPr>
              <a:t>value</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spc="-25" dirty="0">
                <a:solidFill>
                  <a:srgbClr val="323537"/>
                </a:solidFill>
                <a:latin typeface="Montserrat"/>
                <a:cs typeface="Montserrat"/>
              </a:rPr>
              <a:t>the</a:t>
            </a:r>
            <a:r>
              <a:rPr sz="800" dirty="0">
                <a:solidFill>
                  <a:srgbClr val="323537"/>
                </a:solidFill>
                <a:latin typeface="Montserrat"/>
                <a:cs typeface="Montserrat"/>
              </a:rPr>
              <a:t> date that the Plan </a:t>
            </a:r>
            <a:r>
              <a:rPr sz="800" spc="-10" dirty="0">
                <a:solidFill>
                  <a:srgbClr val="323537"/>
                </a:solidFill>
                <a:latin typeface="Montserrat"/>
                <a:cs typeface="Montserrat"/>
              </a:rPr>
              <a:t>Administrator</a:t>
            </a:r>
            <a:r>
              <a:rPr sz="800" dirty="0">
                <a:solidFill>
                  <a:srgbClr val="323537"/>
                </a:solidFill>
                <a:latin typeface="Montserrat"/>
                <a:cs typeface="Montserrat"/>
              </a:rPr>
              <a:t> completes </a:t>
            </a:r>
            <a:r>
              <a:rPr sz="800" spc="-20" dirty="0">
                <a:solidFill>
                  <a:srgbClr val="323537"/>
                </a:solidFill>
                <a:latin typeface="Montserrat"/>
                <a:cs typeface="Montserrat"/>
              </a:rPr>
              <a:t>your</a:t>
            </a:r>
            <a:r>
              <a:rPr sz="800" dirty="0">
                <a:solidFill>
                  <a:srgbClr val="323537"/>
                </a:solidFill>
                <a:latin typeface="Montserrat"/>
                <a:cs typeface="Montserrat"/>
              </a:rPr>
              <a:t> cancellation</a:t>
            </a:r>
            <a:r>
              <a:rPr sz="800" spc="-10" dirty="0">
                <a:solidFill>
                  <a:srgbClr val="323537"/>
                </a:solidFill>
                <a:latin typeface="Montserrat"/>
                <a:cs typeface="Montserrat"/>
              </a:rPr>
              <a:t> </a:t>
            </a:r>
            <a:r>
              <a:rPr sz="800" dirty="0">
                <a:solidFill>
                  <a:srgbClr val="323537"/>
                </a:solidFill>
                <a:latin typeface="Montserrat"/>
                <a:cs typeface="Montserrat"/>
              </a:rPr>
              <a:t>instruction.</a:t>
            </a:r>
            <a:r>
              <a:rPr sz="800" spc="-5" dirty="0">
                <a:solidFill>
                  <a:srgbClr val="323537"/>
                </a:solidFill>
                <a:latin typeface="Montserrat"/>
                <a:cs typeface="Montserrat"/>
              </a:rPr>
              <a:t> </a:t>
            </a:r>
            <a:r>
              <a:rPr sz="800" dirty="0">
                <a:solidFill>
                  <a:srgbClr val="323537"/>
                </a:solidFill>
                <a:latin typeface="Montserrat"/>
                <a:cs typeface="Montserrat"/>
              </a:rPr>
              <a:t>This</a:t>
            </a:r>
            <a:r>
              <a:rPr sz="800" spc="-5" dirty="0">
                <a:solidFill>
                  <a:srgbClr val="323537"/>
                </a:solidFill>
                <a:latin typeface="Montserrat"/>
                <a:cs typeface="Montserrat"/>
              </a:rPr>
              <a:t> </a:t>
            </a:r>
            <a:r>
              <a:rPr sz="800" dirty="0">
                <a:solidFill>
                  <a:srgbClr val="323537"/>
                </a:solidFill>
                <a:latin typeface="Montserrat"/>
                <a:cs typeface="Montserrat"/>
              </a:rPr>
              <a:t>may</a:t>
            </a:r>
            <a:r>
              <a:rPr sz="800" spc="-5" dirty="0">
                <a:solidFill>
                  <a:srgbClr val="323537"/>
                </a:solidFill>
                <a:latin typeface="Montserrat"/>
                <a:cs typeface="Montserrat"/>
              </a:rPr>
              <a:t> </a:t>
            </a:r>
            <a:r>
              <a:rPr sz="800" dirty="0">
                <a:solidFill>
                  <a:srgbClr val="323537"/>
                </a:solidFill>
                <a:latin typeface="Montserrat"/>
                <a:cs typeface="Montserrat"/>
              </a:rPr>
              <a:t>be</a:t>
            </a:r>
            <a:r>
              <a:rPr sz="800" spc="-5" dirty="0">
                <a:solidFill>
                  <a:srgbClr val="323537"/>
                </a:solidFill>
                <a:latin typeface="Montserrat"/>
                <a:cs typeface="Montserrat"/>
              </a:rPr>
              <a:t> </a:t>
            </a:r>
            <a:r>
              <a:rPr sz="800" dirty="0">
                <a:solidFill>
                  <a:srgbClr val="323537"/>
                </a:solidFill>
                <a:latin typeface="Montserrat"/>
                <a:cs typeface="Montserrat"/>
              </a:rPr>
              <a:t>less</a:t>
            </a:r>
            <a:r>
              <a:rPr sz="800" spc="-5" dirty="0">
                <a:solidFill>
                  <a:srgbClr val="323537"/>
                </a:solidFill>
                <a:latin typeface="Montserrat"/>
                <a:cs typeface="Montserrat"/>
              </a:rPr>
              <a:t> </a:t>
            </a:r>
            <a:r>
              <a:rPr sz="800" dirty="0">
                <a:solidFill>
                  <a:srgbClr val="323537"/>
                </a:solidFill>
                <a:latin typeface="Montserrat"/>
                <a:cs typeface="Montserrat"/>
              </a:rPr>
              <a:t>than</a:t>
            </a:r>
            <a:r>
              <a:rPr sz="800" spc="-5" dirty="0">
                <a:solidFill>
                  <a:srgbClr val="323537"/>
                </a:solidFill>
                <a:latin typeface="Montserrat"/>
                <a:cs typeface="Montserrat"/>
              </a:rPr>
              <a:t> </a:t>
            </a:r>
            <a:r>
              <a:rPr sz="800" spc="-25" dirty="0">
                <a:solidFill>
                  <a:srgbClr val="323537"/>
                </a:solidFill>
                <a:latin typeface="Montserrat"/>
                <a:cs typeface="Montserrat"/>
              </a:rPr>
              <a:t>you</a:t>
            </a:r>
            <a:r>
              <a:rPr sz="800" spc="-10" dirty="0">
                <a:solidFill>
                  <a:srgbClr val="323537"/>
                </a:solidFill>
                <a:latin typeface="Montserrat"/>
                <a:cs typeface="Montserrat"/>
              </a:rPr>
              <a:t> invested, </a:t>
            </a:r>
            <a:r>
              <a:rPr sz="800" dirty="0">
                <a:solidFill>
                  <a:srgbClr val="323537"/>
                </a:solidFill>
                <a:latin typeface="Montserrat"/>
                <a:cs typeface="Montserrat"/>
              </a:rPr>
              <a:t>if</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value</a:t>
            </a:r>
            <a:r>
              <a:rPr sz="800" spc="-5"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5" dirty="0">
                <a:solidFill>
                  <a:srgbClr val="323537"/>
                </a:solidFill>
                <a:latin typeface="Montserrat"/>
                <a:cs typeface="Montserrat"/>
              </a:rPr>
              <a:t> </a:t>
            </a:r>
            <a:r>
              <a:rPr sz="800" dirty="0">
                <a:solidFill>
                  <a:srgbClr val="323537"/>
                </a:solidFill>
                <a:latin typeface="Montserrat"/>
                <a:cs typeface="Montserrat"/>
              </a:rPr>
              <a:t>has</a:t>
            </a:r>
            <a:r>
              <a:rPr sz="800" spc="-5" dirty="0">
                <a:solidFill>
                  <a:srgbClr val="323537"/>
                </a:solidFill>
                <a:latin typeface="Montserrat"/>
                <a:cs typeface="Montserrat"/>
              </a:rPr>
              <a:t> </a:t>
            </a:r>
            <a:r>
              <a:rPr sz="800" spc="-10" dirty="0">
                <a:solidFill>
                  <a:srgbClr val="323537"/>
                </a:solidFill>
                <a:latin typeface="Montserrat"/>
                <a:cs typeface="Montserrat"/>
              </a:rPr>
              <a:t>fallen.</a:t>
            </a:r>
            <a:endParaRPr sz="800">
              <a:latin typeface="Montserrat"/>
              <a:cs typeface="Montserrat"/>
            </a:endParaRPr>
          </a:p>
        </p:txBody>
      </p:sp>
      <p:sp>
        <p:nvSpPr>
          <p:cNvPr id="12" name="object 12"/>
          <p:cNvSpPr txBox="1"/>
          <p:nvPr/>
        </p:nvSpPr>
        <p:spPr>
          <a:xfrm>
            <a:off x="527300" y="6303867"/>
            <a:ext cx="2693035" cy="391160"/>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If</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5" dirty="0">
                <a:solidFill>
                  <a:srgbClr val="323537"/>
                </a:solidFill>
                <a:latin typeface="Montserrat"/>
                <a:cs typeface="Montserrat"/>
              </a:rPr>
              <a:t> </a:t>
            </a:r>
            <a:r>
              <a:rPr sz="800" dirty="0">
                <a:solidFill>
                  <a:srgbClr val="323537"/>
                </a:solidFill>
                <a:latin typeface="Montserrat"/>
                <a:cs typeface="Montserrat"/>
              </a:rPr>
              <a:t>decide</a:t>
            </a:r>
            <a:r>
              <a:rPr sz="800" spc="-5"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cancel</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investment, </a:t>
            </a:r>
            <a:r>
              <a:rPr sz="800" dirty="0">
                <a:solidFill>
                  <a:srgbClr val="323537"/>
                </a:solidFill>
                <a:latin typeface="Montserrat"/>
                <a:cs typeface="Montserrat"/>
              </a:rPr>
              <a:t>the</a:t>
            </a:r>
            <a:r>
              <a:rPr sz="800" spc="-5" dirty="0">
                <a:solidFill>
                  <a:srgbClr val="323537"/>
                </a:solidFill>
                <a:latin typeface="Montserrat"/>
                <a:cs typeface="Montserrat"/>
              </a:rPr>
              <a:t> </a:t>
            </a:r>
            <a:r>
              <a:rPr sz="800" spc="-20" dirty="0">
                <a:solidFill>
                  <a:srgbClr val="323537"/>
                </a:solidFill>
                <a:latin typeface="Montserrat"/>
                <a:cs typeface="Montserrat"/>
              </a:rPr>
              <a:t>Plan</a:t>
            </a:r>
            <a:r>
              <a:rPr sz="800" spc="-10" dirty="0">
                <a:solidFill>
                  <a:srgbClr val="323537"/>
                </a:solidFill>
                <a:latin typeface="Montserrat"/>
                <a:cs typeface="Montserrat"/>
              </a:rPr>
              <a:t> Administrator</a:t>
            </a:r>
            <a:r>
              <a:rPr sz="800" spc="-15" dirty="0">
                <a:solidFill>
                  <a:srgbClr val="323537"/>
                </a:solidFill>
                <a:latin typeface="Montserrat"/>
                <a:cs typeface="Montserrat"/>
              </a:rPr>
              <a:t> </a:t>
            </a:r>
            <a:r>
              <a:rPr sz="800" dirty="0">
                <a:solidFill>
                  <a:srgbClr val="323537"/>
                </a:solidFill>
                <a:latin typeface="Montserrat"/>
                <a:cs typeface="Montserrat"/>
              </a:rPr>
              <a:t>may</a:t>
            </a:r>
            <a:r>
              <a:rPr sz="800" spc="-10" dirty="0">
                <a:solidFill>
                  <a:srgbClr val="323537"/>
                </a:solidFill>
                <a:latin typeface="Montserrat"/>
                <a:cs typeface="Montserrat"/>
              </a:rPr>
              <a:t> </a:t>
            </a:r>
            <a:r>
              <a:rPr sz="800" dirty="0">
                <a:solidFill>
                  <a:srgbClr val="323537"/>
                </a:solidFill>
                <a:latin typeface="Montserrat"/>
                <a:cs typeface="Montserrat"/>
              </a:rPr>
              <a:t>have</a:t>
            </a:r>
            <a:r>
              <a:rPr sz="800" spc="-10" dirty="0">
                <a:solidFill>
                  <a:srgbClr val="323537"/>
                </a:solidFill>
                <a:latin typeface="Montserrat"/>
                <a:cs typeface="Montserrat"/>
              </a:rPr>
              <a:t> </a:t>
            </a:r>
            <a:r>
              <a:rPr sz="800" dirty="0">
                <a:solidFill>
                  <a:srgbClr val="323537"/>
                </a:solidFill>
                <a:latin typeface="Montserrat"/>
                <a:cs typeface="Montserrat"/>
              </a:rPr>
              <a:t>already</a:t>
            </a:r>
            <a:r>
              <a:rPr sz="800" spc="-10" dirty="0">
                <a:solidFill>
                  <a:srgbClr val="323537"/>
                </a:solidFill>
                <a:latin typeface="Montserrat"/>
                <a:cs typeface="Montserrat"/>
              </a:rPr>
              <a:t> </a:t>
            </a:r>
            <a:r>
              <a:rPr sz="800" dirty="0">
                <a:solidFill>
                  <a:srgbClr val="323537"/>
                </a:solidFill>
                <a:latin typeface="Montserrat"/>
                <a:cs typeface="Montserrat"/>
              </a:rPr>
              <a:t>taken</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paid</a:t>
            </a:r>
            <a:r>
              <a:rPr sz="800" spc="-10" dirty="0">
                <a:solidFill>
                  <a:srgbClr val="323537"/>
                </a:solidFill>
                <a:latin typeface="Montserrat"/>
                <a:cs typeface="Montserrat"/>
              </a:rPr>
              <a:t> </a:t>
            </a:r>
            <a:r>
              <a:rPr sz="800" spc="-20" dirty="0">
                <a:solidFill>
                  <a:srgbClr val="323537"/>
                </a:solidFill>
                <a:latin typeface="Montserrat"/>
                <a:cs typeface="Montserrat"/>
              </a:rPr>
              <a:t>your</a:t>
            </a:r>
            <a:r>
              <a:rPr sz="800" dirty="0">
                <a:solidFill>
                  <a:srgbClr val="323537"/>
                </a:solidFill>
                <a:latin typeface="Montserrat"/>
                <a:cs typeface="Montserrat"/>
              </a:rPr>
              <a:t> authorised</a:t>
            </a:r>
            <a:r>
              <a:rPr sz="800" spc="-30" dirty="0">
                <a:solidFill>
                  <a:srgbClr val="323537"/>
                </a:solidFill>
                <a:latin typeface="Montserrat"/>
                <a:cs typeface="Montserrat"/>
              </a:rPr>
              <a:t> </a:t>
            </a:r>
            <a:r>
              <a:rPr sz="800" dirty="0">
                <a:solidFill>
                  <a:srgbClr val="323537"/>
                </a:solidFill>
                <a:latin typeface="Montserrat"/>
                <a:cs typeface="Montserrat"/>
              </a:rPr>
              <a:t>Adviser</a:t>
            </a:r>
            <a:r>
              <a:rPr sz="800" spc="-25" dirty="0">
                <a:solidFill>
                  <a:srgbClr val="323537"/>
                </a:solidFill>
                <a:latin typeface="Montserrat"/>
                <a:cs typeface="Montserrat"/>
              </a:rPr>
              <a:t> </a:t>
            </a:r>
            <a:r>
              <a:rPr sz="800" dirty="0">
                <a:solidFill>
                  <a:srgbClr val="323537"/>
                </a:solidFill>
                <a:latin typeface="Montserrat"/>
                <a:cs typeface="Montserrat"/>
              </a:rPr>
              <a:t>Fee</a:t>
            </a:r>
            <a:r>
              <a:rPr sz="800" spc="-30" dirty="0">
                <a:solidFill>
                  <a:srgbClr val="323537"/>
                </a:solidFill>
                <a:latin typeface="Montserrat"/>
                <a:cs typeface="Montserrat"/>
              </a:rPr>
              <a:t> </a:t>
            </a:r>
            <a:r>
              <a:rPr sz="800" dirty="0">
                <a:solidFill>
                  <a:srgbClr val="323537"/>
                </a:solidFill>
                <a:latin typeface="Montserrat"/>
                <a:cs typeface="Montserrat"/>
              </a:rPr>
              <a:t>to</a:t>
            </a:r>
            <a:r>
              <a:rPr sz="800" spc="-25" dirty="0">
                <a:solidFill>
                  <a:srgbClr val="323537"/>
                </a:solidFill>
                <a:latin typeface="Montserrat"/>
                <a:cs typeface="Montserrat"/>
              </a:rPr>
              <a:t> </a:t>
            </a:r>
            <a:r>
              <a:rPr sz="800" dirty="0">
                <a:solidFill>
                  <a:srgbClr val="323537"/>
                </a:solidFill>
                <a:latin typeface="Montserrat"/>
                <a:cs typeface="Montserrat"/>
              </a:rPr>
              <a:t>your</a:t>
            </a:r>
            <a:r>
              <a:rPr sz="800" spc="-30" dirty="0">
                <a:solidFill>
                  <a:srgbClr val="323537"/>
                </a:solidFill>
                <a:latin typeface="Montserrat"/>
                <a:cs typeface="Montserrat"/>
              </a:rPr>
              <a:t> </a:t>
            </a:r>
            <a:r>
              <a:rPr sz="800" dirty="0">
                <a:solidFill>
                  <a:srgbClr val="323537"/>
                </a:solidFill>
                <a:latin typeface="Montserrat"/>
                <a:cs typeface="Montserrat"/>
              </a:rPr>
              <a:t>adviser.</a:t>
            </a:r>
            <a:r>
              <a:rPr sz="800" spc="-25" dirty="0">
                <a:solidFill>
                  <a:srgbClr val="323537"/>
                </a:solidFill>
                <a:latin typeface="Montserrat"/>
                <a:cs typeface="Montserrat"/>
              </a:rPr>
              <a:t> </a:t>
            </a:r>
            <a:r>
              <a:rPr sz="800" dirty="0">
                <a:solidFill>
                  <a:srgbClr val="323537"/>
                </a:solidFill>
                <a:latin typeface="Montserrat"/>
                <a:cs typeface="Montserrat"/>
              </a:rPr>
              <a:t>This</a:t>
            </a:r>
            <a:r>
              <a:rPr sz="800" spc="-25" dirty="0">
                <a:solidFill>
                  <a:srgbClr val="323537"/>
                </a:solidFill>
                <a:latin typeface="Montserrat"/>
                <a:cs typeface="Montserrat"/>
              </a:rPr>
              <a:t> </a:t>
            </a:r>
            <a:r>
              <a:rPr sz="800" spc="-10" dirty="0">
                <a:solidFill>
                  <a:srgbClr val="323537"/>
                </a:solidFill>
                <a:latin typeface="Montserrat"/>
                <a:cs typeface="Montserrat"/>
              </a:rPr>
              <a:t>means</a:t>
            </a:r>
            <a:endParaRPr sz="800">
              <a:latin typeface="Montserrat"/>
              <a:cs typeface="Montserrat"/>
            </a:endParaRPr>
          </a:p>
        </p:txBody>
      </p:sp>
      <p:sp>
        <p:nvSpPr>
          <p:cNvPr id="13" name="object 13"/>
          <p:cNvSpPr txBox="1"/>
          <p:nvPr/>
        </p:nvSpPr>
        <p:spPr>
          <a:xfrm>
            <a:off x="3372928" y="6303867"/>
            <a:ext cx="2410460" cy="269240"/>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that</a:t>
            </a:r>
            <a:r>
              <a:rPr sz="800" spc="-20" dirty="0">
                <a:solidFill>
                  <a:srgbClr val="323537"/>
                </a:solidFill>
                <a:latin typeface="Montserrat"/>
                <a:cs typeface="Montserrat"/>
              </a:rPr>
              <a:t> </a:t>
            </a:r>
            <a:r>
              <a:rPr sz="80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would</a:t>
            </a:r>
            <a:r>
              <a:rPr sz="800" spc="-20" dirty="0">
                <a:solidFill>
                  <a:srgbClr val="323537"/>
                </a:solidFill>
                <a:latin typeface="Montserrat"/>
                <a:cs typeface="Montserrat"/>
              </a:rPr>
              <a:t> </a:t>
            </a:r>
            <a:r>
              <a:rPr sz="800" dirty="0">
                <a:solidFill>
                  <a:srgbClr val="323537"/>
                </a:solidFill>
                <a:latin typeface="Montserrat"/>
                <a:cs typeface="Montserrat"/>
              </a:rPr>
              <a:t>need</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contact</a:t>
            </a:r>
            <a:r>
              <a:rPr sz="800" spc="-20"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adviser</a:t>
            </a:r>
            <a:r>
              <a:rPr sz="800" spc="-20" dirty="0">
                <a:solidFill>
                  <a:srgbClr val="323537"/>
                </a:solidFill>
                <a:latin typeface="Montserrat"/>
                <a:cs typeface="Montserrat"/>
              </a:rPr>
              <a:t> </a:t>
            </a:r>
            <a:r>
              <a:rPr sz="800" spc="-25" dirty="0">
                <a:solidFill>
                  <a:srgbClr val="323537"/>
                </a:solidFill>
                <a:latin typeface="Montserrat"/>
                <a:cs typeface="Montserrat"/>
              </a:rPr>
              <a:t>to</a:t>
            </a:r>
            <a:r>
              <a:rPr sz="800" dirty="0">
                <a:solidFill>
                  <a:srgbClr val="323537"/>
                </a:solidFill>
                <a:latin typeface="Montserrat"/>
                <a:cs typeface="Montserrat"/>
              </a:rPr>
              <a:t> discuss</a:t>
            </a:r>
            <a:r>
              <a:rPr sz="800" spc="-20" dirty="0">
                <a:solidFill>
                  <a:srgbClr val="323537"/>
                </a:solidFill>
                <a:latin typeface="Montserrat"/>
                <a:cs typeface="Montserrat"/>
              </a:rPr>
              <a:t> </a:t>
            </a:r>
            <a:r>
              <a:rPr sz="800" dirty="0">
                <a:solidFill>
                  <a:srgbClr val="323537"/>
                </a:solidFill>
                <a:latin typeface="Montserrat"/>
                <a:cs typeface="Montserrat"/>
              </a:rPr>
              <a:t>whether</a:t>
            </a:r>
            <a:r>
              <a:rPr sz="800" spc="-20" dirty="0">
                <a:solidFill>
                  <a:srgbClr val="323537"/>
                </a:solidFill>
                <a:latin typeface="Montserrat"/>
                <a:cs typeface="Montserrat"/>
              </a:rPr>
              <a:t> </a:t>
            </a:r>
            <a:r>
              <a:rPr sz="800" dirty="0">
                <a:solidFill>
                  <a:srgbClr val="323537"/>
                </a:solidFill>
                <a:latin typeface="Montserrat"/>
                <a:cs typeface="Montserrat"/>
              </a:rPr>
              <a:t>they</a:t>
            </a:r>
            <a:r>
              <a:rPr sz="800" spc="-20" dirty="0">
                <a:solidFill>
                  <a:srgbClr val="323537"/>
                </a:solidFill>
                <a:latin typeface="Montserrat"/>
                <a:cs typeface="Montserrat"/>
              </a:rPr>
              <a:t> </a:t>
            </a:r>
            <a:r>
              <a:rPr sz="800" dirty="0">
                <a:solidFill>
                  <a:srgbClr val="323537"/>
                </a:solidFill>
                <a:latin typeface="Montserrat"/>
                <a:cs typeface="Montserrat"/>
              </a:rPr>
              <a:t>can</a:t>
            </a:r>
            <a:r>
              <a:rPr sz="800" spc="-20" dirty="0">
                <a:solidFill>
                  <a:srgbClr val="323537"/>
                </a:solidFill>
                <a:latin typeface="Montserrat"/>
                <a:cs typeface="Montserrat"/>
              </a:rPr>
              <a:t> </a:t>
            </a:r>
            <a:r>
              <a:rPr sz="800" dirty="0">
                <a:solidFill>
                  <a:srgbClr val="323537"/>
                </a:solidFill>
                <a:latin typeface="Montserrat"/>
                <a:cs typeface="Montserrat"/>
              </a:rPr>
              <a:t>return</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fee</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you.</a:t>
            </a:r>
            <a:endParaRPr sz="800">
              <a:latin typeface="Montserrat"/>
              <a:cs typeface="Montserrat"/>
            </a:endParaRPr>
          </a:p>
        </p:txBody>
      </p:sp>
      <p:sp>
        <p:nvSpPr>
          <p:cNvPr id="14" name="object 14"/>
          <p:cNvSpPr txBox="1"/>
          <p:nvPr/>
        </p:nvSpPr>
        <p:spPr>
          <a:xfrm>
            <a:off x="527300" y="7716868"/>
            <a:ext cx="2655570" cy="878840"/>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When</a:t>
            </a:r>
            <a:r>
              <a:rPr sz="800" spc="-10" dirty="0">
                <a:solidFill>
                  <a:srgbClr val="323537"/>
                </a:solidFill>
                <a:latin typeface="Montserrat"/>
                <a:cs typeface="Montserrat"/>
              </a:rPr>
              <a:t> </a:t>
            </a:r>
            <a:r>
              <a:rPr sz="800" dirty="0">
                <a:solidFill>
                  <a:srgbClr val="323537"/>
                </a:solidFill>
                <a:latin typeface="Montserrat"/>
                <a:cs typeface="Montserrat"/>
              </a:rPr>
              <a:t>a</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5" dirty="0">
                <a:solidFill>
                  <a:srgbClr val="323537"/>
                </a:solidFill>
                <a:latin typeface="Montserrat"/>
                <a:cs typeface="Montserrat"/>
              </a:rPr>
              <a:t> </a:t>
            </a:r>
            <a:r>
              <a:rPr sz="800" dirty="0">
                <a:solidFill>
                  <a:srgbClr val="323537"/>
                </a:solidFill>
                <a:latin typeface="Montserrat"/>
                <a:cs typeface="Montserrat"/>
              </a:rPr>
              <a:t>is</a:t>
            </a:r>
            <a:r>
              <a:rPr sz="800" spc="-5" dirty="0">
                <a:solidFill>
                  <a:srgbClr val="323537"/>
                </a:solidFill>
                <a:latin typeface="Montserrat"/>
                <a:cs typeface="Montserrat"/>
              </a:rPr>
              <a:t> </a:t>
            </a:r>
            <a:r>
              <a:rPr sz="800" dirty="0">
                <a:solidFill>
                  <a:srgbClr val="323537"/>
                </a:solidFill>
                <a:latin typeface="Montserrat"/>
                <a:cs typeface="Montserrat"/>
              </a:rPr>
              <a:t>in</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process</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being</a:t>
            </a:r>
            <a:r>
              <a:rPr sz="800" spc="-5" dirty="0">
                <a:solidFill>
                  <a:srgbClr val="323537"/>
                </a:solidFill>
                <a:latin typeface="Montserrat"/>
                <a:cs typeface="Montserrat"/>
              </a:rPr>
              <a:t> </a:t>
            </a:r>
            <a:r>
              <a:rPr sz="800" spc="-10" dirty="0">
                <a:solidFill>
                  <a:srgbClr val="323537"/>
                </a:solidFill>
                <a:latin typeface="Montserrat"/>
                <a:cs typeface="Montserrat"/>
              </a:rPr>
              <a:t>constructed, </a:t>
            </a:r>
            <a:r>
              <a:rPr sz="800" dirty="0">
                <a:solidFill>
                  <a:srgbClr val="323537"/>
                </a:solidFill>
                <a:latin typeface="Montserrat"/>
                <a:cs typeface="Montserrat"/>
              </a:rPr>
              <a:t>an</a:t>
            </a:r>
            <a:r>
              <a:rPr sz="800" spc="-20" dirty="0">
                <a:solidFill>
                  <a:srgbClr val="323537"/>
                </a:solidFill>
                <a:latin typeface="Montserrat"/>
                <a:cs typeface="Montserrat"/>
              </a:rPr>
              <a:t> </a:t>
            </a:r>
            <a:r>
              <a:rPr sz="800" dirty="0">
                <a:solidFill>
                  <a:srgbClr val="323537"/>
                </a:solidFill>
                <a:latin typeface="Montserrat"/>
                <a:cs typeface="Montserrat"/>
              </a:rPr>
              <a:t>initial</a:t>
            </a:r>
            <a:r>
              <a:rPr sz="800" spc="-15" dirty="0">
                <a:solidFill>
                  <a:srgbClr val="323537"/>
                </a:solidFill>
                <a:latin typeface="Montserrat"/>
                <a:cs typeface="Montserrat"/>
              </a:rPr>
              <a:t> </a:t>
            </a:r>
            <a:r>
              <a:rPr sz="800" dirty="0">
                <a:solidFill>
                  <a:srgbClr val="323537"/>
                </a:solidFill>
                <a:latin typeface="Montserrat"/>
                <a:cs typeface="Montserrat"/>
              </a:rPr>
              <a:t>trade</a:t>
            </a:r>
            <a:r>
              <a:rPr sz="800" spc="-20" dirty="0">
                <a:solidFill>
                  <a:srgbClr val="323537"/>
                </a:solidFill>
                <a:latin typeface="Montserrat"/>
                <a:cs typeface="Montserrat"/>
              </a:rPr>
              <a:t> </a:t>
            </a:r>
            <a:r>
              <a:rPr sz="800" dirty="0">
                <a:solidFill>
                  <a:srgbClr val="323537"/>
                </a:solidFill>
                <a:latin typeface="Montserrat"/>
                <a:cs typeface="Montserrat"/>
              </a:rPr>
              <a:t>size</a:t>
            </a:r>
            <a:r>
              <a:rPr sz="800" spc="-15" dirty="0">
                <a:solidFill>
                  <a:srgbClr val="323537"/>
                </a:solidFill>
                <a:latin typeface="Montserrat"/>
                <a:cs typeface="Montserrat"/>
              </a:rPr>
              <a:t> </a:t>
            </a:r>
            <a:r>
              <a:rPr sz="800" dirty="0">
                <a:solidFill>
                  <a:srgbClr val="323537"/>
                </a:solidFill>
                <a:latin typeface="Montserrat"/>
                <a:cs typeface="Montserrat"/>
              </a:rPr>
              <a:t>is</a:t>
            </a:r>
            <a:r>
              <a:rPr sz="800" spc="-20" dirty="0">
                <a:solidFill>
                  <a:srgbClr val="323537"/>
                </a:solidFill>
                <a:latin typeface="Montserrat"/>
                <a:cs typeface="Montserrat"/>
              </a:rPr>
              <a:t> </a:t>
            </a:r>
            <a:r>
              <a:rPr sz="800" dirty="0">
                <a:solidFill>
                  <a:srgbClr val="323537"/>
                </a:solidFill>
                <a:latin typeface="Montserrat"/>
                <a:cs typeface="Montserrat"/>
              </a:rPr>
              <a:t>agreed</a:t>
            </a:r>
            <a:r>
              <a:rPr sz="800" spc="-15" dirty="0">
                <a:solidFill>
                  <a:srgbClr val="323537"/>
                </a:solidFill>
                <a:latin typeface="Montserrat"/>
                <a:cs typeface="Montserrat"/>
              </a:rPr>
              <a:t> </a:t>
            </a:r>
            <a:r>
              <a:rPr sz="800" dirty="0">
                <a:solidFill>
                  <a:srgbClr val="323537"/>
                </a:solidFill>
                <a:latin typeface="Montserrat"/>
                <a:cs typeface="Montserrat"/>
              </a:rPr>
              <a:t>between</a:t>
            </a:r>
            <a:r>
              <a:rPr sz="800" spc="-15" dirty="0">
                <a:solidFill>
                  <a:srgbClr val="323537"/>
                </a:solidFill>
                <a:latin typeface="Montserrat"/>
                <a:cs typeface="Montserrat"/>
              </a:rPr>
              <a:t> </a:t>
            </a:r>
            <a:r>
              <a:rPr sz="800" dirty="0">
                <a:solidFill>
                  <a:srgbClr val="323537"/>
                </a:solidFill>
                <a:latin typeface="Montserrat"/>
                <a:cs typeface="Montserrat"/>
              </a:rPr>
              <a:t>IDAD</a:t>
            </a:r>
            <a:r>
              <a:rPr sz="800" spc="-20" dirty="0">
                <a:solidFill>
                  <a:srgbClr val="323537"/>
                </a:solidFill>
                <a:latin typeface="Montserrat"/>
                <a:cs typeface="Montserrat"/>
              </a:rPr>
              <a:t> </a:t>
            </a:r>
            <a:r>
              <a:rPr sz="800" spc="-25" dirty="0">
                <a:solidFill>
                  <a:srgbClr val="323537"/>
                </a:solidFill>
                <a:latin typeface="Montserrat"/>
                <a:cs typeface="Montserrat"/>
              </a:rPr>
              <a:t>and</a:t>
            </a:r>
            <a:r>
              <a:rPr sz="800" spc="50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issuer.</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amount</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investments</a:t>
            </a:r>
            <a:r>
              <a:rPr sz="800" spc="-10" dirty="0">
                <a:solidFill>
                  <a:srgbClr val="323537"/>
                </a:solidFill>
                <a:latin typeface="Montserrat"/>
                <a:cs typeface="Montserrat"/>
              </a:rPr>
              <a:t> received </a:t>
            </a:r>
            <a:r>
              <a:rPr sz="800" spc="-25" dirty="0">
                <a:solidFill>
                  <a:srgbClr val="323537"/>
                </a:solidFill>
                <a:latin typeface="Montserrat"/>
                <a:cs typeface="Montserrat"/>
              </a:rPr>
              <a:t>and</a:t>
            </a:r>
            <a:r>
              <a:rPr sz="800" dirty="0">
                <a:solidFill>
                  <a:srgbClr val="323537"/>
                </a:solidFill>
                <a:latin typeface="Montserrat"/>
                <a:cs typeface="Montserrat"/>
              </a:rPr>
              <a:t> the</a:t>
            </a:r>
            <a:r>
              <a:rPr sz="800" spc="-15" dirty="0">
                <a:solidFill>
                  <a:srgbClr val="323537"/>
                </a:solidFill>
                <a:latin typeface="Montserrat"/>
                <a:cs typeface="Montserrat"/>
              </a:rPr>
              <a:t> </a:t>
            </a:r>
            <a:r>
              <a:rPr sz="800" dirty="0">
                <a:solidFill>
                  <a:srgbClr val="323537"/>
                </a:solidFill>
                <a:latin typeface="Montserrat"/>
                <a:cs typeface="Montserrat"/>
              </a:rPr>
              <a:t>amount</a:t>
            </a:r>
            <a:r>
              <a:rPr sz="800" spc="-15" dirty="0">
                <a:solidFill>
                  <a:srgbClr val="323537"/>
                </a:solidFill>
                <a:latin typeface="Montserrat"/>
                <a:cs typeface="Montserrat"/>
              </a:rPr>
              <a:t> </a:t>
            </a:r>
            <a:r>
              <a:rPr sz="800" dirty="0">
                <a:solidFill>
                  <a:srgbClr val="323537"/>
                </a:solidFill>
                <a:latin typeface="Montserrat"/>
                <a:cs typeface="Montserrat"/>
              </a:rPr>
              <a:t>raised</a:t>
            </a:r>
            <a:r>
              <a:rPr sz="800" spc="-10" dirty="0">
                <a:solidFill>
                  <a:srgbClr val="323537"/>
                </a:solidFill>
                <a:latin typeface="Montserrat"/>
                <a:cs typeface="Montserrat"/>
              </a:rPr>
              <a:t> </a:t>
            </a:r>
            <a:r>
              <a:rPr sz="800" dirty="0">
                <a:solidFill>
                  <a:srgbClr val="323537"/>
                </a:solidFill>
                <a:latin typeface="Montserrat"/>
                <a:cs typeface="Montserrat"/>
              </a:rPr>
              <a:t>is</a:t>
            </a:r>
            <a:r>
              <a:rPr sz="800" spc="-15" dirty="0">
                <a:solidFill>
                  <a:srgbClr val="323537"/>
                </a:solidFill>
                <a:latin typeface="Montserrat"/>
                <a:cs typeface="Montserrat"/>
              </a:rPr>
              <a:t> </a:t>
            </a:r>
            <a:r>
              <a:rPr sz="800" dirty="0">
                <a:solidFill>
                  <a:srgbClr val="323537"/>
                </a:solidFill>
                <a:latin typeface="Montserrat"/>
                <a:cs typeface="Montserrat"/>
              </a:rPr>
              <a:t>closely</a:t>
            </a:r>
            <a:r>
              <a:rPr sz="800" spc="-10" dirty="0">
                <a:solidFill>
                  <a:srgbClr val="323537"/>
                </a:solidFill>
                <a:latin typeface="Montserrat"/>
                <a:cs typeface="Montserrat"/>
              </a:rPr>
              <a:t> </a:t>
            </a:r>
            <a:r>
              <a:rPr sz="800" dirty="0">
                <a:solidFill>
                  <a:srgbClr val="323537"/>
                </a:solidFill>
                <a:latin typeface="Montserrat"/>
                <a:cs typeface="Montserrat"/>
              </a:rPr>
              <a:t>monitored</a:t>
            </a:r>
            <a:r>
              <a:rPr sz="800" spc="-15" dirty="0">
                <a:solidFill>
                  <a:srgbClr val="323537"/>
                </a:solidFill>
                <a:latin typeface="Montserrat"/>
                <a:cs typeface="Montserrat"/>
              </a:rPr>
              <a:t> </a:t>
            </a:r>
            <a:r>
              <a:rPr sz="800" dirty="0">
                <a:solidFill>
                  <a:srgbClr val="323537"/>
                </a:solidFill>
                <a:latin typeface="Montserrat"/>
                <a:cs typeface="Montserrat"/>
              </a:rPr>
              <a:t>and</a:t>
            </a:r>
            <a:r>
              <a:rPr sz="800" spc="-15" dirty="0">
                <a:solidFill>
                  <a:srgbClr val="323537"/>
                </a:solidFill>
                <a:latin typeface="Montserrat"/>
                <a:cs typeface="Montserrat"/>
              </a:rPr>
              <a:t> </a:t>
            </a:r>
            <a:r>
              <a:rPr sz="800" spc="-20" dirty="0">
                <a:solidFill>
                  <a:srgbClr val="323537"/>
                </a:solidFill>
                <a:latin typeface="Montserrat"/>
                <a:cs typeface="Montserrat"/>
              </a:rPr>
              <a:t>when</a:t>
            </a:r>
            <a:r>
              <a:rPr sz="800" dirty="0">
                <a:solidFill>
                  <a:srgbClr val="323537"/>
                </a:solidFill>
                <a:latin typeface="Montserrat"/>
                <a:cs typeface="Montserrat"/>
              </a:rPr>
              <a:t> approaching</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initial</a:t>
            </a:r>
            <a:r>
              <a:rPr sz="800" spc="-20" dirty="0">
                <a:solidFill>
                  <a:srgbClr val="323537"/>
                </a:solidFill>
                <a:latin typeface="Montserrat"/>
                <a:cs typeface="Montserrat"/>
              </a:rPr>
              <a:t> </a:t>
            </a:r>
            <a:r>
              <a:rPr sz="800" dirty="0">
                <a:solidFill>
                  <a:srgbClr val="323537"/>
                </a:solidFill>
                <a:latin typeface="Montserrat"/>
                <a:cs typeface="Montserrat"/>
              </a:rPr>
              <a:t>trade</a:t>
            </a:r>
            <a:r>
              <a:rPr sz="800" spc="-15" dirty="0">
                <a:solidFill>
                  <a:srgbClr val="323537"/>
                </a:solidFill>
                <a:latin typeface="Montserrat"/>
                <a:cs typeface="Montserrat"/>
              </a:rPr>
              <a:t> </a:t>
            </a:r>
            <a:r>
              <a:rPr sz="800" dirty="0">
                <a:solidFill>
                  <a:srgbClr val="323537"/>
                </a:solidFill>
                <a:latin typeface="Montserrat"/>
                <a:cs typeface="Montserrat"/>
              </a:rPr>
              <a:t>size,</a:t>
            </a:r>
            <a:r>
              <a:rPr sz="800" spc="-20" dirty="0">
                <a:solidFill>
                  <a:srgbClr val="323537"/>
                </a:solidFill>
                <a:latin typeface="Montserrat"/>
                <a:cs typeface="Montserrat"/>
              </a:rPr>
              <a:t> </a:t>
            </a:r>
            <a:r>
              <a:rPr sz="800" dirty="0">
                <a:solidFill>
                  <a:srgbClr val="323537"/>
                </a:solidFill>
                <a:latin typeface="Montserrat"/>
                <a:cs typeface="Montserrat"/>
              </a:rPr>
              <a:t>IDAD</a:t>
            </a:r>
            <a:r>
              <a:rPr sz="800" spc="-20" dirty="0">
                <a:solidFill>
                  <a:srgbClr val="323537"/>
                </a:solidFill>
                <a:latin typeface="Montserrat"/>
                <a:cs typeface="Montserrat"/>
              </a:rPr>
              <a:t> </a:t>
            </a:r>
            <a:r>
              <a:rPr sz="800" spc="-10" dirty="0">
                <a:solidFill>
                  <a:srgbClr val="323537"/>
                </a:solidFill>
                <a:latin typeface="Montserrat"/>
                <a:cs typeface="Montserrat"/>
              </a:rPr>
              <a:t>discusses </a:t>
            </a:r>
            <a:r>
              <a:rPr sz="800" dirty="0">
                <a:solidFill>
                  <a:srgbClr val="323537"/>
                </a:solidFill>
                <a:latin typeface="Montserrat"/>
                <a:cs typeface="Montserrat"/>
              </a:rPr>
              <a:t>increasing</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size</a:t>
            </a:r>
            <a:r>
              <a:rPr sz="800" spc="-15" dirty="0">
                <a:solidFill>
                  <a:srgbClr val="323537"/>
                </a:solidFill>
                <a:latin typeface="Montserrat"/>
                <a:cs typeface="Montserrat"/>
              </a:rPr>
              <a:t> </a:t>
            </a:r>
            <a:r>
              <a:rPr sz="800" dirty="0">
                <a:solidFill>
                  <a:srgbClr val="323537"/>
                </a:solidFill>
                <a:latin typeface="Montserrat"/>
                <a:cs typeface="Montserrat"/>
              </a:rPr>
              <a:t>of</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trade</a:t>
            </a:r>
            <a:r>
              <a:rPr sz="800" spc="-15" dirty="0">
                <a:solidFill>
                  <a:srgbClr val="323537"/>
                </a:solidFill>
                <a:latin typeface="Montserrat"/>
                <a:cs typeface="Montserrat"/>
              </a:rPr>
              <a:t> </a:t>
            </a:r>
            <a:r>
              <a:rPr sz="800" dirty="0">
                <a:solidFill>
                  <a:srgbClr val="323537"/>
                </a:solidFill>
                <a:latin typeface="Montserrat"/>
                <a:cs typeface="Montserrat"/>
              </a:rPr>
              <a:t>with</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Issuer</a:t>
            </a:r>
            <a:r>
              <a:rPr sz="800" spc="-15" dirty="0">
                <a:solidFill>
                  <a:srgbClr val="323537"/>
                </a:solidFill>
                <a:latin typeface="Montserrat"/>
                <a:cs typeface="Montserrat"/>
              </a:rPr>
              <a:t> </a:t>
            </a:r>
            <a:r>
              <a:rPr sz="800" spc="-25" dirty="0">
                <a:solidFill>
                  <a:srgbClr val="323537"/>
                </a:solidFill>
                <a:latin typeface="Montserrat"/>
                <a:cs typeface="Montserrat"/>
              </a:rPr>
              <a:t>to</a:t>
            </a:r>
            <a:r>
              <a:rPr sz="800" spc="-10" dirty="0">
                <a:solidFill>
                  <a:srgbClr val="323537"/>
                </a:solidFill>
                <a:latin typeface="Montserrat"/>
                <a:cs typeface="Montserrat"/>
              </a:rPr>
              <a:t> accommodate</a:t>
            </a:r>
            <a:r>
              <a:rPr sz="800" spc="5" dirty="0">
                <a:solidFill>
                  <a:srgbClr val="323537"/>
                </a:solidFill>
                <a:latin typeface="Montserrat"/>
                <a:cs typeface="Montserrat"/>
              </a:rPr>
              <a:t> </a:t>
            </a:r>
            <a:r>
              <a:rPr sz="800" dirty="0">
                <a:solidFill>
                  <a:srgbClr val="323537"/>
                </a:solidFill>
                <a:latin typeface="Montserrat"/>
                <a:cs typeface="Montserrat"/>
              </a:rPr>
              <a:t>any</a:t>
            </a:r>
            <a:r>
              <a:rPr sz="800" spc="5" dirty="0">
                <a:solidFill>
                  <a:srgbClr val="323537"/>
                </a:solidFill>
                <a:latin typeface="Montserrat"/>
                <a:cs typeface="Montserrat"/>
              </a:rPr>
              <a:t> </a:t>
            </a:r>
            <a:r>
              <a:rPr sz="800" dirty="0">
                <a:solidFill>
                  <a:srgbClr val="323537"/>
                </a:solidFill>
                <a:latin typeface="Montserrat"/>
                <a:cs typeface="Montserrat"/>
              </a:rPr>
              <a:t>additional</a:t>
            </a:r>
            <a:r>
              <a:rPr sz="800" spc="5" dirty="0">
                <a:solidFill>
                  <a:srgbClr val="323537"/>
                </a:solidFill>
                <a:latin typeface="Montserrat"/>
                <a:cs typeface="Montserrat"/>
              </a:rPr>
              <a:t> </a:t>
            </a:r>
            <a:r>
              <a:rPr sz="800" spc="-10" dirty="0">
                <a:solidFill>
                  <a:srgbClr val="323537"/>
                </a:solidFill>
                <a:latin typeface="Montserrat"/>
                <a:cs typeface="Montserrat"/>
              </a:rPr>
              <a:t>investments.</a:t>
            </a:r>
            <a:endParaRPr sz="800">
              <a:latin typeface="Montserrat"/>
              <a:cs typeface="Montserrat"/>
            </a:endParaRPr>
          </a:p>
        </p:txBody>
      </p:sp>
      <p:sp>
        <p:nvSpPr>
          <p:cNvPr id="15" name="object 15"/>
          <p:cNvSpPr txBox="1"/>
          <p:nvPr/>
        </p:nvSpPr>
        <p:spPr>
          <a:xfrm>
            <a:off x="3354928" y="7716868"/>
            <a:ext cx="2541905" cy="1000760"/>
          </a:xfrm>
          <a:prstGeom prst="rect">
            <a:avLst/>
          </a:prstGeom>
        </p:spPr>
        <p:txBody>
          <a:bodyPr vert="horz" wrap="square" lIns="0" tIns="12700" rIns="0" bIns="0" rtlCol="0">
            <a:spAutoFit/>
          </a:bodyPr>
          <a:lstStyle/>
          <a:p>
            <a:pPr marL="12700" marR="5080">
              <a:lnSpc>
                <a:spcPct val="100000"/>
              </a:lnSpc>
              <a:spcBef>
                <a:spcPts val="100"/>
              </a:spcBef>
            </a:pPr>
            <a:r>
              <a:rPr sz="800" dirty="0">
                <a:solidFill>
                  <a:srgbClr val="323537"/>
                </a:solidFill>
                <a:latin typeface="Montserrat"/>
                <a:cs typeface="Montserrat"/>
              </a:rPr>
              <a:t>On</a:t>
            </a:r>
            <a:r>
              <a:rPr sz="800" spc="-10" dirty="0">
                <a:solidFill>
                  <a:srgbClr val="323537"/>
                </a:solidFill>
                <a:latin typeface="Montserrat"/>
                <a:cs typeface="Montserrat"/>
              </a:rPr>
              <a:t> </a:t>
            </a:r>
            <a:r>
              <a:rPr sz="800" dirty="0">
                <a:solidFill>
                  <a:srgbClr val="323537"/>
                </a:solidFill>
                <a:latin typeface="Montserrat"/>
                <a:cs typeface="Montserrat"/>
              </a:rPr>
              <a:t>occasion,</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two</a:t>
            </a:r>
            <a:r>
              <a:rPr sz="800" spc="-10" dirty="0">
                <a:solidFill>
                  <a:srgbClr val="323537"/>
                </a:solidFill>
                <a:latin typeface="Montserrat"/>
                <a:cs typeface="Montserrat"/>
              </a:rPr>
              <a:t> </a:t>
            </a:r>
            <a:r>
              <a:rPr sz="800" dirty="0">
                <a:solidFill>
                  <a:srgbClr val="323537"/>
                </a:solidFill>
                <a:latin typeface="Montserrat"/>
                <a:cs typeface="Montserrat"/>
              </a:rPr>
              <a:t>parties</a:t>
            </a:r>
            <a:r>
              <a:rPr sz="800" spc="-10" dirty="0">
                <a:solidFill>
                  <a:srgbClr val="323537"/>
                </a:solidFill>
                <a:latin typeface="Montserrat"/>
                <a:cs typeface="Montserrat"/>
              </a:rPr>
              <a:t> </a:t>
            </a:r>
            <a:r>
              <a:rPr sz="800" dirty="0">
                <a:solidFill>
                  <a:srgbClr val="323537"/>
                </a:solidFill>
                <a:latin typeface="Montserrat"/>
                <a:cs typeface="Montserrat"/>
              </a:rPr>
              <a:t>may</a:t>
            </a:r>
            <a:r>
              <a:rPr sz="800" spc="-10" dirty="0">
                <a:solidFill>
                  <a:srgbClr val="323537"/>
                </a:solidFill>
                <a:latin typeface="Montserrat"/>
                <a:cs typeface="Montserrat"/>
              </a:rPr>
              <a:t> </a:t>
            </a:r>
            <a:r>
              <a:rPr sz="800" dirty="0">
                <a:solidFill>
                  <a:srgbClr val="323537"/>
                </a:solidFill>
                <a:latin typeface="Montserrat"/>
                <a:cs typeface="Montserrat"/>
              </a:rPr>
              <a:t>be</a:t>
            </a:r>
            <a:r>
              <a:rPr sz="800" spc="-5" dirty="0">
                <a:solidFill>
                  <a:srgbClr val="323537"/>
                </a:solidFill>
                <a:latin typeface="Montserrat"/>
                <a:cs typeface="Montserrat"/>
              </a:rPr>
              <a:t> </a:t>
            </a:r>
            <a:r>
              <a:rPr sz="800" dirty="0">
                <a:solidFill>
                  <a:srgbClr val="323537"/>
                </a:solidFill>
                <a:latin typeface="Montserrat"/>
                <a:cs typeface="Montserrat"/>
              </a:rPr>
              <a:t>unable</a:t>
            </a:r>
            <a:r>
              <a:rPr sz="800" spc="-10" dirty="0">
                <a:solidFill>
                  <a:srgbClr val="323537"/>
                </a:solidFill>
                <a:latin typeface="Montserrat"/>
                <a:cs typeface="Montserrat"/>
              </a:rPr>
              <a:t> </a:t>
            </a:r>
            <a:r>
              <a:rPr sz="800" spc="-25" dirty="0">
                <a:solidFill>
                  <a:srgbClr val="323537"/>
                </a:solidFill>
                <a:latin typeface="Montserrat"/>
                <a:cs typeface="Montserrat"/>
              </a:rPr>
              <a:t>to</a:t>
            </a:r>
            <a:r>
              <a:rPr sz="800" dirty="0">
                <a:solidFill>
                  <a:srgbClr val="323537"/>
                </a:solidFill>
                <a:latin typeface="Montserrat"/>
                <a:cs typeface="Montserrat"/>
              </a:rPr>
              <a:t> agree</a:t>
            </a:r>
            <a:r>
              <a:rPr sz="800" spc="-20" dirty="0">
                <a:solidFill>
                  <a:srgbClr val="323537"/>
                </a:solidFill>
                <a:latin typeface="Montserrat"/>
                <a:cs typeface="Montserrat"/>
              </a:rPr>
              <a:t> </a:t>
            </a:r>
            <a:r>
              <a:rPr sz="800" dirty="0">
                <a:solidFill>
                  <a:srgbClr val="323537"/>
                </a:solidFill>
                <a:latin typeface="Montserrat"/>
                <a:cs typeface="Montserrat"/>
              </a:rPr>
              <a:t>viable</a:t>
            </a:r>
            <a:r>
              <a:rPr sz="800" spc="-20" dirty="0">
                <a:solidFill>
                  <a:srgbClr val="323537"/>
                </a:solidFill>
                <a:latin typeface="Montserrat"/>
                <a:cs typeface="Montserrat"/>
              </a:rPr>
              <a:t> </a:t>
            </a:r>
            <a:r>
              <a:rPr sz="800" dirty="0">
                <a:solidFill>
                  <a:srgbClr val="323537"/>
                </a:solidFill>
                <a:latin typeface="Montserrat"/>
                <a:cs typeface="Montserrat"/>
              </a:rPr>
              <a:t>terms</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spc="-10" dirty="0">
                <a:solidFill>
                  <a:srgbClr val="323537"/>
                </a:solidFill>
                <a:latin typeface="Montserrat"/>
                <a:cs typeface="Montserrat"/>
              </a:rPr>
              <a:t>increase</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trade</a:t>
            </a:r>
            <a:r>
              <a:rPr sz="800" spc="-20" dirty="0">
                <a:solidFill>
                  <a:srgbClr val="323537"/>
                </a:solidFill>
                <a:latin typeface="Montserrat"/>
                <a:cs typeface="Montserrat"/>
              </a:rPr>
              <a:t> </a:t>
            </a:r>
            <a:r>
              <a:rPr sz="800" dirty="0">
                <a:solidFill>
                  <a:srgbClr val="323537"/>
                </a:solidFill>
                <a:latin typeface="Montserrat"/>
                <a:cs typeface="Montserrat"/>
              </a:rPr>
              <a:t>size</a:t>
            </a:r>
            <a:r>
              <a:rPr sz="800" spc="-20" dirty="0">
                <a:solidFill>
                  <a:srgbClr val="323537"/>
                </a:solidFill>
                <a:latin typeface="Montserrat"/>
                <a:cs typeface="Montserrat"/>
              </a:rPr>
              <a:t> </a:t>
            </a:r>
            <a:r>
              <a:rPr sz="800" spc="-25" dirty="0">
                <a:solidFill>
                  <a:srgbClr val="323537"/>
                </a:solidFill>
                <a:latin typeface="Montserrat"/>
                <a:cs typeface="Montserrat"/>
              </a:rPr>
              <a:t>and</a:t>
            </a:r>
            <a:r>
              <a:rPr sz="800" dirty="0">
                <a:solidFill>
                  <a:srgbClr val="323537"/>
                </a:solidFill>
                <a:latin typeface="Montserrat"/>
                <a:cs typeface="Montserrat"/>
              </a:rPr>
              <a:t> as</a:t>
            </a:r>
            <a:r>
              <a:rPr sz="800" spc="-10" dirty="0">
                <a:solidFill>
                  <a:srgbClr val="323537"/>
                </a:solidFill>
                <a:latin typeface="Montserrat"/>
                <a:cs typeface="Montserrat"/>
              </a:rPr>
              <a:t> </a:t>
            </a:r>
            <a:r>
              <a:rPr sz="800" dirty="0">
                <a:solidFill>
                  <a:srgbClr val="323537"/>
                </a:solidFill>
                <a:latin typeface="Montserrat"/>
                <a:cs typeface="Montserrat"/>
              </a:rPr>
              <a:t>a</a:t>
            </a:r>
            <a:r>
              <a:rPr sz="800" spc="-10" dirty="0">
                <a:solidFill>
                  <a:srgbClr val="323537"/>
                </a:solidFill>
                <a:latin typeface="Montserrat"/>
                <a:cs typeface="Montserrat"/>
              </a:rPr>
              <a:t> </a:t>
            </a:r>
            <a:r>
              <a:rPr sz="800" dirty="0">
                <a:solidFill>
                  <a:srgbClr val="323537"/>
                </a:solidFill>
                <a:latin typeface="Montserrat"/>
                <a:cs typeface="Montserrat"/>
              </a:rPr>
              <a:t>result,</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initial</a:t>
            </a:r>
            <a:r>
              <a:rPr sz="800" spc="-10" dirty="0">
                <a:solidFill>
                  <a:srgbClr val="323537"/>
                </a:solidFill>
                <a:latin typeface="Montserrat"/>
                <a:cs typeface="Montserrat"/>
              </a:rPr>
              <a:t> </a:t>
            </a:r>
            <a:r>
              <a:rPr sz="800" dirty="0">
                <a:solidFill>
                  <a:srgbClr val="323537"/>
                </a:solidFill>
                <a:latin typeface="Montserrat"/>
                <a:cs typeface="Montserrat"/>
              </a:rPr>
              <a:t>trade</a:t>
            </a:r>
            <a:r>
              <a:rPr sz="800" spc="-5" dirty="0">
                <a:solidFill>
                  <a:srgbClr val="323537"/>
                </a:solidFill>
                <a:latin typeface="Montserrat"/>
                <a:cs typeface="Montserrat"/>
              </a:rPr>
              <a:t> </a:t>
            </a:r>
            <a:r>
              <a:rPr sz="800" dirty="0">
                <a:solidFill>
                  <a:srgbClr val="323537"/>
                </a:solidFill>
                <a:latin typeface="Montserrat"/>
                <a:cs typeface="Montserrat"/>
              </a:rPr>
              <a:t>size</a:t>
            </a:r>
            <a:r>
              <a:rPr sz="800" spc="-10" dirty="0">
                <a:solidFill>
                  <a:srgbClr val="323537"/>
                </a:solidFill>
                <a:latin typeface="Montserrat"/>
                <a:cs typeface="Montserrat"/>
              </a:rPr>
              <a:t> </a:t>
            </a:r>
            <a:r>
              <a:rPr sz="800" dirty="0">
                <a:solidFill>
                  <a:srgbClr val="323537"/>
                </a:solidFill>
                <a:latin typeface="Montserrat"/>
                <a:cs typeface="Montserrat"/>
              </a:rPr>
              <a:t>may</a:t>
            </a:r>
            <a:r>
              <a:rPr sz="800" spc="-10" dirty="0">
                <a:solidFill>
                  <a:srgbClr val="323537"/>
                </a:solidFill>
                <a:latin typeface="Montserrat"/>
                <a:cs typeface="Montserrat"/>
              </a:rPr>
              <a:t> represent </a:t>
            </a:r>
            <a:r>
              <a:rPr sz="800" spc="-25" dirty="0">
                <a:solidFill>
                  <a:srgbClr val="323537"/>
                </a:solidFill>
                <a:latin typeface="Montserrat"/>
                <a:cs typeface="Montserrat"/>
              </a:rPr>
              <a:t>the</a:t>
            </a:r>
            <a:r>
              <a:rPr sz="800" dirty="0">
                <a:solidFill>
                  <a:srgbClr val="323537"/>
                </a:solidFill>
                <a:latin typeface="Montserrat"/>
                <a:cs typeface="Montserrat"/>
              </a:rPr>
              <a:t> maximum</a:t>
            </a:r>
            <a:r>
              <a:rPr sz="800" spc="-20" dirty="0">
                <a:solidFill>
                  <a:srgbClr val="323537"/>
                </a:solidFill>
                <a:latin typeface="Montserrat"/>
                <a:cs typeface="Montserrat"/>
              </a:rPr>
              <a:t> </a:t>
            </a:r>
            <a:r>
              <a:rPr sz="800" dirty="0">
                <a:solidFill>
                  <a:srgbClr val="323537"/>
                </a:solidFill>
                <a:latin typeface="Montserrat"/>
                <a:cs typeface="Montserrat"/>
              </a:rPr>
              <a:t>amount</a:t>
            </a:r>
            <a:r>
              <a:rPr sz="800" spc="-15" dirty="0">
                <a:solidFill>
                  <a:srgbClr val="323537"/>
                </a:solidFill>
                <a:latin typeface="Montserrat"/>
                <a:cs typeface="Montserrat"/>
              </a:rPr>
              <a:t> </a:t>
            </a:r>
            <a:r>
              <a:rPr sz="800" dirty="0">
                <a:solidFill>
                  <a:srgbClr val="323537"/>
                </a:solidFill>
                <a:latin typeface="Montserrat"/>
                <a:cs typeface="Montserrat"/>
              </a:rPr>
              <a:t>that</a:t>
            </a:r>
            <a:r>
              <a:rPr sz="800" spc="-20" dirty="0">
                <a:solidFill>
                  <a:srgbClr val="323537"/>
                </a:solidFill>
                <a:latin typeface="Montserrat"/>
                <a:cs typeface="Montserrat"/>
              </a:rPr>
              <a:t> </a:t>
            </a:r>
            <a:r>
              <a:rPr sz="800" dirty="0">
                <a:solidFill>
                  <a:srgbClr val="323537"/>
                </a:solidFill>
                <a:latin typeface="Montserrat"/>
                <a:cs typeface="Montserrat"/>
              </a:rPr>
              <a:t>can</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20" dirty="0">
                <a:solidFill>
                  <a:srgbClr val="323537"/>
                </a:solidFill>
                <a:latin typeface="Montserrat"/>
                <a:cs typeface="Montserrat"/>
              </a:rPr>
              <a:t> </a:t>
            </a:r>
            <a:r>
              <a:rPr sz="800" dirty="0">
                <a:solidFill>
                  <a:srgbClr val="323537"/>
                </a:solidFill>
                <a:latin typeface="Montserrat"/>
                <a:cs typeface="Montserrat"/>
              </a:rPr>
              <a:t>accepted</a:t>
            </a:r>
            <a:r>
              <a:rPr sz="800" spc="-15" dirty="0">
                <a:solidFill>
                  <a:srgbClr val="323537"/>
                </a:solidFill>
                <a:latin typeface="Montserrat"/>
                <a:cs typeface="Montserrat"/>
              </a:rPr>
              <a:t> </a:t>
            </a:r>
            <a:r>
              <a:rPr sz="800" dirty="0">
                <a:solidFill>
                  <a:srgbClr val="323537"/>
                </a:solidFill>
                <a:latin typeface="Montserrat"/>
                <a:cs typeface="Montserrat"/>
              </a:rPr>
              <a:t>into</a:t>
            </a:r>
            <a:r>
              <a:rPr sz="800" spc="-15" dirty="0">
                <a:solidFill>
                  <a:srgbClr val="323537"/>
                </a:solidFill>
                <a:latin typeface="Montserrat"/>
                <a:cs typeface="Montserrat"/>
              </a:rPr>
              <a:t> </a:t>
            </a:r>
            <a:r>
              <a:rPr sz="800" spc="-25" dirty="0">
                <a:solidFill>
                  <a:srgbClr val="323537"/>
                </a:solidFill>
                <a:latin typeface="Montserrat"/>
                <a:cs typeface="Montserrat"/>
              </a:rPr>
              <a:t>the</a:t>
            </a:r>
            <a:r>
              <a:rPr sz="800" dirty="0">
                <a:solidFill>
                  <a:srgbClr val="323537"/>
                </a:solidFill>
                <a:latin typeface="Montserrat"/>
                <a:cs typeface="Montserrat"/>
              </a:rPr>
              <a:t> Plan.</a:t>
            </a:r>
            <a:r>
              <a:rPr sz="800" spc="-10" dirty="0">
                <a:solidFill>
                  <a:srgbClr val="323537"/>
                </a:solidFill>
                <a:latin typeface="Montserrat"/>
                <a:cs typeface="Montserrat"/>
              </a:rPr>
              <a:t> </a:t>
            </a:r>
            <a:r>
              <a:rPr sz="800" dirty="0">
                <a:solidFill>
                  <a:srgbClr val="323537"/>
                </a:solidFill>
                <a:latin typeface="Montserrat"/>
                <a:cs typeface="Montserrat"/>
              </a:rPr>
              <a:t>In</a:t>
            </a:r>
            <a:r>
              <a:rPr sz="800" spc="-5" dirty="0">
                <a:solidFill>
                  <a:srgbClr val="323537"/>
                </a:solidFill>
                <a:latin typeface="Montserrat"/>
                <a:cs typeface="Montserrat"/>
              </a:rPr>
              <a:t> </a:t>
            </a:r>
            <a:r>
              <a:rPr sz="800" dirty="0">
                <a:solidFill>
                  <a:srgbClr val="323537"/>
                </a:solidFill>
                <a:latin typeface="Montserrat"/>
                <a:cs typeface="Montserrat"/>
              </a:rPr>
              <a:t>this</a:t>
            </a:r>
            <a:r>
              <a:rPr sz="800" spc="-5" dirty="0">
                <a:solidFill>
                  <a:srgbClr val="323537"/>
                </a:solidFill>
                <a:latin typeface="Montserrat"/>
                <a:cs typeface="Montserrat"/>
              </a:rPr>
              <a:t> </a:t>
            </a:r>
            <a:r>
              <a:rPr sz="800" dirty="0">
                <a:solidFill>
                  <a:srgbClr val="323537"/>
                </a:solidFill>
                <a:latin typeface="Montserrat"/>
                <a:cs typeface="Montserrat"/>
              </a:rPr>
              <a:t>instance,</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5" dirty="0">
                <a:solidFill>
                  <a:srgbClr val="323537"/>
                </a:solidFill>
                <a:latin typeface="Montserrat"/>
                <a:cs typeface="Montserrat"/>
              </a:rPr>
              <a:t> </a:t>
            </a:r>
            <a:r>
              <a:rPr sz="800" dirty="0">
                <a:solidFill>
                  <a:srgbClr val="323537"/>
                </a:solidFill>
                <a:latin typeface="Montserrat"/>
                <a:cs typeface="Montserrat"/>
              </a:rPr>
              <a:t>will</a:t>
            </a:r>
            <a:r>
              <a:rPr sz="800" spc="-5" dirty="0">
                <a:solidFill>
                  <a:srgbClr val="323537"/>
                </a:solidFill>
                <a:latin typeface="Montserrat"/>
                <a:cs typeface="Montserrat"/>
              </a:rPr>
              <a:t> </a:t>
            </a:r>
            <a:r>
              <a:rPr sz="800" dirty="0">
                <a:solidFill>
                  <a:srgbClr val="323537"/>
                </a:solidFill>
                <a:latin typeface="Montserrat"/>
                <a:cs typeface="Montserrat"/>
              </a:rPr>
              <a:t>be</a:t>
            </a:r>
            <a:r>
              <a:rPr sz="800" spc="-5" dirty="0">
                <a:solidFill>
                  <a:srgbClr val="323537"/>
                </a:solidFill>
                <a:latin typeface="Montserrat"/>
                <a:cs typeface="Montserrat"/>
              </a:rPr>
              <a:t> </a:t>
            </a:r>
            <a:r>
              <a:rPr sz="800" dirty="0">
                <a:solidFill>
                  <a:srgbClr val="323537"/>
                </a:solidFill>
                <a:latin typeface="Montserrat"/>
                <a:cs typeface="Montserrat"/>
              </a:rPr>
              <a:t>closed</a:t>
            </a:r>
            <a:r>
              <a:rPr sz="800" spc="-10" dirty="0">
                <a:solidFill>
                  <a:srgbClr val="323537"/>
                </a:solidFill>
                <a:latin typeface="Montserrat"/>
                <a:cs typeface="Montserrat"/>
              </a:rPr>
              <a:t> </a:t>
            </a:r>
            <a:r>
              <a:rPr sz="800" spc="-20" dirty="0">
                <a:solidFill>
                  <a:srgbClr val="323537"/>
                </a:solidFill>
                <a:latin typeface="Montserrat"/>
                <a:cs typeface="Montserrat"/>
              </a:rPr>
              <a:t>early</a:t>
            </a:r>
            <a:r>
              <a:rPr sz="800" dirty="0">
                <a:solidFill>
                  <a:srgbClr val="323537"/>
                </a:solidFill>
                <a:latin typeface="Montserrat"/>
                <a:cs typeface="Montserrat"/>
              </a:rPr>
              <a:t> and</a:t>
            </a:r>
            <a:r>
              <a:rPr sz="800" spc="-15" dirty="0">
                <a:solidFill>
                  <a:srgbClr val="323537"/>
                </a:solidFill>
                <a:latin typeface="Montserrat"/>
                <a:cs typeface="Montserrat"/>
              </a:rPr>
              <a:t> </a:t>
            </a:r>
            <a:r>
              <a:rPr sz="800" dirty="0">
                <a:solidFill>
                  <a:srgbClr val="323537"/>
                </a:solidFill>
                <a:latin typeface="Montserrat"/>
                <a:cs typeface="Montserrat"/>
              </a:rPr>
              <a:t>any</a:t>
            </a:r>
            <a:r>
              <a:rPr sz="800" spc="-15" dirty="0">
                <a:solidFill>
                  <a:srgbClr val="323537"/>
                </a:solidFill>
                <a:latin typeface="Montserrat"/>
                <a:cs typeface="Montserrat"/>
              </a:rPr>
              <a:t> </a:t>
            </a:r>
            <a:r>
              <a:rPr sz="800" dirty="0">
                <a:solidFill>
                  <a:srgbClr val="323537"/>
                </a:solidFill>
                <a:latin typeface="Montserrat"/>
                <a:cs typeface="Montserrat"/>
              </a:rPr>
              <a:t>Payments</a:t>
            </a:r>
            <a:r>
              <a:rPr sz="800" spc="-15" dirty="0">
                <a:solidFill>
                  <a:srgbClr val="323537"/>
                </a:solidFill>
                <a:latin typeface="Montserrat"/>
                <a:cs typeface="Montserrat"/>
              </a:rPr>
              <a:t> </a:t>
            </a:r>
            <a:r>
              <a:rPr sz="800" spc="-10" dirty="0">
                <a:solidFill>
                  <a:srgbClr val="323537"/>
                </a:solidFill>
                <a:latin typeface="Montserrat"/>
                <a:cs typeface="Montserrat"/>
              </a:rPr>
              <a:t>received</a:t>
            </a:r>
            <a:r>
              <a:rPr sz="800" spc="-15" dirty="0">
                <a:solidFill>
                  <a:srgbClr val="323537"/>
                </a:solidFill>
                <a:latin typeface="Montserrat"/>
                <a:cs typeface="Montserrat"/>
              </a:rPr>
              <a:t> </a:t>
            </a:r>
            <a:r>
              <a:rPr sz="800" dirty="0">
                <a:solidFill>
                  <a:srgbClr val="323537"/>
                </a:solidFill>
                <a:latin typeface="Montserrat"/>
                <a:cs typeface="Montserrat"/>
              </a:rPr>
              <a:t>in</a:t>
            </a:r>
            <a:r>
              <a:rPr sz="800" spc="-15" dirty="0">
                <a:solidFill>
                  <a:srgbClr val="323537"/>
                </a:solidFill>
                <a:latin typeface="Montserrat"/>
                <a:cs typeface="Montserrat"/>
              </a:rPr>
              <a:t> </a:t>
            </a:r>
            <a:r>
              <a:rPr sz="800" dirty="0">
                <a:solidFill>
                  <a:srgbClr val="323537"/>
                </a:solidFill>
                <a:latin typeface="Montserrat"/>
                <a:cs typeface="Montserrat"/>
              </a:rPr>
              <a:t>excess</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spc="-10" dirty="0">
                <a:solidFill>
                  <a:srgbClr val="323537"/>
                </a:solidFill>
                <a:latin typeface="Montserrat"/>
                <a:cs typeface="Montserrat"/>
              </a:rPr>
              <a:t>total </a:t>
            </a:r>
            <a:r>
              <a:rPr sz="800" dirty="0">
                <a:solidFill>
                  <a:srgbClr val="323537"/>
                </a:solidFill>
                <a:latin typeface="Montserrat"/>
                <a:cs typeface="Montserrat"/>
              </a:rPr>
              <a:t>trade</a:t>
            </a:r>
            <a:r>
              <a:rPr sz="800" spc="-20" dirty="0">
                <a:solidFill>
                  <a:srgbClr val="323537"/>
                </a:solidFill>
                <a:latin typeface="Montserrat"/>
                <a:cs typeface="Montserrat"/>
              </a:rPr>
              <a:t> </a:t>
            </a:r>
            <a:r>
              <a:rPr sz="800" dirty="0">
                <a:solidFill>
                  <a:srgbClr val="323537"/>
                </a:solidFill>
                <a:latin typeface="Montserrat"/>
                <a:cs typeface="Montserrat"/>
              </a:rPr>
              <a:t>size</a:t>
            </a:r>
            <a:r>
              <a:rPr sz="800" spc="-20" dirty="0">
                <a:solidFill>
                  <a:srgbClr val="323537"/>
                </a:solidFill>
                <a:latin typeface="Montserrat"/>
                <a:cs typeface="Montserrat"/>
              </a:rPr>
              <a:t> </a:t>
            </a:r>
            <a:r>
              <a:rPr sz="800" dirty="0">
                <a:solidFill>
                  <a:srgbClr val="323537"/>
                </a:solidFill>
                <a:latin typeface="Montserrat"/>
                <a:cs typeface="Montserrat"/>
              </a:rPr>
              <a:t>initially</a:t>
            </a:r>
            <a:r>
              <a:rPr sz="800" spc="-20" dirty="0">
                <a:solidFill>
                  <a:srgbClr val="323537"/>
                </a:solidFill>
                <a:latin typeface="Montserrat"/>
                <a:cs typeface="Montserrat"/>
              </a:rPr>
              <a:t> </a:t>
            </a:r>
            <a:r>
              <a:rPr sz="800" dirty="0">
                <a:solidFill>
                  <a:srgbClr val="323537"/>
                </a:solidFill>
                <a:latin typeface="Montserrat"/>
                <a:cs typeface="Montserrat"/>
              </a:rPr>
              <a:t>agreed</a:t>
            </a:r>
            <a:r>
              <a:rPr sz="800" spc="-20" dirty="0">
                <a:solidFill>
                  <a:srgbClr val="323537"/>
                </a:solidFill>
                <a:latin typeface="Montserrat"/>
                <a:cs typeface="Montserrat"/>
              </a:rPr>
              <a:t> </a:t>
            </a:r>
            <a:r>
              <a:rPr sz="800" dirty="0">
                <a:solidFill>
                  <a:srgbClr val="323537"/>
                </a:solidFill>
                <a:latin typeface="Montserrat"/>
                <a:cs typeface="Montserrat"/>
              </a:rPr>
              <a:t>will</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20" dirty="0">
                <a:solidFill>
                  <a:srgbClr val="323537"/>
                </a:solidFill>
                <a:latin typeface="Montserrat"/>
                <a:cs typeface="Montserrat"/>
              </a:rPr>
              <a:t> </a:t>
            </a:r>
            <a:r>
              <a:rPr sz="800" dirty="0">
                <a:solidFill>
                  <a:srgbClr val="323537"/>
                </a:solidFill>
                <a:latin typeface="Montserrat"/>
                <a:cs typeface="Montserrat"/>
              </a:rPr>
              <a:t>returned</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spc="-25" dirty="0">
                <a:solidFill>
                  <a:srgbClr val="323537"/>
                </a:solidFill>
                <a:latin typeface="Montserrat"/>
                <a:cs typeface="Montserrat"/>
              </a:rPr>
              <a:t>the</a:t>
            </a:r>
            <a:r>
              <a:rPr sz="800" spc="-10" dirty="0">
                <a:solidFill>
                  <a:srgbClr val="323537"/>
                </a:solidFill>
                <a:latin typeface="Montserrat"/>
                <a:cs typeface="Montserrat"/>
              </a:rPr>
              <a:t> Investor.</a:t>
            </a:r>
            <a:endParaRPr sz="800">
              <a:latin typeface="Montserrat"/>
              <a:cs typeface="Montserrat"/>
            </a:endParaRPr>
          </a:p>
        </p:txBody>
      </p:sp>
      <p:sp>
        <p:nvSpPr>
          <p:cNvPr id="16" name="object 16"/>
          <p:cNvSpPr txBox="1"/>
          <p:nvPr/>
        </p:nvSpPr>
        <p:spPr>
          <a:xfrm>
            <a:off x="527300" y="1146278"/>
            <a:ext cx="316357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323537"/>
                </a:solidFill>
                <a:latin typeface="Montserrat"/>
                <a:cs typeface="Montserrat"/>
              </a:rPr>
              <a:t>What</a:t>
            </a:r>
            <a:r>
              <a:rPr sz="1200" b="1" spc="-20" dirty="0">
                <a:solidFill>
                  <a:srgbClr val="323537"/>
                </a:solidFill>
                <a:latin typeface="Montserrat"/>
                <a:cs typeface="Montserrat"/>
              </a:rPr>
              <a:t> </a:t>
            </a:r>
            <a:r>
              <a:rPr sz="1200" b="1" dirty="0">
                <a:solidFill>
                  <a:srgbClr val="323537"/>
                </a:solidFill>
                <a:latin typeface="Montserrat"/>
                <a:cs typeface="Montserrat"/>
              </a:rPr>
              <a:t>should</a:t>
            </a:r>
            <a:r>
              <a:rPr sz="1200" b="1" spc="-10" dirty="0">
                <a:solidFill>
                  <a:srgbClr val="323537"/>
                </a:solidFill>
                <a:latin typeface="Montserrat"/>
                <a:cs typeface="Montserrat"/>
              </a:rPr>
              <a:t> </a:t>
            </a:r>
            <a:r>
              <a:rPr sz="1200" b="1" dirty="0">
                <a:solidFill>
                  <a:srgbClr val="323537"/>
                </a:solidFill>
                <a:latin typeface="Montserrat"/>
                <a:cs typeface="Montserrat"/>
              </a:rPr>
              <a:t>I</a:t>
            </a:r>
            <a:r>
              <a:rPr sz="1200" b="1" spc="-15" dirty="0">
                <a:solidFill>
                  <a:srgbClr val="323537"/>
                </a:solidFill>
                <a:latin typeface="Montserrat"/>
                <a:cs typeface="Montserrat"/>
              </a:rPr>
              <a:t> </a:t>
            </a:r>
            <a:r>
              <a:rPr sz="1200" b="1" dirty="0">
                <a:solidFill>
                  <a:srgbClr val="323537"/>
                </a:solidFill>
                <a:latin typeface="Montserrat"/>
                <a:cs typeface="Montserrat"/>
              </a:rPr>
              <a:t>do</a:t>
            </a:r>
            <a:r>
              <a:rPr sz="1200" b="1" spc="-10" dirty="0">
                <a:solidFill>
                  <a:srgbClr val="323537"/>
                </a:solidFill>
                <a:latin typeface="Montserrat"/>
                <a:cs typeface="Montserrat"/>
              </a:rPr>
              <a:t> </a:t>
            </a:r>
            <a:r>
              <a:rPr sz="1200" b="1" dirty="0">
                <a:solidFill>
                  <a:srgbClr val="323537"/>
                </a:solidFill>
                <a:latin typeface="Montserrat"/>
                <a:cs typeface="Montserrat"/>
              </a:rPr>
              <a:t>if</a:t>
            </a:r>
            <a:r>
              <a:rPr sz="1200" b="1" spc="-10" dirty="0">
                <a:solidFill>
                  <a:srgbClr val="323537"/>
                </a:solidFill>
                <a:latin typeface="Montserrat"/>
                <a:cs typeface="Montserrat"/>
              </a:rPr>
              <a:t> </a:t>
            </a:r>
            <a:r>
              <a:rPr sz="1200" b="1" dirty="0">
                <a:solidFill>
                  <a:srgbClr val="323537"/>
                </a:solidFill>
                <a:latin typeface="Montserrat"/>
                <a:cs typeface="Montserrat"/>
              </a:rPr>
              <a:t>I</a:t>
            </a:r>
            <a:r>
              <a:rPr sz="1200" b="1" spc="-15" dirty="0">
                <a:solidFill>
                  <a:srgbClr val="323537"/>
                </a:solidFill>
                <a:latin typeface="Montserrat"/>
                <a:cs typeface="Montserrat"/>
              </a:rPr>
              <a:t> </a:t>
            </a:r>
            <a:r>
              <a:rPr sz="1200" b="1" dirty="0">
                <a:solidFill>
                  <a:srgbClr val="323537"/>
                </a:solidFill>
                <a:latin typeface="Montserrat"/>
                <a:cs typeface="Montserrat"/>
              </a:rPr>
              <a:t>want</a:t>
            </a:r>
            <a:r>
              <a:rPr sz="1200" b="1" spc="-10" dirty="0">
                <a:solidFill>
                  <a:srgbClr val="323537"/>
                </a:solidFill>
                <a:latin typeface="Montserrat"/>
                <a:cs typeface="Montserrat"/>
              </a:rPr>
              <a:t> </a:t>
            </a:r>
            <a:r>
              <a:rPr sz="1200" b="1" dirty="0">
                <a:solidFill>
                  <a:srgbClr val="323537"/>
                </a:solidFill>
                <a:latin typeface="Montserrat"/>
                <a:cs typeface="Montserrat"/>
              </a:rPr>
              <a:t>to</a:t>
            </a:r>
            <a:r>
              <a:rPr sz="1200" b="1" spc="-10" dirty="0">
                <a:solidFill>
                  <a:srgbClr val="323537"/>
                </a:solidFill>
                <a:latin typeface="Montserrat"/>
                <a:cs typeface="Montserrat"/>
              </a:rPr>
              <a:t> complain?</a:t>
            </a:r>
            <a:endParaRPr sz="1200">
              <a:latin typeface="Montserrat"/>
              <a:cs typeface="Montserrat"/>
            </a:endParaRPr>
          </a:p>
        </p:txBody>
      </p:sp>
      <p:sp>
        <p:nvSpPr>
          <p:cNvPr id="17" name="object 17"/>
          <p:cNvSpPr txBox="1"/>
          <p:nvPr/>
        </p:nvSpPr>
        <p:spPr>
          <a:xfrm>
            <a:off x="527300" y="3386382"/>
            <a:ext cx="2719070" cy="1920239"/>
          </a:xfrm>
          <a:prstGeom prst="rect">
            <a:avLst/>
          </a:prstGeom>
        </p:spPr>
        <p:txBody>
          <a:bodyPr vert="horz" wrap="square" lIns="0" tIns="97155" rIns="0" bIns="0" rtlCol="0">
            <a:spAutoFit/>
          </a:bodyPr>
          <a:lstStyle/>
          <a:p>
            <a:pPr marL="12700">
              <a:lnSpc>
                <a:spcPct val="100000"/>
              </a:lnSpc>
              <a:spcBef>
                <a:spcPts val="765"/>
              </a:spcBef>
            </a:pPr>
            <a:r>
              <a:rPr sz="1200" b="1" dirty="0">
                <a:solidFill>
                  <a:srgbClr val="323537"/>
                </a:solidFill>
                <a:latin typeface="Montserrat"/>
                <a:cs typeface="Montserrat"/>
              </a:rPr>
              <a:t>Can</a:t>
            </a:r>
            <a:r>
              <a:rPr sz="1200" b="1" spc="-15" dirty="0">
                <a:solidFill>
                  <a:srgbClr val="323537"/>
                </a:solidFill>
                <a:latin typeface="Montserrat"/>
                <a:cs typeface="Montserrat"/>
              </a:rPr>
              <a:t> </a:t>
            </a:r>
            <a:r>
              <a:rPr sz="1200" b="1" dirty="0">
                <a:solidFill>
                  <a:srgbClr val="323537"/>
                </a:solidFill>
                <a:latin typeface="Montserrat"/>
                <a:cs typeface="Montserrat"/>
              </a:rPr>
              <a:t>I</a:t>
            </a:r>
            <a:r>
              <a:rPr sz="1200" b="1" spc="-15" dirty="0">
                <a:solidFill>
                  <a:srgbClr val="323537"/>
                </a:solidFill>
                <a:latin typeface="Montserrat"/>
                <a:cs typeface="Montserrat"/>
              </a:rPr>
              <a:t> </a:t>
            </a:r>
            <a:r>
              <a:rPr sz="1200" b="1" dirty="0">
                <a:solidFill>
                  <a:srgbClr val="323537"/>
                </a:solidFill>
                <a:latin typeface="Montserrat"/>
                <a:cs typeface="Montserrat"/>
              </a:rPr>
              <a:t>change</a:t>
            </a:r>
            <a:r>
              <a:rPr sz="1200" b="1" spc="-10" dirty="0">
                <a:solidFill>
                  <a:srgbClr val="323537"/>
                </a:solidFill>
                <a:latin typeface="Montserrat"/>
                <a:cs typeface="Montserrat"/>
              </a:rPr>
              <a:t> </a:t>
            </a:r>
            <a:r>
              <a:rPr sz="1200" b="1" dirty="0">
                <a:solidFill>
                  <a:srgbClr val="323537"/>
                </a:solidFill>
                <a:latin typeface="Montserrat"/>
                <a:cs typeface="Montserrat"/>
              </a:rPr>
              <a:t>my</a:t>
            </a:r>
            <a:r>
              <a:rPr sz="1200" b="1" spc="-15" dirty="0">
                <a:solidFill>
                  <a:srgbClr val="323537"/>
                </a:solidFill>
                <a:latin typeface="Montserrat"/>
                <a:cs typeface="Montserrat"/>
              </a:rPr>
              <a:t> </a:t>
            </a:r>
            <a:r>
              <a:rPr sz="1200" b="1" spc="-10" dirty="0">
                <a:solidFill>
                  <a:srgbClr val="323537"/>
                </a:solidFill>
                <a:latin typeface="Montserrat"/>
                <a:cs typeface="Montserrat"/>
              </a:rPr>
              <a:t>mind?</a:t>
            </a:r>
            <a:endParaRPr sz="1200">
              <a:latin typeface="Montserrat"/>
              <a:cs typeface="Montserrat"/>
            </a:endParaRPr>
          </a:p>
          <a:p>
            <a:pPr marL="12700" marR="5080">
              <a:lnSpc>
                <a:spcPct val="100000"/>
              </a:lnSpc>
              <a:spcBef>
                <a:spcPts val="440"/>
              </a:spcBef>
            </a:pPr>
            <a:r>
              <a:rPr sz="800" spc="-10" dirty="0">
                <a:solidFill>
                  <a:srgbClr val="323537"/>
                </a:solidFill>
                <a:latin typeface="Montserrat"/>
                <a:cs typeface="Montserrat"/>
              </a:rPr>
              <a:t>Yes.</a:t>
            </a:r>
            <a:r>
              <a:rPr sz="800" spc="-25" dirty="0">
                <a:solidFill>
                  <a:srgbClr val="323537"/>
                </a:solidFill>
                <a:latin typeface="Montserrat"/>
                <a:cs typeface="Montserrat"/>
              </a:rPr>
              <a:t> </a:t>
            </a:r>
            <a:r>
              <a:rPr sz="800" spc="-10" dirty="0">
                <a:solidFill>
                  <a:srgbClr val="323537"/>
                </a:solidFill>
                <a:latin typeface="Montserrat"/>
                <a:cs typeface="Montserrat"/>
              </a:rPr>
              <a:t>You</a:t>
            </a:r>
            <a:r>
              <a:rPr sz="800" spc="-20" dirty="0">
                <a:solidFill>
                  <a:srgbClr val="323537"/>
                </a:solidFill>
                <a:latin typeface="Montserrat"/>
                <a:cs typeface="Montserrat"/>
              </a:rPr>
              <a:t> </a:t>
            </a:r>
            <a:r>
              <a:rPr sz="800" dirty="0">
                <a:solidFill>
                  <a:srgbClr val="323537"/>
                </a:solidFill>
                <a:latin typeface="Montserrat"/>
                <a:cs typeface="Montserrat"/>
              </a:rPr>
              <a:t>have</a:t>
            </a:r>
            <a:r>
              <a:rPr sz="800" spc="-20" dirty="0">
                <a:solidFill>
                  <a:srgbClr val="323537"/>
                </a:solidFill>
                <a:latin typeface="Montserrat"/>
                <a:cs typeface="Montserrat"/>
              </a:rPr>
              <a:t> </a:t>
            </a:r>
            <a:r>
              <a:rPr sz="800" dirty="0">
                <a:solidFill>
                  <a:srgbClr val="323537"/>
                </a:solidFill>
                <a:latin typeface="Montserrat"/>
                <a:cs typeface="Montserrat"/>
              </a:rPr>
              <a:t>the</a:t>
            </a:r>
            <a:r>
              <a:rPr sz="800" spc="-20" dirty="0">
                <a:solidFill>
                  <a:srgbClr val="323537"/>
                </a:solidFill>
                <a:latin typeface="Montserrat"/>
                <a:cs typeface="Montserrat"/>
              </a:rPr>
              <a:t> </a:t>
            </a:r>
            <a:r>
              <a:rPr sz="800" dirty="0">
                <a:solidFill>
                  <a:srgbClr val="323537"/>
                </a:solidFill>
                <a:latin typeface="Montserrat"/>
                <a:cs typeface="Montserrat"/>
              </a:rPr>
              <a:t>right</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20" dirty="0">
                <a:solidFill>
                  <a:srgbClr val="323537"/>
                </a:solidFill>
                <a:latin typeface="Montserrat"/>
                <a:cs typeface="Montserrat"/>
              </a:rPr>
              <a:t> </a:t>
            </a:r>
            <a:r>
              <a:rPr sz="800" dirty="0">
                <a:solidFill>
                  <a:srgbClr val="323537"/>
                </a:solidFill>
                <a:latin typeface="Montserrat"/>
                <a:cs typeface="Montserrat"/>
              </a:rPr>
              <a:t>change</a:t>
            </a:r>
            <a:r>
              <a:rPr sz="800" spc="-20" dirty="0">
                <a:solidFill>
                  <a:srgbClr val="323537"/>
                </a:solidFill>
                <a:latin typeface="Montserrat"/>
                <a:cs typeface="Montserrat"/>
              </a:rPr>
              <a:t> </a:t>
            </a:r>
            <a:r>
              <a:rPr sz="800" dirty="0">
                <a:solidFill>
                  <a:srgbClr val="323537"/>
                </a:solidFill>
                <a:latin typeface="Montserrat"/>
                <a:cs typeface="Montserrat"/>
              </a:rPr>
              <a:t>your</a:t>
            </a:r>
            <a:r>
              <a:rPr sz="800" spc="-20" dirty="0">
                <a:solidFill>
                  <a:srgbClr val="323537"/>
                </a:solidFill>
                <a:latin typeface="Montserrat"/>
                <a:cs typeface="Montserrat"/>
              </a:rPr>
              <a:t> </a:t>
            </a:r>
            <a:r>
              <a:rPr sz="800" dirty="0">
                <a:solidFill>
                  <a:srgbClr val="323537"/>
                </a:solidFill>
                <a:latin typeface="Montserrat"/>
                <a:cs typeface="Montserrat"/>
              </a:rPr>
              <a:t>mind</a:t>
            </a:r>
            <a:r>
              <a:rPr sz="800" spc="-20" dirty="0">
                <a:solidFill>
                  <a:srgbClr val="323537"/>
                </a:solidFill>
                <a:latin typeface="Montserrat"/>
                <a:cs typeface="Montserrat"/>
              </a:rPr>
              <a:t> </a:t>
            </a:r>
            <a:r>
              <a:rPr sz="800" spc="-25" dirty="0">
                <a:solidFill>
                  <a:srgbClr val="323537"/>
                </a:solidFill>
                <a:latin typeface="Montserrat"/>
                <a:cs typeface="Montserrat"/>
              </a:rPr>
              <a:t>and</a:t>
            </a:r>
            <a:r>
              <a:rPr sz="800" dirty="0">
                <a:solidFill>
                  <a:srgbClr val="323537"/>
                </a:solidFill>
                <a:latin typeface="Montserrat"/>
                <a:cs typeface="Montserrat"/>
              </a:rPr>
              <a:t> cancel</a:t>
            </a:r>
            <a:r>
              <a:rPr sz="800" spc="-5"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spc="-10" dirty="0">
                <a:solidFill>
                  <a:srgbClr val="323537"/>
                </a:solidFill>
                <a:latin typeface="Montserrat"/>
                <a:cs typeface="Montserrat"/>
              </a:rPr>
              <a:t>investment.</a:t>
            </a:r>
            <a:r>
              <a:rPr sz="800" spc="-5" dirty="0">
                <a:solidFill>
                  <a:srgbClr val="323537"/>
                </a:solidFill>
                <a:latin typeface="Montserrat"/>
                <a:cs typeface="Montserrat"/>
              </a:rPr>
              <a:t> </a:t>
            </a:r>
            <a:r>
              <a:rPr sz="800" spc="-10" dirty="0">
                <a:solidFill>
                  <a:srgbClr val="323537"/>
                </a:solidFill>
                <a:latin typeface="Montserrat"/>
                <a:cs typeface="Montserrat"/>
              </a:rPr>
              <a:t>You</a:t>
            </a:r>
            <a:r>
              <a:rPr sz="800" spc="-5" dirty="0">
                <a:solidFill>
                  <a:srgbClr val="323537"/>
                </a:solidFill>
                <a:latin typeface="Montserrat"/>
                <a:cs typeface="Montserrat"/>
              </a:rPr>
              <a:t> </a:t>
            </a:r>
            <a:r>
              <a:rPr sz="800" dirty="0">
                <a:solidFill>
                  <a:srgbClr val="323537"/>
                </a:solidFill>
                <a:latin typeface="Montserrat"/>
                <a:cs typeface="Montserrat"/>
              </a:rPr>
              <a:t>will be</a:t>
            </a:r>
            <a:r>
              <a:rPr sz="800" spc="-5" dirty="0">
                <a:solidFill>
                  <a:srgbClr val="323537"/>
                </a:solidFill>
                <a:latin typeface="Montserrat"/>
                <a:cs typeface="Montserrat"/>
              </a:rPr>
              <a:t> </a:t>
            </a:r>
            <a:r>
              <a:rPr sz="800" dirty="0">
                <a:solidFill>
                  <a:srgbClr val="323537"/>
                </a:solidFill>
                <a:latin typeface="Montserrat"/>
                <a:cs typeface="Montserrat"/>
              </a:rPr>
              <a:t>issued</a:t>
            </a:r>
            <a:r>
              <a:rPr sz="800" spc="-5" dirty="0">
                <a:solidFill>
                  <a:srgbClr val="323537"/>
                </a:solidFill>
                <a:latin typeface="Montserrat"/>
                <a:cs typeface="Montserrat"/>
              </a:rPr>
              <a:t> </a:t>
            </a:r>
            <a:r>
              <a:rPr sz="800" dirty="0">
                <a:solidFill>
                  <a:srgbClr val="323537"/>
                </a:solidFill>
                <a:latin typeface="Montserrat"/>
                <a:cs typeface="Montserrat"/>
              </a:rPr>
              <a:t>with</a:t>
            </a:r>
            <a:r>
              <a:rPr sz="800" spc="-5" dirty="0">
                <a:solidFill>
                  <a:srgbClr val="323537"/>
                </a:solidFill>
                <a:latin typeface="Montserrat"/>
                <a:cs typeface="Montserrat"/>
              </a:rPr>
              <a:t> </a:t>
            </a:r>
            <a:r>
              <a:rPr sz="800" spc="-50" dirty="0">
                <a:solidFill>
                  <a:srgbClr val="323537"/>
                </a:solidFill>
                <a:latin typeface="Montserrat"/>
                <a:cs typeface="Montserrat"/>
              </a:rPr>
              <a:t>a</a:t>
            </a:r>
            <a:r>
              <a:rPr sz="800" dirty="0">
                <a:solidFill>
                  <a:srgbClr val="323537"/>
                </a:solidFill>
                <a:latin typeface="Montserrat"/>
                <a:cs typeface="Montserrat"/>
              </a:rPr>
              <a:t> cancellation notice</a:t>
            </a:r>
            <a:r>
              <a:rPr sz="800" spc="5" dirty="0">
                <a:solidFill>
                  <a:srgbClr val="323537"/>
                </a:solidFill>
                <a:latin typeface="Montserrat"/>
                <a:cs typeface="Montserrat"/>
              </a:rPr>
              <a:t> </a:t>
            </a:r>
            <a:r>
              <a:rPr sz="800" dirty="0">
                <a:solidFill>
                  <a:srgbClr val="323537"/>
                </a:solidFill>
                <a:latin typeface="Montserrat"/>
                <a:cs typeface="Montserrat"/>
              </a:rPr>
              <a:t>by the</a:t>
            </a:r>
            <a:r>
              <a:rPr sz="800" spc="5" dirty="0">
                <a:solidFill>
                  <a:srgbClr val="323537"/>
                </a:solidFill>
                <a:latin typeface="Montserrat"/>
                <a:cs typeface="Montserrat"/>
              </a:rPr>
              <a:t> </a:t>
            </a:r>
            <a:r>
              <a:rPr sz="800" dirty="0">
                <a:solidFill>
                  <a:srgbClr val="323537"/>
                </a:solidFill>
                <a:latin typeface="Montserrat"/>
                <a:cs typeface="Montserrat"/>
              </a:rPr>
              <a:t>Plan </a:t>
            </a:r>
            <a:r>
              <a:rPr sz="800" spc="-10" dirty="0">
                <a:solidFill>
                  <a:srgbClr val="323537"/>
                </a:solidFill>
                <a:latin typeface="Montserrat"/>
                <a:cs typeface="Montserrat"/>
              </a:rPr>
              <a:t>Administrator,</a:t>
            </a:r>
            <a:r>
              <a:rPr sz="800" spc="5" dirty="0">
                <a:solidFill>
                  <a:srgbClr val="323537"/>
                </a:solidFill>
                <a:latin typeface="Montserrat"/>
                <a:cs typeface="Montserrat"/>
              </a:rPr>
              <a:t> </a:t>
            </a:r>
            <a:r>
              <a:rPr sz="800" spc="-20" dirty="0">
                <a:solidFill>
                  <a:srgbClr val="323537"/>
                </a:solidFill>
                <a:latin typeface="Montserrat"/>
                <a:cs typeface="Montserrat"/>
              </a:rPr>
              <a:t>when</a:t>
            </a:r>
            <a:r>
              <a:rPr sz="800" dirty="0">
                <a:solidFill>
                  <a:srgbClr val="323537"/>
                </a:solidFill>
                <a:latin typeface="Montserrat"/>
                <a:cs typeface="Montserrat"/>
              </a:rPr>
              <a:t> they</a:t>
            </a:r>
            <a:r>
              <a:rPr sz="800" spc="-15" dirty="0">
                <a:solidFill>
                  <a:srgbClr val="323537"/>
                </a:solidFill>
                <a:latin typeface="Montserrat"/>
                <a:cs typeface="Montserrat"/>
              </a:rPr>
              <a:t> </a:t>
            </a:r>
            <a:r>
              <a:rPr sz="800" dirty="0">
                <a:solidFill>
                  <a:srgbClr val="323537"/>
                </a:solidFill>
                <a:latin typeface="Montserrat"/>
                <a:cs typeface="Montserrat"/>
              </a:rPr>
              <a:t>accept</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Application.</a:t>
            </a:r>
            <a:r>
              <a:rPr sz="800" spc="-10" dirty="0">
                <a:solidFill>
                  <a:srgbClr val="323537"/>
                </a:solidFill>
                <a:latin typeface="Montserrat"/>
                <a:cs typeface="Montserrat"/>
              </a:rPr>
              <a:t> </a:t>
            </a:r>
            <a:r>
              <a:rPr sz="800" dirty="0">
                <a:solidFill>
                  <a:srgbClr val="323537"/>
                </a:solidFill>
                <a:latin typeface="Montserrat"/>
                <a:cs typeface="Montserrat"/>
              </a:rPr>
              <a:t>If</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15" dirty="0">
                <a:solidFill>
                  <a:srgbClr val="323537"/>
                </a:solidFill>
                <a:latin typeface="Montserrat"/>
                <a:cs typeface="Montserrat"/>
              </a:rPr>
              <a:t> </a:t>
            </a:r>
            <a:r>
              <a:rPr sz="800" dirty="0">
                <a:solidFill>
                  <a:srgbClr val="323537"/>
                </a:solidFill>
                <a:latin typeface="Montserrat"/>
                <a:cs typeface="Montserrat"/>
              </a:rPr>
              <a:t>want</a:t>
            </a:r>
            <a:r>
              <a:rPr sz="800" spc="-15" dirty="0">
                <a:solidFill>
                  <a:srgbClr val="323537"/>
                </a:solidFill>
                <a:latin typeface="Montserrat"/>
                <a:cs typeface="Montserrat"/>
              </a:rPr>
              <a:t> </a:t>
            </a:r>
            <a:r>
              <a:rPr sz="800" spc="-25" dirty="0">
                <a:solidFill>
                  <a:srgbClr val="323537"/>
                </a:solidFill>
                <a:latin typeface="Montserrat"/>
                <a:cs typeface="Montserrat"/>
              </a:rPr>
              <a:t>to</a:t>
            </a:r>
            <a:r>
              <a:rPr sz="800" dirty="0">
                <a:solidFill>
                  <a:srgbClr val="323537"/>
                </a:solidFill>
                <a:latin typeface="Montserrat"/>
                <a:cs typeface="Montserrat"/>
              </a:rPr>
              <a:t> cancel</a:t>
            </a:r>
            <a:r>
              <a:rPr sz="800" spc="-5" dirty="0">
                <a:solidFill>
                  <a:srgbClr val="323537"/>
                </a:solidFill>
                <a:latin typeface="Montserrat"/>
                <a:cs typeface="Montserrat"/>
              </a:rPr>
              <a:t> </a:t>
            </a:r>
            <a:r>
              <a:rPr sz="800" dirty="0">
                <a:solidFill>
                  <a:srgbClr val="323537"/>
                </a:solidFill>
                <a:latin typeface="Montserrat"/>
                <a:cs typeface="Montserrat"/>
              </a:rPr>
              <a:t>your Application,</a:t>
            </a:r>
            <a:r>
              <a:rPr sz="800" spc="-5" dirty="0">
                <a:solidFill>
                  <a:srgbClr val="323537"/>
                </a:solidFill>
                <a:latin typeface="Montserrat"/>
                <a:cs typeface="Montserrat"/>
              </a:rPr>
              <a:t> </a:t>
            </a:r>
            <a:r>
              <a:rPr sz="800" dirty="0">
                <a:solidFill>
                  <a:srgbClr val="323537"/>
                </a:solidFill>
                <a:latin typeface="Montserrat"/>
                <a:cs typeface="Montserrat"/>
              </a:rPr>
              <a:t>the Plan </a:t>
            </a:r>
            <a:r>
              <a:rPr sz="800" spc="-10" dirty="0">
                <a:solidFill>
                  <a:srgbClr val="323537"/>
                </a:solidFill>
                <a:latin typeface="Montserrat"/>
                <a:cs typeface="Montserrat"/>
              </a:rPr>
              <a:t>Administrator</a:t>
            </a:r>
            <a:r>
              <a:rPr sz="800" spc="-5" dirty="0">
                <a:solidFill>
                  <a:srgbClr val="323537"/>
                </a:solidFill>
                <a:latin typeface="Montserrat"/>
                <a:cs typeface="Montserrat"/>
              </a:rPr>
              <a:t> </a:t>
            </a:r>
            <a:r>
              <a:rPr sz="800" spc="-20" dirty="0">
                <a:solidFill>
                  <a:srgbClr val="323537"/>
                </a:solidFill>
                <a:latin typeface="Montserrat"/>
                <a:cs typeface="Montserrat"/>
              </a:rPr>
              <a:t>must</a:t>
            </a:r>
            <a:r>
              <a:rPr sz="800" spc="-10" dirty="0">
                <a:solidFill>
                  <a:srgbClr val="323537"/>
                </a:solidFill>
                <a:latin typeface="Montserrat"/>
                <a:cs typeface="Montserrat"/>
              </a:rPr>
              <a:t> receive</a:t>
            </a:r>
            <a:r>
              <a:rPr sz="800" spc="-15"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completed</a:t>
            </a:r>
            <a:r>
              <a:rPr sz="800" spc="-15" dirty="0">
                <a:solidFill>
                  <a:srgbClr val="323537"/>
                </a:solidFill>
                <a:latin typeface="Montserrat"/>
                <a:cs typeface="Montserrat"/>
              </a:rPr>
              <a:t> </a:t>
            </a:r>
            <a:r>
              <a:rPr sz="800" dirty="0">
                <a:solidFill>
                  <a:srgbClr val="323537"/>
                </a:solidFill>
                <a:latin typeface="Montserrat"/>
                <a:cs typeface="Montserrat"/>
              </a:rPr>
              <a:t>cancellation</a:t>
            </a:r>
            <a:r>
              <a:rPr sz="800" spc="-15" dirty="0">
                <a:solidFill>
                  <a:srgbClr val="323537"/>
                </a:solidFill>
                <a:latin typeface="Montserrat"/>
                <a:cs typeface="Montserrat"/>
              </a:rPr>
              <a:t> </a:t>
            </a:r>
            <a:r>
              <a:rPr sz="800" dirty="0">
                <a:solidFill>
                  <a:srgbClr val="323537"/>
                </a:solidFill>
                <a:latin typeface="Montserrat"/>
                <a:cs typeface="Montserrat"/>
              </a:rPr>
              <a:t>notice</a:t>
            </a:r>
            <a:r>
              <a:rPr sz="800" spc="-15" dirty="0">
                <a:solidFill>
                  <a:srgbClr val="323537"/>
                </a:solidFill>
                <a:latin typeface="Montserrat"/>
                <a:cs typeface="Montserrat"/>
              </a:rPr>
              <a:t> </a:t>
            </a:r>
            <a:r>
              <a:rPr sz="800" dirty="0">
                <a:solidFill>
                  <a:srgbClr val="323537"/>
                </a:solidFill>
                <a:latin typeface="Montserrat"/>
                <a:cs typeface="Montserrat"/>
              </a:rPr>
              <a:t>within</a:t>
            </a:r>
            <a:r>
              <a:rPr sz="800" spc="-15" dirty="0">
                <a:solidFill>
                  <a:srgbClr val="323537"/>
                </a:solidFill>
                <a:latin typeface="Montserrat"/>
                <a:cs typeface="Montserrat"/>
              </a:rPr>
              <a:t> </a:t>
            </a:r>
            <a:r>
              <a:rPr sz="800" spc="-25" dirty="0">
                <a:solidFill>
                  <a:srgbClr val="323537"/>
                </a:solidFill>
                <a:latin typeface="Montserrat"/>
                <a:cs typeface="Montserrat"/>
              </a:rPr>
              <a:t>14</a:t>
            </a:r>
            <a:r>
              <a:rPr sz="800" dirty="0">
                <a:solidFill>
                  <a:srgbClr val="323537"/>
                </a:solidFill>
                <a:latin typeface="Montserrat"/>
                <a:cs typeface="Montserrat"/>
              </a:rPr>
              <a:t> days</a:t>
            </a:r>
            <a:r>
              <a:rPr sz="800" spc="-10" dirty="0">
                <a:solidFill>
                  <a:srgbClr val="323537"/>
                </a:solidFill>
                <a:latin typeface="Montserrat"/>
                <a:cs typeface="Montserrat"/>
              </a:rPr>
              <a:t> </a:t>
            </a:r>
            <a:r>
              <a:rPr sz="800" dirty="0">
                <a:solidFill>
                  <a:srgbClr val="323537"/>
                </a:solidFill>
                <a:latin typeface="Montserrat"/>
                <a:cs typeface="Montserrat"/>
              </a:rPr>
              <a:t>from</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date</a:t>
            </a:r>
            <a:r>
              <a:rPr sz="800" spc="-15" dirty="0">
                <a:solidFill>
                  <a:srgbClr val="323537"/>
                </a:solidFill>
                <a:latin typeface="Montserrat"/>
                <a:cs typeface="Montserrat"/>
              </a:rPr>
              <a:t> </a:t>
            </a:r>
            <a:r>
              <a:rPr sz="800" dirty="0">
                <a:solidFill>
                  <a:srgbClr val="323537"/>
                </a:solidFill>
                <a:latin typeface="Montserrat"/>
                <a:cs typeface="Montserrat"/>
              </a:rPr>
              <a:t>they</a:t>
            </a:r>
            <a:r>
              <a:rPr sz="800" spc="-10" dirty="0">
                <a:solidFill>
                  <a:srgbClr val="323537"/>
                </a:solidFill>
                <a:latin typeface="Montserrat"/>
                <a:cs typeface="Montserrat"/>
              </a:rPr>
              <a:t> </a:t>
            </a:r>
            <a:r>
              <a:rPr sz="800" dirty="0">
                <a:solidFill>
                  <a:srgbClr val="323537"/>
                </a:solidFill>
                <a:latin typeface="Montserrat"/>
                <a:cs typeface="Montserrat"/>
              </a:rPr>
              <a:t>send</a:t>
            </a:r>
            <a:r>
              <a:rPr sz="800" spc="-10" dirty="0">
                <a:solidFill>
                  <a:srgbClr val="323537"/>
                </a:solidFill>
                <a:latin typeface="Montserrat"/>
                <a:cs typeface="Montserrat"/>
              </a:rPr>
              <a:t> </a:t>
            </a:r>
            <a:r>
              <a:rPr sz="800" dirty="0">
                <a:solidFill>
                  <a:srgbClr val="323537"/>
                </a:solidFill>
                <a:latin typeface="Montserrat"/>
                <a:cs typeface="Montserrat"/>
              </a:rPr>
              <a:t>it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Cancellation </a:t>
            </a:r>
            <a:r>
              <a:rPr sz="800" dirty="0">
                <a:solidFill>
                  <a:srgbClr val="323537"/>
                </a:solidFill>
                <a:latin typeface="Montserrat"/>
                <a:cs typeface="Montserrat"/>
              </a:rPr>
              <a:t>notices</a:t>
            </a:r>
            <a:r>
              <a:rPr sz="800" spc="-20" dirty="0">
                <a:solidFill>
                  <a:srgbClr val="323537"/>
                </a:solidFill>
                <a:latin typeface="Montserrat"/>
                <a:cs typeface="Montserrat"/>
              </a:rPr>
              <a:t> </a:t>
            </a:r>
            <a:r>
              <a:rPr sz="800" dirty="0">
                <a:solidFill>
                  <a:srgbClr val="323537"/>
                </a:solidFill>
                <a:latin typeface="Montserrat"/>
                <a:cs typeface="Montserrat"/>
              </a:rPr>
              <a:t>should</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15" dirty="0">
                <a:solidFill>
                  <a:srgbClr val="323537"/>
                </a:solidFill>
                <a:latin typeface="Montserrat"/>
                <a:cs typeface="Montserrat"/>
              </a:rPr>
              <a:t> </a:t>
            </a:r>
            <a:r>
              <a:rPr sz="800" dirty="0">
                <a:solidFill>
                  <a:srgbClr val="323537"/>
                </a:solidFill>
                <a:latin typeface="Montserrat"/>
                <a:cs typeface="Montserrat"/>
              </a:rPr>
              <a:t>addressed</a:t>
            </a:r>
            <a:r>
              <a:rPr sz="800" spc="-2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IDAD</a:t>
            </a:r>
            <a:r>
              <a:rPr sz="800" spc="-15" dirty="0">
                <a:solidFill>
                  <a:srgbClr val="323537"/>
                </a:solidFill>
                <a:latin typeface="Montserrat"/>
                <a:cs typeface="Montserrat"/>
              </a:rPr>
              <a:t> </a:t>
            </a:r>
            <a:r>
              <a:rPr sz="800" dirty="0">
                <a:solidFill>
                  <a:srgbClr val="323537"/>
                </a:solidFill>
                <a:latin typeface="Montserrat"/>
                <a:cs typeface="Montserrat"/>
              </a:rPr>
              <a:t>limited,</a:t>
            </a:r>
            <a:r>
              <a:rPr sz="800" spc="-20" dirty="0">
                <a:solidFill>
                  <a:srgbClr val="323537"/>
                </a:solidFill>
                <a:latin typeface="Montserrat"/>
                <a:cs typeface="Montserrat"/>
              </a:rPr>
              <a:t> </a:t>
            </a:r>
            <a:r>
              <a:rPr sz="800" spc="-25" dirty="0">
                <a:solidFill>
                  <a:srgbClr val="323537"/>
                </a:solidFill>
                <a:latin typeface="Montserrat"/>
                <a:cs typeface="Montserrat"/>
              </a:rPr>
              <a:t>c/o</a:t>
            </a:r>
            <a:r>
              <a:rPr sz="800" dirty="0">
                <a:solidFill>
                  <a:srgbClr val="323537"/>
                </a:solidFill>
                <a:latin typeface="Montserrat"/>
                <a:cs typeface="Montserrat"/>
              </a:rPr>
              <a:t> James</a:t>
            </a:r>
            <a:r>
              <a:rPr sz="800" spc="-15" dirty="0">
                <a:solidFill>
                  <a:srgbClr val="323537"/>
                </a:solidFill>
                <a:latin typeface="Montserrat"/>
                <a:cs typeface="Montserrat"/>
              </a:rPr>
              <a:t> </a:t>
            </a:r>
            <a:r>
              <a:rPr sz="800" spc="-10" dirty="0">
                <a:solidFill>
                  <a:srgbClr val="323537"/>
                </a:solidFill>
                <a:latin typeface="Montserrat"/>
                <a:cs typeface="Montserrat"/>
              </a:rPr>
              <a:t>Brearley </a:t>
            </a:r>
            <a:r>
              <a:rPr sz="800" dirty="0">
                <a:solidFill>
                  <a:srgbClr val="323537"/>
                </a:solidFill>
                <a:latin typeface="Montserrat"/>
                <a:cs typeface="Montserrat"/>
              </a:rPr>
              <a:t>&amp;</a:t>
            </a:r>
            <a:r>
              <a:rPr sz="800" spc="-10" dirty="0">
                <a:solidFill>
                  <a:srgbClr val="323537"/>
                </a:solidFill>
                <a:latin typeface="Montserrat"/>
                <a:cs typeface="Montserrat"/>
              </a:rPr>
              <a:t> </a:t>
            </a:r>
            <a:r>
              <a:rPr sz="800" dirty="0">
                <a:solidFill>
                  <a:srgbClr val="323537"/>
                </a:solidFill>
                <a:latin typeface="Montserrat"/>
                <a:cs typeface="Montserrat"/>
              </a:rPr>
              <a:t>Sons</a:t>
            </a:r>
            <a:r>
              <a:rPr sz="800" spc="-10" dirty="0">
                <a:solidFill>
                  <a:srgbClr val="323537"/>
                </a:solidFill>
                <a:latin typeface="Montserrat"/>
                <a:cs typeface="Montserrat"/>
              </a:rPr>
              <a:t> </a:t>
            </a:r>
            <a:r>
              <a:rPr sz="800" dirty="0">
                <a:solidFill>
                  <a:srgbClr val="323537"/>
                </a:solidFill>
                <a:latin typeface="Montserrat"/>
                <a:cs typeface="Montserrat"/>
              </a:rPr>
              <a:t>Limited,</a:t>
            </a:r>
            <a:r>
              <a:rPr sz="800" spc="-10" dirty="0">
                <a:solidFill>
                  <a:srgbClr val="323537"/>
                </a:solidFill>
                <a:latin typeface="Montserrat"/>
                <a:cs typeface="Montserrat"/>
              </a:rPr>
              <a:t> </a:t>
            </a:r>
            <a:r>
              <a:rPr sz="800" dirty="0">
                <a:solidFill>
                  <a:srgbClr val="323537"/>
                </a:solidFill>
                <a:latin typeface="Montserrat"/>
                <a:cs typeface="Montserrat"/>
              </a:rPr>
              <a:t>PO</a:t>
            </a:r>
            <a:r>
              <a:rPr sz="800" spc="-10" dirty="0">
                <a:solidFill>
                  <a:srgbClr val="323537"/>
                </a:solidFill>
                <a:latin typeface="Montserrat"/>
                <a:cs typeface="Montserrat"/>
              </a:rPr>
              <a:t> </a:t>
            </a:r>
            <a:r>
              <a:rPr sz="800" dirty="0">
                <a:solidFill>
                  <a:srgbClr val="323537"/>
                </a:solidFill>
                <a:latin typeface="Montserrat"/>
                <a:cs typeface="Montserrat"/>
              </a:rPr>
              <a:t>Box</a:t>
            </a:r>
            <a:r>
              <a:rPr sz="800" spc="-10" dirty="0">
                <a:solidFill>
                  <a:srgbClr val="323537"/>
                </a:solidFill>
                <a:latin typeface="Montserrat"/>
                <a:cs typeface="Montserrat"/>
              </a:rPr>
              <a:t> </a:t>
            </a:r>
            <a:r>
              <a:rPr sz="800" dirty="0">
                <a:solidFill>
                  <a:srgbClr val="323537"/>
                </a:solidFill>
                <a:latin typeface="Montserrat"/>
                <a:cs typeface="Montserrat"/>
              </a:rPr>
              <a:t>34,</a:t>
            </a:r>
            <a:r>
              <a:rPr sz="800" spc="-10" dirty="0">
                <a:solidFill>
                  <a:srgbClr val="323537"/>
                </a:solidFill>
                <a:latin typeface="Montserrat"/>
                <a:cs typeface="Montserrat"/>
              </a:rPr>
              <a:t> </a:t>
            </a:r>
            <a:r>
              <a:rPr sz="800" dirty="0">
                <a:solidFill>
                  <a:srgbClr val="323537"/>
                </a:solidFill>
                <a:latin typeface="Montserrat"/>
                <a:cs typeface="Montserrat"/>
              </a:rPr>
              <a:t>Unit</a:t>
            </a:r>
            <a:r>
              <a:rPr sz="800" spc="-10" dirty="0">
                <a:solidFill>
                  <a:srgbClr val="323537"/>
                </a:solidFill>
                <a:latin typeface="Montserrat"/>
                <a:cs typeface="Montserrat"/>
              </a:rPr>
              <a:t> </a:t>
            </a:r>
            <a:r>
              <a:rPr sz="800" spc="-25" dirty="0">
                <a:solidFill>
                  <a:srgbClr val="323537"/>
                </a:solidFill>
                <a:latin typeface="Montserrat"/>
                <a:cs typeface="Montserrat"/>
              </a:rPr>
              <a:t>2,</a:t>
            </a:r>
            <a:r>
              <a:rPr sz="800" dirty="0">
                <a:solidFill>
                  <a:srgbClr val="323537"/>
                </a:solidFill>
                <a:latin typeface="Montserrat"/>
                <a:cs typeface="Montserrat"/>
              </a:rPr>
              <a:t> Burton</a:t>
            </a:r>
            <a:r>
              <a:rPr sz="800" spc="-20" dirty="0">
                <a:solidFill>
                  <a:srgbClr val="323537"/>
                </a:solidFill>
                <a:latin typeface="Montserrat"/>
                <a:cs typeface="Montserrat"/>
              </a:rPr>
              <a:t> </a:t>
            </a:r>
            <a:r>
              <a:rPr sz="800" dirty="0">
                <a:solidFill>
                  <a:srgbClr val="323537"/>
                </a:solidFill>
                <a:latin typeface="Montserrat"/>
                <a:cs typeface="Montserrat"/>
              </a:rPr>
              <a:t>Road,</a:t>
            </a:r>
            <a:r>
              <a:rPr sz="800" spc="-15" dirty="0">
                <a:solidFill>
                  <a:srgbClr val="323537"/>
                </a:solidFill>
                <a:latin typeface="Montserrat"/>
                <a:cs typeface="Montserrat"/>
              </a:rPr>
              <a:t> </a:t>
            </a:r>
            <a:r>
              <a:rPr sz="800" dirty="0">
                <a:solidFill>
                  <a:srgbClr val="323537"/>
                </a:solidFill>
                <a:latin typeface="Montserrat"/>
                <a:cs typeface="Montserrat"/>
              </a:rPr>
              <a:t>Blackpool</a:t>
            </a:r>
            <a:r>
              <a:rPr sz="800" spc="-15" dirty="0">
                <a:solidFill>
                  <a:srgbClr val="323537"/>
                </a:solidFill>
                <a:latin typeface="Montserrat"/>
                <a:cs typeface="Montserrat"/>
              </a:rPr>
              <a:t> </a:t>
            </a:r>
            <a:r>
              <a:rPr sz="800" spc="-30" dirty="0">
                <a:solidFill>
                  <a:srgbClr val="323537"/>
                </a:solidFill>
                <a:latin typeface="Montserrat"/>
                <a:cs typeface="Montserrat"/>
              </a:rPr>
              <a:t>FY4</a:t>
            </a:r>
            <a:r>
              <a:rPr sz="800" spc="-20" dirty="0">
                <a:solidFill>
                  <a:srgbClr val="323537"/>
                </a:solidFill>
                <a:latin typeface="Montserrat"/>
                <a:cs typeface="Montserrat"/>
              </a:rPr>
              <a:t> 4WX.</a:t>
            </a:r>
            <a:endParaRPr sz="800">
              <a:latin typeface="Montserrat"/>
              <a:cs typeface="Montserrat"/>
            </a:endParaRPr>
          </a:p>
          <a:p>
            <a:pPr marL="12700" marR="40640">
              <a:lnSpc>
                <a:spcPct val="100000"/>
              </a:lnSpc>
              <a:spcBef>
                <a:spcPts val="850"/>
              </a:spcBef>
            </a:pPr>
            <a:r>
              <a:rPr sz="800" dirty="0">
                <a:solidFill>
                  <a:srgbClr val="323537"/>
                </a:solidFill>
                <a:latin typeface="Montserrat"/>
                <a:cs typeface="Montserrat"/>
              </a:rPr>
              <a:t>Once</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spc="-10" dirty="0">
                <a:solidFill>
                  <a:srgbClr val="323537"/>
                </a:solidFill>
                <a:latin typeface="Montserrat"/>
                <a:cs typeface="Montserrat"/>
              </a:rPr>
              <a:t>Administrator</a:t>
            </a:r>
            <a:r>
              <a:rPr sz="800" spc="15" dirty="0">
                <a:solidFill>
                  <a:srgbClr val="323537"/>
                </a:solidFill>
                <a:latin typeface="Montserrat"/>
                <a:cs typeface="Montserrat"/>
              </a:rPr>
              <a:t> </a:t>
            </a:r>
            <a:r>
              <a:rPr sz="800" spc="-10" dirty="0">
                <a:solidFill>
                  <a:srgbClr val="323537"/>
                </a:solidFill>
                <a:latin typeface="Montserrat"/>
                <a:cs typeface="Montserrat"/>
              </a:rPr>
              <a:t>receives</a:t>
            </a:r>
            <a:r>
              <a:rPr sz="800" spc="10" dirty="0">
                <a:solidFill>
                  <a:srgbClr val="323537"/>
                </a:solidFill>
                <a:latin typeface="Montserrat"/>
                <a:cs typeface="Montserrat"/>
              </a:rPr>
              <a:t> </a:t>
            </a:r>
            <a:r>
              <a:rPr sz="800" spc="-20" dirty="0">
                <a:solidFill>
                  <a:srgbClr val="323537"/>
                </a:solidFill>
                <a:latin typeface="Montserrat"/>
                <a:cs typeface="Montserrat"/>
              </a:rPr>
              <a:t>your</a:t>
            </a:r>
            <a:r>
              <a:rPr sz="800" dirty="0">
                <a:solidFill>
                  <a:srgbClr val="323537"/>
                </a:solidFill>
                <a:latin typeface="Montserrat"/>
                <a:cs typeface="Montserrat"/>
              </a:rPr>
              <a:t> cancellation</a:t>
            </a:r>
            <a:r>
              <a:rPr sz="800" spc="-20" dirty="0">
                <a:solidFill>
                  <a:srgbClr val="323537"/>
                </a:solidFill>
                <a:latin typeface="Montserrat"/>
                <a:cs typeface="Montserrat"/>
              </a:rPr>
              <a:t> </a:t>
            </a:r>
            <a:r>
              <a:rPr sz="800" dirty="0">
                <a:solidFill>
                  <a:srgbClr val="323537"/>
                </a:solidFill>
                <a:latin typeface="Montserrat"/>
                <a:cs typeface="Montserrat"/>
              </a:rPr>
              <a:t>notice,</a:t>
            </a:r>
            <a:r>
              <a:rPr sz="800" spc="-15" dirty="0">
                <a:solidFill>
                  <a:srgbClr val="323537"/>
                </a:solidFill>
                <a:latin typeface="Montserrat"/>
                <a:cs typeface="Montserrat"/>
              </a:rPr>
              <a:t> </a:t>
            </a:r>
            <a:r>
              <a:rPr sz="800" dirty="0">
                <a:solidFill>
                  <a:srgbClr val="323537"/>
                </a:solidFill>
                <a:latin typeface="Montserrat"/>
                <a:cs typeface="Montserrat"/>
              </a:rPr>
              <a:t>they</a:t>
            </a:r>
            <a:r>
              <a:rPr sz="800" spc="-20" dirty="0">
                <a:solidFill>
                  <a:srgbClr val="323537"/>
                </a:solidFill>
                <a:latin typeface="Montserrat"/>
                <a:cs typeface="Montserrat"/>
              </a:rPr>
              <a:t> </a:t>
            </a:r>
            <a:r>
              <a:rPr sz="800" dirty="0">
                <a:solidFill>
                  <a:srgbClr val="323537"/>
                </a:solidFill>
                <a:latin typeface="Montserrat"/>
                <a:cs typeface="Montserrat"/>
              </a:rPr>
              <a:t>will</a:t>
            </a:r>
            <a:r>
              <a:rPr sz="800" spc="-15" dirty="0">
                <a:solidFill>
                  <a:srgbClr val="323537"/>
                </a:solidFill>
                <a:latin typeface="Montserrat"/>
                <a:cs typeface="Montserrat"/>
              </a:rPr>
              <a:t> </a:t>
            </a:r>
            <a:r>
              <a:rPr sz="800" dirty="0">
                <a:solidFill>
                  <a:srgbClr val="323537"/>
                </a:solidFill>
                <a:latin typeface="Montserrat"/>
                <a:cs typeface="Montserrat"/>
              </a:rPr>
              <a:t>cancel</a:t>
            </a:r>
            <a:r>
              <a:rPr sz="800" spc="-20"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spc="-10" dirty="0">
                <a:solidFill>
                  <a:srgbClr val="323537"/>
                </a:solidFill>
                <a:latin typeface="Montserrat"/>
                <a:cs typeface="Montserrat"/>
              </a:rPr>
              <a:t>Application</a:t>
            </a:r>
            <a:endParaRPr sz="800">
              <a:latin typeface="Montserrat"/>
              <a:cs typeface="Montserrat"/>
            </a:endParaRPr>
          </a:p>
        </p:txBody>
      </p:sp>
      <p:sp>
        <p:nvSpPr>
          <p:cNvPr id="18" name="object 18"/>
          <p:cNvSpPr txBox="1"/>
          <p:nvPr/>
        </p:nvSpPr>
        <p:spPr>
          <a:xfrm>
            <a:off x="527300" y="6064720"/>
            <a:ext cx="486346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323537"/>
                </a:solidFill>
                <a:latin typeface="Montserrat"/>
                <a:cs typeface="Montserrat"/>
              </a:rPr>
              <a:t>If</a:t>
            </a:r>
            <a:r>
              <a:rPr sz="1200" b="1" spc="-20" dirty="0">
                <a:solidFill>
                  <a:srgbClr val="323537"/>
                </a:solidFill>
                <a:latin typeface="Montserrat"/>
                <a:cs typeface="Montserrat"/>
              </a:rPr>
              <a:t> </a:t>
            </a:r>
            <a:r>
              <a:rPr sz="1200" b="1" dirty="0">
                <a:solidFill>
                  <a:srgbClr val="323537"/>
                </a:solidFill>
                <a:latin typeface="Montserrat"/>
                <a:cs typeface="Montserrat"/>
              </a:rPr>
              <a:t>I</a:t>
            </a:r>
            <a:r>
              <a:rPr sz="1200" b="1" spc="-20" dirty="0">
                <a:solidFill>
                  <a:srgbClr val="323537"/>
                </a:solidFill>
                <a:latin typeface="Montserrat"/>
                <a:cs typeface="Montserrat"/>
              </a:rPr>
              <a:t> </a:t>
            </a:r>
            <a:r>
              <a:rPr sz="1200" b="1" dirty="0">
                <a:solidFill>
                  <a:srgbClr val="323537"/>
                </a:solidFill>
                <a:latin typeface="Montserrat"/>
                <a:cs typeface="Montserrat"/>
              </a:rPr>
              <a:t>cancel</a:t>
            </a:r>
            <a:r>
              <a:rPr sz="1200" b="1" spc="-20" dirty="0">
                <a:solidFill>
                  <a:srgbClr val="323537"/>
                </a:solidFill>
                <a:latin typeface="Montserrat"/>
                <a:cs typeface="Montserrat"/>
              </a:rPr>
              <a:t> </a:t>
            </a:r>
            <a:r>
              <a:rPr sz="1200" b="1" dirty="0">
                <a:solidFill>
                  <a:srgbClr val="323537"/>
                </a:solidFill>
                <a:latin typeface="Montserrat"/>
                <a:cs typeface="Montserrat"/>
              </a:rPr>
              <a:t>my</a:t>
            </a:r>
            <a:r>
              <a:rPr sz="1200" b="1" spc="-20" dirty="0">
                <a:solidFill>
                  <a:srgbClr val="323537"/>
                </a:solidFill>
                <a:latin typeface="Montserrat"/>
                <a:cs typeface="Montserrat"/>
              </a:rPr>
              <a:t> </a:t>
            </a:r>
            <a:r>
              <a:rPr sz="1200" b="1" dirty="0">
                <a:solidFill>
                  <a:srgbClr val="323537"/>
                </a:solidFill>
                <a:latin typeface="Montserrat"/>
                <a:cs typeface="Montserrat"/>
              </a:rPr>
              <a:t>investment,</a:t>
            </a:r>
            <a:r>
              <a:rPr sz="1200" b="1" spc="-20" dirty="0">
                <a:solidFill>
                  <a:srgbClr val="323537"/>
                </a:solidFill>
                <a:latin typeface="Montserrat"/>
                <a:cs typeface="Montserrat"/>
              </a:rPr>
              <a:t> </a:t>
            </a:r>
            <a:r>
              <a:rPr sz="1200" b="1" dirty="0">
                <a:solidFill>
                  <a:srgbClr val="323537"/>
                </a:solidFill>
                <a:latin typeface="Montserrat"/>
                <a:cs typeface="Montserrat"/>
              </a:rPr>
              <a:t>what</a:t>
            </a:r>
            <a:r>
              <a:rPr sz="1200" b="1" spc="-20" dirty="0">
                <a:solidFill>
                  <a:srgbClr val="323537"/>
                </a:solidFill>
                <a:latin typeface="Montserrat"/>
                <a:cs typeface="Montserrat"/>
              </a:rPr>
              <a:t> </a:t>
            </a:r>
            <a:r>
              <a:rPr sz="1200" b="1" dirty="0">
                <a:solidFill>
                  <a:srgbClr val="323537"/>
                </a:solidFill>
                <a:latin typeface="Montserrat"/>
                <a:cs typeface="Montserrat"/>
              </a:rPr>
              <a:t>happens</a:t>
            </a:r>
            <a:r>
              <a:rPr sz="1200" b="1" spc="-15" dirty="0">
                <a:solidFill>
                  <a:srgbClr val="323537"/>
                </a:solidFill>
                <a:latin typeface="Montserrat"/>
                <a:cs typeface="Montserrat"/>
              </a:rPr>
              <a:t> </a:t>
            </a:r>
            <a:r>
              <a:rPr sz="1200" b="1" dirty="0">
                <a:solidFill>
                  <a:srgbClr val="323537"/>
                </a:solidFill>
                <a:latin typeface="Montserrat"/>
                <a:cs typeface="Montserrat"/>
              </a:rPr>
              <a:t>to</a:t>
            </a:r>
            <a:r>
              <a:rPr sz="1200" b="1" spc="-20" dirty="0">
                <a:solidFill>
                  <a:srgbClr val="323537"/>
                </a:solidFill>
                <a:latin typeface="Montserrat"/>
                <a:cs typeface="Montserrat"/>
              </a:rPr>
              <a:t> </a:t>
            </a:r>
            <a:r>
              <a:rPr sz="1200" b="1" dirty="0">
                <a:solidFill>
                  <a:srgbClr val="323537"/>
                </a:solidFill>
                <a:latin typeface="Montserrat"/>
                <a:cs typeface="Montserrat"/>
              </a:rPr>
              <a:t>any</a:t>
            </a:r>
            <a:r>
              <a:rPr sz="1200" b="1" spc="-20" dirty="0">
                <a:solidFill>
                  <a:srgbClr val="323537"/>
                </a:solidFill>
                <a:latin typeface="Montserrat"/>
                <a:cs typeface="Montserrat"/>
              </a:rPr>
              <a:t> </a:t>
            </a:r>
            <a:r>
              <a:rPr sz="1200" b="1" dirty="0">
                <a:solidFill>
                  <a:srgbClr val="323537"/>
                </a:solidFill>
                <a:latin typeface="Montserrat"/>
                <a:cs typeface="Montserrat"/>
              </a:rPr>
              <a:t>Adviser</a:t>
            </a:r>
            <a:r>
              <a:rPr sz="1200" b="1" spc="-20" dirty="0">
                <a:solidFill>
                  <a:srgbClr val="323537"/>
                </a:solidFill>
                <a:latin typeface="Montserrat"/>
                <a:cs typeface="Montserrat"/>
              </a:rPr>
              <a:t> Fee?</a:t>
            </a:r>
            <a:endParaRPr sz="1200">
              <a:latin typeface="Montserrat"/>
              <a:cs typeface="Montserrat"/>
            </a:endParaRPr>
          </a:p>
        </p:txBody>
      </p:sp>
      <p:sp>
        <p:nvSpPr>
          <p:cNvPr id="19" name="object 19"/>
          <p:cNvSpPr txBox="1"/>
          <p:nvPr/>
        </p:nvSpPr>
        <p:spPr>
          <a:xfrm>
            <a:off x="527300" y="7477721"/>
            <a:ext cx="359346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323537"/>
                </a:solidFill>
                <a:latin typeface="Montserrat"/>
                <a:cs typeface="Montserrat"/>
              </a:rPr>
              <a:t>What</a:t>
            </a:r>
            <a:r>
              <a:rPr sz="1200" b="1" spc="-15" dirty="0">
                <a:solidFill>
                  <a:srgbClr val="323537"/>
                </a:solidFill>
                <a:latin typeface="Montserrat"/>
                <a:cs typeface="Montserrat"/>
              </a:rPr>
              <a:t> </a:t>
            </a:r>
            <a:r>
              <a:rPr sz="1200" b="1" dirty="0">
                <a:solidFill>
                  <a:srgbClr val="323537"/>
                </a:solidFill>
                <a:latin typeface="Montserrat"/>
                <a:cs typeface="Montserrat"/>
              </a:rPr>
              <a:t>happens</a:t>
            </a:r>
            <a:r>
              <a:rPr sz="1200" b="1" spc="-10" dirty="0">
                <a:solidFill>
                  <a:srgbClr val="323537"/>
                </a:solidFill>
                <a:latin typeface="Montserrat"/>
                <a:cs typeface="Montserrat"/>
              </a:rPr>
              <a:t> </a:t>
            </a:r>
            <a:r>
              <a:rPr sz="1200" b="1" dirty="0">
                <a:solidFill>
                  <a:srgbClr val="323537"/>
                </a:solidFill>
                <a:latin typeface="Montserrat"/>
                <a:cs typeface="Montserrat"/>
              </a:rPr>
              <a:t>if</a:t>
            </a:r>
            <a:r>
              <a:rPr sz="1200" b="1" spc="-5" dirty="0">
                <a:solidFill>
                  <a:srgbClr val="323537"/>
                </a:solidFill>
                <a:latin typeface="Montserrat"/>
                <a:cs typeface="Montserrat"/>
              </a:rPr>
              <a:t> </a:t>
            </a:r>
            <a:r>
              <a:rPr sz="1200" b="1" dirty="0">
                <a:solidFill>
                  <a:srgbClr val="323537"/>
                </a:solidFill>
                <a:latin typeface="Montserrat"/>
                <a:cs typeface="Montserrat"/>
              </a:rPr>
              <a:t>the</a:t>
            </a:r>
            <a:r>
              <a:rPr sz="1200" b="1" spc="-10" dirty="0">
                <a:solidFill>
                  <a:srgbClr val="323537"/>
                </a:solidFill>
                <a:latin typeface="Montserrat"/>
                <a:cs typeface="Montserrat"/>
              </a:rPr>
              <a:t> </a:t>
            </a:r>
            <a:r>
              <a:rPr sz="1200" b="1" dirty="0">
                <a:solidFill>
                  <a:srgbClr val="323537"/>
                </a:solidFill>
                <a:latin typeface="Montserrat"/>
                <a:cs typeface="Montserrat"/>
              </a:rPr>
              <a:t>Plan</a:t>
            </a:r>
            <a:r>
              <a:rPr sz="1200" b="1" spc="-5" dirty="0">
                <a:solidFill>
                  <a:srgbClr val="323537"/>
                </a:solidFill>
                <a:latin typeface="Montserrat"/>
                <a:cs typeface="Montserrat"/>
              </a:rPr>
              <a:t> </a:t>
            </a:r>
            <a:r>
              <a:rPr sz="1200" b="1" dirty="0">
                <a:solidFill>
                  <a:srgbClr val="323537"/>
                </a:solidFill>
                <a:latin typeface="Montserrat"/>
                <a:cs typeface="Montserrat"/>
              </a:rPr>
              <a:t>is</a:t>
            </a:r>
            <a:r>
              <a:rPr sz="1200" b="1" spc="-10" dirty="0">
                <a:solidFill>
                  <a:srgbClr val="323537"/>
                </a:solidFill>
                <a:latin typeface="Montserrat"/>
                <a:cs typeface="Montserrat"/>
              </a:rPr>
              <a:t> oversubscribed?</a:t>
            </a:r>
            <a:endParaRPr sz="1200">
              <a:latin typeface="Montserrat"/>
              <a:cs typeface="Montserrat"/>
            </a:endParaRPr>
          </a:p>
        </p:txBody>
      </p:sp>
      <p:sp>
        <p:nvSpPr>
          <p:cNvPr id="20" name="object 20"/>
          <p:cNvSpPr txBox="1"/>
          <p:nvPr/>
        </p:nvSpPr>
        <p:spPr>
          <a:xfrm>
            <a:off x="527300" y="9405202"/>
            <a:ext cx="3630295" cy="471170"/>
          </a:xfrm>
          <a:prstGeom prst="rect">
            <a:avLst/>
          </a:prstGeom>
        </p:spPr>
        <p:txBody>
          <a:bodyPr vert="horz" wrap="square" lIns="0" tIns="97155" rIns="0" bIns="0" rtlCol="0">
            <a:spAutoFit/>
          </a:bodyPr>
          <a:lstStyle/>
          <a:p>
            <a:pPr marL="12700">
              <a:lnSpc>
                <a:spcPct val="100000"/>
              </a:lnSpc>
              <a:spcBef>
                <a:spcPts val="765"/>
              </a:spcBef>
            </a:pPr>
            <a:r>
              <a:rPr sz="1200" b="1" dirty="0">
                <a:solidFill>
                  <a:srgbClr val="323537"/>
                </a:solidFill>
                <a:latin typeface="Montserrat"/>
                <a:cs typeface="Montserrat"/>
              </a:rPr>
              <a:t>What</a:t>
            </a:r>
            <a:r>
              <a:rPr sz="1200" b="1" spc="-25" dirty="0">
                <a:solidFill>
                  <a:srgbClr val="323537"/>
                </a:solidFill>
                <a:latin typeface="Montserrat"/>
                <a:cs typeface="Montserrat"/>
              </a:rPr>
              <a:t> </a:t>
            </a:r>
            <a:r>
              <a:rPr sz="1200" b="1" dirty="0">
                <a:solidFill>
                  <a:srgbClr val="323537"/>
                </a:solidFill>
                <a:latin typeface="Montserrat"/>
                <a:cs typeface="Montserrat"/>
              </a:rPr>
              <a:t>if</a:t>
            </a:r>
            <a:r>
              <a:rPr sz="1200" b="1" spc="-25" dirty="0">
                <a:solidFill>
                  <a:srgbClr val="323537"/>
                </a:solidFill>
                <a:latin typeface="Montserrat"/>
                <a:cs typeface="Montserrat"/>
              </a:rPr>
              <a:t> </a:t>
            </a:r>
            <a:r>
              <a:rPr sz="1200" b="1" dirty="0">
                <a:solidFill>
                  <a:srgbClr val="323537"/>
                </a:solidFill>
                <a:latin typeface="Montserrat"/>
                <a:cs typeface="Montserrat"/>
              </a:rPr>
              <a:t>I</a:t>
            </a:r>
            <a:r>
              <a:rPr sz="1200" b="1" spc="-20" dirty="0">
                <a:solidFill>
                  <a:srgbClr val="323537"/>
                </a:solidFill>
                <a:latin typeface="Montserrat"/>
                <a:cs typeface="Montserrat"/>
              </a:rPr>
              <a:t> </a:t>
            </a:r>
            <a:r>
              <a:rPr sz="1200" b="1" dirty="0">
                <a:solidFill>
                  <a:srgbClr val="323537"/>
                </a:solidFill>
                <a:latin typeface="Montserrat"/>
                <a:cs typeface="Montserrat"/>
              </a:rPr>
              <a:t>have</a:t>
            </a:r>
            <a:r>
              <a:rPr sz="1200" b="1" spc="-20" dirty="0">
                <a:solidFill>
                  <a:srgbClr val="323537"/>
                </a:solidFill>
                <a:latin typeface="Montserrat"/>
                <a:cs typeface="Montserrat"/>
              </a:rPr>
              <a:t> </a:t>
            </a:r>
            <a:r>
              <a:rPr sz="1200" b="1" dirty="0">
                <a:solidFill>
                  <a:srgbClr val="323537"/>
                </a:solidFill>
                <a:latin typeface="Montserrat"/>
                <a:cs typeface="Montserrat"/>
              </a:rPr>
              <a:t>other</a:t>
            </a:r>
            <a:r>
              <a:rPr sz="1200" b="1" spc="-20" dirty="0">
                <a:solidFill>
                  <a:srgbClr val="323537"/>
                </a:solidFill>
                <a:latin typeface="Montserrat"/>
                <a:cs typeface="Montserrat"/>
              </a:rPr>
              <a:t> </a:t>
            </a:r>
            <a:r>
              <a:rPr sz="1200" b="1" spc="-10" dirty="0">
                <a:solidFill>
                  <a:srgbClr val="323537"/>
                </a:solidFill>
                <a:latin typeface="Montserrat"/>
                <a:cs typeface="Montserrat"/>
              </a:rPr>
              <a:t>questions?</a:t>
            </a:r>
            <a:endParaRPr sz="1200">
              <a:latin typeface="Montserrat"/>
              <a:cs typeface="Montserrat"/>
            </a:endParaRPr>
          </a:p>
          <a:p>
            <a:pPr marL="84455">
              <a:lnSpc>
                <a:spcPct val="100000"/>
              </a:lnSpc>
              <a:spcBef>
                <a:spcPts val="440"/>
              </a:spcBef>
            </a:pPr>
            <a:r>
              <a:rPr sz="800" dirty="0">
                <a:solidFill>
                  <a:srgbClr val="323537"/>
                </a:solidFill>
                <a:latin typeface="Montserrat"/>
                <a:cs typeface="Montserrat"/>
              </a:rPr>
              <a:t>If</a:t>
            </a:r>
            <a:r>
              <a:rPr sz="800" spc="-10"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have</a:t>
            </a:r>
            <a:r>
              <a:rPr sz="800" spc="-5" dirty="0">
                <a:solidFill>
                  <a:srgbClr val="323537"/>
                </a:solidFill>
                <a:latin typeface="Montserrat"/>
                <a:cs typeface="Montserrat"/>
              </a:rPr>
              <a:t> </a:t>
            </a:r>
            <a:r>
              <a:rPr sz="800" dirty="0">
                <a:solidFill>
                  <a:srgbClr val="323537"/>
                </a:solidFill>
                <a:latin typeface="Montserrat"/>
                <a:cs typeface="Montserrat"/>
              </a:rPr>
              <a:t>additional</a:t>
            </a:r>
            <a:r>
              <a:rPr sz="800" spc="-10" dirty="0">
                <a:solidFill>
                  <a:srgbClr val="323537"/>
                </a:solidFill>
                <a:latin typeface="Montserrat"/>
                <a:cs typeface="Montserrat"/>
              </a:rPr>
              <a:t> </a:t>
            </a:r>
            <a:r>
              <a:rPr sz="800" dirty="0">
                <a:solidFill>
                  <a:srgbClr val="323537"/>
                </a:solidFill>
                <a:latin typeface="Montserrat"/>
                <a:cs typeface="Montserrat"/>
              </a:rPr>
              <a:t>questions,</a:t>
            </a:r>
            <a:r>
              <a:rPr sz="800" spc="-5" dirty="0">
                <a:solidFill>
                  <a:srgbClr val="323537"/>
                </a:solidFill>
                <a:latin typeface="Montserrat"/>
                <a:cs typeface="Montserrat"/>
              </a:rPr>
              <a:t> </a:t>
            </a:r>
            <a:r>
              <a:rPr sz="800" dirty="0">
                <a:solidFill>
                  <a:srgbClr val="323537"/>
                </a:solidFill>
                <a:latin typeface="Montserrat"/>
                <a:cs typeface="Montserrat"/>
              </a:rPr>
              <a:t>please</a:t>
            </a:r>
            <a:r>
              <a:rPr sz="800" spc="-10" dirty="0">
                <a:solidFill>
                  <a:srgbClr val="323537"/>
                </a:solidFill>
                <a:latin typeface="Montserrat"/>
                <a:cs typeface="Montserrat"/>
              </a:rPr>
              <a:t> </a:t>
            </a:r>
            <a:r>
              <a:rPr sz="800" dirty="0">
                <a:solidFill>
                  <a:srgbClr val="323537"/>
                </a:solidFill>
                <a:latin typeface="Montserrat"/>
                <a:cs typeface="Montserrat"/>
              </a:rPr>
              <a:t>contact</a:t>
            </a:r>
            <a:r>
              <a:rPr sz="800" spc="-10" dirty="0">
                <a:solidFill>
                  <a:srgbClr val="323537"/>
                </a:solidFill>
                <a:latin typeface="Montserrat"/>
                <a:cs typeface="Montserrat"/>
              </a:rPr>
              <a:t> </a:t>
            </a:r>
            <a:r>
              <a:rPr sz="800" dirty="0">
                <a:solidFill>
                  <a:srgbClr val="323537"/>
                </a:solidFill>
                <a:latin typeface="Montserrat"/>
                <a:cs typeface="Montserrat"/>
              </a:rPr>
              <a:t>your</a:t>
            </a:r>
            <a:r>
              <a:rPr sz="800" spc="-5" dirty="0">
                <a:solidFill>
                  <a:srgbClr val="323537"/>
                </a:solidFill>
                <a:latin typeface="Montserrat"/>
                <a:cs typeface="Montserrat"/>
              </a:rPr>
              <a:t> </a:t>
            </a:r>
            <a:r>
              <a:rPr sz="800" dirty="0">
                <a:solidFill>
                  <a:srgbClr val="323537"/>
                </a:solidFill>
                <a:latin typeface="Montserrat"/>
                <a:cs typeface="Montserrat"/>
              </a:rPr>
              <a:t>financial</a:t>
            </a:r>
            <a:r>
              <a:rPr sz="800" spc="-10" dirty="0">
                <a:solidFill>
                  <a:srgbClr val="323537"/>
                </a:solidFill>
                <a:latin typeface="Montserrat"/>
                <a:cs typeface="Montserrat"/>
              </a:rPr>
              <a:t> adviser.</a:t>
            </a:r>
            <a:endParaRPr sz="800">
              <a:latin typeface="Montserrat"/>
              <a:cs typeface="Montserrat"/>
            </a:endParaRPr>
          </a:p>
        </p:txBody>
      </p:sp>
      <p:grpSp>
        <p:nvGrpSpPr>
          <p:cNvPr id="21" name="object 21"/>
          <p:cNvGrpSpPr/>
          <p:nvPr/>
        </p:nvGrpSpPr>
        <p:grpSpPr>
          <a:xfrm>
            <a:off x="6144025" y="1366034"/>
            <a:ext cx="1181100" cy="1181100"/>
            <a:chOff x="6144025" y="1366034"/>
            <a:chExt cx="1181100" cy="1181100"/>
          </a:xfrm>
        </p:grpSpPr>
        <p:sp>
          <p:nvSpPr>
            <p:cNvPr id="22" name="object 22"/>
            <p:cNvSpPr/>
            <p:nvPr/>
          </p:nvSpPr>
          <p:spPr>
            <a:xfrm>
              <a:off x="6163075" y="1385084"/>
              <a:ext cx="1143000" cy="1143000"/>
            </a:xfrm>
            <a:custGeom>
              <a:avLst/>
              <a:gdLst/>
              <a:ahLst/>
              <a:cxnLst/>
              <a:rect l="l" t="t" r="r" b="b"/>
              <a:pathLst>
                <a:path w="1143000" h="1143000">
                  <a:moveTo>
                    <a:pt x="593554" y="0"/>
                  </a:moveTo>
                  <a:lnTo>
                    <a:pt x="549220" y="0"/>
                  </a:lnTo>
                  <a:lnTo>
                    <a:pt x="506574" y="13572"/>
                  </a:lnTo>
                  <a:lnTo>
                    <a:pt x="468987" y="40718"/>
                  </a:lnTo>
                  <a:lnTo>
                    <a:pt x="40718" y="468987"/>
                  </a:lnTo>
                  <a:lnTo>
                    <a:pt x="13572" y="506574"/>
                  </a:lnTo>
                  <a:lnTo>
                    <a:pt x="0" y="549220"/>
                  </a:lnTo>
                  <a:lnTo>
                    <a:pt x="0" y="593551"/>
                  </a:lnTo>
                  <a:lnTo>
                    <a:pt x="13572" y="636194"/>
                  </a:lnTo>
                  <a:lnTo>
                    <a:pt x="40718" y="673775"/>
                  </a:lnTo>
                  <a:lnTo>
                    <a:pt x="468987" y="1102057"/>
                  </a:lnTo>
                  <a:lnTo>
                    <a:pt x="506574" y="1129202"/>
                  </a:lnTo>
                  <a:lnTo>
                    <a:pt x="549220" y="1142775"/>
                  </a:lnTo>
                  <a:lnTo>
                    <a:pt x="593554" y="1142775"/>
                  </a:lnTo>
                  <a:lnTo>
                    <a:pt x="636201" y="1129202"/>
                  </a:lnTo>
                  <a:lnTo>
                    <a:pt x="673787" y="1102057"/>
                  </a:lnTo>
                  <a:lnTo>
                    <a:pt x="1102057" y="673775"/>
                  </a:lnTo>
                  <a:lnTo>
                    <a:pt x="1129202" y="636189"/>
                  </a:lnTo>
                  <a:lnTo>
                    <a:pt x="1142775" y="593546"/>
                  </a:lnTo>
                  <a:lnTo>
                    <a:pt x="1142775" y="549216"/>
                  </a:lnTo>
                  <a:lnTo>
                    <a:pt x="1129202" y="506572"/>
                  </a:lnTo>
                  <a:lnTo>
                    <a:pt x="1102057" y="468987"/>
                  </a:lnTo>
                  <a:lnTo>
                    <a:pt x="673787" y="40718"/>
                  </a:lnTo>
                  <a:lnTo>
                    <a:pt x="636201" y="13572"/>
                  </a:lnTo>
                  <a:lnTo>
                    <a:pt x="593554" y="0"/>
                  </a:lnTo>
                  <a:close/>
                </a:path>
              </a:pathLst>
            </a:custGeom>
            <a:solidFill>
              <a:srgbClr val="39405A"/>
            </a:solidFill>
          </p:spPr>
          <p:txBody>
            <a:bodyPr wrap="square" lIns="0" tIns="0" rIns="0" bIns="0" rtlCol="0"/>
            <a:lstStyle/>
            <a:p>
              <a:endParaRPr/>
            </a:p>
          </p:txBody>
        </p:sp>
        <p:sp>
          <p:nvSpPr>
            <p:cNvPr id="23" name="object 23"/>
            <p:cNvSpPr/>
            <p:nvPr/>
          </p:nvSpPr>
          <p:spPr>
            <a:xfrm>
              <a:off x="6163075" y="1385084"/>
              <a:ext cx="1143000" cy="1143000"/>
            </a:xfrm>
            <a:custGeom>
              <a:avLst/>
              <a:gdLst/>
              <a:ahLst/>
              <a:cxnLst/>
              <a:rect l="l" t="t" r="r" b="b"/>
              <a:pathLst>
                <a:path w="1143000" h="1143000">
                  <a:moveTo>
                    <a:pt x="40718" y="468987"/>
                  </a:moveTo>
                  <a:lnTo>
                    <a:pt x="13572" y="506574"/>
                  </a:lnTo>
                  <a:lnTo>
                    <a:pt x="0" y="549220"/>
                  </a:lnTo>
                  <a:lnTo>
                    <a:pt x="0" y="593551"/>
                  </a:lnTo>
                  <a:lnTo>
                    <a:pt x="13572" y="636194"/>
                  </a:lnTo>
                  <a:lnTo>
                    <a:pt x="40718" y="673775"/>
                  </a:lnTo>
                  <a:lnTo>
                    <a:pt x="468987" y="1102057"/>
                  </a:lnTo>
                  <a:lnTo>
                    <a:pt x="506574" y="1129202"/>
                  </a:lnTo>
                  <a:lnTo>
                    <a:pt x="549220" y="1142775"/>
                  </a:lnTo>
                  <a:lnTo>
                    <a:pt x="593554" y="1142775"/>
                  </a:lnTo>
                  <a:lnTo>
                    <a:pt x="636201" y="1129202"/>
                  </a:lnTo>
                  <a:lnTo>
                    <a:pt x="673787" y="1102057"/>
                  </a:lnTo>
                  <a:lnTo>
                    <a:pt x="1102057" y="673775"/>
                  </a:lnTo>
                  <a:lnTo>
                    <a:pt x="1129202" y="636189"/>
                  </a:lnTo>
                  <a:lnTo>
                    <a:pt x="1142775" y="593546"/>
                  </a:lnTo>
                  <a:lnTo>
                    <a:pt x="1142775" y="549216"/>
                  </a:lnTo>
                  <a:lnTo>
                    <a:pt x="1129202" y="506572"/>
                  </a:lnTo>
                  <a:lnTo>
                    <a:pt x="1102057" y="468987"/>
                  </a:lnTo>
                  <a:lnTo>
                    <a:pt x="673787" y="40718"/>
                  </a:lnTo>
                  <a:lnTo>
                    <a:pt x="636201" y="13572"/>
                  </a:lnTo>
                  <a:lnTo>
                    <a:pt x="593554" y="0"/>
                  </a:lnTo>
                  <a:lnTo>
                    <a:pt x="549220" y="0"/>
                  </a:lnTo>
                  <a:lnTo>
                    <a:pt x="506574" y="13572"/>
                  </a:lnTo>
                  <a:lnTo>
                    <a:pt x="468987" y="40718"/>
                  </a:lnTo>
                  <a:lnTo>
                    <a:pt x="40718" y="468987"/>
                  </a:lnTo>
                  <a:close/>
                </a:path>
              </a:pathLst>
            </a:custGeom>
            <a:ln w="38100">
              <a:solidFill>
                <a:srgbClr val="3E8B73"/>
              </a:solidFill>
            </a:ln>
          </p:spPr>
          <p:txBody>
            <a:bodyPr wrap="square" lIns="0" tIns="0" rIns="0" bIns="0" rtlCol="0"/>
            <a:lstStyle/>
            <a:p>
              <a:endParaRPr/>
            </a:p>
          </p:txBody>
        </p:sp>
        <p:sp>
          <p:nvSpPr>
            <p:cNvPr id="24" name="object 24"/>
            <p:cNvSpPr/>
            <p:nvPr/>
          </p:nvSpPr>
          <p:spPr>
            <a:xfrm>
              <a:off x="6499631" y="1711108"/>
              <a:ext cx="469900" cy="502920"/>
            </a:xfrm>
            <a:custGeom>
              <a:avLst/>
              <a:gdLst/>
              <a:ahLst/>
              <a:cxnLst/>
              <a:rect l="l" t="t" r="r" b="b"/>
              <a:pathLst>
                <a:path w="469900" h="502919">
                  <a:moveTo>
                    <a:pt x="195656" y="215061"/>
                  </a:moveTo>
                  <a:lnTo>
                    <a:pt x="192633" y="212039"/>
                  </a:lnTo>
                  <a:lnTo>
                    <a:pt x="70523" y="212039"/>
                  </a:lnTo>
                  <a:lnTo>
                    <a:pt x="67513" y="215061"/>
                  </a:lnTo>
                  <a:lnTo>
                    <a:pt x="67513" y="222504"/>
                  </a:lnTo>
                  <a:lnTo>
                    <a:pt x="70523" y="225526"/>
                  </a:lnTo>
                  <a:lnTo>
                    <a:pt x="188912" y="225526"/>
                  </a:lnTo>
                  <a:lnTo>
                    <a:pt x="192633" y="225526"/>
                  </a:lnTo>
                  <a:lnTo>
                    <a:pt x="195656" y="222504"/>
                  </a:lnTo>
                  <a:lnTo>
                    <a:pt x="195656" y="215061"/>
                  </a:lnTo>
                  <a:close/>
                </a:path>
                <a:path w="469900" h="502919">
                  <a:moveTo>
                    <a:pt x="195656" y="149301"/>
                  </a:moveTo>
                  <a:lnTo>
                    <a:pt x="192633" y="146278"/>
                  </a:lnTo>
                  <a:lnTo>
                    <a:pt x="70523" y="146278"/>
                  </a:lnTo>
                  <a:lnTo>
                    <a:pt x="67513" y="149301"/>
                  </a:lnTo>
                  <a:lnTo>
                    <a:pt x="67513" y="156743"/>
                  </a:lnTo>
                  <a:lnTo>
                    <a:pt x="70523" y="159766"/>
                  </a:lnTo>
                  <a:lnTo>
                    <a:pt x="188912" y="159766"/>
                  </a:lnTo>
                  <a:lnTo>
                    <a:pt x="192633" y="159766"/>
                  </a:lnTo>
                  <a:lnTo>
                    <a:pt x="195656" y="156743"/>
                  </a:lnTo>
                  <a:lnTo>
                    <a:pt x="195656" y="149301"/>
                  </a:lnTo>
                  <a:close/>
                </a:path>
                <a:path w="469900" h="502919">
                  <a:moveTo>
                    <a:pt x="306374" y="412343"/>
                  </a:moveTo>
                  <a:lnTo>
                    <a:pt x="303352" y="409321"/>
                  </a:lnTo>
                  <a:lnTo>
                    <a:pt x="70523" y="409321"/>
                  </a:lnTo>
                  <a:lnTo>
                    <a:pt x="67500" y="412343"/>
                  </a:lnTo>
                  <a:lnTo>
                    <a:pt x="67500" y="419785"/>
                  </a:lnTo>
                  <a:lnTo>
                    <a:pt x="70523" y="422808"/>
                  </a:lnTo>
                  <a:lnTo>
                    <a:pt x="299631" y="422808"/>
                  </a:lnTo>
                  <a:lnTo>
                    <a:pt x="303352" y="422808"/>
                  </a:lnTo>
                  <a:lnTo>
                    <a:pt x="306374" y="419785"/>
                  </a:lnTo>
                  <a:lnTo>
                    <a:pt x="306374" y="412343"/>
                  </a:lnTo>
                  <a:close/>
                </a:path>
                <a:path w="469900" h="502919">
                  <a:moveTo>
                    <a:pt x="351345" y="346583"/>
                  </a:moveTo>
                  <a:lnTo>
                    <a:pt x="348322" y="343560"/>
                  </a:lnTo>
                  <a:lnTo>
                    <a:pt x="70535" y="343560"/>
                  </a:lnTo>
                  <a:lnTo>
                    <a:pt x="67513" y="346583"/>
                  </a:lnTo>
                  <a:lnTo>
                    <a:pt x="67513" y="354025"/>
                  </a:lnTo>
                  <a:lnTo>
                    <a:pt x="70535" y="357047"/>
                  </a:lnTo>
                  <a:lnTo>
                    <a:pt x="344601" y="357047"/>
                  </a:lnTo>
                  <a:lnTo>
                    <a:pt x="348322" y="357047"/>
                  </a:lnTo>
                  <a:lnTo>
                    <a:pt x="351345" y="354025"/>
                  </a:lnTo>
                  <a:lnTo>
                    <a:pt x="351345" y="346583"/>
                  </a:lnTo>
                  <a:close/>
                </a:path>
                <a:path w="469900" h="502919">
                  <a:moveTo>
                    <a:pt x="351345" y="280822"/>
                  </a:moveTo>
                  <a:lnTo>
                    <a:pt x="348322" y="277799"/>
                  </a:lnTo>
                  <a:lnTo>
                    <a:pt x="70535" y="277799"/>
                  </a:lnTo>
                  <a:lnTo>
                    <a:pt x="67513" y="280822"/>
                  </a:lnTo>
                  <a:lnTo>
                    <a:pt x="67513" y="288264"/>
                  </a:lnTo>
                  <a:lnTo>
                    <a:pt x="70535" y="291287"/>
                  </a:lnTo>
                  <a:lnTo>
                    <a:pt x="344601" y="291287"/>
                  </a:lnTo>
                  <a:lnTo>
                    <a:pt x="348322" y="291287"/>
                  </a:lnTo>
                  <a:lnTo>
                    <a:pt x="351345" y="288264"/>
                  </a:lnTo>
                  <a:lnTo>
                    <a:pt x="351345" y="280822"/>
                  </a:lnTo>
                  <a:close/>
                </a:path>
                <a:path w="469900" h="502919">
                  <a:moveTo>
                    <a:pt x="418846" y="51219"/>
                  </a:moveTo>
                  <a:lnTo>
                    <a:pt x="415823" y="48196"/>
                  </a:lnTo>
                  <a:lnTo>
                    <a:pt x="405358" y="48196"/>
                  </a:lnTo>
                  <a:lnTo>
                    <a:pt x="405358" y="61683"/>
                  </a:lnTo>
                  <a:lnTo>
                    <a:pt x="405358" y="488848"/>
                  </a:lnTo>
                  <a:lnTo>
                    <a:pt x="13487" y="488848"/>
                  </a:lnTo>
                  <a:lnTo>
                    <a:pt x="13487" y="61683"/>
                  </a:lnTo>
                  <a:lnTo>
                    <a:pt x="405358" y="61683"/>
                  </a:lnTo>
                  <a:lnTo>
                    <a:pt x="405358" y="48196"/>
                  </a:lnTo>
                  <a:lnTo>
                    <a:pt x="3022" y="48196"/>
                  </a:lnTo>
                  <a:lnTo>
                    <a:pt x="0" y="51219"/>
                  </a:lnTo>
                  <a:lnTo>
                    <a:pt x="0" y="499313"/>
                  </a:lnTo>
                  <a:lnTo>
                    <a:pt x="3022" y="502335"/>
                  </a:lnTo>
                  <a:lnTo>
                    <a:pt x="415823" y="502335"/>
                  </a:lnTo>
                  <a:lnTo>
                    <a:pt x="418846" y="499313"/>
                  </a:lnTo>
                  <a:lnTo>
                    <a:pt x="418846" y="488848"/>
                  </a:lnTo>
                  <a:lnTo>
                    <a:pt x="418846" y="61683"/>
                  </a:lnTo>
                  <a:lnTo>
                    <a:pt x="418846" y="51219"/>
                  </a:lnTo>
                  <a:close/>
                </a:path>
                <a:path w="469900" h="502919">
                  <a:moveTo>
                    <a:pt x="469658" y="3022"/>
                  </a:moveTo>
                  <a:lnTo>
                    <a:pt x="466636" y="0"/>
                  </a:lnTo>
                  <a:lnTo>
                    <a:pt x="53835" y="0"/>
                  </a:lnTo>
                  <a:lnTo>
                    <a:pt x="50812" y="3022"/>
                  </a:lnTo>
                  <a:lnTo>
                    <a:pt x="50812" y="10477"/>
                  </a:lnTo>
                  <a:lnTo>
                    <a:pt x="53835" y="13487"/>
                  </a:lnTo>
                  <a:lnTo>
                    <a:pt x="456171" y="13487"/>
                  </a:lnTo>
                  <a:lnTo>
                    <a:pt x="456171" y="451116"/>
                  </a:lnTo>
                  <a:lnTo>
                    <a:pt x="459193" y="454139"/>
                  </a:lnTo>
                  <a:lnTo>
                    <a:pt x="462915" y="454139"/>
                  </a:lnTo>
                  <a:lnTo>
                    <a:pt x="466636" y="454139"/>
                  </a:lnTo>
                  <a:lnTo>
                    <a:pt x="469658" y="451116"/>
                  </a:lnTo>
                  <a:lnTo>
                    <a:pt x="469658" y="3022"/>
                  </a:lnTo>
                  <a:close/>
                </a:path>
              </a:pathLst>
            </a:custGeom>
            <a:solidFill>
              <a:srgbClr val="FFFFFF"/>
            </a:solidFill>
          </p:spPr>
          <p:txBody>
            <a:bodyPr wrap="square" lIns="0" tIns="0" rIns="0" bIns="0" rtlCol="0"/>
            <a:lstStyle/>
            <a:p>
              <a:endParaRPr/>
            </a:p>
          </p:txBody>
        </p:sp>
        <p:pic>
          <p:nvPicPr>
            <p:cNvPr id="25" name="object 25"/>
            <p:cNvPicPr/>
            <p:nvPr/>
          </p:nvPicPr>
          <p:blipFill>
            <a:blip r:embed="rId4" cstate="print"/>
            <a:stretch>
              <a:fillRect/>
            </a:stretch>
          </p:blipFill>
          <p:spPr>
            <a:xfrm>
              <a:off x="6752056" y="1838833"/>
              <a:ext cx="98920" cy="98920"/>
            </a:xfrm>
            <a:prstGeom prst="rect">
              <a:avLst/>
            </a:prstGeom>
          </p:spPr>
        </p:pic>
      </p:grpSp>
      <p:grpSp>
        <p:nvGrpSpPr>
          <p:cNvPr id="26" name="object 26"/>
          <p:cNvGrpSpPr/>
          <p:nvPr/>
        </p:nvGrpSpPr>
        <p:grpSpPr>
          <a:xfrm>
            <a:off x="6144025" y="9088034"/>
            <a:ext cx="1181100" cy="1181100"/>
            <a:chOff x="6144025" y="9088034"/>
            <a:chExt cx="1181100" cy="1181100"/>
          </a:xfrm>
        </p:grpSpPr>
        <p:sp>
          <p:nvSpPr>
            <p:cNvPr id="27" name="object 27"/>
            <p:cNvSpPr/>
            <p:nvPr/>
          </p:nvSpPr>
          <p:spPr>
            <a:xfrm>
              <a:off x="6163075" y="9107084"/>
              <a:ext cx="1143000" cy="1143000"/>
            </a:xfrm>
            <a:custGeom>
              <a:avLst/>
              <a:gdLst/>
              <a:ahLst/>
              <a:cxnLst/>
              <a:rect l="l" t="t" r="r" b="b"/>
              <a:pathLst>
                <a:path w="1143000" h="1143000">
                  <a:moveTo>
                    <a:pt x="593554" y="0"/>
                  </a:moveTo>
                  <a:lnTo>
                    <a:pt x="549220" y="0"/>
                  </a:lnTo>
                  <a:lnTo>
                    <a:pt x="506574" y="13572"/>
                  </a:lnTo>
                  <a:lnTo>
                    <a:pt x="468987" y="40718"/>
                  </a:lnTo>
                  <a:lnTo>
                    <a:pt x="40718" y="468987"/>
                  </a:lnTo>
                  <a:lnTo>
                    <a:pt x="13572" y="506574"/>
                  </a:lnTo>
                  <a:lnTo>
                    <a:pt x="0" y="549220"/>
                  </a:lnTo>
                  <a:lnTo>
                    <a:pt x="0" y="593551"/>
                  </a:lnTo>
                  <a:lnTo>
                    <a:pt x="13572" y="636194"/>
                  </a:lnTo>
                  <a:lnTo>
                    <a:pt x="40718" y="673775"/>
                  </a:lnTo>
                  <a:lnTo>
                    <a:pt x="468987" y="1102057"/>
                  </a:lnTo>
                  <a:lnTo>
                    <a:pt x="506574" y="1129202"/>
                  </a:lnTo>
                  <a:lnTo>
                    <a:pt x="549220" y="1142775"/>
                  </a:lnTo>
                  <a:lnTo>
                    <a:pt x="593554" y="1142775"/>
                  </a:lnTo>
                  <a:lnTo>
                    <a:pt x="636201" y="1129202"/>
                  </a:lnTo>
                  <a:lnTo>
                    <a:pt x="673787" y="1102057"/>
                  </a:lnTo>
                  <a:lnTo>
                    <a:pt x="1102057" y="673775"/>
                  </a:lnTo>
                  <a:lnTo>
                    <a:pt x="1129202" y="636189"/>
                  </a:lnTo>
                  <a:lnTo>
                    <a:pt x="1142775" y="593546"/>
                  </a:lnTo>
                  <a:lnTo>
                    <a:pt x="1142775" y="549216"/>
                  </a:lnTo>
                  <a:lnTo>
                    <a:pt x="1129202" y="506572"/>
                  </a:lnTo>
                  <a:lnTo>
                    <a:pt x="1102057" y="468987"/>
                  </a:lnTo>
                  <a:lnTo>
                    <a:pt x="673787" y="40718"/>
                  </a:lnTo>
                  <a:lnTo>
                    <a:pt x="636201" y="13572"/>
                  </a:lnTo>
                  <a:lnTo>
                    <a:pt x="593554" y="0"/>
                  </a:lnTo>
                  <a:close/>
                </a:path>
              </a:pathLst>
            </a:custGeom>
            <a:solidFill>
              <a:srgbClr val="39405A"/>
            </a:solidFill>
          </p:spPr>
          <p:txBody>
            <a:bodyPr wrap="square" lIns="0" tIns="0" rIns="0" bIns="0" rtlCol="0"/>
            <a:lstStyle/>
            <a:p>
              <a:endParaRPr/>
            </a:p>
          </p:txBody>
        </p:sp>
        <p:sp>
          <p:nvSpPr>
            <p:cNvPr id="28" name="object 28"/>
            <p:cNvSpPr/>
            <p:nvPr/>
          </p:nvSpPr>
          <p:spPr>
            <a:xfrm>
              <a:off x="6163075" y="9107084"/>
              <a:ext cx="1143000" cy="1143000"/>
            </a:xfrm>
            <a:custGeom>
              <a:avLst/>
              <a:gdLst/>
              <a:ahLst/>
              <a:cxnLst/>
              <a:rect l="l" t="t" r="r" b="b"/>
              <a:pathLst>
                <a:path w="1143000" h="1143000">
                  <a:moveTo>
                    <a:pt x="40718" y="468987"/>
                  </a:moveTo>
                  <a:lnTo>
                    <a:pt x="13572" y="506574"/>
                  </a:lnTo>
                  <a:lnTo>
                    <a:pt x="0" y="549220"/>
                  </a:lnTo>
                  <a:lnTo>
                    <a:pt x="0" y="593551"/>
                  </a:lnTo>
                  <a:lnTo>
                    <a:pt x="13572" y="636194"/>
                  </a:lnTo>
                  <a:lnTo>
                    <a:pt x="40718" y="673775"/>
                  </a:lnTo>
                  <a:lnTo>
                    <a:pt x="468987" y="1102057"/>
                  </a:lnTo>
                  <a:lnTo>
                    <a:pt x="506574" y="1129202"/>
                  </a:lnTo>
                  <a:lnTo>
                    <a:pt x="549220" y="1142775"/>
                  </a:lnTo>
                  <a:lnTo>
                    <a:pt x="593554" y="1142775"/>
                  </a:lnTo>
                  <a:lnTo>
                    <a:pt x="636201" y="1129202"/>
                  </a:lnTo>
                  <a:lnTo>
                    <a:pt x="673787" y="1102057"/>
                  </a:lnTo>
                  <a:lnTo>
                    <a:pt x="1102057" y="673775"/>
                  </a:lnTo>
                  <a:lnTo>
                    <a:pt x="1129202" y="636189"/>
                  </a:lnTo>
                  <a:lnTo>
                    <a:pt x="1142775" y="593546"/>
                  </a:lnTo>
                  <a:lnTo>
                    <a:pt x="1142775" y="549216"/>
                  </a:lnTo>
                  <a:lnTo>
                    <a:pt x="1129202" y="506572"/>
                  </a:lnTo>
                  <a:lnTo>
                    <a:pt x="1102057" y="468987"/>
                  </a:lnTo>
                  <a:lnTo>
                    <a:pt x="673787" y="40718"/>
                  </a:lnTo>
                  <a:lnTo>
                    <a:pt x="636201" y="13572"/>
                  </a:lnTo>
                  <a:lnTo>
                    <a:pt x="593554" y="0"/>
                  </a:lnTo>
                  <a:lnTo>
                    <a:pt x="549220" y="0"/>
                  </a:lnTo>
                  <a:lnTo>
                    <a:pt x="506574" y="13572"/>
                  </a:lnTo>
                  <a:lnTo>
                    <a:pt x="468987" y="40718"/>
                  </a:lnTo>
                  <a:lnTo>
                    <a:pt x="40718" y="468987"/>
                  </a:lnTo>
                  <a:close/>
                </a:path>
              </a:pathLst>
            </a:custGeom>
            <a:ln w="38100">
              <a:solidFill>
                <a:srgbClr val="3E8B73"/>
              </a:solidFill>
            </a:ln>
          </p:spPr>
          <p:txBody>
            <a:bodyPr wrap="square" lIns="0" tIns="0" rIns="0" bIns="0" rtlCol="0"/>
            <a:lstStyle/>
            <a:p>
              <a:endParaRPr/>
            </a:p>
          </p:txBody>
        </p:sp>
        <p:pic>
          <p:nvPicPr>
            <p:cNvPr id="29" name="object 29"/>
            <p:cNvPicPr/>
            <p:nvPr/>
          </p:nvPicPr>
          <p:blipFill>
            <a:blip r:embed="rId5" cstate="print"/>
            <a:stretch>
              <a:fillRect/>
            </a:stretch>
          </p:blipFill>
          <p:spPr>
            <a:xfrm>
              <a:off x="6456715" y="9566018"/>
              <a:ext cx="250685" cy="85610"/>
            </a:xfrm>
            <a:prstGeom prst="rect">
              <a:avLst/>
            </a:prstGeom>
          </p:spPr>
        </p:pic>
        <p:pic>
          <p:nvPicPr>
            <p:cNvPr id="30" name="object 30"/>
            <p:cNvPicPr/>
            <p:nvPr/>
          </p:nvPicPr>
          <p:blipFill>
            <a:blip r:embed="rId6" cstate="print"/>
            <a:stretch>
              <a:fillRect/>
            </a:stretch>
          </p:blipFill>
          <p:spPr>
            <a:xfrm>
              <a:off x="6528449" y="9430323"/>
              <a:ext cx="107213" cy="107226"/>
            </a:xfrm>
            <a:prstGeom prst="rect">
              <a:avLst/>
            </a:prstGeom>
          </p:spPr>
        </p:pic>
        <p:pic>
          <p:nvPicPr>
            <p:cNvPr id="31" name="object 31"/>
            <p:cNvPicPr/>
            <p:nvPr/>
          </p:nvPicPr>
          <p:blipFill>
            <a:blip r:embed="rId7" cstate="print"/>
            <a:stretch>
              <a:fillRect/>
            </a:stretch>
          </p:blipFill>
          <p:spPr>
            <a:xfrm>
              <a:off x="6774215" y="9839989"/>
              <a:ext cx="250685" cy="85585"/>
            </a:xfrm>
            <a:prstGeom prst="rect">
              <a:avLst/>
            </a:prstGeom>
          </p:spPr>
        </p:pic>
        <p:pic>
          <p:nvPicPr>
            <p:cNvPr id="32" name="object 32"/>
            <p:cNvPicPr/>
            <p:nvPr/>
          </p:nvPicPr>
          <p:blipFill>
            <a:blip r:embed="rId8" cstate="print"/>
            <a:stretch>
              <a:fillRect/>
            </a:stretch>
          </p:blipFill>
          <p:spPr>
            <a:xfrm>
              <a:off x="6845949" y="9704284"/>
              <a:ext cx="107226" cy="107226"/>
            </a:xfrm>
            <a:prstGeom prst="rect">
              <a:avLst/>
            </a:prstGeom>
          </p:spPr>
        </p:pic>
        <p:sp>
          <p:nvSpPr>
            <p:cNvPr id="33" name="object 33"/>
            <p:cNvSpPr/>
            <p:nvPr/>
          </p:nvSpPr>
          <p:spPr>
            <a:xfrm>
              <a:off x="6472428" y="9430334"/>
              <a:ext cx="537210" cy="494665"/>
            </a:xfrm>
            <a:custGeom>
              <a:avLst/>
              <a:gdLst/>
              <a:ahLst/>
              <a:cxnLst/>
              <a:rect l="l" t="t" r="r" b="b"/>
              <a:pathLst>
                <a:path w="537209" h="494665">
                  <a:moveTo>
                    <a:pt x="267525" y="381647"/>
                  </a:moveTo>
                  <a:lnTo>
                    <a:pt x="266141" y="379336"/>
                  </a:lnTo>
                  <a:lnTo>
                    <a:pt x="246265" y="368922"/>
                  </a:lnTo>
                  <a:lnTo>
                    <a:pt x="246265" y="384149"/>
                  </a:lnTo>
                  <a:lnTo>
                    <a:pt x="200520" y="408152"/>
                  </a:lnTo>
                  <a:lnTo>
                    <a:pt x="199136" y="410451"/>
                  </a:lnTo>
                  <a:lnTo>
                    <a:pt x="199136" y="443255"/>
                  </a:lnTo>
                  <a:lnTo>
                    <a:pt x="196380" y="457873"/>
                  </a:lnTo>
                  <a:lnTo>
                    <a:pt x="188887" y="469823"/>
                  </a:lnTo>
                  <a:lnTo>
                    <a:pt x="177787" y="477888"/>
                  </a:lnTo>
                  <a:lnTo>
                    <a:pt x="164211" y="480847"/>
                  </a:lnTo>
                  <a:lnTo>
                    <a:pt x="48399" y="480847"/>
                  </a:lnTo>
                  <a:lnTo>
                    <a:pt x="34823" y="477888"/>
                  </a:lnTo>
                  <a:lnTo>
                    <a:pt x="23723" y="469823"/>
                  </a:lnTo>
                  <a:lnTo>
                    <a:pt x="16230" y="457873"/>
                  </a:lnTo>
                  <a:lnTo>
                    <a:pt x="13487" y="443255"/>
                  </a:lnTo>
                  <a:lnTo>
                    <a:pt x="13487" y="325043"/>
                  </a:lnTo>
                  <a:lnTo>
                    <a:pt x="16230" y="310426"/>
                  </a:lnTo>
                  <a:lnTo>
                    <a:pt x="23723" y="298475"/>
                  </a:lnTo>
                  <a:lnTo>
                    <a:pt x="34823" y="290410"/>
                  </a:lnTo>
                  <a:lnTo>
                    <a:pt x="48399" y="287451"/>
                  </a:lnTo>
                  <a:lnTo>
                    <a:pt x="164211" y="287451"/>
                  </a:lnTo>
                  <a:lnTo>
                    <a:pt x="177787" y="290410"/>
                  </a:lnTo>
                  <a:lnTo>
                    <a:pt x="188887" y="298475"/>
                  </a:lnTo>
                  <a:lnTo>
                    <a:pt x="196380" y="310426"/>
                  </a:lnTo>
                  <a:lnTo>
                    <a:pt x="199136" y="325043"/>
                  </a:lnTo>
                  <a:lnTo>
                    <a:pt x="199136" y="357847"/>
                  </a:lnTo>
                  <a:lnTo>
                    <a:pt x="200520" y="360159"/>
                  </a:lnTo>
                  <a:lnTo>
                    <a:pt x="246265" y="384149"/>
                  </a:lnTo>
                  <a:lnTo>
                    <a:pt x="246265" y="368922"/>
                  </a:lnTo>
                  <a:lnTo>
                    <a:pt x="212623" y="351269"/>
                  </a:lnTo>
                  <a:lnTo>
                    <a:pt x="212623" y="325043"/>
                  </a:lnTo>
                  <a:lnTo>
                    <a:pt x="208813" y="305181"/>
                  </a:lnTo>
                  <a:lnTo>
                    <a:pt x="198424" y="288937"/>
                  </a:lnTo>
                  <a:lnTo>
                    <a:pt x="196329" y="287451"/>
                  </a:lnTo>
                  <a:lnTo>
                    <a:pt x="183032" y="277977"/>
                  </a:lnTo>
                  <a:lnTo>
                    <a:pt x="164211" y="273964"/>
                  </a:lnTo>
                  <a:lnTo>
                    <a:pt x="48399" y="273964"/>
                  </a:lnTo>
                  <a:lnTo>
                    <a:pt x="29565" y="277977"/>
                  </a:lnTo>
                  <a:lnTo>
                    <a:pt x="14185" y="288937"/>
                  </a:lnTo>
                  <a:lnTo>
                    <a:pt x="3810" y="305181"/>
                  </a:lnTo>
                  <a:lnTo>
                    <a:pt x="0" y="325043"/>
                  </a:lnTo>
                  <a:lnTo>
                    <a:pt x="0" y="443255"/>
                  </a:lnTo>
                  <a:lnTo>
                    <a:pt x="3810" y="463118"/>
                  </a:lnTo>
                  <a:lnTo>
                    <a:pt x="14185" y="479361"/>
                  </a:lnTo>
                  <a:lnTo>
                    <a:pt x="29565" y="490308"/>
                  </a:lnTo>
                  <a:lnTo>
                    <a:pt x="48399" y="494334"/>
                  </a:lnTo>
                  <a:lnTo>
                    <a:pt x="164211" y="494334"/>
                  </a:lnTo>
                  <a:lnTo>
                    <a:pt x="183032" y="490308"/>
                  </a:lnTo>
                  <a:lnTo>
                    <a:pt x="196329" y="480847"/>
                  </a:lnTo>
                  <a:lnTo>
                    <a:pt x="198424" y="479361"/>
                  </a:lnTo>
                  <a:lnTo>
                    <a:pt x="208813" y="463118"/>
                  </a:lnTo>
                  <a:lnTo>
                    <a:pt x="212623" y="443255"/>
                  </a:lnTo>
                  <a:lnTo>
                    <a:pt x="212623" y="417029"/>
                  </a:lnTo>
                  <a:lnTo>
                    <a:pt x="266141" y="388962"/>
                  </a:lnTo>
                  <a:lnTo>
                    <a:pt x="267525" y="386651"/>
                  </a:lnTo>
                  <a:lnTo>
                    <a:pt x="267525" y="381647"/>
                  </a:lnTo>
                  <a:close/>
                </a:path>
                <a:path w="537209" h="494665">
                  <a:moveTo>
                    <a:pt x="536752" y="51079"/>
                  </a:moveTo>
                  <a:lnTo>
                    <a:pt x="532942" y="31216"/>
                  </a:lnTo>
                  <a:lnTo>
                    <a:pt x="523265" y="16078"/>
                  </a:lnTo>
                  <a:lnTo>
                    <a:pt x="523265" y="51079"/>
                  </a:lnTo>
                  <a:lnTo>
                    <a:pt x="523265" y="169291"/>
                  </a:lnTo>
                  <a:lnTo>
                    <a:pt x="520522" y="183908"/>
                  </a:lnTo>
                  <a:lnTo>
                    <a:pt x="513029" y="195859"/>
                  </a:lnTo>
                  <a:lnTo>
                    <a:pt x="501929" y="203923"/>
                  </a:lnTo>
                  <a:lnTo>
                    <a:pt x="488340" y="206883"/>
                  </a:lnTo>
                  <a:lnTo>
                    <a:pt x="372529" y="206883"/>
                  </a:lnTo>
                  <a:lnTo>
                    <a:pt x="358952" y="203923"/>
                  </a:lnTo>
                  <a:lnTo>
                    <a:pt x="347853" y="195859"/>
                  </a:lnTo>
                  <a:lnTo>
                    <a:pt x="340372" y="183908"/>
                  </a:lnTo>
                  <a:lnTo>
                    <a:pt x="337616" y="169291"/>
                  </a:lnTo>
                  <a:lnTo>
                    <a:pt x="337616" y="136486"/>
                  </a:lnTo>
                  <a:lnTo>
                    <a:pt x="336219" y="134188"/>
                  </a:lnTo>
                  <a:lnTo>
                    <a:pt x="290474" y="110185"/>
                  </a:lnTo>
                  <a:lnTo>
                    <a:pt x="336219" y="86182"/>
                  </a:lnTo>
                  <a:lnTo>
                    <a:pt x="337616" y="83883"/>
                  </a:lnTo>
                  <a:lnTo>
                    <a:pt x="337616" y="51079"/>
                  </a:lnTo>
                  <a:lnTo>
                    <a:pt x="340372" y="36461"/>
                  </a:lnTo>
                  <a:lnTo>
                    <a:pt x="347853" y="24511"/>
                  </a:lnTo>
                  <a:lnTo>
                    <a:pt x="358952" y="16446"/>
                  </a:lnTo>
                  <a:lnTo>
                    <a:pt x="372529" y="13487"/>
                  </a:lnTo>
                  <a:lnTo>
                    <a:pt x="488340" y="13487"/>
                  </a:lnTo>
                  <a:lnTo>
                    <a:pt x="501929" y="16446"/>
                  </a:lnTo>
                  <a:lnTo>
                    <a:pt x="513029" y="24511"/>
                  </a:lnTo>
                  <a:lnTo>
                    <a:pt x="520522" y="36461"/>
                  </a:lnTo>
                  <a:lnTo>
                    <a:pt x="523265" y="51079"/>
                  </a:lnTo>
                  <a:lnTo>
                    <a:pt x="523265" y="16078"/>
                  </a:lnTo>
                  <a:lnTo>
                    <a:pt x="522566" y="14973"/>
                  </a:lnTo>
                  <a:lnTo>
                    <a:pt x="520471" y="13487"/>
                  </a:lnTo>
                  <a:lnTo>
                    <a:pt x="507174" y="4025"/>
                  </a:lnTo>
                  <a:lnTo>
                    <a:pt x="488340" y="0"/>
                  </a:lnTo>
                  <a:lnTo>
                    <a:pt x="372529" y="0"/>
                  </a:lnTo>
                  <a:lnTo>
                    <a:pt x="353707" y="4025"/>
                  </a:lnTo>
                  <a:lnTo>
                    <a:pt x="338328" y="14973"/>
                  </a:lnTo>
                  <a:lnTo>
                    <a:pt x="327939" y="31216"/>
                  </a:lnTo>
                  <a:lnTo>
                    <a:pt x="324129" y="51079"/>
                  </a:lnTo>
                  <a:lnTo>
                    <a:pt x="324129" y="77304"/>
                  </a:lnTo>
                  <a:lnTo>
                    <a:pt x="270598" y="105384"/>
                  </a:lnTo>
                  <a:lnTo>
                    <a:pt x="269214" y="107683"/>
                  </a:lnTo>
                  <a:lnTo>
                    <a:pt x="269214" y="112687"/>
                  </a:lnTo>
                  <a:lnTo>
                    <a:pt x="270598" y="114998"/>
                  </a:lnTo>
                  <a:lnTo>
                    <a:pt x="324129" y="143065"/>
                  </a:lnTo>
                  <a:lnTo>
                    <a:pt x="324129" y="169291"/>
                  </a:lnTo>
                  <a:lnTo>
                    <a:pt x="327939" y="189153"/>
                  </a:lnTo>
                  <a:lnTo>
                    <a:pt x="338328" y="205397"/>
                  </a:lnTo>
                  <a:lnTo>
                    <a:pt x="353707" y="216357"/>
                  </a:lnTo>
                  <a:lnTo>
                    <a:pt x="372529" y="220370"/>
                  </a:lnTo>
                  <a:lnTo>
                    <a:pt x="488340" y="220370"/>
                  </a:lnTo>
                  <a:lnTo>
                    <a:pt x="507174" y="216357"/>
                  </a:lnTo>
                  <a:lnTo>
                    <a:pt x="520471" y="206883"/>
                  </a:lnTo>
                  <a:lnTo>
                    <a:pt x="522566" y="205397"/>
                  </a:lnTo>
                  <a:lnTo>
                    <a:pt x="532942" y="189153"/>
                  </a:lnTo>
                  <a:lnTo>
                    <a:pt x="536752" y="169291"/>
                  </a:lnTo>
                  <a:lnTo>
                    <a:pt x="536752" y="51079"/>
                  </a:lnTo>
                  <a:close/>
                </a:path>
              </a:pathLst>
            </a:custGeom>
            <a:solidFill>
              <a:srgbClr val="FFFFFF"/>
            </a:solidFill>
          </p:spPr>
          <p:txBody>
            <a:bodyPr wrap="square" lIns="0" tIns="0" rIns="0" bIns="0" rtlCol="0"/>
            <a:lstStyle/>
            <a:p>
              <a:endParaRPr/>
            </a:p>
          </p:txBody>
        </p:sp>
        <p:pic>
          <p:nvPicPr>
            <p:cNvPr id="34" name="object 34"/>
            <p:cNvPicPr/>
            <p:nvPr/>
          </p:nvPicPr>
          <p:blipFill>
            <a:blip r:embed="rId9" cstate="print"/>
            <a:stretch>
              <a:fillRect/>
            </a:stretch>
          </p:blipFill>
          <p:spPr>
            <a:xfrm>
              <a:off x="6857276" y="9486199"/>
              <a:ext cx="95389" cy="105079"/>
            </a:xfrm>
            <a:prstGeom prst="rect">
              <a:avLst/>
            </a:prstGeom>
          </p:spPr>
        </p:pic>
        <p:pic>
          <p:nvPicPr>
            <p:cNvPr id="35" name="object 35"/>
            <p:cNvPicPr/>
            <p:nvPr/>
          </p:nvPicPr>
          <p:blipFill>
            <a:blip r:embed="rId10" cstate="print"/>
            <a:stretch>
              <a:fillRect/>
            </a:stretch>
          </p:blipFill>
          <p:spPr>
            <a:xfrm>
              <a:off x="6539181" y="9762349"/>
              <a:ext cx="88671" cy="87045"/>
            </a:xfrm>
            <a:prstGeom prst="rect">
              <a:avLst/>
            </a:prstGeom>
          </p:spPr>
        </p:pic>
      </p:grpSp>
      <p:sp>
        <p:nvSpPr>
          <p:cNvPr id="36" name="object 36"/>
          <p:cNvSpPr txBox="1"/>
          <p:nvPr/>
        </p:nvSpPr>
        <p:spPr>
          <a:xfrm>
            <a:off x="6661739" y="4138271"/>
            <a:ext cx="142875" cy="239395"/>
          </a:xfrm>
          <a:prstGeom prst="rect">
            <a:avLst/>
          </a:prstGeom>
        </p:spPr>
        <p:txBody>
          <a:bodyPr vert="horz" wrap="square" lIns="0" tIns="12700" rIns="0" bIns="0" rtlCol="0">
            <a:spAutoFit/>
          </a:bodyPr>
          <a:lstStyle/>
          <a:p>
            <a:pPr marL="12700">
              <a:lnSpc>
                <a:spcPct val="100000"/>
              </a:lnSpc>
              <a:spcBef>
                <a:spcPts val="100"/>
              </a:spcBef>
            </a:pPr>
            <a:r>
              <a:rPr sz="1400" spc="-50" dirty="0">
                <a:solidFill>
                  <a:srgbClr val="FFFFFF"/>
                </a:solidFill>
                <a:latin typeface="Montserrat"/>
                <a:cs typeface="Montserrat"/>
              </a:rPr>
              <a:t>X</a:t>
            </a:r>
            <a:endParaRPr sz="1400">
              <a:latin typeface="Montserrat"/>
              <a:cs typeface="Montserrat"/>
            </a:endParaRPr>
          </a:p>
        </p:txBody>
      </p:sp>
      <p:sp>
        <p:nvSpPr>
          <p:cNvPr id="37" name="object 37"/>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15</a:t>
            </a:fld>
            <a:endParaRPr spc="-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1272879"/>
            <a:ext cx="1562735" cy="3124835"/>
          </a:xfrm>
          <a:custGeom>
            <a:avLst/>
            <a:gdLst/>
            <a:ahLst/>
            <a:cxnLst/>
            <a:rect l="l" t="t" r="r" b="b"/>
            <a:pathLst>
              <a:path w="1562735" h="3124835">
                <a:moveTo>
                  <a:pt x="16546" y="0"/>
                </a:moveTo>
                <a:lnTo>
                  <a:pt x="0" y="0"/>
                </a:lnTo>
                <a:lnTo>
                  <a:pt x="0" y="3124248"/>
                </a:lnTo>
                <a:lnTo>
                  <a:pt x="30106" y="3124248"/>
                </a:lnTo>
                <a:lnTo>
                  <a:pt x="74986" y="3109965"/>
                </a:lnTo>
                <a:lnTo>
                  <a:pt x="114540" y="3081399"/>
                </a:lnTo>
                <a:lnTo>
                  <a:pt x="1519274" y="1676665"/>
                </a:lnTo>
                <a:lnTo>
                  <a:pt x="1547840" y="1637107"/>
                </a:lnTo>
                <a:lnTo>
                  <a:pt x="1562123" y="1592226"/>
                </a:lnTo>
                <a:lnTo>
                  <a:pt x="1562123" y="1545572"/>
                </a:lnTo>
                <a:lnTo>
                  <a:pt x="1547840" y="1500692"/>
                </a:lnTo>
                <a:lnTo>
                  <a:pt x="1519274" y="1461133"/>
                </a:lnTo>
                <a:lnTo>
                  <a:pt x="100989" y="42848"/>
                </a:lnTo>
                <a:lnTo>
                  <a:pt x="61429" y="14282"/>
                </a:lnTo>
                <a:lnTo>
                  <a:pt x="16546" y="0"/>
                </a:lnTo>
                <a:close/>
              </a:path>
            </a:pathLst>
          </a:custGeom>
          <a:solidFill>
            <a:srgbClr val="3E8B73">
              <a:alpha val="5000"/>
            </a:srgbClr>
          </a:solidFill>
        </p:spPr>
        <p:txBody>
          <a:bodyPr wrap="square" lIns="0" tIns="0" rIns="0" bIns="0" rtlCol="0"/>
          <a:lstStyle/>
          <a:p>
            <a:endParaRPr/>
          </a:p>
        </p:txBody>
      </p:sp>
      <p:grpSp>
        <p:nvGrpSpPr>
          <p:cNvPr id="7" name="object 7"/>
          <p:cNvGrpSpPr/>
          <p:nvPr/>
        </p:nvGrpSpPr>
        <p:grpSpPr>
          <a:xfrm>
            <a:off x="4146350" y="1040135"/>
            <a:ext cx="2759710" cy="5403850"/>
            <a:chOff x="4146350" y="2624650"/>
            <a:chExt cx="2759710" cy="5403850"/>
          </a:xfrm>
        </p:grpSpPr>
        <p:sp>
          <p:nvSpPr>
            <p:cNvPr id="8" name="object 8"/>
            <p:cNvSpPr/>
            <p:nvPr/>
          </p:nvSpPr>
          <p:spPr>
            <a:xfrm>
              <a:off x="4146350" y="2631000"/>
              <a:ext cx="2759710" cy="0"/>
            </a:xfrm>
            <a:custGeom>
              <a:avLst/>
              <a:gdLst/>
              <a:ahLst/>
              <a:cxnLst/>
              <a:rect l="l" t="t" r="r" b="b"/>
              <a:pathLst>
                <a:path w="2759709">
                  <a:moveTo>
                    <a:pt x="0" y="0"/>
                  </a:moveTo>
                  <a:lnTo>
                    <a:pt x="2759303" y="0"/>
                  </a:lnTo>
                </a:path>
              </a:pathLst>
            </a:custGeom>
            <a:ln w="12700">
              <a:solidFill>
                <a:srgbClr val="FFFFFF"/>
              </a:solidFill>
            </a:ln>
          </p:spPr>
          <p:txBody>
            <a:bodyPr wrap="square" lIns="0" tIns="0" rIns="0" bIns="0" rtlCol="0"/>
            <a:lstStyle/>
            <a:p>
              <a:endParaRPr/>
            </a:p>
          </p:txBody>
        </p:sp>
        <p:sp>
          <p:nvSpPr>
            <p:cNvPr id="9" name="object 9"/>
            <p:cNvSpPr/>
            <p:nvPr/>
          </p:nvSpPr>
          <p:spPr>
            <a:xfrm>
              <a:off x="4146350" y="8022002"/>
              <a:ext cx="2759710" cy="0"/>
            </a:xfrm>
            <a:custGeom>
              <a:avLst/>
              <a:gdLst/>
              <a:ahLst/>
              <a:cxnLst/>
              <a:rect l="l" t="t" r="r" b="b"/>
              <a:pathLst>
                <a:path w="2759709">
                  <a:moveTo>
                    <a:pt x="0" y="0"/>
                  </a:moveTo>
                  <a:lnTo>
                    <a:pt x="2759303" y="0"/>
                  </a:lnTo>
                </a:path>
              </a:pathLst>
            </a:custGeom>
            <a:ln w="12700">
              <a:solidFill>
                <a:srgbClr val="FFFFFF"/>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16</a:t>
            </a:fld>
            <a:endParaRPr spc="-25" dirty="0"/>
          </a:p>
        </p:txBody>
      </p:sp>
      <p:sp>
        <p:nvSpPr>
          <p:cNvPr id="20" name="object 2">
            <a:extLst>
              <a:ext uri="{FF2B5EF4-FFF2-40B4-BE49-F238E27FC236}">
                <a16:creationId xmlns:a16="http://schemas.microsoft.com/office/drawing/2014/main" id="{8127961E-7FFB-9B19-0434-EA59A9E474E6}"/>
              </a:ext>
            </a:extLst>
          </p:cNvPr>
          <p:cNvSpPr txBox="1"/>
          <p:nvPr/>
        </p:nvSpPr>
        <p:spPr>
          <a:xfrm>
            <a:off x="347300" y="340798"/>
            <a:ext cx="3354704" cy="8153514"/>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DISCLAIMERS</a:t>
            </a:r>
            <a:endParaRPr sz="1600" dirty="0">
              <a:latin typeface="Montserrat"/>
              <a:cs typeface="Montserrat"/>
            </a:endParaRPr>
          </a:p>
          <a:p>
            <a:pPr marL="12700" marR="262890">
              <a:lnSpc>
                <a:spcPct val="100000"/>
              </a:lnSpc>
              <a:spcBef>
                <a:spcPts val="1775"/>
              </a:spcBef>
            </a:pP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way</a:t>
            </a:r>
            <a:r>
              <a:rPr sz="900" spc="-10" dirty="0">
                <a:solidFill>
                  <a:srgbClr val="323537"/>
                </a:solidFill>
                <a:latin typeface="Montserrat"/>
                <a:cs typeface="Montserrat"/>
              </a:rPr>
              <a:t> </a:t>
            </a:r>
            <a:r>
              <a:rPr sz="900" dirty="0">
                <a:solidFill>
                  <a:srgbClr val="323537"/>
                </a:solidFill>
                <a:latin typeface="Montserrat"/>
                <a:cs typeface="Montserrat"/>
              </a:rPr>
              <a:t>sponsored,</a:t>
            </a:r>
            <a:r>
              <a:rPr sz="900" spc="-5" dirty="0">
                <a:solidFill>
                  <a:srgbClr val="323537"/>
                </a:solidFill>
                <a:latin typeface="Montserrat"/>
                <a:cs typeface="Montserrat"/>
              </a:rPr>
              <a:t> </a:t>
            </a:r>
            <a:r>
              <a:rPr sz="900" dirty="0">
                <a:solidFill>
                  <a:srgbClr val="323537"/>
                </a:solidFill>
                <a:latin typeface="Montserrat"/>
                <a:cs typeface="Montserrat"/>
              </a:rPr>
              <a:t>endorsed,</a:t>
            </a:r>
            <a:r>
              <a:rPr sz="900" spc="-5" dirty="0">
                <a:solidFill>
                  <a:srgbClr val="323537"/>
                </a:solidFill>
                <a:latin typeface="Montserrat"/>
                <a:cs typeface="Montserrat"/>
              </a:rPr>
              <a:t> </a:t>
            </a:r>
            <a:r>
              <a:rPr sz="900" spc="-20" dirty="0">
                <a:solidFill>
                  <a:srgbClr val="323537"/>
                </a:solidFill>
                <a:latin typeface="Montserrat"/>
                <a:cs typeface="Montserrat"/>
              </a:rPr>
              <a:t>sold </a:t>
            </a:r>
            <a:r>
              <a:rPr sz="900" dirty="0">
                <a:solidFill>
                  <a:srgbClr val="323537"/>
                </a:solidFill>
                <a:latin typeface="Montserrat"/>
                <a:cs typeface="Montserrat"/>
              </a:rPr>
              <a:t>or</a:t>
            </a:r>
            <a:r>
              <a:rPr sz="900" spc="-30" dirty="0">
                <a:solidFill>
                  <a:srgbClr val="323537"/>
                </a:solidFill>
                <a:latin typeface="Montserrat"/>
                <a:cs typeface="Montserrat"/>
              </a:rPr>
              <a:t> </a:t>
            </a:r>
            <a:r>
              <a:rPr sz="900" dirty="0">
                <a:solidFill>
                  <a:srgbClr val="323537"/>
                </a:solidFill>
                <a:latin typeface="Montserrat"/>
                <a:cs typeface="Montserrat"/>
              </a:rPr>
              <a:t>promoted</a:t>
            </a:r>
            <a:r>
              <a:rPr sz="900" spc="-30" dirty="0">
                <a:solidFill>
                  <a:srgbClr val="323537"/>
                </a:solidFill>
                <a:latin typeface="Montserrat"/>
                <a:cs typeface="Montserrat"/>
              </a:rPr>
              <a:t> </a:t>
            </a:r>
            <a:r>
              <a:rPr sz="900" dirty="0">
                <a:solidFill>
                  <a:srgbClr val="323537"/>
                </a:solidFill>
                <a:latin typeface="Montserrat"/>
                <a:cs typeface="Montserrat"/>
              </a:rPr>
              <a:t>by</a:t>
            </a:r>
            <a:r>
              <a:rPr sz="900" spc="-25" dirty="0">
                <a:solidFill>
                  <a:srgbClr val="323537"/>
                </a:solidFill>
                <a:latin typeface="Montserrat"/>
                <a:cs typeface="Montserrat"/>
              </a:rPr>
              <a:t> </a:t>
            </a:r>
            <a:r>
              <a:rPr sz="900" dirty="0">
                <a:solidFill>
                  <a:srgbClr val="323537"/>
                </a:solidFill>
                <a:latin typeface="Montserrat"/>
                <a:cs typeface="Montserrat"/>
              </a:rPr>
              <a:t>FTSE</a:t>
            </a:r>
            <a:r>
              <a:rPr sz="900" spc="-30" dirty="0">
                <a:solidFill>
                  <a:srgbClr val="323537"/>
                </a:solidFill>
                <a:latin typeface="Montserrat"/>
                <a:cs typeface="Montserrat"/>
              </a:rPr>
              <a:t> </a:t>
            </a:r>
            <a:r>
              <a:rPr sz="900" dirty="0">
                <a:solidFill>
                  <a:srgbClr val="323537"/>
                </a:solidFill>
                <a:latin typeface="Montserrat"/>
                <a:cs typeface="Montserrat"/>
              </a:rPr>
              <a:t>International</a:t>
            </a:r>
            <a:r>
              <a:rPr sz="900" spc="-30" dirty="0">
                <a:solidFill>
                  <a:srgbClr val="323537"/>
                </a:solidFill>
                <a:latin typeface="Montserrat"/>
                <a:cs typeface="Montserrat"/>
              </a:rPr>
              <a:t> </a:t>
            </a:r>
            <a:r>
              <a:rPr sz="900" dirty="0">
                <a:solidFill>
                  <a:srgbClr val="323537"/>
                </a:solidFill>
                <a:latin typeface="Montserrat"/>
                <a:cs typeface="Montserrat"/>
              </a:rPr>
              <a:t>Limited</a:t>
            </a:r>
            <a:r>
              <a:rPr sz="900" spc="-25" dirty="0">
                <a:solidFill>
                  <a:srgbClr val="323537"/>
                </a:solidFill>
                <a:latin typeface="Montserrat"/>
                <a:cs typeface="Montserrat"/>
              </a:rPr>
              <a:t> </a:t>
            </a:r>
            <a:r>
              <a:rPr sz="900" dirty="0">
                <a:solidFill>
                  <a:srgbClr val="323537"/>
                </a:solidFill>
                <a:latin typeface="Montserrat"/>
                <a:cs typeface="Montserrat"/>
              </a:rPr>
              <a:t>(“FTSE”)</a:t>
            </a:r>
            <a:r>
              <a:rPr sz="900" spc="-30" dirty="0">
                <a:solidFill>
                  <a:srgbClr val="323537"/>
                </a:solidFill>
                <a:latin typeface="Montserrat"/>
                <a:cs typeface="Montserrat"/>
              </a:rPr>
              <a:t> </a:t>
            </a:r>
            <a:r>
              <a:rPr sz="900" spc="-25" dirty="0">
                <a:solidFill>
                  <a:srgbClr val="323537"/>
                </a:solidFill>
                <a:latin typeface="Montserrat"/>
                <a:cs typeface="Montserrat"/>
              </a:rPr>
              <a:t>or</a:t>
            </a:r>
            <a:endParaRPr sz="900" dirty="0">
              <a:latin typeface="Montserrat"/>
              <a:cs typeface="Montserrat"/>
            </a:endParaRPr>
          </a:p>
          <a:p>
            <a:pPr marL="12700" marR="121285">
              <a:lnSpc>
                <a:spcPct val="100000"/>
              </a:lnSpc>
            </a:pP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London</a:t>
            </a:r>
            <a:r>
              <a:rPr sz="900" spc="-20" dirty="0">
                <a:solidFill>
                  <a:srgbClr val="323537"/>
                </a:solidFill>
                <a:latin typeface="Montserrat"/>
                <a:cs typeface="Montserrat"/>
              </a:rPr>
              <a:t> </a:t>
            </a:r>
            <a:r>
              <a:rPr sz="900" dirty="0">
                <a:solidFill>
                  <a:srgbClr val="323537"/>
                </a:solidFill>
                <a:latin typeface="Montserrat"/>
                <a:cs typeface="Montserrat"/>
              </a:rPr>
              <a:t>Stock</a:t>
            </a:r>
            <a:r>
              <a:rPr sz="900" spc="-20" dirty="0">
                <a:solidFill>
                  <a:srgbClr val="323537"/>
                </a:solidFill>
                <a:latin typeface="Montserrat"/>
                <a:cs typeface="Montserrat"/>
              </a:rPr>
              <a:t> </a:t>
            </a:r>
            <a:r>
              <a:rPr sz="900" spc="-10" dirty="0">
                <a:solidFill>
                  <a:srgbClr val="323537"/>
                </a:solidFill>
                <a:latin typeface="Montserrat"/>
                <a:cs typeface="Montserrat"/>
              </a:rPr>
              <a:t>Exchange</a:t>
            </a:r>
            <a:r>
              <a:rPr sz="900" spc="-20" dirty="0">
                <a:solidFill>
                  <a:srgbClr val="323537"/>
                </a:solidFill>
                <a:latin typeface="Montserrat"/>
                <a:cs typeface="Montserrat"/>
              </a:rPr>
              <a:t> </a:t>
            </a:r>
            <a:r>
              <a:rPr sz="900" dirty="0">
                <a:solidFill>
                  <a:srgbClr val="323537"/>
                </a:solidFill>
                <a:latin typeface="Montserrat"/>
                <a:cs typeface="Montserrat"/>
              </a:rPr>
              <a:t>Group</a:t>
            </a:r>
            <a:r>
              <a:rPr sz="900" spc="-20" dirty="0">
                <a:solidFill>
                  <a:srgbClr val="323537"/>
                </a:solidFill>
                <a:latin typeface="Montserrat"/>
                <a:cs typeface="Montserrat"/>
              </a:rPr>
              <a:t> </a:t>
            </a:r>
            <a:r>
              <a:rPr sz="900" dirty="0">
                <a:solidFill>
                  <a:srgbClr val="323537"/>
                </a:solidFill>
                <a:latin typeface="Montserrat"/>
                <a:cs typeface="Montserrat"/>
              </a:rPr>
              <a:t>companies</a:t>
            </a:r>
            <a:r>
              <a:rPr sz="900" spc="-20" dirty="0">
                <a:solidFill>
                  <a:srgbClr val="323537"/>
                </a:solidFill>
                <a:latin typeface="Montserrat"/>
                <a:cs typeface="Montserrat"/>
              </a:rPr>
              <a:t> </a:t>
            </a:r>
            <a:r>
              <a:rPr sz="900" spc="-10" dirty="0">
                <a:solidFill>
                  <a:srgbClr val="323537"/>
                </a:solidFill>
                <a:latin typeface="Montserrat"/>
                <a:cs typeface="Montserrat"/>
              </a:rPr>
              <a:t>(“LSEG”) </a:t>
            </a:r>
            <a:r>
              <a:rPr sz="900" dirty="0">
                <a:solidFill>
                  <a:srgbClr val="323537"/>
                </a:solidFill>
                <a:latin typeface="Montserrat"/>
                <a:cs typeface="Montserrat"/>
              </a:rPr>
              <a:t>(together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“Licensor</a:t>
            </a:r>
            <a:r>
              <a:rPr sz="900" spc="-15" dirty="0">
                <a:solidFill>
                  <a:srgbClr val="323537"/>
                </a:solidFill>
                <a:latin typeface="Montserrat"/>
                <a:cs typeface="Montserrat"/>
              </a:rPr>
              <a:t> </a:t>
            </a:r>
            <a:r>
              <a:rPr sz="900" dirty="0">
                <a:solidFill>
                  <a:srgbClr val="323537"/>
                </a:solidFill>
                <a:latin typeface="Montserrat"/>
                <a:cs typeface="Montserrat"/>
              </a:rPr>
              <a:t>Parties”)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none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Licensor</a:t>
            </a:r>
            <a:r>
              <a:rPr sz="900" spc="-15" dirty="0">
                <a:solidFill>
                  <a:srgbClr val="323537"/>
                </a:solidFill>
                <a:latin typeface="Montserrat"/>
                <a:cs typeface="Montserrat"/>
              </a:rPr>
              <a:t> </a:t>
            </a:r>
            <a:r>
              <a:rPr sz="900" dirty="0">
                <a:solidFill>
                  <a:srgbClr val="323537"/>
                </a:solidFill>
                <a:latin typeface="Montserrat"/>
                <a:cs typeface="Montserrat"/>
              </a:rPr>
              <a:t>Parties</a:t>
            </a:r>
            <a:r>
              <a:rPr sz="900" spc="-15" dirty="0">
                <a:solidFill>
                  <a:srgbClr val="323537"/>
                </a:solidFill>
                <a:latin typeface="Montserrat"/>
                <a:cs typeface="Montserrat"/>
              </a:rPr>
              <a:t> </a:t>
            </a:r>
            <a:r>
              <a:rPr sz="900" dirty="0">
                <a:solidFill>
                  <a:srgbClr val="323537"/>
                </a:solidFill>
                <a:latin typeface="Montserrat"/>
                <a:cs typeface="Montserrat"/>
              </a:rPr>
              <a:t>make</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claim,</a:t>
            </a:r>
            <a:r>
              <a:rPr sz="900" spc="-10" dirty="0">
                <a:solidFill>
                  <a:srgbClr val="323537"/>
                </a:solidFill>
                <a:latin typeface="Montserrat"/>
                <a:cs typeface="Montserrat"/>
              </a:rPr>
              <a:t> </a:t>
            </a:r>
            <a:r>
              <a:rPr sz="900" dirty="0">
                <a:solidFill>
                  <a:srgbClr val="323537"/>
                </a:solidFill>
                <a:latin typeface="Montserrat"/>
                <a:cs typeface="Montserrat"/>
              </a:rPr>
              <a:t>prediction,</a:t>
            </a:r>
            <a:r>
              <a:rPr sz="900" spc="-15" dirty="0">
                <a:solidFill>
                  <a:srgbClr val="323537"/>
                </a:solidFill>
                <a:latin typeface="Montserrat"/>
                <a:cs typeface="Montserrat"/>
              </a:rPr>
              <a:t> </a:t>
            </a:r>
            <a:r>
              <a:rPr sz="900" dirty="0">
                <a:solidFill>
                  <a:srgbClr val="323537"/>
                </a:solidFill>
                <a:latin typeface="Montserrat"/>
                <a:cs typeface="Montserrat"/>
              </a:rPr>
              <a:t>warranty</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representation</a:t>
            </a:r>
            <a:r>
              <a:rPr sz="900" spc="-25" dirty="0">
                <a:solidFill>
                  <a:srgbClr val="323537"/>
                </a:solidFill>
                <a:latin typeface="Montserrat"/>
                <a:cs typeface="Montserrat"/>
              </a:rPr>
              <a:t> </a:t>
            </a:r>
            <a:r>
              <a:rPr sz="900" dirty="0">
                <a:solidFill>
                  <a:srgbClr val="323537"/>
                </a:solidFill>
                <a:latin typeface="Montserrat"/>
                <a:cs typeface="Montserrat"/>
              </a:rPr>
              <a:t>whatsoever,</a:t>
            </a:r>
            <a:r>
              <a:rPr sz="900" spc="-25" dirty="0">
                <a:solidFill>
                  <a:srgbClr val="323537"/>
                </a:solidFill>
                <a:latin typeface="Montserrat"/>
                <a:cs typeface="Montserrat"/>
              </a:rPr>
              <a:t> </a:t>
            </a:r>
            <a:r>
              <a:rPr sz="900" dirty="0">
                <a:solidFill>
                  <a:srgbClr val="323537"/>
                </a:solidFill>
                <a:latin typeface="Montserrat"/>
                <a:cs typeface="Montserrat"/>
              </a:rPr>
              <a:t>expressly</a:t>
            </a:r>
            <a:r>
              <a:rPr sz="900" spc="-25" dirty="0">
                <a:solidFill>
                  <a:srgbClr val="323537"/>
                </a:solidFill>
                <a:latin typeface="Montserrat"/>
                <a:cs typeface="Montserrat"/>
              </a:rPr>
              <a:t> </a:t>
            </a:r>
            <a:r>
              <a:rPr sz="900" dirty="0">
                <a:solidFill>
                  <a:srgbClr val="323537"/>
                </a:solidFill>
                <a:latin typeface="Montserrat"/>
                <a:cs typeface="Montserrat"/>
              </a:rPr>
              <a:t>or</a:t>
            </a:r>
            <a:r>
              <a:rPr sz="900" spc="-25" dirty="0">
                <a:solidFill>
                  <a:srgbClr val="323537"/>
                </a:solidFill>
                <a:latin typeface="Montserrat"/>
                <a:cs typeface="Montserrat"/>
              </a:rPr>
              <a:t> </a:t>
            </a:r>
            <a:r>
              <a:rPr sz="900" dirty="0">
                <a:solidFill>
                  <a:srgbClr val="323537"/>
                </a:solidFill>
                <a:latin typeface="Montserrat"/>
                <a:cs typeface="Montserrat"/>
              </a:rPr>
              <a:t>impliedly,</a:t>
            </a:r>
            <a:r>
              <a:rPr sz="900" spc="-25" dirty="0">
                <a:solidFill>
                  <a:srgbClr val="323537"/>
                </a:solidFill>
                <a:latin typeface="Montserrat"/>
                <a:cs typeface="Montserrat"/>
              </a:rPr>
              <a:t> </a:t>
            </a:r>
            <a:r>
              <a:rPr sz="900" spc="-10" dirty="0">
                <a:solidFill>
                  <a:srgbClr val="323537"/>
                </a:solidFill>
                <a:latin typeface="Montserrat"/>
                <a:cs typeface="Montserrat"/>
              </a:rPr>
              <a:t>either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to (i) the results to be obtained from the use of </a:t>
            </a:r>
            <a:r>
              <a:rPr sz="900" spc="-25" dirty="0">
                <a:solidFill>
                  <a:srgbClr val="323537"/>
                </a:solidFill>
                <a:latin typeface="Montserrat"/>
                <a:cs typeface="Montserrat"/>
              </a:rPr>
              <a:t>the </a:t>
            </a:r>
            <a:r>
              <a:rPr sz="900" dirty="0">
                <a:solidFill>
                  <a:srgbClr val="323537"/>
                </a:solidFill>
                <a:latin typeface="Montserrat"/>
                <a:cs typeface="Montserrat"/>
              </a:rPr>
              <a:t>FTSE</a:t>
            </a:r>
            <a:r>
              <a:rPr sz="900" spc="-20" dirty="0">
                <a:solidFill>
                  <a:srgbClr val="323537"/>
                </a:solidFill>
                <a:latin typeface="Montserrat"/>
                <a:cs typeface="Montserrat"/>
              </a:rPr>
              <a:t> </a:t>
            </a:r>
            <a:r>
              <a:rPr sz="900" dirty="0">
                <a:solidFill>
                  <a:srgbClr val="323537"/>
                </a:solidFill>
                <a:latin typeface="Montserrat"/>
                <a:cs typeface="Montserrat"/>
              </a:rPr>
              <a:t>Index</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“Index”)</a:t>
            </a:r>
            <a:r>
              <a:rPr sz="900" spc="-15" dirty="0">
                <a:solidFill>
                  <a:srgbClr val="323537"/>
                </a:solidFill>
                <a:latin typeface="Montserrat"/>
                <a:cs typeface="Montserrat"/>
              </a:rPr>
              <a:t> </a:t>
            </a:r>
            <a:r>
              <a:rPr sz="900" dirty="0">
                <a:solidFill>
                  <a:srgbClr val="323537"/>
                </a:solidFill>
                <a:latin typeface="Montserrat"/>
                <a:cs typeface="Montserrat"/>
              </a:rPr>
              <a:t>(upon</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20" dirty="0">
                <a:solidFill>
                  <a:srgbClr val="323537"/>
                </a:solidFill>
                <a:latin typeface="Montserrat"/>
                <a:cs typeface="Montserrat"/>
              </a:rPr>
              <a:t> </a:t>
            </a:r>
            <a:r>
              <a:rPr sz="900" spc="-10" dirty="0">
                <a:solidFill>
                  <a:srgbClr val="323537"/>
                </a:solidFill>
                <a:latin typeface="Montserrat"/>
                <a:cs typeface="Montserrat"/>
              </a:rPr>
              <a:t>based),</a:t>
            </a:r>
            <a:endParaRPr sz="900" dirty="0">
              <a:latin typeface="Montserrat"/>
              <a:cs typeface="Montserrat"/>
            </a:endParaRPr>
          </a:p>
          <a:p>
            <a:pPr marL="12700" marR="244475" indent="166370">
              <a:lnSpc>
                <a:spcPct val="100000"/>
              </a:lnSpc>
              <a:buAutoNum type="romanLcParenBoth" startAt="2"/>
              <a:tabLst>
                <a:tab pos="179070" algn="l"/>
              </a:tabLst>
            </a:pPr>
            <a:r>
              <a:rPr sz="900" dirty="0">
                <a:solidFill>
                  <a:srgbClr val="323537"/>
                </a:solidFill>
                <a:latin typeface="Montserrat"/>
                <a:cs typeface="Montserrat"/>
              </a:rPr>
              <a:t>the figure at which the Index is said</a:t>
            </a:r>
            <a:r>
              <a:rPr sz="900" spc="5" dirty="0">
                <a:solidFill>
                  <a:srgbClr val="323537"/>
                </a:solidFill>
                <a:latin typeface="Montserrat"/>
                <a:cs typeface="Montserrat"/>
              </a:rPr>
              <a:t> </a:t>
            </a:r>
            <a:r>
              <a:rPr sz="900" dirty="0">
                <a:solidFill>
                  <a:srgbClr val="323537"/>
                </a:solidFill>
                <a:latin typeface="Montserrat"/>
                <a:cs typeface="Montserrat"/>
              </a:rPr>
              <a:t>to stand at </a:t>
            </a:r>
            <a:r>
              <a:rPr sz="900" spc="-25" dirty="0">
                <a:solidFill>
                  <a:srgbClr val="323537"/>
                </a:solidFill>
                <a:latin typeface="Montserrat"/>
                <a:cs typeface="Montserrat"/>
              </a:rPr>
              <a:t>any </a:t>
            </a:r>
            <a:r>
              <a:rPr sz="900" dirty="0">
                <a:solidFill>
                  <a:srgbClr val="323537"/>
                </a:solidFill>
                <a:latin typeface="Montserrat"/>
                <a:cs typeface="Montserrat"/>
              </a:rPr>
              <a:t>particular</a:t>
            </a:r>
            <a:r>
              <a:rPr sz="900" spc="-5" dirty="0">
                <a:solidFill>
                  <a:srgbClr val="323537"/>
                </a:solidFill>
                <a:latin typeface="Montserrat"/>
                <a:cs typeface="Montserrat"/>
              </a:rPr>
              <a:t> </a:t>
            </a:r>
            <a:r>
              <a:rPr sz="900" dirty="0">
                <a:solidFill>
                  <a:srgbClr val="323537"/>
                </a:solidFill>
                <a:latin typeface="Montserrat"/>
                <a:cs typeface="Montserrat"/>
              </a:rPr>
              <a:t>time on</a:t>
            </a:r>
            <a:r>
              <a:rPr sz="900" spc="-5" dirty="0">
                <a:solidFill>
                  <a:srgbClr val="323537"/>
                </a:solidFill>
                <a:latin typeface="Montserrat"/>
                <a:cs typeface="Montserrat"/>
              </a:rPr>
              <a:t> </a:t>
            </a:r>
            <a:r>
              <a:rPr sz="900" dirty="0">
                <a:solidFill>
                  <a:srgbClr val="323537"/>
                </a:solidFill>
                <a:latin typeface="Montserrat"/>
                <a:cs typeface="Montserrat"/>
              </a:rPr>
              <a:t>any particular</a:t>
            </a:r>
            <a:r>
              <a:rPr sz="900" spc="-5" dirty="0">
                <a:solidFill>
                  <a:srgbClr val="323537"/>
                </a:solidFill>
                <a:latin typeface="Montserrat"/>
                <a:cs typeface="Montserrat"/>
              </a:rPr>
              <a:t> </a:t>
            </a:r>
            <a:r>
              <a:rPr sz="900" dirty="0">
                <a:solidFill>
                  <a:srgbClr val="323537"/>
                </a:solidFill>
                <a:latin typeface="Montserrat"/>
                <a:cs typeface="Montserrat"/>
              </a:rPr>
              <a:t>day or</a:t>
            </a:r>
            <a:r>
              <a:rPr sz="900" spc="-5" dirty="0">
                <a:solidFill>
                  <a:srgbClr val="323537"/>
                </a:solidFill>
                <a:latin typeface="Montserrat"/>
                <a:cs typeface="Montserrat"/>
              </a:rPr>
              <a:t> </a:t>
            </a:r>
            <a:r>
              <a:rPr sz="900" dirty="0">
                <a:solidFill>
                  <a:srgbClr val="323537"/>
                </a:solidFill>
                <a:latin typeface="Montserrat"/>
                <a:cs typeface="Montserrat"/>
              </a:rPr>
              <a:t>otherwise, </a:t>
            </a:r>
            <a:r>
              <a:rPr sz="900" spc="-25" dirty="0">
                <a:solidFill>
                  <a:srgbClr val="323537"/>
                </a:solidFill>
                <a:latin typeface="Montserrat"/>
                <a:cs typeface="Montserrat"/>
              </a:rPr>
              <a:t>or</a:t>
            </a:r>
            <a:endParaRPr sz="900" dirty="0">
              <a:latin typeface="Montserrat"/>
              <a:cs typeface="Montserrat"/>
            </a:endParaRPr>
          </a:p>
          <a:p>
            <a:pPr marL="12700" marR="210820" indent="197485">
              <a:lnSpc>
                <a:spcPct val="100000"/>
              </a:lnSpc>
              <a:buAutoNum type="romanLcParenBoth" startAt="2"/>
              <a:tabLst>
                <a:tab pos="210185" algn="l"/>
              </a:tabLst>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suitability</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Index</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purpose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which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being</a:t>
            </a:r>
            <a:r>
              <a:rPr sz="900" spc="-5" dirty="0">
                <a:solidFill>
                  <a:srgbClr val="323537"/>
                </a:solidFill>
                <a:latin typeface="Montserrat"/>
                <a:cs typeface="Montserrat"/>
              </a:rPr>
              <a:t> </a:t>
            </a:r>
            <a:r>
              <a:rPr sz="900" dirty="0">
                <a:solidFill>
                  <a:srgbClr val="323537"/>
                </a:solidFill>
                <a:latin typeface="Montserrat"/>
                <a:cs typeface="Montserrat"/>
              </a:rPr>
              <a:t>put</a:t>
            </a:r>
            <a:r>
              <a:rPr sz="900" spc="-5" dirty="0">
                <a:solidFill>
                  <a:srgbClr val="323537"/>
                </a:solidFill>
                <a:latin typeface="Montserrat"/>
                <a:cs typeface="Montserrat"/>
              </a:rPr>
              <a:t> </a:t>
            </a:r>
            <a:r>
              <a:rPr sz="900" dirty="0">
                <a:solidFill>
                  <a:srgbClr val="323537"/>
                </a:solidFill>
                <a:latin typeface="Montserrat"/>
                <a:cs typeface="Montserrat"/>
              </a:rPr>
              <a:t>in connection</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 None</a:t>
            </a:r>
            <a:r>
              <a:rPr sz="900" spc="-5" dirty="0">
                <a:solidFill>
                  <a:srgbClr val="323537"/>
                </a:solidFill>
                <a:latin typeface="Montserrat"/>
                <a:cs typeface="Montserrat"/>
              </a:rPr>
              <a:t> </a:t>
            </a:r>
            <a:r>
              <a:rPr sz="900" spc="-25" dirty="0">
                <a:solidFill>
                  <a:srgbClr val="323537"/>
                </a:solidFill>
                <a:latin typeface="Montserrat"/>
                <a:cs typeface="Montserrat"/>
              </a:rPr>
              <a:t>of</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Licensor</a:t>
            </a:r>
            <a:r>
              <a:rPr sz="900" spc="-10" dirty="0">
                <a:solidFill>
                  <a:srgbClr val="323537"/>
                </a:solidFill>
                <a:latin typeface="Montserrat"/>
                <a:cs typeface="Montserrat"/>
              </a:rPr>
              <a:t> </a:t>
            </a:r>
            <a:r>
              <a:rPr sz="900" dirty="0">
                <a:solidFill>
                  <a:srgbClr val="323537"/>
                </a:solidFill>
                <a:latin typeface="Montserrat"/>
                <a:cs typeface="Montserrat"/>
              </a:rPr>
              <a:t>Parties</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provide</a:t>
            </a:r>
            <a:r>
              <a:rPr sz="900" spc="-10"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financial</a:t>
            </a:r>
            <a:r>
              <a:rPr sz="900" spc="-5" dirty="0">
                <a:solidFill>
                  <a:srgbClr val="323537"/>
                </a:solidFill>
                <a:latin typeface="Montserrat"/>
                <a:cs typeface="Montserrat"/>
              </a:rPr>
              <a:t> </a:t>
            </a:r>
            <a:r>
              <a:rPr sz="900" dirty="0">
                <a:solidFill>
                  <a:srgbClr val="323537"/>
                </a:solidFill>
                <a:latin typeface="Montserrat"/>
                <a:cs typeface="Montserrat"/>
              </a:rPr>
              <a:t>or investment advice or recommendation </a:t>
            </a:r>
            <a:r>
              <a:rPr sz="900" spc="-25" dirty="0">
                <a:solidFill>
                  <a:srgbClr val="323537"/>
                </a:solidFill>
                <a:latin typeface="Montserrat"/>
                <a:cs typeface="Montserrat"/>
              </a:rPr>
              <a:t>in</a:t>
            </a:r>
            <a:endParaRPr sz="900" dirty="0">
              <a:latin typeface="Montserrat"/>
              <a:cs typeface="Montserrat"/>
            </a:endParaRPr>
          </a:p>
          <a:p>
            <a:pPr marL="12700" marR="81915" algn="just">
              <a:lnSpc>
                <a:spcPct val="100000"/>
              </a:lnSpc>
            </a:pPr>
            <a:r>
              <a:rPr sz="900" dirty="0">
                <a:solidFill>
                  <a:srgbClr val="323537"/>
                </a:solidFill>
                <a:latin typeface="Montserrat"/>
                <a:cs typeface="Montserrat"/>
              </a:rPr>
              <a:t>relation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Index</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lang="en-GB" sz="900" spc="-15" dirty="0">
                <a:solidFill>
                  <a:srgbClr val="323537"/>
                </a:solidFill>
                <a:latin typeface="Montserrat"/>
                <a:cs typeface="Montserrat"/>
              </a:rPr>
              <a:t>Issuer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its</a:t>
            </a:r>
            <a:r>
              <a:rPr sz="900" spc="-15" dirty="0">
                <a:solidFill>
                  <a:srgbClr val="323537"/>
                </a:solidFill>
                <a:latin typeface="Montserrat"/>
                <a:cs typeface="Montserrat"/>
              </a:rPr>
              <a:t> </a:t>
            </a:r>
            <a:r>
              <a:rPr sz="900" spc="-10" dirty="0">
                <a:solidFill>
                  <a:srgbClr val="323537"/>
                </a:solidFill>
                <a:latin typeface="Montserrat"/>
                <a:cs typeface="Montserrat"/>
              </a:rPr>
              <a:t>clients.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Index</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calculated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FTSE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agent.</a:t>
            </a:r>
            <a:r>
              <a:rPr sz="900" spc="-5" dirty="0">
                <a:solidFill>
                  <a:srgbClr val="323537"/>
                </a:solidFill>
                <a:latin typeface="Montserrat"/>
                <a:cs typeface="Montserrat"/>
              </a:rPr>
              <a:t> </a:t>
            </a:r>
            <a:r>
              <a:rPr sz="900" dirty="0">
                <a:solidFill>
                  <a:srgbClr val="323537"/>
                </a:solidFill>
                <a:latin typeface="Montserrat"/>
                <a:cs typeface="Montserrat"/>
              </a:rPr>
              <a:t>None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Licensor</a:t>
            </a:r>
            <a:r>
              <a:rPr sz="900" spc="-5" dirty="0">
                <a:solidFill>
                  <a:srgbClr val="323537"/>
                </a:solidFill>
                <a:latin typeface="Montserrat"/>
                <a:cs typeface="Montserrat"/>
              </a:rPr>
              <a:t> </a:t>
            </a:r>
            <a:r>
              <a:rPr sz="900" dirty="0">
                <a:solidFill>
                  <a:srgbClr val="323537"/>
                </a:solidFill>
                <a:latin typeface="Montserrat"/>
                <a:cs typeface="Montserrat"/>
              </a:rPr>
              <a:t>Parties</a:t>
            </a:r>
            <a:r>
              <a:rPr sz="900" spc="-5" dirty="0">
                <a:solidFill>
                  <a:srgbClr val="323537"/>
                </a:solidFill>
                <a:latin typeface="Montserrat"/>
                <a:cs typeface="Montserrat"/>
              </a:rPr>
              <a:t> </a:t>
            </a:r>
            <a:r>
              <a:rPr sz="900" dirty="0">
                <a:solidFill>
                  <a:srgbClr val="323537"/>
                </a:solidFill>
                <a:latin typeface="Montserrat"/>
                <a:cs typeface="Montserrat"/>
              </a:rPr>
              <a:t>shall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liable</a:t>
            </a:r>
            <a:r>
              <a:rPr sz="900" spc="-5" dirty="0">
                <a:solidFill>
                  <a:srgbClr val="323537"/>
                </a:solidFill>
                <a:latin typeface="Montserrat"/>
                <a:cs typeface="Montserrat"/>
              </a:rPr>
              <a:t> </a:t>
            </a:r>
            <a:r>
              <a:rPr sz="900" dirty="0">
                <a:solidFill>
                  <a:srgbClr val="323537"/>
                </a:solidFill>
                <a:latin typeface="Montserrat"/>
                <a:cs typeface="Montserrat"/>
              </a:rPr>
              <a:t>(whether in</a:t>
            </a:r>
            <a:r>
              <a:rPr sz="900" spc="-5" dirty="0">
                <a:solidFill>
                  <a:srgbClr val="323537"/>
                </a:solidFill>
                <a:latin typeface="Montserrat"/>
                <a:cs typeface="Montserrat"/>
              </a:rPr>
              <a:t> </a:t>
            </a:r>
            <a:r>
              <a:rPr sz="900" spc="-10" dirty="0">
                <a:solidFill>
                  <a:srgbClr val="323537"/>
                </a:solidFill>
                <a:latin typeface="Montserrat"/>
                <a:cs typeface="Montserrat"/>
              </a:rPr>
              <a:t>negligence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otherwise)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person</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error</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Index</a:t>
            </a:r>
            <a:r>
              <a:rPr sz="900" spc="-5" dirty="0">
                <a:solidFill>
                  <a:srgbClr val="323537"/>
                </a:solidFill>
                <a:latin typeface="Montserrat"/>
                <a:cs typeface="Montserrat"/>
              </a:rPr>
              <a:t> </a:t>
            </a:r>
            <a:r>
              <a:rPr sz="900" spc="-25" dirty="0">
                <a:solidFill>
                  <a:srgbClr val="323537"/>
                </a:solidFill>
                <a:latin typeface="Montserrat"/>
                <a:cs typeface="Montserrat"/>
              </a:rPr>
              <a:t>or</a:t>
            </a:r>
            <a:endParaRPr sz="900" dirty="0">
              <a:latin typeface="Montserrat"/>
              <a:cs typeface="Montserrat"/>
            </a:endParaRPr>
          </a:p>
          <a:p>
            <a:pPr marL="12700" marR="73025" algn="just">
              <a:lnSpc>
                <a:spcPct val="100000"/>
              </a:lnSpc>
            </a:pPr>
            <a:r>
              <a:rPr sz="900" dirty="0">
                <a:solidFill>
                  <a:srgbClr val="323537"/>
                </a:solidFill>
                <a:latin typeface="Montserrat"/>
                <a:cs typeface="Montserrat"/>
              </a:rPr>
              <a:t>(b)</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obligation</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advise</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person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spc="-10" dirty="0">
                <a:solidFill>
                  <a:srgbClr val="323537"/>
                </a:solidFill>
                <a:latin typeface="Montserrat"/>
                <a:cs typeface="Montserrat"/>
              </a:rPr>
              <a:t>error therein.</a:t>
            </a:r>
            <a:endParaRPr sz="900" dirty="0">
              <a:latin typeface="Montserrat"/>
              <a:cs typeface="Montserrat"/>
            </a:endParaRPr>
          </a:p>
          <a:p>
            <a:pPr marL="12700" marR="34925" algn="just">
              <a:lnSpc>
                <a:spcPct val="100000"/>
              </a:lnSpc>
              <a:spcBef>
                <a:spcPts val="850"/>
              </a:spcBef>
            </a:pP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rights</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Index</a:t>
            </a:r>
            <a:r>
              <a:rPr sz="900" spc="-10" dirty="0">
                <a:solidFill>
                  <a:srgbClr val="323537"/>
                </a:solidFill>
                <a:latin typeface="Montserrat"/>
                <a:cs typeface="Montserrat"/>
              </a:rPr>
              <a:t> </a:t>
            </a:r>
            <a:r>
              <a:rPr sz="900" dirty="0">
                <a:solidFill>
                  <a:srgbClr val="323537"/>
                </a:solidFill>
                <a:latin typeface="Montserrat"/>
                <a:cs typeface="Montserrat"/>
              </a:rPr>
              <a:t>vest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FTSE.</a:t>
            </a:r>
            <a:r>
              <a:rPr sz="900" spc="-10" dirty="0">
                <a:solidFill>
                  <a:srgbClr val="323537"/>
                </a:solidFill>
                <a:latin typeface="Montserrat"/>
                <a:cs typeface="Montserrat"/>
              </a:rPr>
              <a:t> </a:t>
            </a:r>
            <a:r>
              <a:rPr sz="900" dirty="0">
                <a:solidFill>
                  <a:srgbClr val="323537"/>
                </a:solidFill>
                <a:latin typeface="Montserrat"/>
                <a:cs typeface="Montserrat"/>
              </a:rPr>
              <a:t>“FTSE®”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trademark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LSEG</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used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FTSE</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spc="-10" dirty="0">
                <a:solidFill>
                  <a:srgbClr val="323537"/>
                </a:solidFill>
                <a:latin typeface="Montserrat"/>
                <a:cs typeface="Montserrat"/>
              </a:rPr>
              <a:t>license.</a:t>
            </a:r>
            <a:endParaRPr sz="900" dirty="0">
              <a:latin typeface="Montserrat"/>
              <a:cs typeface="Montserrat"/>
            </a:endParaRPr>
          </a:p>
          <a:p>
            <a:pPr marL="12700" marR="125095" algn="just">
              <a:lnSpc>
                <a:spcPct val="100000"/>
              </a:lnSpc>
              <a:spcBef>
                <a:spcPts val="850"/>
              </a:spcBef>
            </a:pP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Brochure</a:t>
            </a:r>
            <a:r>
              <a:rPr sz="900" spc="-5" dirty="0">
                <a:solidFill>
                  <a:srgbClr val="323537"/>
                </a:solidFill>
                <a:latin typeface="Montserrat"/>
                <a:cs typeface="Montserrat"/>
              </a:rPr>
              <a:t> </a:t>
            </a:r>
            <a:r>
              <a:rPr sz="900" dirty="0">
                <a:solidFill>
                  <a:srgbClr val="323537"/>
                </a:solidFill>
                <a:latin typeface="Montserrat"/>
                <a:cs typeface="Montserrat"/>
              </a:rPr>
              <a:t>constitutes</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promotion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25" dirty="0">
                <a:solidFill>
                  <a:srgbClr val="323537"/>
                </a:solidFill>
                <a:latin typeface="Montserrat"/>
                <a:cs typeface="Montserrat"/>
              </a:rPr>
              <a:t>has </a:t>
            </a:r>
            <a:r>
              <a:rPr sz="900" dirty="0">
                <a:solidFill>
                  <a:srgbClr val="323537"/>
                </a:solidFill>
                <a:latin typeface="Montserrat"/>
                <a:cs typeface="Montserrat"/>
              </a:rPr>
              <a:t>been</a:t>
            </a:r>
            <a:r>
              <a:rPr sz="900" spc="-10" dirty="0">
                <a:solidFill>
                  <a:srgbClr val="323537"/>
                </a:solidFill>
                <a:latin typeface="Montserrat"/>
                <a:cs typeface="Montserrat"/>
              </a:rPr>
              <a:t> </a:t>
            </a:r>
            <a:r>
              <a:rPr sz="900" dirty="0">
                <a:solidFill>
                  <a:srgbClr val="323537"/>
                </a:solidFill>
                <a:latin typeface="Montserrat"/>
                <a:cs typeface="Montserrat"/>
              </a:rPr>
              <a:t>issued</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approved</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purpose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section</a:t>
            </a:r>
            <a:endParaRPr sz="900" dirty="0">
              <a:latin typeface="Montserrat"/>
              <a:cs typeface="Montserrat"/>
            </a:endParaRPr>
          </a:p>
          <a:p>
            <a:pPr marL="12700" marR="309245" algn="just">
              <a:lnSpc>
                <a:spcPct val="100000"/>
              </a:lnSpc>
            </a:pPr>
            <a:r>
              <a:rPr sz="900" dirty="0">
                <a:solidFill>
                  <a:srgbClr val="323537"/>
                </a:solidFill>
                <a:latin typeface="Montserrat"/>
                <a:cs typeface="Montserrat"/>
              </a:rPr>
              <a:t>21</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Markets</a:t>
            </a:r>
            <a:r>
              <a:rPr sz="900" spc="-10" dirty="0">
                <a:solidFill>
                  <a:srgbClr val="323537"/>
                </a:solidFill>
                <a:latin typeface="Montserrat"/>
                <a:cs typeface="Montserrat"/>
              </a:rPr>
              <a:t> </a:t>
            </a:r>
            <a:r>
              <a:rPr sz="900" dirty="0">
                <a:solidFill>
                  <a:srgbClr val="323537"/>
                </a:solidFill>
                <a:latin typeface="Montserrat"/>
                <a:cs typeface="Montserrat"/>
              </a:rPr>
              <a:t>Act</a:t>
            </a:r>
            <a:r>
              <a:rPr sz="900" spc="-15" dirty="0">
                <a:solidFill>
                  <a:srgbClr val="323537"/>
                </a:solidFill>
                <a:latin typeface="Montserrat"/>
                <a:cs typeface="Montserrat"/>
              </a:rPr>
              <a:t> </a:t>
            </a:r>
            <a:r>
              <a:rPr sz="900" dirty="0">
                <a:solidFill>
                  <a:srgbClr val="323537"/>
                </a:solidFill>
                <a:latin typeface="Montserrat"/>
                <a:cs typeface="Montserrat"/>
              </a:rPr>
              <a:t>2000</a:t>
            </a:r>
            <a:r>
              <a:rPr sz="900" spc="-15"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IDAD</a:t>
            </a:r>
            <a:r>
              <a:rPr sz="900" spc="-20" dirty="0">
                <a:solidFill>
                  <a:srgbClr val="323537"/>
                </a:solidFill>
                <a:latin typeface="Montserrat"/>
                <a:cs typeface="Montserrat"/>
              </a:rPr>
              <a:t> </a:t>
            </a:r>
            <a:r>
              <a:rPr sz="900" dirty="0">
                <a:solidFill>
                  <a:srgbClr val="323537"/>
                </a:solidFill>
                <a:latin typeface="Montserrat"/>
                <a:cs typeface="Montserrat"/>
              </a:rPr>
              <a:t>Limited</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Authorised</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Regulated</a:t>
            </a:r>
            <a:r>
              <a:rPr sz="900" spc="-15"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the</a:t>
            </a:r>
            <a:r>
              <a:rPr sz="900" spc="-35" dirty="0">
                <a:solidFill>
                  <a:srgbClr val="323537"/>
                </a:solidFill>
                <a:latin typeface="Montserrat"/>
                <a:cs typeface="Montserrat"/>
              </a:rPr>
              <a:t> </a:t>
            </a:r>
            <a:r>
              <a:rPr sz="900" dirty="0">
                <a:solidFill>
                  <a:srgbClr val="323537"/>
                </a:solidFill>
                <a:latin typeface="Montserrat"/>
                <a:cs typeface="Montserrat"/>
              </a:rPr>
              <a:t>Financial</a:t>
            </a:r>
            <a:r>
              <a:rPr sz="900" spc="-30" dirty="0">
                <a:solidFill>
                  <a:srgbClr val="323537"/>
                </a:solidFill>
                <a:latin typeface="Montserrat"/>
                <a:cs typeface="Montserrat"/>
              </a:rPr>
              <a:t> </a:t>
            </a:r>
            <a:r>
              <a:rPr sz="900" dirty="0">
                <a:solidFill>
                  <a:srgbClr val="323537"/>
                </a:solidFill>
                <a:latin typeface="Montserrat"/>
                <a:cs typeface="Montserrat"/>
              </a:rPr>
              <a:t>Conduct</a:t>
            </a:r>
            <a:r>
              <a:rPr sz="900" spc="-30" dirty="0">
                <a:solidFill>
                  <a:srgbClr val="323537"/>
                </a:solidFill>
                <a:latin typeface="Montserrat"/>
                <a:cs typeface="Montserrat"/>
              </a:rPr>
              <a:t> </a:t>
            </a:r>
            <a:r>
              <a:rPr sz="900" dirty="0">
                <a:solidFill>
                  <a:srgbClr val="323537"/>
                </a:solidFill>
                <a:latin typeface="Montserrat"/>
                <a:cs typeface="Montserrat"/>
              </a:rPr>
              <a:t>Authority</a:t>
            </a:r>
            <a:r>
              <a:rPr sz="900" spc="-30" dirty="0">
                <a:solidFill>
                  <a:srgbClr val="323537"/>
                </a:solidFill>
                <a:latin typeface="Montserrat"/>
                <a:cs typeface="Montserrat"/>
              </a:rPr>
              <a:t> </a:t>
            </a:r>
            <a:r>
              <a:rPr sz="900" dirty="0">
                <a:solidFill>
                  <a:srgbClr val="323537"/>
                </a:solidFill>
                <a:latin typeface="Montserrat"/>
                <a:cs typeface="Montserrat"/>
              </a:rPr>
              <a:t>FCA</a:t>
            </a:r>
            <a:r>
              <a:rPr sz="900" spc="-30" dirty="0">
                <a:solidFill>
                  <a:srgbClr val="323537"/>
                </a:solidFill>
                <a:latin typeface="Montserrat"/>
                <a:cs typeface="Montserrat"/>
              </a:rPr>
              <a:t> </a:t>
            </a:r>
            <a:r>
              <a:rPr sz="900" dirty="0">
                <a:solidFill>
                  <a:srgbClr val="323537"/>
                </a:solidFill>
                <a:latin typeface="Montserrat"/>
                <a:cs typeface="Montserrat"/>
              </a:rPr>
              <a:t>FRN</a:t>
            </a:r>
            <a:r>
              <a:rPr sz="900" spc="-30" dirty="0">
                <a:solidFill>
                  <a:srgbClr val="323537"/>
                </a:solidFill>
                <a:latin typeface="Montserrat"/>
                <a:cs typeface="Montserrat"/>
              </a:rPr>
              <a:t> </a:t>
            </a:r>
            <a:r>
              <a:rPr sz="900" spc="-10" dirty="0">
                <a:solidFill>
                  <a:srgbClr val="323537"/>
                </a:solidFill>
                <a:latin typeface="Montserrat"/>
                <a:cs typeface="Montserrat"/>
              </a:rPr>
              <a:t>740499.</a:t>
            </a:r>
            <a:r>
              <a:rPr sz="900" spc="-30" dirty="0">
                <a:solidFill>
                  <a:srgbClr val="323537"/>
                </a:solidFill>
                <a:latin typeface="Montserrat"/>
                <a:cs typeface="Montserrat"/>
              </a:rPr>
              <a:t> </a:t>
            </a:r>
            <a:r>
              <a:rPr sz="900" spc="-25" dirty="0">
                <a:solidFill>
                  <a:srgbClr val="323537"/>
                </a:solidFill>
                <a:latin typeface="Montserrat"/>
                <a:cs typeface="Montserrat"/>
              </a:rPr>
              <a:t>All</a:t>
            </a:r>
            <a:endParaRPr sz="900" dirty="0">
              <a:latin typeface="Montserrat"/>
              <a:cs typeface="Montserrat"/>
            </a:endParaRPr>
          </a:p>
          <a:p>
            <a:pPr marL="12700" marR="15240">
              <a:lnSpc>
                <a:spcPct val="100000"/>
              </a:lnSpc>
            </a:pPr>
            <a:r>
              <a:rPr sz="900" dirty="0">
                <a:solidFill>
                  <a:srgbClr val="323537"/>
                </a:solidFill>
                <a:latin typeface="Montserrat"/>
                <a:cs typeface="Montserrat"/>
              </a:rPr>
              <a:t>information,</a:t>
            </a:r>
            <a:r>
              <a:rPr sz="900" spc="-15" dirty="0">
                <a:solidFill>
                  <a:srgbClr val="323537"/>
                </a:solidFill>
                <a:latin typeface="Montserrat"/>
                <a:cs typeface="Montserrat"/>
              </a:rPr>
              <a:t> </a:t>
            </a:r>
            <a:r>
              <a:rPr sz="900" dirty="0">
                <a:solidFill>
                  <a:srgbClr val="323537"/>
                </a:solidFill>
                <a:latin typeface="Montserrat"/>
                <a:cs typeface="Montserrat"/>
              </a:rPr>
              <a:t>including</a:t>
            </a:r>
            <a:r>
              <a:rPr sz="900" spc="-10" dirty="0">
                <a:solidFill>
                  <a:srgbClr val="323537"/>
                </a:solidFill>
                <a:latin typeface="Montserrat"/>
                <a:cs typeface="Montserrat"/>
              </a:rPr>
              <a:t> </a:t>
            </a:r>
            <a:r>
              <a:rPr sz="900" dirty="0">
                <a:solidFill>
                  <a:srgbClr val="323537"/>
                </a:solidFill>
                <a:latin typeface="Montserrat"/>
                <a:cs typeface="Montserrat"/>
              </a:rPr>
              <a:t>prices,</a:t>
            </a:r>
            <a:r>
              <a:rPr sz="900" spc="-10" dirty="0">
                <a:solidFill>
                  <a:srgbClr val="323537"/>
                </a:solidFill>
                <a:latin typeface="Montserrat"/>
                <a:cs typeface="Montserrat"/>
              </a:rPr>
              <a:t> </a:t>
            </a:r>
            <a:r>
              <a:rPr sz="900" dirty="0">
                <a:solidFill>
                  <a:srgbClr val="323537"/>
                </a:solidFill>
                <a:latin typeface="Montserrat"/>
                <a:cs typeface="Montserrat"/>
              </a:rPr>
              <a:t>analytical</a:t>
            </a:r>
            <a:r>
              <a:rPr sz="900" spc="-10" dirty="0">
                <a:solidFill>
                  <a:srgbClr val="323537"/>
                </a:solidFill>
                <a:latin typeface="Montserrat"/>
                <a:cs typeface="Montserrat"/>
              </a:rPr>
              <a:t> </a:t>
            </a:r>
            <a:r>
              <a:rPr sz="900" dirty="0">
                <a:solidFill>
                  <a:srgbClr val="323537"/>
                </a:solidFill>
                <a:latin typeface="Montserrat"/>
                <a:cs typeface="Montserrat"/>
              </a:rPr>
              <a:t>data</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opinions </a:t>
            </a:r>
            <a:r>
              <a:rPr sz="900" dirty="0">
                <a:solidFill>
                  <a:srgbClr val="323537"/>
                </a:solidFill>
                <a:latin typeface="Montserrat"/>
                <a:cs typeface="Montserrat"/>
              </a:rPr>
              <a:t>contained</a:t>
            </a:r>
            <a:r>
              <a:rPr sz="900" spc="-15" dirty="0">
                <a:solidFill>
                  <a:srgbClr val="323537"/>
                </a:solidFill>
                <a:latin typeface="Montserrat"/>
                <a:cs typeface="Montserrat"/>
              </a:rPr>
              <a:t> </a:t>
            </a:r>
            <a:r>
              <a:rPr sz="900" dirty="0">
                <a:solidFill>
                  <a:srgbClr val="323537"/>
                </a:solidFill>
                <a:latin typeface="Montserrat"/>
                <a:cs typeface="Montserrat"/>
              </a:rPr>
              <a:t>within</a:t>
            </a:r>
            <a:r>
              <a:rPr sz="900" spc="-20"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dirty="0">
                <a:solidFill>
                  <a:srgbClr val="323537"/>
                </a:solidFill>
                <a:latin typeface="Montserrat"/>
                <a:cs typeface="Montserrat"/>
              </a:rPr>
              <a:t>Brochure</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believed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spc="-10" dirty="0">
                <a:solidFill>
                  <a:srgbClr val="323537"/>
                </a:solidFill>
                <a:latin typeface="Montserrat"/>
                <a:cs typeface="Montserrat"/>
              </a:rPr>
              <a:t>correct, </a:t>
            </a:r>
            <a:r>
              <a:rPr sz="900" dirty="0">
                <a:solidFill>
                  <a:srgbClr val="323537"/>
                </a:solidFill>
                <a:latin typeface="Montserrat"/>
                <a:cs typeface="Montserrat"/>
              </a:rPr>
              <a:t>accurate</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derived</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reliable</a:t>
            </a:r>
            <a:r>
              <a:rPr sz="900" spc="-5" dirty="0">
                <a:solidFill>
                  <a:srgbClr val="323537"/>
                </a:solidFill>
                <a:latin typeface="Montserrat"/>
                <a:cs typeface="Montserrat"/>
              </a:rPr>
              <a:t> </a:t>
            </a:r>
            <a:r>
              <a:rPr sz="900" dirty="0">
                <a:solidFill>
                  <a:srgbClr val="323537"/>
                </a:solidFill>
                <a:latin typeface="Montserrat"/>
                <a:cs typeface="Montserrat"/>
              </a:rPr>
              <a:t>sources</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0" dirty="0">
                <a:solidFill>
                  <a:srgbClr val="323537"/>
                </a:solidFill>
                <a:latin typeface="Montserrat"/>
                <a:cs typeface="Montserrat"/>
              </a:rPr>
              <a:t>date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Brochure.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information</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Brochure </a:t>
            </a:r>
            <a:r>
              <a:rPr sz="900" dirty="0">
                <a:solidFill>
                  <a:srgbClr val="323537"/>
                </a:solidFill>
                <a:latin typeface="Montserrat"/>
                <a:cs typeface="Montserrat"/>
              </a:rPr>
              <a:t>does</a:t>
            </a:r>
            <a:r>
              <a:rPr sz="900" spc="-5" dirty="0">
                <a:solidFill>
                  <a:srgbClr val="323537"/>
                </a:solidFill>
                <a:latin typeface="Montserrat"/>
                <a:cs typeface="Montserrat"/>
              </a:rPr>
              <a:t> </a:t>
            </a:r>
            <a:r>
              <a:rPr sz="900" dirty="0">
                <a:solidFill>
                  <a:srgbClr val="323537"/>
                </a:solidFill>
                <a:latin typeface="Montserrat"/>
                <a:cs typeface="Montserrat"/>
              </a:rPr>
              <a:t>not take</a:t>
            </a:r>
            <a:r>
              <a:rPr sz="900" spc="-5" dirty="0">
                <a:solidFill>
                  <a:srgbClr val="323537"/>
                </a:solidFill>
                <a:latin typeface="Montserrat"/>
                <a:cs typeface="Montserrat"/>
              </a:rPr>
              <a:t> </a:t>
            </a:r>
            <a:r>
              <a:rPr sz="900" dirty="0">
                <a:solidFill>
                  <a:srgbClr val="323537"/>
                </a:solidFill>
                <a:latin typeface="Montserrat"/>
                <a:cs typeface="Montserrat"/>
              </a:rPr>
              <a:t>into account the</a:t>
            </a:r>
            <a:r>
              <a:rPr sz="900" spc="-5" dirty="0">
                <a:solidFill>
                  <a:srgbClr val="323537"/>
                </a:solidFill>
                <a:latin typeface="Montserrat"/>
                <a:cs typeface="Montserrat"/>
              </a:rPr>
              <a:t> </a:t>
            </a:r>
            <a:r>
              <a:rPr sz="900" dirty="0">
                <a:solidFill>
                  <a:srgbClr val="323537"/>
                </a:solidFill>
                <a:latin typeface="Montserrat"/>
                <a:cs typeface="Montserrat"/>
              </a:rPr>
              <a:t>specific </a:t>
            </a:r>
            <a:r>
              <a:rPr sz="900" spc="-10" dirty="0">
                <a:solidFill>
                  <a:srgbClr val="323537"/>
                </a:solidFill>
                <a:latin typeface="Montserrat"/>
                <a:cs typeface="Montserrat"/>
              </a:rPr>
              <a:t>investment </a:t>
            </a:r>
            <a:r>
              <a:rPr sz="900" dirty="0">
                <a:solidFill>
                  <a:srgbClr val="323537"/>
                </a:solidFill>
                <a:latin typeface="Montserrat"/>
                <a:cs typeface="Montserrat"/>
              </a:rPr>
              <a:t>objective or</a:t>
            </a:r>
            <a:r>
              <a:rPr sz="900" spc="5" dirty="0">
                <a:solidFill>
                  <a:srgbClr val="323537"/>
                </a:solidFill>
                <a:latin typeface="Montserrat"/>
                <a:cs typeface="Montserrat"/>
              </a:rPr>
              <a:t> </a:t>
            </a:r>
            <a:r>
              <a:rPr sz="900" dirty="0">
                <a:solidFill>
                  <a:srgbClr val="323537"/>
                </a:solidFill>
                <a:latin typeface="Montserrat"/>
                <a:cs typeface="Montserrat"/>
              </a:rPr>
              <a:t>financial situation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any person.</a:t>
            </a:r>
            <a:r>
              <a:rPr sz="900" spc="5" dirty="0">
                <a:solidFill>
                  <a:srgbClr val="323537"/>
                </a:solidFill>
                <a:latin typeface="Montserrat"/>
                <a:cs typeface="Montserrat"/>
              </a:rPr>
              <a:t> </a:t>
            </a:r>
            <a:r>
              <a:rPr sz="900" dirty="0">
                <a:solidFill>
                  <a:srgbClr val="323537"/>
                </a:solidFill>
                <a:latin typeface="Montserrat"/>
                <a:cs typeface="Montserrat"/>
              </a:rPr>
              <a:t>This </a:t>
            </a:r>
            <a:r>
              <a:rPr sz="900" spc="-10" dirty="0">
                <a:solidFill>
                  <a:srgbClr val="323537"/>
                </a:solidFill>
                <a:latin typeface="Montserrat"/>
                <a:cs typeface="Montserrat"/>
              </a:rPr>
              <a:t>material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read</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understood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Investor. </a:t>
            </a:r>
            <a:r>
              <a:rPr sz="900" dirty="0">
                <a:solidFill>
                  <a:srgbClr val="323537"/>
                </a:solidFill>
                <a:latin typeface="Montserrat"/>
                <a:cs typeface="Montserrat"/>
              </a:rPr>
              <a:t>If</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Investor</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professional</a:t>
            </a:r>
            <a:r>
              <a:rPr sz="900" spc="-5" dirty="0">
                <a:solidFill>
                  <a:srgbClr val="323537"/>
                </a:solidFill>
                <a:latin typeface="Montserrat"/>
                <a:cs typeface="Montserrat"/>
              </a:rPr>
              <a:t> </a:t>
            </a:r>
            <a:r>
              <a:rPr sz="900" dirty="0">
                <a:solidFill>
                  <a:srgbClr val="323537"/>
                </a:solidFill>
                <a:latin typeface="Montserrat"/>
                <a:cs typeface="Montserrat"/>
              </a:rPr>
              <a:t>client</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eligible</a:t>
            </a:r>
            <a:r>
              <a:rPr sz="900" spc="-10" dirty="0">
                <a:solidFill>
                  <a:srgbClr val="323537"/>
                </a:solidFill>
                <a:latin typeface="Montserrat"/>
                <a:cs typeface="Montserrat"/>
              </a:rPr>
              <a:t> </a:t>
            </a:r>
            <a:r>
              <a:rPr lang="en-GB" sz="900" spc="-10" dirty="0">
                <a:solidFill>
                  <a:srgbClr val="323537"/>
                </a:solidFill>
                <a:latin typeface="Montserrat"/>
                <a:cs typeface="Montserrat"/>
              </a:rPr>
              <a:t>Issuer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defined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FCA</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considered</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spc="-10" dirty="0">
                <a:solidFill>
                  <a:srgbClr val="323537"/>
                </a:solidFill>
                <a:latin typeface="Montserrat"/>
                <a:cs typeface="Montserrat"/>
              </a:rPr>
              <a:t>retail </a:t>
            </a:r>
            <a:r>
              <a:rPr sz="900" dirty="0">
                <a:solidFill>
                  <a:srgbClr val="323537"/>
                </a:solidFill>
                <a:latin typeface="Montserrat"/>
                <a:cs typeface="Montserrat"/>
              </a:rPr>
              <a:t>investor,</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5" dirty="0">
                <a:solidFill>
                  <a:srgbClr val="323537"/>
                </a:solidFill>
                <a:latin typeface="Montserrat"/>
                <a:cs typeface="Montserrat"/>
              </a:rPr>
              <a:t> </a:t>
            </a:r>
            <a:r>
              <a:rPr sz="900" dirty="0">
                <a:solidFill>
                  <a:srgbClr val="323537"/>
                </a:solidFill>
                <a:latin typeface="Montserrat"/>
                <a:cs typeface="Montserrat"/>
              </a:rPr>
              <a:t>seek</a:t>
            </a:r>
            <a:r>
              <a:rPr sz="900" spc="-5" dirty="0">
                <a:solidFill>
                  <a:srgbClr val="323537"/>
                </a:solidFill>
                <a:latin typeface="Montserrat"/>
                <a:cs typeface="Montserrat"/>
              </a:rPr>
              <a:t> </a:t>
            </a:r>
            <a:r>
              <a:rPr sz="900" dirty="0">
                <a:solidFill>
                  <a:srgbClr val="323537"/>
                </a:solidFill>
                <a:latin typeface="Montserrat"/>
                <a:cs typeface="Montserrat"/>
              </a:rPr>
              <a:t>suitable financial</a:t>
            </a:r>
            <a:r>
              <a:rPr sz="900" spc="-5" dirty="0">
                <a:solidFill>
                  <a:srgbClr val="323537"/>
                </a:solidFill>
                <a:latin typeface="Montserrat"/>
                <a:cs typeface="Montserrat"/>
              </a:rPr>
              <a:t> </a:t>
            </a:r>
            <a:r>
              <a:rPr sz="900" dirty="0">
                <a:solidFill>
                  <a:srgbClr val="323537"/>
                </a:solidFill>
                <a:latin typeface="Montserrat"/>
                <a:cs typeface="Montserrat"/>
              </a:rPr>
              <a:t>advice</a:t>
            </a:r>
            <a:r>
              <a:rPr sz="900" spc="-5" dirty="0">
                <a:solidFill>
                  <a:srgbClr val="323537"/>
                </a:solidFill>
                <a:latin typeface="Montserrat"/>
                <a:cs typeface="Montserrat"/>
              </a:rPr>
              <a:t> </a:t>
            </a:r>
            <a:r>
              <a:rPr sz="900" spc="-10" dirty="0">
                <a:solidFill>
                  <a:srgbClr val="323537"/>
                </a:solidFill>
                <a:latin typeface="Montserrat"/>
                <a:cs typeface="Montserrat"/>
              </a:rPr>
              <a:t>before </a:t>
            </a:r>
            <a:r>
              <a:rPr sz="900" dirty="0">
                <a:solidFill>
                  <a:srgbClr val="323537"/>
                </a:solidFill>
                <a:latin typeface="Montserrat"/>
                <a:cs typeface="Montserrat"/>
              </a:rPr>
              <a:t>investing,</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ascertain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full</a:t>
            </a:r>
            <a:r>
              <a:rPr sz="900" spc="-10" dirty="0">
                <a:solidFill>
                  <a:srgbClr val="323537"/>
                </a:solidFill>
                <a:latin typeface="Montserrat"/>
                <a:cs typeface="Montserrat"/>
              </a:rPr>
              <a:t> </a:t>
            </a:r>
            <a:r>
              <a:rPr sz="900" dirty="0">
                <a:solidFill>
                  <a:srgbClr val="323537"/>
                </a:solidFill>
                <a:latin typeface="Montserrat"/>
                <a:cs typeface="Montserrat"/>
              </a:rPr>
              <a:t>risks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associated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10" dirty="0">
                <a:solidFill>
                  <a:srgbClr val="323537"/>
                </a:solidFill>
                <a:latin typeface="Montserrat"/>
                <a:cs typeface="Montserrat"/>
              </a:rPr>
              <a:t>investment.</a:t>
            </a:r>
            <a:endParaRPr sz="900" dirty="0">
              <a:latin typeface="Montserrat"/>
              <a:cs typeface="Montserrat"/>
            </a:endParaRPr>
          </a:p>
          <a:p>
            <a:pPr marL="12700" marR="5080">
              <a:lnSpc>
                <a:spcPct val="100000"/>
              </a:lnSpc>
              <a:spcBef>
                <a:spcPts val="850"/>
              </a:spcBef>
            </a:pPr>
            <a:r>
              <a:rPr sz="900" dirty="0">
                <a:solidFill>
                  <a:srgbClr val="323537"/>
                </a:solidFill>
                <a:latin typeface="Montserrat"/>
                <a:cs typeface="Montserrat"/>
              </a:rPr>
              <a:t>Investments</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go</a:t>
            </a:r>
            <a:r>
              <a:rPr sz="900" spc="-10" dirty="0">
                <a:solidFill>
                  <a:srgbClr val="323537"/>
                </a:solidFill>
                <a:latin typeface="Montserrat"/>
                <a:cs typeface="Montserrat"/>
              </a:rPr>
              <a:t> </a:t>
            </a:r>
            <a:r>
              <a:rPr sz="900" dirty="0">
                <a:solidFill>
                  <a:srgbClr val="323537"/>
                </a:solidFill>
                <a:latin typeface="Montserrat"/>
                <a:cs typeface="Montserrat"/>
              </a:rPr>
              <a:t>up</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down</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value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spc="-25" dirty="0">
                <a:solidFill>
                  <a:srgbClr val="323537"/>
                </a:solidFill>
                <a:latin typeface="Montserrat"/>
                <a:cs typeface="Montserrat"/>
              </a:rPr>
              <a:t>may</a:t>
            </a:r>
            <a:r>
              <a:rPr sz="900" spc="500" dirty="0">
                <a:solidFill>
                  <a:srgbClr val="323537"/>
                </a:solidFill>
                <a:latin typeface="Montserrat"/>
                <a:cs typeface="Montserrat"/>
              </a:rPr>
              <a:t> </a:t>
            </a:r>
            <a:r>
              <a:rPr sz="900" dirty="0">
                <a:solidFill>
                  <a:srgbClr val="323537"/>
                </a:solidFill>
                <a:latin typeface="Montserrat"/>
                <a:cs typeface="Montserrat"/>
              </a:rPr>
              <a:t>lose</a:t>
            </a:r>
            <a:r>
              <a:rPr sz="900" spc="-10" dirty="0">
                <a:solidFill>
                  <a:srgbClr val="323537"/>
                </a:solidFill>
                <a:latin typeface="Montserrat"/>
                <a:cs typeface="Montserrat"/>
              </a:rPr>
              <a:t> </a:t>
            </a:r>
            <a:r>
              <a:rPr sz="900" dirty="0">
                <a:solidFill>
                  <a:srgbClr val="323537"/>
                </a:solidFill>
                <a:latin typeface="Montserrat"/>
                <a:cs typeface="Montserrat"/>
              </a:rPr>
              <a:t>some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invested.</a:t>
            </a:r>
            <a:r>
              <a:rPr sz="900" spc="-5" dirty="0">
                <a:solidFill>
                  <a:srgbClr val="323537"/>
                </a:solidFill>
                <a:latin typeface="Montserrat"/>
                <a:cs typeface="Montserrat"/>
              </a:rPr>
              <a:t> </a:t>
            </a:r>
            <a:r>
              <a:rPr sz="900" dirty="0">
                <a:solidFill>
                  <a:srgbClr val="323537"/>
                </a:solidFill>
                <a:latin typeface="Montserrat"/>
                <a:cs typeface="Montserrat"/>
              </a:rPr>
              <a:t>Past</a:t>
            </a:r>
            <a:r>
              <a:rPr sz="900" spc="-10" dirty="0">
                <a:solidFill>
                  <a:srgbClr val="323537"/>
                </a:solidFill>
                <a:latin typeface="Montserrat"/>
                <a:cs typeface="Montserrat"/>
              </a:rPr>
              <a:t> performance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necessarily</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guide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future.</a:t>
            </a:r>
            <a:r>
              <a:rPr sz="900" spc="-5" dirty="0">
                <a:solidFill>
                  <a:srgbClr val="323537"/>
                </a:solidFill>
                <a:latin typeface="Montserrat"/>
                <a:cs typeface="Montserrat"/>
              </a:rPr>
              <a:t> </a:t>
            </a:r>
            <a:r>
              <a:rPr sz="900" dirty="0">
                <a:solidFill>
                  <a:srgbClr val="323537"/>
                </a:solidFill>
                <a:latin typeface="Montserrat"/>
                <a:cs typeface="Montserrat"/>
              </a:rPr>
              <a:t>Returns</a:t>
            </a:r>
            <a:r>
              <a:rPr sz="900" spc="-5" dirty="0">
                <a:solidFill>
                  <a:srgbClr val="323537"/>
                </a:solidFill>
                <a:latin typeface="Montserrat"/>
                <a:cs typeface="Montserrat"/>
              </a:rPr>
              <a:t> </a:t>
            </a:r>
            <a:r>
              <a:rPr sz="900" spc="-20" dirty="0">
                <a:solidFill>
                  <a:srgbClr val="323537"/>
                </a:solidFill>
                <a:latin typeface="Montserrat"/>
                <a:cs typeface="Montserrat"/>
              </a:rPr>
              <a:t>from</a:t>
            </a:r>
            <a:endParaRPr sz="900" dirty="0">
              <a:latin typeface="Montserrat"/>
              <a:cs typeface="Montserrat"/>
            </a:endParaRPr>
          </a:p>
          <a:p>
            <a:pPr marL="12700" marR="376555">
              <a:lnSpc>
                <a:spcPct val="100000"/>
              </a:lnSpc>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risk</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 event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lang="en-GB" sz="900" dirty="0">
                <a:solidFill>
                  <a:srgbClr val="323537"/>
                </a:solidFill>
                <a:latin typeface="Montserrat"/>
                <a:cs typeface="Montserrat"/>
              </a:rPr>
              <a:t>Issuer </a:t>
            </a:r>
            <a:r>
              <a:rPr sz="900" dirty="0">
                <a:solidFill>
                  <a:srgbClr val="323537"/>
                </a:solidFill>
                <a:latin typeface="Montserrat"/>
                <a:cs typeface="Montserrat"/>
              </a:rPr>
              <a:t>defaulting</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5" dirty="0">
                <a:solidFill>
                  <a:srgbClr val="323537"/>
                </a:solidFill>
                <a:latin typeface="Montserrat"/>
                <a:cs typeface="Montserrat"/>
              </a:rPr>
              <a:t> </a:t>
            </a:r>
            <a:r>
              <a:rPr sz="900" spc="-10" dirty="0">
                <a:solidFill>
                  <a:srgbClr val="323537"/>
                </a:solidFill>
                <a:latin typeface="Montserrat"/>
                <a:cs typeface="Montserrat"/>
              </a:rPr>
              <a:t>obligations.</a:t>
            </a:r>
            <a:endParaRPr sz="900" dirty="0">
              <a:latin typeface="Montserrat"/>
              <a:cs typeface="Montserrat"/>
            </a:endParaRPr>
          </a:p>
          <a:p>
            <a:pPr marL="12700" marR="18415">
              <a:lnSpc>
                <a:spcPct val="100000"/>
              </a:lnSpc>
              <a:spcBef>
                <a:spcPts val="850"/>
              </a:spcBef>
            </a:pPr>
            <a:r>
              <a:rPr sz="900" dirty="0">
                <a:solidFill>
                  <a:srgbClr val="323537"/>
                </a:solidFill>
                <a:latin typeface="Montserrat"/>
                <a:cs typeface="Montserrat"/>
              </a:rPr>
              <a:t>Any financial adviser shall fully disclose to its clients </a:t>
            </a:r>
            <a:r>
              <a:rPr sz="900" spc="-25" dirty="0">
                <a:solidFill>
                  <a:srgbClr val="323537"/>
                </a:solidFill>
                <a:latin typeface="Montserrat"/>
                <a:cs typeface="Montserrat"/>
              </a:rPr>
              <a:t>the </a:t>
            </a:r>
            <a:r>
              <a:rPr sz="900" dirty="0">
                <a:solidFill>
                  <a:srgbClr val="323537"/>
                </a:solidFill>
                <a:latin typeface="Montserrat"/>
                <a:cs typeface="Montserrat"/>
              </a:rPr>
              <a:t>existence,</a:t>
            </a:r>
            <a:r>
              <a:rPr sz="900" spc="-10" dirty="0">
                <a:solidFill>
                  <a:srgbClr val="323537"/>
                </a:solidFill>
                <a:latin typeface="Montserrat"/>
                <a:cs typeface="Montserrat"/>
              </a:rPr>
              <a:t> </a:t>
            </a:r>
            <a:r>
              <a:rPr sz="900" dirty="0">
                <a:solidFill>
                  <a:srgbClr val="323537"/>
                </a:solidFill>
                <a:latin typeface="Montserrat"/>
                <a:cs typeface="Montserrat"/>
              </a:rPr>
              <a:t>nature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fees</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receives</a:t>
            </a:r>
            <a:r>
              <a:rPr sz="900" spc="-10"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respect of</a:t>
            </a:r>
            <a:r>
              <a:rPr sz="900" spc="5" dirty="0">
                <a:solidFill>
                  <a:srgbClr val="323537"/>
                </a:solidFill>
                <a:latin typeface="Montserrat"/>
                <a:cs typeface="Montserrat"/>
              </a:rPr>
              <a:t> </a:t>
            </a:r>
            <a:r>
              <a:rPr sz="900" dirty="0">
                <a:solidFill>
                  <a:srgbClr val="323537"/>
                </a:solidFill>
                <a:latin typeface="Montserrat"/>
                <a:cs typeface="Montserrat"/>
              </a:rPr>
              <a:t>sales 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 They</a:t>
            </a:r>
            <a:r>
              <a:rPr sz="900" spc="5" dirty="0">
                <a:solidFill>
                  <a:srgbClr val="323537"/>
                </a:solidFill>
                <a:latin typeface="Montserrat"/>
                <a:cs typeface="Montserrat"/>
              </a:rPr>
              <a:t> </a:t>
            </a:r>
            <a:r>
              <a:rPr sz="900" dirty="0">
                <a:solidFill>
                  <a:srgbClr val="323537"/>
                </a:solidFill>
                <a:latin typeface="Montserrat"/>
                <a:cs typeface="Montserrat"/>
              </a:rPr>
              <a:t>must also</a:t>
            </a:r>
            <a:r>
              <a:rPr sz="900" spc="5" dirty="0">
                <a:solidFill>
                  <a:srgbClr val="323537"/>
                </a:solidFill>
                <a:latin typeface="Montserrat"/>
                <a:cs typeface="Montserrat"/>
              </a:rPr>
              <a:t> </a:t>
            </a:r>
            <a:r>
              <a:rPr sz="900" dirty="0">
                <a:solidFill>
                  <a:srgbClr val="323537"/>
                </a:solidFill>
                <a:latin typeface="Montserrat"/>
                <a:cs typeface="Montserrat"/>
              </a:rPr>
              <a:t>confirm</a:t>
            </a:r>
            <a:r>
              <a:rPr sz="900" spc="5"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complies</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applicable</a:t>
            </a:r>
            <a:r>
              <a:rPr sz="900" spc="-5" dirty="0">
                <a:solidFill>
                  <a:srgbClr val="323537"/>
                </a:solidFill>
                <a:latin typeface="Montserrat"/>
                <a:cs typeface="Montserrat"/>
              </a:rPr>
              <a:t> </a:t>
            </a:r>
            <a:r>
              <a:rPr sz="900" dirty="0">
                <a:solidFill>
                  <a:srgbClr val="323537"/>
                </a:solidFill>
                <a:latin typeface="Montserrat"/>
                <a:cs typeface="Montserrat"/>
              </a:rPr>
              <a:t>laws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regulations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relevant</a:t>
            </a:r>
            <a:r>
              <a:rPr sz="900" spc="-10" dirty="0">
                <a:solidFill>
                  <a:srgbClr val="323537"/>
                </a:solidFill>
                <a:latin typeface="Montserrat"/>
                <a:cs typeface="Montserrat"/>
              </a:rPr>
              <a:t> </a:t>
            </a:r>
            <a:r>
              <a:rPr sz="900" dirty="0">
                <a:solidFill>
                  <a:srgbClr val="323537"/>
                </a:solidFill>
                <a:latin typeface="Montserrat"/>
                <a:cs typeface="Montserrat"/>
              </a:rPr>
              <a:t>jurisdictions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receipt</a:t>
            </a:r>
            <a:r>
              <a:rPr sz="900" spc="-10" dirty="0">
                <a:solidFill>
                  <a:srgbClr val="323537"/>
                </a:solidFill>
                <a:latin typeface="Montserrat"/>
                <a:cs typeface="Montserrat"/>
              </a:rPr>
              <a:t> </a:t>
            </a:r>
            <a:r>
              <a:rPr sz="900" dirty="0">
                <a:solidFill>
                  <a:srgbClr val="323537"/>
                </a:solidFill>
                <a:latin typeface="Montserrat"/>
                <a:cs typeface="Montserrat"/>
              </a:rPr>
              <a:t>does</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conflict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applicable</a:t>
            </a:r>
            <a:r>
              <a:rPr sz="900" spc="-5" dirty="0">
                <a:solidFill>
                  <a:srgbClr val="323537"/>
                </a:solidFill>
                <a:latin typeface="Montserrat"/>
                <a:cs typeface="Montserrat"/>
              </a:rPr>
              <a:t> </a:t>
            </a:r>
            <a:r>
              <a:rPr sz="900" dirty="0">
                <a:solidFill>
                  <a:srgbClr val="323537"/>
                </a:solidFill>
                <a:latin typeface="Montserrat"/>
                <a:cs typeface="Montserrat"/>
              </a:rPr>
              <a:t>regulation</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duty</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0" dirty="0">
                <a:solidFill>
                  <a:srgbClr val="323537"/>
                </a:solidFill>
                <a:latin typeface="Montserrat"/>
                <a:cs typeface="Montserrat"/>
              </a:rPr>
              <a:t>best </a:t>
            </a:r>
            <a:r>
              <a:rPr sz="900" dirty="0">
                <a:solidFill>
                  <a:srgbClr val="323537"/>
                </a:solidFill>
                <a:latin typeface="Montserrat"/>
                <a:cs typeface="Montserrat"/>
              </a:rPr>
              <a:t>interest</a:t>
            </a:r>
            <a:r>
              <a:rPr sz="900" spc="-5" dirty="0">
                <a:solidFill>
                  <a:srgbClr val="323537"/>
                </a:solidFill>
                <a:latin typeface="Montserrat"/>
                <a:cs typeface="Montserrat"/>
              </a:rPr>
              <a:t> </a:t>
            </a:r>
            <a:r>
              <a:rPr sz="900" dirty="0">
                <a:solidFill>
                  <a:srgbClr val="323537"/>
                </a:solidFill>
                <a:latin typeface="Montserrat"/>
                <a:cs typeface="Montserrat"/>
              </a:rPr>
              <a:t>of any person to whom the financial adviser </a:t>
            </a:r>
            <a:r>
              <a:rPr sz="900" spc="-20" dirty="0">
                <a:solidFill>
                  <a:srgbClr val="323537"/>
                </a:solidFill>
                <a:latin typeface="Montserrat"/>
                <a:cs typeface="Montserrat"/>
              </a:rPr>
              <a:t>owes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spc="-10" dirty="0">
                <a:solidFill>
                  <a:srgbClr val="323537"/>
                </a:solidFill>
                <a:latin typeface="Montserrat"/>
                <a:cs typeface="Montserrat"/>
              </a:rPr>
              <a:t>duty.</a:t>
            </a:r>
            <a:endParaRPr sz="900" dirty="0">
              <a:latin typeface="Montserrat"/>
              <a:cs typeface="Montserrat"/>
            </a:endParaRPr>
          </a:p>
        </p:txBody>
      </p:sp>
      <p:sp>
        <p:nvSpPr>
          <p:cNvPr id="21" name="object 3">
            <a:extLst>
              <a:ext uri="{FF2B5EF4-FFF2-40B4-BE49-F238E27FC236}">
                <a16:creationId xmlns:a16="http://schemas.microsoft.com/office/drawing/2014/main" id="{51042796-8784-BFFF-7604-4C4242C680DC}"/>
              </a:ext>
            </a:extLst>
          </p:cNvPr>
          <p:cNvSpPr txBox="1"/>
          <p:nvPr/>
        </p:nvSpPr>
        <p:spPr>
          <a:xfrm>
            <a:off x="3839300" y="810340"/>
            <a:ext cx="3323590" cy="1231265"/>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sales</a:t>
            </a:r>
            <a:r>
              <a:rPr sz="900" spc="-10" dirty="0">
                <a:solidFill>
                  <a:srgbClr val="323537"/>
                </a:solidFill>
                <a:latin typeface="Montserrat"/>
                <a:cs typeface="Montserrat"/>
              </a:rPr>
              <a:t> </a:t>
            </a:r>
            <a:r>
              <a:rPr sz="900" dirty="0">
                <a:solidFill>
                  <a:srgbClr val="323537"/>
                </a:solidFill>
                <a:latin typeface="Montserrat"/>
                <a:cs typeface="Montserrat"/>
              </a:rPr>
              <a:t>Brochure</a:t>
            </a:r>
            <a:r>
              <a:rPr sz="900" spc="-10" dirty="0">
                <a:solidFill>
                  <a:srgbClr val="323537"/>
                </a:solidFill>
                <a:latin typeface="Montserrat"/>
                <a:cs typeface="Montserrat"/>
              </a:rPr>
              <a:t> </a:t>
            </a:r>
            <a:r>
              <a:rPr sz="900" dirty="0">
                <a:solidFill>
                  <a:srgbClr val="323537"/>
                </a:solidFill>
                <a:latin typeface="Montserrat"/>
                <a:cs typeface="Montserrat"/>
              </a:rPr>
              <a:t>has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been</a:t>
            </a:r>
            <a:r>
              <a:rPr sz="900" spc="-10" dirty="0">
                <a:solidFill>
                  <a:srgbClr val="323537"/>
                </a:solidFill>
                <a:latin typeface="Montserrat"/>
                <a:cs typeface="Montserrat"/>
              </a:rPr>
              <a:t> </a:t>
            </a:r>
            <a:r>
              <a:rPr sz="900" dirty="0">
                <a:solidFill>
                  <a:srgbClr val="323537"/>
                </a:solidFill>
                <a:latin typeface="Montserrat"/>
                <a:cs typeface="Montserrat"/>
              </a:rPr>
              <a:t>prepared</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spc="-10" dirty="0">
                <a:solidFill>
                  <a:srgbClr val="323537"/>
                </a:solidFill>
                <a:latin typeface="Montserrat"/>
                <a:cs typeface="Montserrat"/>
              </a:rPr>
              <a:t>reviewed</a:t>
            </a:r>
            <a:r>
              <a:rPr sz="900" spc="50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the </a:t>
            </a:r>
            <a:r>
              <a:rPr lang="en-GB" sz="900" dirty="0">
                <a:solidFill>
                  <a:srgbClr val="323537"/>
                </a:solidFill>
                <a:latin typeface="Montserrat"/>
                <a:cs typeface="Montserrat"/>
              </a:rPr>
              <a:t>Issuer </a:t>
            </a:r>
            <a:r>
              <a:rPr sz="900" dirty="0">
                <a:solidFill>
                  <a:srgbClr val="323537"/>
                </a:solidFill>
                <a:latin typeface="Montserrat"/>
                <a:cs typeface="Montserrat"/>
              </a:rPr>
              <a:t>or any of</a:t>
            </a:r>
            <a:r>
              <a:rPr sz="900" spc="-5" dirty="0">
                <a:solidFill>
                  <a:srgbClr val="323537"/>
                </a:solidFill>
                <a:latin typeface="Montserrat"/>
                <a:cs typeface="Montserrat"/>
              </a:rPr>
              <a:t> </a:t>
            </a:r>
            <a:r>
              <a:rPr sz="900" dirty="0">
                <a:solidFill>
                  <a:srgbClr val="323537"/>
                </a:solidFill>
                <a:latin typeface="Montserrat"/>
                <a:cs typeface="Montserrat"/>
              </a:rPr>
              <a:t>its affiliates and neither </a:t>
            </a:r>
            <a:r>
              <a:rPr sz="900" spc="-25" dirty="0">
                <a:solidFill>
                  <a:srgbClr val="323537"/>
                </a:solidFill>
                <a:latin typeface="Montserrat"/>
                <a:cs typeface="Montserrat"/>
              </a:rPr>
              <a:t>the </a:t>
            </a:r>
            <a:r>
              <a:rPr lang="en-GB" sz="900" spc="-25" dirty="0">
                <a:solidFill>
                  <a:srgbClr val="323537"/>
                </a:solidFill>
                <a:latin typeface="Montserrat"/>
                <a:cs typeface="Montserrat"/>
              </a:rPr>
              <a:t>Issuer </a:t>
            </a:r>
            <a:r>
              <a:rPr sz="900" dirty="0">
                <a:solidFill>
                  <a:srgbClr val="323537"/>
                </a:solidFill>
                <a:latin typeface="Montserrat"/>
                <a:cs typeface="Montserrat"/>
              </a:rPr>
              <a:t>nor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of its</a:t>
            </a:r>
            <a:r>
              <a:rPr sz="900" spc="5" dirty="0">
                <a:solidFill>
                  <a:srgbClr val="323537"/>
                </a:solidFill>
                <a:latin typeface="Montserrat"/>
                <a:cs typeface="Montserrat"/>
              </a:rPr>
              <a:t> </a:t>
            </a:r>
            <a:r>
              <a:rPr sz="900" dirty="0">
                <a:solidFill>
                  <a:srgbClr val="323537"/>
                </a:solidFill>
                <a:latin typeface="Montserrat"/>
                <a:cs typeface="Montserrat"/>
              </a:rPr>
              <a:t>affiliates</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of its</a:t>
            </a:r>
            <a:r>
              <a:rPr sz="900" spc="5" dirty="0">
                <a:solidFill>
                  <a:srgbClr val="323537"/>
                </a:solidFill>
                <a:latin typeface="Montserrat"/>
                <a:cs typeface="Montserrat"/>
              </a:rPr>
              <a:t> </a:t>
            </a:r>
            <a:r>
              <a:rPr sz="900" spc="-10" dirty="0">
                <a:solidFill>
                  <a:srgbClr val="323537"/>
                </a:solidFill>
                <a:latin typeface="Montserrat"/>
                <a:cs typeface="Montserrat"/>
              </a:rPr>
              <a:t>directors, </a:t>
            </a:r>
            <a:r>
              <a:rPr sz="900" dirty="0">
                <a:solidFill>
                  <a:srgbClr val="323537"/>
                </a:solidFill>
                <a:latin typeface="Montserrat"/>
                <a:cs typeface="Montserrat"/>
              </a:rPr>
              <a:t>officers or agents accept any</a:t>
            </a:r>
            <a:r>
              <a:rPr sz="900" spc="5" dirty="0">
                <a:solidFill>
                  <a:srgbClr val="323537"/>
                </a:solidFill>
                <a:latin typeface="Montserrat"/>
                <a:cs typeface="Montserrat"/>
              </a:rPr>
              <a:t> </a:t>
            </a:r>
            <a:r>
              <a:rPr sz="900" dirty="0">
                <a:solidFill>
                  <a:srgbClr val="323537"/>
                </a:solidFill>
                <a:latin typeface="Montserrat"/>
                <a:cs typeface="Montserrat"/>
              </a:rPr>
              <a:t>responsibility or liability </a:t>
            </a:r>
            <a:r>
              <a:rPr sz="900" spc="-25" dirty="0">
                <a:solidFill>
                  <a:srgbClr val="323537"/>
                </a:solidFill>
                <a:latin typeface="Montserrat"/>
                <a:cs typeface="Montserrat"/>
              </a:rPr>
              <a:t>for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contents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Brochure.</a:t>
            </a:r>
            <a:endParaRPr sz="900" dirty="0">
              <a:latin typeface="Montserrat"/>
              <a:cs typeface="Montserrat"/>
            </a:endParaRPr>
          </a:p>
          <a:p>
            <a:pPr marL="12700" marR="267970">
              <a:lnSpc>
                <a:spcPct val="100000"/>
              </a:lnSpc>
              <a:spcBef>
                <a:spcPts val="850"/>
              </a:spcBef>
            </a:pP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rights</a:t>
            </a:r>
            <a:r>
              <a:rPr sz="900" spc="-5" dirty="0">
                <a:solidFill>
                  <a:srgbClr val="323537"/>
                </a:solidFill>
                <a:latin typeface="Montserrat"/>
                <a:cs typeface="Montserrat"/>
              </a:rPr>
              <a:t> </a:t>
            </a:r>
            <a:r>
              <a:rPr sz="900" dirty="0">
                <a:solidFill>
                  <a:srgbClr val="323537"/>
                </a:solidFill>
                <a:latin typeface="Montserrat"/>
                <a:cs typeface="Montserrat"/>
              </a:rPr>
              <a:t>reserved.</a:t>
            </a:r>
            <a:r>
              <a:rPr sz="900" spc="-10" dirty="0">
                <a:solidFill>
                  <a:srgbClr val="323537"/>
                </a:solidFill>
                <a:latin typeface="Montserrat"/>
                <a:cs typeface="Montserrat"/>
              </a:rPr>
              <a:t> </a:t>
            </a:r>
            <a:r>
              <a:rPr sz="900" dirty="0">
                <a:solidFill>
                  <a:srgbClr val="323537"/>
                </a:solidFill>
                <a:latin typeface="Montserrat"/>
                <a:cs typeface="Montserrat"/>
              </a:rPr>
              <a:t>No</a:t>
            </a:r>
            <a:r>
              <a:rPr sz="900" spc="-5" dirty="0">
                <a:solidFill>
                  <a:srgbClr val="323537"/>
                </a:solidFill>
                <a:latin typeface="Montserrat"/>
                <a:cs typeface="Montserrat"/>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publication</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spc="-25" dirty="0">
                <a:solidFill>
                  <a:srgbClr val="323537"/>
                </a:solidFill>
                <a:latin typeface="Montserrat"/>
                <a:cs typeface="Montserrat"/>
              </a:rPr>
              <a:t>be </a:t>
            </a:r>
            <a:r>
              <a:rPr sz="900" spc="-10" dirty="0">
                <a:solidFill>
                  <a:srgbClr val="323537"/>
                </a:solidFill>
                <a:latin typeface="Montserrat"/>
                <a:cs typeface="Montserrat"/>
              </a:rPr>
              <a:t>reproduced,</a:t>
            </a:r>
            <a:r>
              <a:rPr sz="900" spc="-5" dirty="0">
                <a:solidFill>
                  <a:srgbClr val="323537"/>
                </a:solidFill>
                <a:latin typeface="Montserrat"/>
                <a:cs typeface="Montserrat"/>
              </a:rPr>
              <a:t> </a:t>
            </a:r>
            <a:r>
              <a:rPr sz="900" dirty="0">
                <a:solidFill>
                  <a:srgbClr val="323537"/>
                </a:solidFill>
                <a:latin typeface="Montserrat"/>
                <a:cs typeface="Montserrat"/>
              </a:rPr>
              <a:t>copied or</a:t>
            </a:r>
            <a:r>
              <a:rPr sz="900" spc="-5" dirty="0">
                <a:solidFill>
                  <a:srgbClr val="323537"/>
                </a:solidFill>
                <a:latin typeface="Montserrat"/>
                <a:cs typeface="Montserrat"/>
              </a:rPr>
              <a:t> </a:t>
            </a:r>
            <a:r>
              <a:rPr sz="900" dirty="0">
                <a:solidFill>
                  <a:srgbClr val="323537"/>
                </a:solidFill>
                <a:latin typeface="Montserrat"/>
                <a:cs typeface="Montserrat"/>
              </a:rPr>
              <a:t>distributed without the</a:t>
            </a:r>
            <a:r>
              <a:rPr sz="900" spc="-5" dirty="0">
                <a:solidFill>
                  <a:srgbClr val="323537"/>
                </a:solidFill>
                <a:latin typeface="Montserrat"/>
                <a:cs typeface="Montserrat"/>
              </a:rPr>
              <a:t> </a:t>
            </a:r>
            <a:r>
              <a:rPr sz="900" spc="-10" dirty="0">
                <a:solidFill>
                  <a:srgbClr val="323537"/>
                </a:solidFill>
                <a:latin typeface="Montserrat"/>
                <a:cs typeface="Montserrat"/>
              </a:rPr>
              <a:t>prior </a:t>
            </a:r>
            <a:r>
              <a:rPr sz="900" dirty="0">
                <a:solidFill>
                  <a:srgbClr val="323537"/>
                </a:solidFill>
                <a:latin typeface="Montserrat"/>
                <a:cs typeface="Montserrat"/>
              </a:rPr>
              <a:t>permission</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writing</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0" dirty="0">
                <a:solidFill>
                  <a:srgbClr val="323537"/>
                </a:solidFill>
                <a:latin typeface="Montserrat"/>
                <a:cs typeface="Montserrat"/>
              </a:rPr>
              <a:t>IDAD.</a:t>
            </a:r>
            <a:endParaRPr sz="900" dirty="0">
              <a:latin typeface="Montserrat"/>
              <a:cs typeface="Montserrat"/>
            </a:endParaRPr>
          </a:p>
        </p:txBody>
      </p:sp>
      <p:sp>
        <p:nvSpPr>
          <p:cNvPr id="22" name="object 5">
            <a:extLst>
              <a:ext uri="{FF2B5EF4-FFF2-40B4-BE49-F238E27FC236}">
                <a16:creationId xmlns:a16="http://schemas.microsoft.com/office/drawing/2014/main" id="{DF27A369-85B6-FBEC-DA5C-73B4D3818814}"/>
              </a:ext>
            </a:extLst>
          </p:cNvPr>
          <p:cNvSpPr/>
          <p:nvPr/>
        </p:nvSpPr>
        <p:spPr>
          <a:xfrm>
            <a:off x="3851998" y="2283015"/>
            <a:ext cx="3348354" cy="6087110"/>
          </a:xfrm>
          <a:custGeom>
            <a:avLst/>
            <a:gdLst/>
            <a:ahLst/>
            <a:cxnLst/>
            <a:rect l="l" t="t" r="r" b="b"/>
            <a:pathLst>
              <a:path w="3348354" h="6087109">
                <a:moveTo>
                  <a:pt x="3239998" y="0"/>
                </a:moveTo>
                <a:lnTo>
                  <a:pt x="108000" y="0"/>
                </a:lnTo>
                <a:lnTo>
                  <a:pt x="65960" y="8486"/>
                </a:lnTo>
                <a:lnTo>
                  <a:pt x="31630" y="31630"/>
                </a:lnTo>
                <a:lnTo>
                  <a:pt x="8486" y="65960"/>
                </a:lnTo>
                <a:lnTo>
                  <a:pt x="0" y="108000"/>
                </a:lnTo>
                <a:lnTo>
                  <a:pt x="0" y="5978994"/>
                </a:lnTo>
                <a:lnTo>
                  <a:pt x="8486" y="6021024"/>
                </a:lnTo>
                <a:lnTo>
                  <a:pt x="31630" y="6055355"/>
                </a:lnTo>
                <a:lnTo>
                  <a:pt x="65960" y="6078505"/>
                </a:lnTo>
                <a:lnTo>
                  <a:pt x="108000" y="6086995"/>
                </a:lnTo>
                <a:lnTo>
                  <a:pt x="3239998" y="6086995"/>
                </a:lnTo>
                <a:lnTo>
                  <a:pt x="3282039" y="6078505"/>
                </a:lnTo>
                <a:lnTo>
                  <a:pt x="3316368" y="6055355"/>
                </a:lnTo>
                <a:lnTo>
                  <a:pt x="3339512" y="6021024"/>
                </a:lnTo>
                <a:lnTo>
                  <a:pt x="3347999" y="5978994"/>
                </a:lnTo>
                <a:lnTo>
                  <a:pt x="3347999" y="108000"/>
                </a:lnTo>
                <a:lnTo>
                  <a:pt x="3339512" y="65960"/>
                </a:lnTo>
                <a:lnTo>
                  <a:pt x="3316368" y="31630"/>
                </a:lnTo>
                <a:lnTo>
                  <a:pt x="3282039" y="8486"/>
                </a:lnTo>
                <a:lnTo>
                  <a:pt x="3239998" y="0"/>
                </a:lnTo>
                <a:close/>
              </a:path>
            </a:pathLst>
          </a:custGeom>
          <a:solidFill>
            <a:srgbClr val="39405A"/>
          </a:solidFill>
        </p:spPr>
        <p:txBody>
          <a:bodyPr wrap="square" lIns="0" tIns="0" rIns="0" bIns="0" rtlCol="0"/>
          <a:lstStyle/>
          <a:p>
            <a:endParaRPr/>
          </a:p>
        </p:txBody>
      </p:sp>
      <p:sp>
        <p:nvSpPr>
          <p:cNvPr id="23" name="object 6">
            <a:extLst>
              <a:ext uri="{FF2B5EF4-FFF2-40B4-BE49-F238E27FC236}">
                <a16:creationId xmlns:a16="http://schemas.microsoft.com/office/drawing/2014/main" id="{4ACE2F50-B099-E5ED-A931-18700774E4D6}"/>
              </a:ext>
            </a:extLst>
          </p:cNvPr>
          <p:cNvSpPr txBox="1"/>
          <p:nvPr/>
        </p:nvSpPr>
        <p:spPr>
          <a:xfrm>
            <a:off x="4127300" y="2962643"/>
            <a:ext cx="2738120" cy="4837222"/>
          </a:xfrm>
          <a:prstGeom prst="rect">
            <a:avLst/>
          </a:prstGeom>
        </p:spPr>
        <p:txBody>
          <a:bodyPr vert="horz" wrap="square" lIns="0" tIns="12700" rIns="0" bIns="0" rtlCol="0">
            <a:spAutoFit/>
          </a:bodyPr>
          <a:lstStyle/>
          <a:p>
            <a:pPr marL="12700">
              <a:lnSpc>
                <a:spcPct val="100000"/>
              </a:lnSpc>
              <a:spcBef>
                <a:spcPts val="100"/>
              </a:spcBef>
            </a:pPr>
            <a:r>
              <a:rPr sz="900" b="1" spc="-10" dirty="0">
                <a:solidFill>
                  <a:srgbClr val="FFFFFF"/>
                </a:solidFill>
                <a:latin typeface="Montserrat SemiBold"/>
                <a:cs typeface="Montserrat SemiBold"/>
              </a:rPr>
              <a:t>Re-investment</a:t>
            </a:r>
            <a:r>
              <a:rPr sz="900" b="1" spc="40" dirty="0">
                <a:solidFill>
                  <a:srgbClr val="FFFFFF"/>
                </a:solidFill>
                <a:latin typeface="Montserrat SemiBold"/>
                <a:cs typeface="Montserrat SemiBold"/>
              </a:rPr>
              <a:t> </a:t>
            </a:r>
            <a:r>
              <a:rPr sz="900" b="1" spc="-20" dirty="0">
                <a:solidFill>
                  <a:srgbClr val="FFFFFF"/>
                </a:solidFill>
                <a:latin typeface="Montserrat SemiBold"/>
                <a:cs typeface="Montserrat SemiBold"/>
              </a:rPr>
              <a:t>Risk</a:t>
            </a:r>
            <a:endParaRPr sz="900" dirty="0">
              <a:latin typeface="Montserrat SemiBold"/>
              <a:cs typeface="Montserrat SemiBold"/>
            </a:endParaRPr>
          </a:p>
          <a:p>
            <a:pPr marL="12700" marR="5080">
              <a:lnSpc>
                <a:spcPct val="100000"/>
              </a:lnSpc>
              <a:spcBef>
                <a:spcPts val="850"/>
              </a:spcBef>
            </a:pP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invest</a:t>
            </a:r>
            <a:r>
              <a:rPr sz="900" spc="-15"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lang="en-GB" sz="900" dirty="0">
                <a:solidFill>
                  <a:srgbClr val="FFFFFF"/>
                </a:solidFill>
                <a:latin typeface="Montserrat"/>
                <a:cs typeface="Montserrat"/>
              </a:rPr>
              <a:t>note</a:t>
            </a:r>
            <a:r>
              <a:rPr sz="900" dirty="0">
                <a:solidFill>
                  <a:srgbClr val="FFFFFF"/>
                </a:solidFill>
                <a:latin typeface="Montserrat"/>
                <a:cs typeface="Montserrat"/>
              </a:rPr>
              <a:t>,</a:t>
            </a:r>
            <a:r>
              <a:rPr sz="900" spc="-15" dirty="0">
                <a:solidFill>
                  <a:srgbClr val="FFFFFF"/>
                </a:solidFill>
                <a:latin typeface="Montserrat"/>
                <a:cs typeface="Montserrat"/>
              </a:rPr>
              <a:t> </a:t>
            </a:r>
            <a:r>
              <a:rPr sz="900" dirty="0">
                <a:solidFill>
                  <a:srgbClr val="FFFFFF"/>
                </a:solidFill>
                <a:latin typeface="Montserrat"/>
                <a:cs typeface="Montserrat"/>
              </a:rPr>
              <a:t>you</a:t>
            </a:r>
            <a:r>
              <a:rPr sz="900" spc="-10" dirty="0">
                <a:solidFill>
                  <a:srgbClr val="FFFFFF"/>
                </a:solidFill>
                <a:latin typeface="Montserrat"/>
                <a:cs typeface="Montserrat"/>
              </a:rPr>
              <a:t> </a:t>
            </a:r>
            <a:r>
              <a:rPr sz="900" dirty="0">
                <a:solidFill>
                  <a:srgbClr val="FFFFFF"/>
                </a:solidFill>
                <a:latin typeface="Montserrat"/>
                <a:cs typeface="Montserrat"/>
              </a:rPr>
              <a:t>need</a:t>
            </a:r>
            <a:r>
              <a:rPr sz="900" spc="-15" dirty="0">
                <a:solidFill>
                  <a:srgbClr val="FFFFFF"/>
                </a:solidFill>
                <a:latin typeface="Montserrat"/>
                <a:cs typeface="Montserrat"/>
              </a:rPr>
              <a:t> </a:t>
            </a:r>
            <a:r>
              <a:rPr sz="900" spc="-25" dirty="0">
                <a:solidFill>
                  <a:srgbClr val="FFFFFF"/>
                </a:solidFill>
                <a:latin typeface="Montserrat"/>
                <a:cs typeface="Montserrat"/>
              </a:rPr>
              <a:t>to </a:t>
            </a:r>
            <a:r>
              <a:rPr sz="900" dirty="0">
                <a:solidFill>
                  <a:srgbClr val="FFFFFF"/>
                </a:solidFill>
                <a:latin typeface="Montserrat"/>
                <a:cs typeface="Montserrat"/>
              </a:rPr>
              <a:t>deposit</a:t>
            </a:r>
            <a:r>
              <a:rPr sz="900" spc="-5" dirty="0">
                <a:solidFill>
                  <a:srgbClr val="FFFFFF"/>
                </a:solidFill>
                <a:latin typeface="Montserrat"/>
                <a:cs typeface="Montserrat"/>
              </a:rPr>
              <a:t> </a:t>
            </a:r>
            <a:r>
              <a:rPr sz="900" dirty="0">
                <a:solidFill>
                  <a:srgbClr val="FFFFFF"/>
                </a:solidFill>
                <a:latin typeface="Montserrat"/>
                <a:cs typeface="Montserrat"/>
              </a:rPr>
              <a:t>your capital</a:t>
            </a:r>
            <a:r>
              <a:rPr sz="900" spc="-5" dirty="0">
                <a:solidFill>
                  <a:srgbClr val="FFFFFF"/>
                </a:solidFill>
                <a:latin typeface="Montserrat"/>
                <a:cs typeface="Montserrat"/>
              </a:rPr>
              <a:t> </a:t>
            </a:r>
            <a:r>
              <a:rPr sz="900" dirty="0">
                <a:solidFill>
                  <a:srgbClr val="FFFFFF"/>
                </a:solidFill>
                <a:latin typeface="Montserrat"/>
                <a:cs typeface="Montserrat"/>
              </a:rPr>
              <a:t>for a</a:t>
            </a:r>
            <a:r>
              <a:rPr sz="900" spc="-5" dirty="0">
                <a:solidFill>
                  <a:srgbClr val="FFFFFF"/>
                </a:solidFill>
                <a:latin typeface="Montserrat"/>
                <a:cs typeface="Montserrat"/>
              </a:rPr>
              <a:t> </a:t>
            </a:r>
            <a:r>
              <a:rPr sz="900" dirty="0">
                <a:solidFill>
                  <a:srgbClr val="FFFFFF"/>
                </a:solidFill>
                <a:latin typeface="Montserrat"/>
                <a:cs typeface="Montserrat"/>
              </a:rPr>
              <a:t>set length of</a:t>
            </a:r>
            <a:r>
              <a:rPr sz="900" spc="-5" dirty="0">
                <a:solidFill>
                  <a:srgbClr val="FFFFFF"/>
                </a:solidFill>
                <a:latin typeface="Montserrat"/>
                <a:cs typeface="Montserrat"/>
              </a:rPr>
              <a:t> </a:t>
            </a:r>
            <a:r>
              <a:rPr sz="900" spc="-10" dirty="0">
                <a:solidFill>
                  <a:srgbClr val="FFFFFF"/>
                </a:solidFill>
                <a:latin typeface="Montserrat"/>
                <a:cs typeface="Montserrat"/>
              </a:rPr>
              <a:t>time. </a:t>
            </a:r>
            <a:r>
              <a:rPr sz="900" dirty="0">
                <a:solidFill>
                  <a:srgbClr val="FFFFFF"/>
                </a:solidFill>
                <a:latin typeface="Montserrat"/>
                <a:cs typeface="Montserrat"/>
              </a:rPr>
              <a:t>During</a:t>
            </a:r>
            <a:r>
              <a:rPr sz="900" spc="-10" dirty="0">
                <a:solidFill>
                  <a:srgbClr val="FFFFFF"/>
                </a:solidFill>
                <a:latin typeface="Montserrat"/>
                <a:cs typeface="Montserrat"/>
              </a:rPr>
              <a:t> </a:t>
            </a:r>
            <a:r>
              <a:rPr sz="900" dirty="0">
                <a:solidFill>
                  <a:srgbClr val="FFFFFF"/>
                </a:solidFill>
                <a:latin typeface="Montserrat"/>
                <a:cs typeface="Montserrat"/>
              </a:rPr>
              <a:t>this</a:t>
            </a:r>
            <a:r>
              <a:rPr sz="900" spc="-5" dirty="0">
                <a:solidFill>
                  <a:srgbClr val="FFFFFF"/>
                </a:solidFill>
                <a:latin typeface="Montserrat"/>
                <a:cs typeface="Montserrat"/>
              </a:rPr>
              <a:t> </a:t>
            </a:r>
            <a:r>
              <a:rPr sz="900" dirty="0">
                <a:solidFill>
                  <a:srgbClr val="FFFFFF"/>
                </a:solidFill>
                <a:latin typeface="Montserrat"/>
                <a:cs typeface="Montserrat"/>
              </a:rPr>
              <a:t>period,</a:t>
            </a:r>
            <a:r>
              <a:rPr sz="900" spc="-5" dirty="0">
                <a:solidFill>
                  <a:srgbClr val="FFFFFF"/>
                </a:solidFill>
                <a:latin typeface="Montserrat"/>
                <a:cs typeface="Montserrat"/>
              </a:rPr>
              <a:t> </a:t>
            </a:r>
            <a:r>
              <a:rPr sz="900" dirty="0">
                <a:solidFill>
                  <a:srgbClr val="FFFFFF"/>
                </a:solidFill>
                <a:latin typeface="Montserrat"/>
                <a:cs typeface="Montserrat"/>
              </a:rPr>
              <a:t>a</a:t>
            </a:r>
            <a:r>
              <a:rPr sz="900" spc="-5" dirty="0">
                <a:solidFill>
                  <a:srgbClr val="FFFFFF"/>
                </a:solidFill>
                <a:latin typeface="Montserrat"/>
                <a:cs typeface="Montserrat"/>
              </a:rPr>
              <a:t> </a:t>
            </a:r>
            <a:r>
              <a:rPr sz="900" dirty="0">
                <a:solidFill>
                  <a:srgbClr val="FFFFFF"/>
                </a:solidFill>
                <a:latin typeface="Montserrat"/>
                <a:cs typeface="Montserrat"/>
              </a:rPr>
              <a:t>rise</a:t>
            </a:r>
            <a:r>
              <a:rPr sz="900" spc="-5" dirty="0">
                <a:solidFill>
                  <a:srgbClr val="FFFFFF"/>
                </a:solidFill>
                <a:latin typeface="Montserrat"/>
                <a:cs typeface="Montserrat"/>
              </a:rPr>
              <a:t> </a:t>
            </a:r>
            <a:r>
              <a:rPr sz="900" dirty="0">
                <a:solidFill>
                  <a:srgbClr val="FFFFFF"/>
                </a:solidFill>
                <a:latin typeface="Montserrat"/>
                <a:cs typeface="Montserrat"/>
              </a:rPr>
              <a:t>or</a:t>
            </a:r>
            <a:r>
              <a:rPr sz="900" spc="-5" dirty="0">
                <a:solidFill>
                  <a:srgbClr val="FFFFFF"/>
                </a:solidFill>
                <a:latin typeface="Montserrat"/>
                <a:cs typeface="Montserrat"/>
              </a:rPr>
              <a:t> </a:t>
            </a:r>
            <a:r>
              <a:rPr sz="900" dirty="0">
                <a:solidFill>
                  <a:srgbClr val="FFFFFF"/>
                </a:solidFill>
                <a:latin typeface="Montserrat"/>
                <a:cs typeface="Montserrat"/>
              </a:rPr>
              <a:t>fall</a:t>
            </a:r>
            <a:r>
              <a:rPr sz="900" spc="-5" dirty="0">
                <a:solidFill>
                  <a:srgbClr val="FFFFFF"/>
                </a:solidFill>
                <a:latin typeface="Montserrat"/>
                <a:cs typeface="Montserrat"/>
              </a:rPr>
              <a:t> </a:t>
            </a:r>
            <a:r>
              <a:rPr sz="900" dirty="0">
                <a:solidFill>
                  <a:srgbClr val="FFFFFF"/>
                </a:solidFill>
                <a:latin typeface="Montserrat"/>
                <a:cs typeface="Montserrat"/>
              </a:rPr>
              <a:t>in</a:t>
            </a:r>
            <a:r>
              <a:rPr sz="900" spc="-5" dirty="0">
                <a:solidFill>
                  <a:srgbClr val="FFFFFF"/>
                </a:solidFill>
                <a:latin typeface="Montserrat"/>
                <a:cs typeface="Montserrat"/>
              </a:rPr>
              <a:t> </a:t>
            </a:r>
            <a:r>
              <a:rPr sz="900" dirty="0">
                <a:solidFill>
                  <a:srgbClr val="FFFFFF"/>
                </a:solidFill>
                <a:latin typeface="Montserrat"/>
                <a:cs typeface="Montserrat"/>
              </a:rPr>
              <a:t>interest</a:t>
            </a:r>
            <a:r>
              <a:rPr sz="900" spc="-5" dirty="0">
                <a:solidFill>
                  <a:srgbClr val="FFFFFF"/>
                </a:solidFill>
                <a:latin typeface="Montserrat"/>
                <a:cs typeface="Montserrat"/>
              </a:rPr>
              <a:t> </a:t>
            </a:r>
            <a:r>
              <a:rPr sz="900" spc="-20" dirty="0">
                <a:solidFill>
                  <a:srgbClr val="FFFFFF"/>
                </a:solidFill>
                <a:latin typeface="Montserrat"/>
                <a:cs typeface="Montserrat"/>
              </a:rPr>
              <a:t>rates </a:t>
            </a:r>
            <a:r>
              <a:rPr sz="900" dirty="0">
                <a:solidFill>
                  <a:srgbClr val="FFFFFF"/>
                </a:solidFill>
                <a:latin typeface="Montserrat"/>
                <a:cs typeface="Montserrat"/>
              </a:rPr>
              <a:t>may</a:t>
            </a:r>
            <a:r>
              <a:rPr sz="900" spc="-15" dirty="0">
                <a:solidFill>
                  <a:srgbClr val="FFFFFF"/>
                </a:solidFill>
                <a:latin typeface="Montserrat"/>
                <a:cs typeface="Montserrat"/>
              </a:rPr>
              <a:t> </a:t>
            </a:r>
            <a:r>
              <a:rPr sz="900" dirty="0">
                <a:solidFill>
                  <a:srgbClr val="FFFFFF"/>
                </a:solidFill>
                <a:latin typeface="Montserrat"/>
                <a:cs typeface="Montserrat"/>
              </a:rPr>
              <a:t>present</a:t>
            </a:r>
            <a:r>
              <a:rPr sz="900" spc="-15" dirty="0">
                <a:solidFill>
                  <a:srgbClr val="FFFFFF"/>
                </a:solidFill>
                <a:latin typeface="Montserrat"/>
                <a:cs typeface="Montserrat"/>
              </a:rPr>
              <a:t> </a:t>
            </a:r>
            <a:r>
              <a:rPr sz="900" dirty="0">
                <a:solidFill>
                  <a:srgbClr val="FFFFFF"/>
                </a:solidFill>
                <a:latin typeface="Montserrat"/>
                <a:cs typeface="Montserrat"/>
              </a:rPr>
              <a:t>other</a:t>
            </a:r>
            <a:r>
              <a:rPr sz="900" spc="-15" dirty="0">
                <a:solidFill>
                  <a:srgbClr val="FFFFFF"/>
                </a:solidFill>
                <a:latin typeface="Montserrat"/>
                <a:cs typeface="Montserrat"/>
              </a:rPr>
              <a:t> </a:t>
            </a:r>
            <a:r>
              <a:rPr sz="900" dirty="0">
                <a:solidFill>
                  <a:srgbClr val="FFFFFF"/>
                </a:solidFill>
                <a:latin typeface="Montserrat"/>
                <a:cs typeface="Montserrat"/>
              </a:rPr>
              <a:t>investment</a:t>
            </a:r>
            <a:r>
              <a:rPr sz="900" spc="-15" dirty="0">
                <a:solidFill>
                  <a:srgbClr val="FFFFFF"/>
                </a:solidFill>
                <a:latin typeface="Montserrat"/>
                <a:cs typeface="Montserrat"/>
              </a:rPr>
              <a:t> </a:t>
            </a:r>
            <a:r>
              <a:rPr sz="900" spc="-10" dirty="0">
                <a:solidFill>
                  <a:srgbClr val="FFFFFF"/>
                </a:solidFill>
                <a:latin typeface="Montserrat"/>
                <a:cs typeface="Montserrat"/>
              </a:rPr>
              <a:t>opportunities </a:t>
            </a:r>
            <a:r>
              <a:rPr sz="900" dirty="0">
                <a:solidFill>
                  <a:srgbClr val="FFFFFF"/>
                </a:solidFill>
                <a:latin typeface="Montserrat"/>
                <a:cs typeface="Montserrat"/>
              </a:rPr>
              <a:t>with</a:t>
            </a:r>
            <a:r>
              <a:rPr sz="900" spc="-15" dirty="0">
                <a:solidFill>
                  <a:srgbClr val="FFFFFF"/>
                </a:solidFill>
                <a:latin typeface="Montserrat"/>
                <a:cs typeface="Montserrat"/>
              </a:rPr>
              <a:t> </a:t>
            </a:r>
            <a:r>
              <a:rPr sz="900" dirty="0">
                <a:solidFill>
                  <a:srgbClr val="FFFFFF"/>
                </a:solidFill>
                <a:latin typeface="Montserrat"/>
                <a:cs typeface="Montserrat"/>
              </a:rPr>
              <a:t>a</a:t>
            </a:r>
            <a:r>
              <a:rPr sz="900" spc="-10" dirty="0">
                <a:solidFill>
                  <a:srgbClr val="FFFFFF"/>
                </a:solidFill>
                <a:latin typeface="Montserrat"/>
                <a:cs typeface="Montserrat"/>
              </a:rPr>
              <a:t> </a:t>
            </a:r>
            <a:r>
              <a:rPr sz="900" dirty="0">
                <a:solidFill>
                  <a:srgbClr val="FFFFFF"/>
                </a:solidFill>
                <a:latin typeface="Montserrat"/>
                <a:cs typeface="Montserrat"/>
              </a:rPr>
              <a:t>greater</a:t>
            </a:r>
            <a:r>
              <a:rPr sz="900" spc="-10" dirty="0">
                <a:solidFill>
                  <a:srgbClr val="FFFFFF"/>
                </a:solidFill>
                <a:latin typeface="Montserrat"/>
                <a:cs typeface="Montserrat"/>
              </a:rPr>
              <a:t> </a:t>
            </a:r>
            <a:r>
              <a:rPr sz="900" dirty="0">
                <a:solidFill>
                  <a:srgbClr val="FFFFFF"/>
                </a:solidFill>
                <a:latin typeface="Montserrat"/>
                <a:cs typeface="Montserrat"/>
              </a:rPr>
              <a:t>return.</a:t>
            </a:r>
            <a:r>
              <a:rPr sz="900" spc="-10" dirty="0">
                <a:solidFill>
                  <a:srgbClr val="FFFFFF"/>
                </a:solidFill>
                <a:latin typeface="Montserrat"/>
                <a:cs typeface="Montserrat"/>
              </a:rPr>
              <a:t> </a:t>
            </a:r>
            <a:r>
              <a:rPr sz="900" dirty="0">
                <a:solidFill>
                  <a:srgbClr val="FFFFFF"/>
                </a:solidFill>
                <a:latin typeface="Montserrat"/>
                <a:cs typeface="Montserrat"/>
              </a:rPr>
              <a:t>Should</a:t>
            </a:r>
            <a:r>
              <a:rPr sz="900" spc="-10" dirty="0">
                <a:solidFill>
                  <a:srgbClr val="FFFFFF"/>
                </a:solidFill>
                <a:latin typeface="Montserrat"/>
                <a:cs typeface="Montserrat"/>
              </a:rPr>
              <a:t> </a:t>
            </a:r>
            <a:r>
              <a:rPr sz="900" dirty="0">
                <a:solidFill>
                  <a:srgbClr val="FFFFFF"/>
                </a:solidFill>
                <a:latin typeface="Montserrat"/>
                <a:cs typeface="Montserrat"/>
              </a:rPr>
              <a:t>you</a:t>
            </a:r>
            <a:r>
              <a:rPr sz="900" spc="-10" dirty="0">
                <a:solidFill>
                  <a:srgbClr val="FFFFFF"/>
                </a:solidFill>
                <a:latin typeface="Montserrat"/>
                <a:cs typeface="Montserrat"/>
              </a:rPr>
              <a:t> </a:t>
            </a:r>
            <a:r>
              <a:rPr sz="900" dirty="0">
                <a:solidFill>
                  <a:srgbClr val="FFFFFF"/>
                </a:solidFill>
                <a:latin typeface="Montserrat"/>
                <a:cs typeface="Montserrat"/>
              </a:rPr>
              <a:t>decide</a:t>
            </a:r>
            <a:r>
              <a:rPr sz="900" spc="-10" dirty="0">
                <a:solidFill>
                  <a:srgbClr val="FFFFFF"/>
                </a:solidFill>
                <a:latin typeface="Montserrat"/>
                <a:cs typeface="Montserrat"/>
              </a:rPr>
              <a:t> </a:t>
            </a:r>
            <a:r>
              <a:rPr sz="900" spc="-25" dirty="0">
                <a:solidFill>
                  <a:srgbClr val="FFFFFF"/>
                </a:solidFill>
                <a:latin typeface="Montserrat"/>
                <a:cs typeface="Montserrat"/>
              </a:rPr>
              <a:t>to </a:t>
            </a:r>
            <a:r>
              <a:rPr sz="900" dirty="0">
                <a:solidFill>
                  <a:srgbClr val="FFFFFF"/>
                </a:solidFill>
                <a:latin typeface="Montserrat"/>
                <a:cs typeface="Montserrat"/>
              </a:rPr>
              <a:t>encash</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lang="en-GB" sz="900" dirty="0">
                <a:solidFill>
                  <a:srgbClr val="FFFFFF"/>
                </a:solidFill>
                <a:latin typeface="Montserrat"/>
                <a:cs typeface="Montserrat"/>
              </a:rPr>
              <a:t>note</a:t>
            </a:r>
            <a:r>
              <a:rPr sz="900" dirty="0">
                <a:solidFill>
                  <a:srgbClr val="FFFFFF"/>
                </a:solidFill>
                <a:latin typeface="Montserrat"/>
                <a:cs typeface="Montserrat"/>
              </a:rPr>
              <a:t>,</a:t>
            </a:r>
            <a:r>
              <a:rPr sz="900" spc="-10" dirty="0">
                <a:solidFill>
                  <a:srgbClr val="FFFFFF"/>
                </a:solidFill>
                <a:latin typeface="Montserrat"/>
                <a:cs typeface="Montserrat"/>
              </a:rPr>
              <a:t> </a:t>
            </a:r>
            <a:r>
              <a:rPr sz="900" dirty="0">
                <a:solidFill>
                  <a:srgbClr val="FFFFFF"/>
                </a:solidFill>
                <a:latin typeface="Montserrat"/>
                <a:cs typeface="Montserrat"/>
              </a:rPr>
              <a:t>you</a:t>
            </a:r>
            <a:r>
              <a:rPr sz="900" spc="-10" dirty="0">
                <a:solidFill>
                  <a:srgbClr val="FFFFFF"/>
                </a:solidFill>
                <a:latin typeface="Montserrat"/>
                <a:cs typeface="Montserrat"/>
              </a:rPr>
              <a:t> </a:t>
            </a:r>
            <a:r>
              <a:rPr sz="900" dirty="0">
                <a:solidFill>
                  <a:srgbClr val="FFFFFF"/>
                </a:solidFill>
                <a:latin typeface="Montserrat"/>
                <a:cs typeface="Montserrat"/>
              </a:rPr>
              <a:t>may</a:t>
            </a:r>
            <a:r>
              <a:rPr sz="900" spc="-10" dirty="0">
                <a:solidFill>
                  <a:srgbClr val="FFFFFF"/>
                </a:solidFill>
                <a:latin typeface="Montserrat"/>
                <a:cs typeface="Montserrat"/>
              </a:rPr>
              <a:t> </a:t>
            </a:r>
            <a:r>
              <a:rPr sz="900" dirty="0">
                <a:solidFill>
                  <a:srgbClr val="FFFFFF"/>
                </a:solidFill>
                <a:latin typeface="Montserrat"/>
                <a:cs typeface="Montserrat"/>
              </a:rPr>
              <a:t>get</a:t>
            </a:r>
            <a:r>
              <a:rPr sz="900" spc="-10" dirty="0">
                <a:solidFill>
                  <a:srgbClr val="FFFFFF"/>
                </a:solidFill>
                <a:latin typeface="Montserrat"/>
                <a:cs typeface="Montserrat"/>
              </a:rPr>
              <a:t> </a:t>
            </a:r>
            <a:r>
              <a:rPr sz="900" dirty="0">
                <a:solidFill>
                  <a:srgbClr val="FFFFFF"/>
                </a:solidFill>
                <a:latin typeface="Montserrat"/>
                <a:cs typeface="Montserrat"/>
              </a:rPr>
              <a:t>back</a:t>
            </a:r>
            <a:r>
              <a:rPr sz="900" spc="-10" dirty="0">
                <a:solidFill>
                  <a:srgbClr val="FFFFFF"/>
                </a:solidFill>
                <a:latin typeface="Montserrat"/>
                <a:cs typeface="Montserrat"/>
              </a:rPr>
              <a:t> </a:t>
            </a:r>
            <a:r>
              <a:rPr sz="900" spc="-20" dirty="0">
                <a:solidFill>
                  <a:srgbClr val="FFFFFF"/>
                </a:solidFill>
                <a:latin typeface="Montserrat"/>
                <a:cs typeface="Montserrat"/>
              </a:rPr>
              <a:t>less </a:t>
            </a:r>
            <a:r>
              <a:rPr sz="900" dirty="0">
                <a:solidFill>
                  <a:srgbClr val="FFFFFF"/>
                </a:solidFill>
                <a:latin typeface="Montserrat"/>
                <a:cs typeface="Montserrat"/>
              </a:rPr>
              <a:t>than</a:t>
            </a:r>
            <a:r>
              <a:rPr sz="900" spc="-15" dirty="0">
                <a:solidFill>
                  <a:srgbClr val="FFFFFF"/>
                </a:solidFill>
                <a:latin typeface="Montserrat"/>
                <a:cs typeface="Montserrat"/>
              </a:rPr>
              <a:t> </a:t>
            </a:r>
            <a:r>
              <a:rPr sz="900" dirty="0">
                <a:solidFill>
                  <a:srgbClr val="FFFFFF"/>
                </a:solidFill>
                <a:latin typeface="Montserrat"/>
                <a:cs typeface="Montserrat"/>
              </a:rPr>
              <a:t>your</a:t>
            </a:r>
            <a:r>
              <a:rPr sz="900" spc="-10" dirty="0">
                <a:solidFill>
                  <a:srgbClr val="FFFFFF"/>
                </a:solidFill>
                <a:latin typeface="Montserrat"/>
                <a:cs typeface="Montserrat"/>
              </a:rPr>
              <a:t> </a:t>
            </a:r>
            <a:r>
              <a:rPr sz="900" dirty="0">
                <a:solidFill>
                  <a:srgbClr val="FFFFFF"/>
                </a:solidFill>
                <a:latin typeface="Montserrat"/>
                <a:cs typeface="Montserrat"/>
              </a:rPr>
              <a:t>Initial</a:t>
            </a:r>
            <a:r>
              <a:rPr sz="900" spc="-15" dirty="0">
                <a:solidFill>
                  <a:srgbClr val="FFFFFF"/>
                </a:solidFill>
                <a:latin typeface="Montserrat"/>
                <a:cs typeface="Montserrat"/>
              </a:rPr>
              <a:t> </a:t>
            </a:r>
            <a:r>
              <a:rPr sz="900" dirty="0">
                <a:solidFill>
                  <a:srgbClr val="FFFFFF"/>
                </a:solidFill>
                <a:latin typeface="Montserrat"/>
                <a:cs typeface="Montserrat"/>
              </a:rPr>
              <a:t>Capital</a:t>
            </a:r>
            <a:r>
              <a:rPr sz="900" spc="-10" dirty="0">
                <a:solidFill>
                  <a:srgbClr val="FFFFFF"/>
                </a:solidFill>
                <a:latin typeface="Montserrat"/>
                <a:cs typeface="Montserrat"/>
              </a:rPr>
              <a:t> </a:t>
            </a:r>
            <a:r>
              <a:rPr sz="900" dirty="0">
                <a:solidFill>
                  <a:srgbClr val="FFFFFF"/>
                </a:solidFill>
                <a:latin typeface="Montserrat"/>
                <a:cs typeface="Montserrat"/>
              </a:rPr>
              <a:t>(please</a:t>
            </a:r>
            <a:r>
              <a:rPr sz="900" spc="-15" dirty="0">
                <a:solidFill>
                  <a:srgbClr val="FFFFFF"/>
                </a:solidFill>
                <a:latin typeface="Montserrat"/>
                <a:cs typeface="Montserrat"/>
              </a:rPr>
              <a:t> </a:t>
            </a:r>
            <a:r>
              <a:rPr sz="900" dirty="0">
                <a:solidFill>
                  <a:srgbClr val="FFFFFF"/>
                </a:solidFill>
                <a:latin typeface="Montserrat"/>
                <a:cs typeface="Montserrat"/>
              </a:rPr>
              <a:t>refer</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spc="-20" dirty="0">
                <a:solidFill>
                  <a:srgbClr val="FFFFFF"/>
                </a:solidFill>
                <a:latin typeface="Montserrat"/>
                <a:cs typeface="Montserrat"/>
              </a:rPr>
              <a:t>Early </a:t>
            </a:r>
            <a:r>
              <a:rPr sz="900" dirty="0">
                <a:solidFill>
                  <a:srgbClr val="FFFFFF"/>
                </a:solidFill>
                <a:latin typeface="Montserrat"/>
                <a:cs typeface="Montserrat"/>
              </a:rPr>
              <a:t>Redemption</a:t>
            </a:r>
            <a:r>
              <a:rPr sz="900" spc="-5" dirty="0">
                <a:solidFill>
                  <a:srgbClr val="FFFFFF"/>
                </a:solidFill>
                <a:latin typeface="Montserrat"/>
                <a:cs typeface="Montserrat"/>
              </a:rPr>
              <a:t> </a:t>
            </a:r>
            <a:r>
              <a:rPr sz="900" dirty="0">
                <a:solidFill>
                  <a:srgbClr val="FFFFFF"/>
                </a:solidFill>
                <a:latin typeface="Montserrat"/>
                <a:cs typeface="Montserrat"/>
              </a:rPr>
              <a:t>Risk</a:t>
            </a:r>
            <a:r>
              <a:rPr sz="900" spc="-5" dirty="0">
                <a:solidFill>
                  <a:srgbClr val="FFFFFF"/>
                </a:solidFill>
                <a:latin typeface="Montserrat"/>
                <a:cs typeface="Montserrat"/>
              </a:rPr>
              <a:t> </a:t>
            </a:r>
            <a:r>
              <a:rPr sz="900" dirty="0">
                <a:solidFill>
                  <a:srgbClr val="FFFFFF"/>
                </a:solidFill>
                <a:latin typeface="Montserrat"/>
                <a:cs typeface="Montserrat"/>
              </a:rPr>
              <a:t>on</a:t>
            </a:r>
            <a:r>
              <a:rPr sz="900" spc="-5" dirty="0">
                <a:solidFill>
                  <a:srgbClr val="FFFFFF"/>
                </a:solidFill>
                <a:latin typeface="Montserrat"/>
                <a:cs typeface="Montserrat"/>
              </a:rPr>
              <a:t> </a:t>
            </a:r>
            <a:r>
              <a:rPr sz="900" dirty="0">
                <a:solidFill>
                  <a:srgbClr val="FFFFFF"/>
                </a:solidFill>
                <a:latin typeface="Montserrat"/>
                <a:cs typeface="Montserrat"/>
              </a:rPr>
              <a:t>page</a:t>
            </a:r>
            <a:r>
              <a:rPr sz="900" spc="-5" dirty="0">
                <a:solidFill>
                  <a:srgbClr val="FFFFFF"/>
                </a:solidFill>
                <a:latin typeface="Montserrat"/>
                <a:cs typeface="Montserrat"/>
              </a:rPr>
              <a:t> </a:t>
            </a:r>
            <a:r>
              <a:rPr sz="900" spc="-20" dirty="0">
                <a:solidFill>
                  <a:srgbClr val="FFFFFF"/>
                </a:solidFill>
                <a:latin typeface="Montserrat"/>
                <a:cs typeface="Montserrat"/>
              </a:rPr>
              <a:t>13).</a:t>
            </a:r>
            <a:endParaRPr sz="900" dirty="0">
              <a:latin typeface="Montserrat"/>
              <a:cs typeface="Montserrat"/>
            </a:endParaRPr>
          </a:p>
          <a:p>
            <a:pPr marL="12700">
              <a:lnSpc>
                <a:spcPct val="100000"/>
              </a:lnSpc>
              <a:spcBef>
                <a:spcPts val="850"/>
              </a:spcBef>
            </a:pPr>
            <a:r>
              <a:rPr sz="900" b="1" dirty="0">
                <a:solidFill>
                  <a:srgbClr val="FFFFFF"/>
                </a:solidFill>
                <a:latin typeface="Montserrat SemiBold"/>
                <a:cs typeface="Montserrat SemiBold"/>
              </a:rPr>
              <a:t>Inflation</a:t>
            </a:r>
            <a:r>
              <a:rPr sz="900" b="1" spc="-40" dirty="0">
                <a:solidFill>
                  <a:srgbClr val="FFFFFF"/>
                </a:solidFill>
                <a:latin typeface="Montserrat SemiBold"/>
                <a:cs typeface="Montserrat SemiBold"/>
              </a:rPr>
              <a:t> </a:t>
            </a:r>
            <a:r>
              <a:rPr sz="900" b="1" spc="-20" dirty="0">
                <a:solidFill>
                  <a:srgbClr val="FFFFFF"/>
                </a:solidFill>
                <a:latin typeface="Montserrat SemiBold"/>
                <a:cs typeface="Montserrat SemiBold"/>
              </a:rPr>
              <a:t>Risk</a:t>
            </a:r>
            <a:endParaRPr sz="900" dirty="0">
              <a:latin typeface="Montserrat SemiBold"/>
              <a:cs typeface="Montserrat SemiBold"/>
            </a:endParaRPr>
          </a:p>
          <a:p>
            <a:pPr marL="12700" marR="85725">
              <a:lnSpc>
                <a:spcPct val="100000"/>
              </a:lnSpc>
              <a:spcBef>
                <a:spcPts val="850"/>
              </a:spcBef>
            </a:pP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value</a:t>
            </a:r>
            <a:r>
              <a:rPr sz="900" spc="-5"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your</a:t>
            </a:r>
            <a:r>
              <a:rPr sz="900" spc="-10" dirty="0">
                <a:solidFill>
                  <a:srgbClr val="FFFFFF"/>
                </a:solidFill>
                <a:latin typeface="Montserrat"/>
                <a:cs typeface="Montserrat"/>
              </a:rPr>
              <a:t> </a:t>
            </a:r>
            <a:r>
              <a:rPr sz="900" dirty="0">
                <a:solidFill>
                  <a:srgbClr val="FFFFFF"/>
                </a:solidFill>
                <a:latin typeface="Montserrat"/>
                <a:cs typeface="Montserrat"/>
              </a:rPr>
              <a:t>investment</a:t>
            </a:r>
            <a:r>
              <a:rPr sz="900" spc="-5" dirty="0">
                <a:solidFill>
                  <a:srgbClr val="FFFFFF"/>
                </a:solidFill>
                <a:latin typeface="Montserrat"/>
                <a:cs typeface="Montserrat"/>
              </a:rPr>
              <a:t> </a:t>
            </a:r>
            <a:r>
              <a:rPr sz="900" dirty="0">
                <a:solidFill>
                  <a:srgbClr val="FFFFFF"/>
                </a:solidFill>
                <a:latin typeface="Montserrat"/>
                <a:cs typeface="Montserrat"/>
              </a:rPr>
              <a:t>and</a:t>
            </a:r>
            <a:r>
              <a:rPr sz="900" spc="-10" dirty="0">
                <a:solidFill>
                  <a:srgbClr val="FFFFFF"/>
                </a:solidFill>
                <a:latin typeface="Montserrat"/>
                <a:cs typeface="Montserrat"/>
              </a:rPr>
              <a:t> </a:t>
            </a:r>
            <a:r>
              <a:rPr sz="900" dirty="0">
                <a:solidFill>
                  <a:srgbClr val="FFFFFF"/>
                </a:solidFill>
                <a:latin typeface="Montserrat"/>
                <a:cs typeface="Montserrat"/>
              </a:rPr>
              <a:t>any</a:t>
            </a:r>
            <a:r>
              <a:rPr sz="900" spc="-5" dirty="0">
                <a:solidFill>
                  <a:srgbClr val="FFFFFF"/>
                </a:solidFill>
                <a:latin typeface="Montserrat"/>
                <a:cs typeface="Montserrat"/>
              </a:rPr>
              <a:t> </a:t>
            </a:r>
            <a:r>
              <a:rPr sz="900" spc="-10" dirty="0">
                <a:solidFill>
                  <a:srgbClr val="FFFFFF"/>
                </a:solidFill>
                <a:latin typeface="Montserrat"/>
                <a:cs typeface="Montserrat"/>
              </a:rPr>
              <a:t>returns </a:t>
            </a:r>
            <a:r>
              <a:rPr sz="900" dirty="0">
                <a:solidFill>
                  <a:srgbClr val="FFFFFF"/>
                </a:solidFill>
                <a:latin typeface="Montserrat"/>
                <a:cs typeface="Montserrat"/>
              </a:rPr>
              <a:t>you</a:t>
            </a:r>
            <a:r>
              <a:rPr sz="900" spc="-15" dirty="0">
                <a:solidFill>
                  <a:srgbClr val="FFFFFF"/>
                </a:solidFill>
                <a:latin typeface="Montserrat"/>
                <a:cs typeface="Montserrat"/>
              </a:rPr>
              <a:t> </a:t>
            </a:r>
            <a:r>
              <a:rPr sz="900" dirty="0">
                <a:solidFill>
                  <a:srgbClr val="FFFFFF"/>
                </a:solidFill>
                <a:latin typeface="Montserrat"/>
                <a:cs typeface="Montserrat"/>
              </a:rPr>
              <a:t>may</a:t>
            </a:r>
            <a:r>
              <a:rPr sz="900" spc="-10" dirty="0">
                <a:solidFill>
                  <a:srgbClr val="FFFFFF"/>
                </a:solidFill>
                <a:latin typeface="Montserrat"/>
                <a:cs typeface="Montserrat"/>
              </a:rPr>
              <a:t> </a:t>
            </a:r>
            <a:r>
              <a:rPr sz="900" dirty="0">
                <a:solidFill>
                  <a:srgbClr val="FFFFFF"/>
                </a:solidFill>
                <a:latin typeface="Montserrat"/>
                <a:cs typeface="Montserrat"/>
              </a:rPr>
              <a:t>qualify</a:t>
            </a:r>
            <a:r>
              <a:rPr sz="900" spc="-10" dirty="0">
                <a:solidFill>
                  <a:srgbClr val="FFFFFF"/>
                </a:solidFill>
                <a:latin typeface="Montserrat"/>
                <a:cs typeface="Montserrat"/>
              </a:rPr>
              <a:t> </a:t>
            </a:r>
            <a:r>
              <a:rPr sz="900" dirty="0">
                <a:solidFill>
                  <a:srgbClr val="FFFFFF"/>
                </a:solidFill>
                <a:latin typeface="Montserrat"/>
                <a:cs typeface="Montserrat"/>
              </a:rPr>
              <a:t>for</a:t>
            </a:r>
            <a:r>
              <a:rPr sz="900" spc="-10" dirty="0">
                <a:solidFill>
                  <a:srgbClr val="FFFFFF"/>
                </a:solidFill>
                <a:latin typeface="Montserrat"/>
                <a:cs typeface="Montserrat"/>
              </a:rPr>
              <a:t> </a:t>
            </a:r>
            <a:r>
              <a:rPr sz="900" dirty="0">
                <a:solidFill>
                  <a:srgbClr val="FFFFFF"/>
                </a:solidFill>
                <a:latin typeface="Montserrat"/>
                <a:cs typeface="Montserrat"/>
              </a:rPr>
              <a:t>are</a:t>
            </a:r>
            <a:r>
              <a:rPr sz="900" spc="-10" dirty="0">
                <a:solidFill>
                  <a:srgbClr val="FFFFFF"/>
                </a:solidFill>
                <a:latin typeface="Montserrat"/>
                <a:cs typeface="Montserrat"/>
              </a:rPr>
              <a:t> </a:t>
            </a:r>
            <a:r>
              <a:rPr sz="900" dirty="0">
                <a:solidFill>
                  <a:srgbClr val="FFFFFF"/>
                </a:solidFill>
                <a:latin typeface="Montserrat"/>
                <a:cs typeface="Montserrat"/>
              </a:rPr>
              <a:t>not</a:t>
            </a:r>
            <a:r>
              <a:rPr sz="900" spc="-10" dirty="0">
                <a:solidFill>
                  <a:srgbClr val="FFFFFF"/>
                </a:solidFill>
                <a:latin typeface="Montserrat"/>
                <a:cs typeface="Montserrat"/>
              </a:rPr>
              <a:t> </a:t>
            </a:r>
            <a:r>
              <a:rPr sz="900" dirty="0">
                <a:solidFill>
                  <a:srgbClr val="FFFFFF"/>
                </a:solidFill>
                <a:latin typeface="Montserrat"/>
                <a:cs typeface="Montserrat"/>
              </a:rPr>
              <a:t>linked</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10" dirty="0">
                <a:solidFill>
                  <a:srgbClr val="FFFFFF"/>
                </a:solidFill>
                <a:latin typeface="Montserrat"/>
                <a:cs typeface="Montserrat"/>
              </a:rPr>
              <a:t> inflation.</a:t>
            </a:r>
            <a:r>
              <a:rPr sz="900" spc="500" dirty="0">
                <a:solidFill>
                  <a:srgbClr val="FFFFFF"/>
                </a:solidFill>
                <a:latin typeface="Montserrat"/>
                <a:cs typeface="Montserrat"/>
              </a:rPr>
              <a:t> </a:t>
            </a:r>
            <a:r>
              <a:rPr sz="900" dirty="0">
                <a:solidFill>
                  <a:srgbClr val="FFFFFF"/>
                </a:solidFill>
                <a:latin typeface="Montserrat"/>
                <a:cs typeface="Montserrat"/>
              </a:rPr>
              <a:t>If</a:t>
            </a:r>
            <a:r>
              <a:rPr sz="900" spc="-10" dirty="0">
                <a:solidFill>
                  <a:srgbClr val="FFFFFF"/>
                </a:solidFill>
                <a:latin typeface="Montserrat"/>
                <a:cs typeface="Montserrat"/>
              </a:rPr>
              <a:t> </a:t>
            </a:r>
            <a:r>
              <a:rPr sz="900" dirty="0">
                <a:solidFill>
                  <a:srgbClr val="FFFFFF"/>
                </a:solidFill>
                <a:latin typeface="Montserrat"/>
                <a:cs typeface="Montserrat"/>
              </a:rPr>
              <a:t>inflation</a:t>
            </a:r>
            <a:r>
              <a:rPr sz="900" spc="-5"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dirty="0">
                <a:solidFill>
                  <a:srgbClr val="FFFFFF"/>
                </a:solidFill>
                <a:latin typeface="Montserrat"/>
                <a:cs typeface="Montserrat"/>
              </a:rPr>
              <a:t>high</a:t>
            </a:r>
            <a:r>
              <a:rPr sz="900" spc="-5" dirty="0">
                <a:solidFill>
                  <a:srgbClr val="FFFFFF"/>
                </a:solidFill>
                <a:latin typeface="Montserrat"/>
                <a:cs typeface="Montserrat"/>
              </a:rPr>
              <a:t> </a:t>
            </a:r>
            <a:r>
              <a:rPr sz="900" dirty="0">
                <a:solidFill>
                  <a:srgbClr val="FFFFFF"/>
                </a:solidFill>
                <a:latin typeface="Montserrat"/>
                <a:cs typeface="Montserrat"/>
              </a:rPr>
              <a:t>over</a:t>
            </a:r>
            <a:r>
              <a:rPr sz="900" spc="-5"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term</a:t>
            </a:r>
            <a:r>
              <a:rPr sz="900" spc="-5"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lang="en-GB" sz="900" spc="-10" dirty="0">
                <a:solidFill>
                  <a:srgbClr val="FFFFFF"/>
                </a:solidFill>
                <a:latin typeface="Montserrat"/>
                <a:cs typeface="Montserrat"/>
              </a:rPr>
              <a:t>Note</a:t>
            </a:r>
            <a:r>
              <a:rPr sz="900" dirty="0">
                <a:solidFill>
                  <a:srgbClr val="FFFFFF"/>
                </a:solidFill>
                <a:latin typeface="Montserrat"/>
                <a:cs typeface="Montserrat"/>
              </a:rPr>
              <a:t>,</a:t>
            </a:r>
            <a:r>
              <a:rPr sz="900" spc="-5"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real value</a:t>
            </a:r>
            <a:r>
              <a:rPr sz="900" spc="-5"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the </a:t>
            </a:r>
            <a:r>
              <a:rPr lang="en-GB" sz="900" dirty="0">
                <a:solidFill>
                  <a:srgbClr val="FFFFFF"/>
                </a:solidFill>
                <a:latin typeface="Montserrat"/>
                <a:cs typeface="Montserrat"/>
              </a:rPr>
              <a:t>Note </a:t>
            </a:r>
            <a:r>
              <a:rPr sz="900" spc="-25" dirty="0">
                <a:solidFill>
                  <a:srgbClr val="FFFFFF"/>
                </a:solidFill>
                <a:latin typeface="Montserrat"/>
                <a:cs typeface="Montserrat"/>
              </a:rPr>
              <a:t>may </a:t>
            </a:r>
            <a:r>
              <a:rPr sz="900" dirty="0">
                <a:solidFill>
                  <a:srgbClr val="FFFFFF"/>
                </a:solidFill>
                <a:latin typeface="Montserrat"/>
                <a:cs typeface="Montserrat"/>
              </a:rPr>
              <a:t>decrease</a:t>
            </a:r>
            <a:r>
              <a:rPr sz="900" spc="-10" dirty="0">
                <a:solidFill>
                  <a:srgbClr val="FFFFFF"/>
                </a:solidFill>
                <a:latin typeface="Montserrat"/>
                <a:cs typeface="Montserrat"/>
              </a:rPr>
              <a:t> </a:t>
            </a:r>
            <a:r>
              <a:rPr sz="900" dirty="0">
                <a:solidFill>
                  <a:srgbClr val="FFFFFF"/>
                </a:solidFill>
                <a:latin typeface="Montserrat"/>
                <a:cs typeface="Montserrat"/>
              </a:rPr>
              <a:t>thus</a:t>
            </a:r>
            <a:r>
              <a:rPr sz="900" spc="-10" dirty="0">
                <a:solidFill>
                  <a:srgbClr val="FFFFFF"/>
                </a:solidFill>
                <a:latin typeface="Montserrat"/>
                <a:cs typeface="Montserrat"/>
              </a:rPr>
              <a:t> </a:t>
            </a:r>
            <a:r>
              <a:rPr sz="900" dirty="0">
                <a:solidFill>
                  <a:srgbClr val="FFFFFF"/>
                </a:solidFill>
                <a:latin typeface="Montserrat"/>
                <a:cs typeface="Montserrat"/>
              </a:rPr>
              <a:t>affecting</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dirty="0">
                <a:solidFill>
                  <a:srgbClr val="FFFFFF"/>
                </a:solidFill>
                <a:latin typeface="Montserrat"/>
                <a:cs typeface="Montserrat"/>
              </a:rPr>
              <a:t>real</a:t>
            </a:r>
            <a:r>
              <a:rPr sz="900" spc="-10" dirty="0">
                <a:solidFill>
                  <a:srgbClr val="FFFFFF"/>
                </a:solidFill>
                <a:latin typeface="Montserrat"/>
                <a:cs typeface="Montserrat"/>
              </a:rPr>
              <a:t> </a:t>
            </a:r>
            <a:r>
              <a:rPr sz="900" dirty="0">
                <a:solidFill>
                  <a:srgbClr val="FFFFFF"/>
                </a:solidFill>
                <a:latin typeface="Montserrat"/>
                <a:cs typeface="Montserrat"/>
              </a:rPr>
              <a:t>value</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spc="-25" dirty="0">
                <a:solidFill>
                  <a:srgbClr val="FFFFFF"/>
                </a:solidFill>
                <a:latin typeface="Montserrat"/>
                <a:cs typeface="Montserrat"/>
              </a:rPr>
              <a:t>any </a:t>
            </a:r>
            <a:r>
              <a:rPr sz="900" dirty="0">
                <a:solidFill>
                  <a:srgbClr val="FFFFFF"/>
                </a:solidFill>
                <a:latin typeface="Montserrat"/>
                <a:cs typeface="Montserrat"/>
              </a:rPr>
              <a:t>returns</a:t>
            </a:r>
            <a:r>
              <a:rPr sz="900" spc="-25" dirty="0">
                <a:solidFill>
                  <a:srgbClr val="FFFFFF"/>
                </a:solidFill>
                <a:latin typeface="Montserrat"/>
                <a:cs typeface="Montserrat"/>
              </a:rPr>
              <a:t> </a:t>
            </a:r>
            <a:r>
              <a:rPr sz="900" dirty="0">
                <a:solidFill>
                  <a:srgbClr val="FFFFFF"/>
                </a:solidFill>
                <a:latin typeface="Montserrat"/>
                <a:cs typeface="Montserrat"/>
              </a:rPr>
              <a:t>you</a:t>
            </a:r>
            <a:r>
              <a:rPr sz="900" spc="-20" dirty="0">
                <a:solidFill>
                  <a:srgbClr val="FFFFFF"/>
                </a:solidFill>
                <a:latin typeface="Montserrat"/>
                <a:cs typeface="Montserrat"/>
              </a:rPr>
              <a:t> </a:t>
            </a:r>
            <a:r>
              <a:rPr sz="900" dirty="0">
                <a:solidFill>
                  <a:srgbClr val="FFFFFF"/>
                </a:solidFill>
                <a:latin typeface="Montserrat"/>
                <a:cs typeface="Montserrat"/>
              </a:rPr>
              <a:t>may</a:t>
            </a:r>
            <a:r>
              <a:rPr sz="900" spc="-20" dirty="0">
                <a:solidFill>
                  <a:srgbClr val="FFFFFF"/>
                </a:solidFill>
                <a:latin typeface="Montserrat"/>
                <a:cs typeface="Montserrat"/>
              </a:rPr>
              <a:t> </a:t>
            </a:r>
            <a:r>
              <a:rPr sz="900" spc="-10" dirty="0">
                <a:solidFill>
                  <a:srgbClr val="FFFFFF"/>
                </a:solidFill>
                <a:latin typeface="Montserrat"/>
                <a:cs typeface="Montserrat"/>
              </a:rPr>
              <a:t>receive.</a:t>
            </a:r>
            <a:endParaRPr sz="900" dirty="0">
              <a:latin typeface="Montserrat"/>
              <a:cs typeface="Montserrat"/>
            </a:endParaRPr>
          </a:p>
          <a:p>
            <a:pPr marL="12700">
              <a:lnSpc>
                <a:spcPct val="100000"/>
              </a:lnSpc>
              <a:spcBef>
                <a:spcPts val="850"/>
              </a:spcBef>
            </a:pPr>
            <a:r>
              <a:rPr sz="900" b="1" spc="-10" dirty="0">
                <a:solidFill>
                  <a:srgbClr val="FFFFFF"/>
                </a:solidFill>
                <a:latin typeface="Montserrat SemiBold"/>
                <a:cs typeface="Montserrat SemiBold"/>
              </a:rPr>
              <a:t>Concentration</a:t>
            </a:r>
            <a:r>
              <a:rPr sz="900" b="1" spc="40" dirty="0">
                <a:solidFill>
                  <a:srgbClr val="FFFFFF"/>
                </a:solidFill>
                <a:latin typeface="Montserrat SemiBold"/>
                <a:cs typeface="Montserrat SemiBold"/>
              </a:rPr>
              <a:t> </a:t>
            </a:r>
            <a:r>
              <a:rPr sz="900" b="1" spc="-20" dirty="0">
                <a:solidFill>
                  <a:srgbClr val="FFFFFF"/>
                </a:solidFill>
                <a:latin typeface="Montserrat SemiBold"/>
                <a:cs typeface="Montserrat SemiBold"/>
              </a:rPr>
              <a:t>Risk</a:t>
            </a:r>
            <a:endParaRPr sz="900" dirty="0">
              <a:latin typeface="Montserrat SemiBold"/>
              <a:cs typeface="Montserrat SemiBold"/>
            </a:endParaRPr>
          </a:p>
          <a:p>
            <a:pPr marL="12700" marR="37465" algn="just">
              <a:lnSpc>
                <a:spcPct val="100000"/>
              </a:lnSpc>
              <a:spcBef>
                <a:spcPts val="850"/>
              </a:spcBef>
            </a:pPr>
            <a:r>
              <a:rPr sz="900" spc="-10" dirty="0">
                <a:solidFill>
                  <a:srgbClr val="FFFFFF"/>
                </a:solidFill>
                <a:latin typeface="Montserrat"/>
                <a:cs typeface="Montserrat"/>
              </a:rPr>
              <a:t>You</a:t>
            </a:r>
            <a:r>
              <a:rPr sz="900" spc="-20" dirty="0">
                <a:solidFill>
                  <a:srgbClr val="FFFFFF"/>
                </a:solidFill>
                <a:latin typeface="Montserrat"/>
                <a:cs typeface="Montserrat"/>
              </a:rPr>
              <a:t> </a:t>
            </a:r>
            <a:r>
              <a:rPr sz="900" dirty="0">
                <a:solidFill>
                  <a:srgbClr val="FFFFFF"/>
                </a:solidFill>
                <a:latin typeface="Montserrat"/>
                <a:cs typeface="Montserrat"/>
              </a:rPr>
              <a:t>should</a:t>
            </a:r>
            <a:r>
              <a:rPr sz="900" spc="-15" dirty="0">
                <a:solidFill>
                  <a:srgbClr val="FFFFFF"/>
                </a:solidFill>
                <a:latin typeface="Montserrat"/>
                <a:cs typeface="Montserrat"/>
              </a:rPr>
              <a:t> </a:t>
            </a:r>
            <a:r>
              <a:rPr sz="900" dirty="0">
                <a:solidFill>
                  <a:srgbClr val="FFFFFF"/>
                </a:solidFill>
                <a:latin typeface="Montserrat"/>
                <a:cs typeface="Montserrat"/>
              </a:rPr>
              <a:t>speak</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your</a:t>
            </a:r>
            <a:r>
              <a:rPr sz="900" spc="-15" dirty="0">
                <a:solidFill>
                  <a:srgbClr val="FFFFFF"/>
                </a:solidFill>
                <a:latin typeface="Montserrat"/>
                <a:cs typeface="Montserrat"/>
              </a:rPr>
              <a:t> </a:t>
            </a:r>
            <a:r>
              <a:rPr sz="900" dirty="0">
                <a:solidFill>
                  <a:srgbClr val="FFFFFF"/>
                </a:solidFill>
                <a:latin typeface="Montserrat"/>
                <a:cs typeface="Montserrat"/>
              </a:rPr>
              <a:t>advisor</a:t>
            </a:r>
            <a:r>
              <a:rPr sz="900" spc="-15" dirty="0">
                <a:solidFill>
                  <a:srgbClr val="FFFFFF"/>
                </a:solidFill>
                <a:latin typeface="Montserrat"/>
                <a:cs typeface="Montserrat"/>
              </a:rPr>
              <a:t> </a:t>
            </a:r>
            <a:r>
              <a:rPr sz="900" dirty="0">
                <a:solidFill>
                  <a:srgbClr val="FFFFFF"/>
                </a:solidFill>
                <a:latin typeface="Montserrat"/>
                <a:cs typeface="Montserrat"/>
              </a:rPr>
              <a:t>to</a:t>
            </a:r>
            <a:r>
              <a:rPr sz="900" spc="-15" dirty="0">
                <a:solidFill>
                  <a:srgbClr val="FFFFFF"/>
                </a:solidFill>
                <a:latin typeface="Montserrat"/>
                <a:cs typeface="Montserrat"/>
              </a:rPr>
              <a:t> </a:t>
            </a:r>
            <a:r>
              <a:rPr sz="900" dirty="0">
                <a:solidFill>
                  <a:srgbClr val="FFFFFF"/>
                </a:solidFill>
                <a:latin typeface="Montserrat"/>
                <a:cs typeface="Montserrat"/>
              </a:rPr>
              <a:t>make</a:t>
            </a:r>
            <a:r>
              <a:rPr sz="900" spc="-15" dirty="0">
                <a:solidFill>
                  <a:srgbClr val="FFFFFF"/>
                </a:solidFill>
                <a:latin typeface="Montserrat"/>
                <a:cs typeface="Montserrat"/>
              </a:rPr>
              <a:t> </a:t>
            </a:r>
            <a:r>
              <a:rPr sz="900" spc="-20" dirty="0">
                <a:solidFill>
                  <a:srgbClr val="FFFFFF"/>
                </a:solidFill>
                <a:latin typeface="Montserrat"/>
                <a:cs typeface="Montserrat"/>
              </a:rPr>
              <a:t>sure </a:t>
            </a:r>
            <a:r>
              <a:rPr sz="900" dirty="0">
                <a:solidFill>
                  <a:srgbClr val="FFFFFF"/>
                </a:solidFill>
                <a:latin typeface="Montserrat"/>
                <a:cs typeface="Montserrat"/>
              </a:rPr>
              <a:t>that your investments are</a:t>
            </a:r>
            <a:r>
              <a:rPr sz="900" spc="5" dirty="0">
                <a:solidFill>
                  <a:srgbClr val="FFFFFF"/>
                </a:solidFill>
                <a:latin typeface="Montserrat"/>
                <a:cs typeface="Montserrat"/>
              </a:rPr>
              <a:t> </a:t>
            </a:r>
            <a:r>
              <a:rPr sz="900" dirty="0">
                <a:solidFill>
                  <a:srgbClr val="FFFFFF"/>
                </a:solidFill>
                <a:latin typeface="Montserrat"/>
                <a:cs typeface="Montserrat"/>
              </a:rPr>
              <a:t>diversified. </a:t>
            </a:r>
            <a:r>
              <a:rPr sz="900" spc="-10" dirty="0">
                <a:solidFill>
                  <a:srgbClr val="FFFFFF"/>
                </a:solidFill>
                <a:latin typeface="Montserrat"/>
                <a:cs typeface="Montserrat"/>
              </a:rPr>
              <a:t>Investing </a:t>
            </a:r>
            <a:r>
              <a:rPr sz="900" dirty="0">
                <a:solidFill>
                  <a:srgbClr val="FFFFFF"/>
                </a:solidFill>
                <a:latin typeface="Montserrat"/>
                <a:cs typeface="Montserrat"/>
              </a:rPr>
              <a:t>too</a:t>
            </a:r>
            <a:r>
              <a:rPr sz="900" spc="-15" dirty="0">
                <a:solidFill>
                  <a:srgbClr val="FFFFFF"/>
                </a:solidFill>
                <a:latin typeface="Montserrat"/>
                <a:cs typeface="Montserrat"/>
              </a:rPr>
              <a:t> </a:t>
            </a:r>
            <a:r>
              <a:rPr sz="900" dirty="0">
                <a:solidFill>
                  <a:srgbClr val="FFFFFF"/>
                </a:solidFill>
                <a:latin typeface="Montserrat"/>
                <a:cs typeface="Montserrat"/>
              </a:rPr>
              <a:t>much</a:t>
            </a:r>
            <a:r>
              <a:rPr sz="900" spc="-15" dirty="0">
                <a:solidFill>
                  <a:srgbClr val="FFFFFF"/>
                </a:solidFill>
                <a:latin typeface="Montserrat"/>
                <a:cs typeface="Montserrat"/>
              </a:rPr>
              <a:t> </a:t>
            </a:r>
            <a:r>
              <a:rPr sz="900" dirty="0">
                <a:solidFill>
                  <a:srgbClr val="FFFFFF"/>
                </a:solidFill>
                <a:latin typeface="Montserrat"/>
                <a:cs typeface="Montserrat"/>
              </a:rPr>
              <a:t>into</a:t>
            </a:r>
            <a:r>
              <a:rPr sz="900" spc="-10" dirty="0">
                <a:solidFill>
                  <a:srgbClr val="FFFFFF"/>
                </a:solidFill>
                <a:latin typeface="Montserrat"/>
                <a:cs typeface="Montserrat"/>
              </a:rPr>
              <a:t> </a:t>
            </a:r>
            <a:r>
              <a:rPr sz="900" dirty="0">
                <a:solidFill>
                  <a:srgbClr val="FFFFFF"/>
                </a:solidFill>
                <a:latin typeface="Montserrat"/>
                <a:cs typeface="Montserrat"/>
              </a:rPr>
              <a:t>any</a:t>
            </a:r>
            <a:r>
              <a:rPr sz="900" spc="-15" dirty="0">
                <a:solidFill>
                  <a:srgbClr val="FFFFFF"/>
                </a:solidFill>
                <a:latin typeface="Montserrat"/>
                <a:cs typeface="Montserrat"/>
              </a:rPr>
              <a:t> </a:t>
            </a:r>
            <a:r>
              <a:rPr sz="900" dirty="0">
                <a:solidFill>
                  <a:srgbClr val="FFFFFF"/>
                </a:solidFill>
                <a:latin typeface="Montserrat"/>
                <a:cs typeface="Montserrat"/>
              </a:rPr>
              <a:t>single</a:t>
            </a:r>
            <a:r>
              <a:rPr sz="900" spc="-10" dirty="0">
                <a:solidFill>
                  <a:srgbClr val="FFFFFF"/>
                </a:solidFill>
                <a:latin typeface="Montserrat"/>
                <a:cs typeface="Montserrat"/>
              </a:rPr>
              <a:t> </a:t>
            </a:r>
            <a:r>
              <a:rPr sz="900" dirty="0">
                <a:solidFill>
                  <a:srgbClr val="FFFFFF"/>
                </a:solidFill>
                <a:latin typeface="Montserrat"/>
                <a:cs typeface="Montserrat"/>
              </a:rPr>
              <a:t>investment</a:t>
            </a:r>
            <a:r>
              <a:rPr sz="900" spc="-15" dirty="0">
                <a:solidFill>
                  <a:srgbClr val="FFFFFF"/>
                </a:solidFill>
                <a:latin typeface="Montserrat"/>
                <a:cs typeface="Montserrat"/>
              </a:rPr>
              <a:t> </a:t>
            </a:r>
            <a:r>
              <a:rPr sz="900" spc="-10" dirty="0">
                <a:solidFill>
                  <a:srgbClr val="FFFFFF"/>
                </a:solidFill>
                <a:latin typeface="Montserrat"/>
                <a:cs typeface="Montserrat"/>
              </a:rPr>
              <a:t>increases concentration</a:t>
            </a:r>
            <a:r>
              <a:rPr sz="900" spc="65" dirty="0">
                <a:solidFill>
                  <a:srgbClr val="FFFFFF"/>
                </a:solidFill>
                <a:latin typeface="Montserrat"/>
                <a:cs typeface="Montserrat"/>
              </a:rPr>
              <a:t> </a:t>
            </a:r>
            <a:r>
              <a:rPr sz="900" spc="-20" dirty="0">
                <a:solidFill>
                  <a:srgbClr val="FFFFFF"/>
                </a:solidFill>
                <a:latin typeface="Montserrat"/>
                <a:cs typeface="Montserrat"/>
              </a:rPr>
              <a:t>risk.</a:t>
            </a:r>
            <a:endParaRPr sz="900" dirty="0">
              <a:latin typeface="Montserrat"/>
              <a:cs typeface="Montserrat"/>
            </a:endParaRPr>
          </a:p>
          <a:p>
            <a:pPr marL="12700">
              <a:lnSpc>
                <a:spcPct val="100000"/>
              </a:lnSpc>
              <a:spcBef>
                <a:spcPts val="850"/>
              </a:spcBef>
            </a:pPr>
            <a:r>
              <a:rPr sz="900" b="1" spc="-10" dirty="0">
                <a:solidFill>
                  <a:srgbClr val="FFFFFF"/>
                </a:solidFill>
                <a:latin typeface="Montserrat SemiBold"/>
                <a:cs typeface="Montserrat SemiBold"/>
              </a:rPr>
              <a:t>Taxation</a:t>
            </a:r>
            <a:r>
              <a:rPr sz="900" b="1" spc="5" dirty="0">
                <a:solidFill>
                  <a:srgbClr val="FFFFFF"/>
                </a:solidFill>
                <a:latin typeface="Montserrat SemiBold"/>
                <a:cs typeface="Montserrat SemiBold"/>
              </a:rPr>
              <a:t> </a:t>
            </a:r>
            <a:r>
              <a:rPr sz="900" b="1" spc="-20" dirty="0">
                <a:solidFill>
                  <a:srgbClr val="FFFFFF"/>
                </a:solidFill>
                <a:latin typeface="Montserrat SemiBold"/>
                <a:cs typeface="Montserrat SemiBold"/>
              </a:rPr>
              <a:t>Risk</a:t>
            </a:r>
            <a:endParaRPr sz="900" dirty="0">
              <a:latin typeface="Montserrat SemiBold"/>
              <a:cs typeface="Montserrat SemiBold"/>
            </a:endParaRPr>
          </a:p>
          <a:p>
            <a:pPr marL="12700" marR="6985">
              <a:lnSpc>
                <a:spcPct val="100000"/>
              </a:lnSpc>
              <a:spcBef>
                <a:spcPts val="850"/>
              </a:spcBef>
            </a:pPr>
            <a:r>
              <a:rPr sz="900" dirty="0">
                <a:solidFill>
                  <a:srgbClr val="FFFFFF"/>
                </a:solidFill>
                <a:latin typeface="Montserrat"/>
                <a:cs typeface="Montserrat"/>
              </a:rPr>
              <a:t>Tax</a:t>
            </a:r>
            <a:r>
              <a:rPr sz="900" spc="-15" dirty="0">
                <a:solidFill>
                  <a:srgbClr val="FFFFFF"/>
                </a:solidFill>
                <a:latin typeface="Montserrat"/>
                <a:cs typeface="Montserrat"/>
              </a:rPr>
              <a:t> </a:t>
            </a:r>
            <a:r>
              <a:rPr sz="900" dirty="0">
                <a:solidFill>
                  <a:srgbClr val="FFFFFF"/>
                </a:solidFill>
                <a:latin typeface="Montserrat"/>
                <a:cs typeface="Montserrat"/>
              </a:rPr>
              <a:t>legislation</a:t>
            </a:r>
            <a:r>
              <a:rPr sz="900" spc="-10" dirty="0">
                <a:solidFill>
                  <a:srgbClr val="FFFFFF"/>
                </a:solidFill>
                <a:latin typeface="Montserrat"/>
                <a:cs typeface="Montserrat"/>
              </a:rPr>
              <a:t> </a:t>
            </a:r>
            <a:r>
              <a:rPr sz="900" dirty="0">
                <a:solidFill>
                  <a:srgbClr val="FFFFFF"/>
                </a:solidFill>
                <a:latin typeface="Montserrat"/>
                <a:cs typeface="Montserrat"/>
              </a:rPr>
              <a:t>may</a:t>
            </a:r>
            <a:r>
              <a:rPr sz="900" spc="-10" dirty="0">
                <a:solidFill>
                  <a:srgbClr val="FFFFFF"/>
                </a:solidFill>
                <a:latin typeface="Montserrat"/>
                <a:cs typeface="Montserrat"/>
              </a:rPr>
              <a:t> </a:t>
            </a:r>
            <a:r>
              <a:rPr sz="900" dirty="0">
                <a:solidFill>
                  <a:srgbClr val="FFFFFF"/>
                </a:solidFill>
                <a:latin typeface="Montserrat"/>
                <a:cs typeface="Montserrat"/>
              </a:rPr>
              <a:t>change</a:t>
            </a:r>
            <a:r>
              <a:rPr sz="900" spc="-15" dirty="0">
                <a:solidFill>
                  <a:srgbClr val="FFFFFF"/>
                </a:solidFill>
                <a:latin typeface="Montserrat"/>
                <a:cs typeface="Montserrat"/>
              </a:rPr>
              <a:t> </a:t>
            </a:r>
            <a:r>
              <a:rPr sz="900" dirty="0">
                <a:solidFill>
                  <a:srgbClr val="FFFFFF"/>
                </a:solidFill>
                <a:latin typeface="Montserrat"/>
                <a:cs typeface="Montserrat"/>
              </a:rPr>
              <a:t>during</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life</a:t>
            </a:r>
            <a:r>
              <a:rPr sz="900" spc="-10" dirty="0">
                <a:solidFill>
                  <a:srgbClr val="FFFFFF"/>
                </a:solidFill>
                <a:latin typeface="Montserrat"/>
                <a:cs typeface="Montserrat"/>
              </a:rPr>
              <a:t> </a:t>
            </a:r>
            <a:r>
              <a:rPr sz="900" spc="-25" dirty="0">
                <a:solidFill>
                  <a:srgbClr val="FFFFFF"/>
                </a:solidFill>
                <a:latin typeface="Montserrat"/>
                <a:cs typeface="Montserrat"/>
              </a:rPr>
              <a:t>of</a:t>
            </a:r>
            <a:r>
              <a:rPr sz="900" spc="50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lang="en-GB" sz="900" dirty="0">
                <a:solidFill>
                  <a:srgbClr val="FFFFFF"/>
                </a:solidFill>
                <a:latin typeface="Montserrat"/>
                <a:cs typeface="Montserrat"/>
              </a:rPr>
              <a:t>Note</a:t>
            </a:r>
            <a:r>
              <a:rPr sz="900" dirty="0">
                <a:solidFill>
                  <a:srgbClr val="FFFFFF"/>
                </a:solidFill>
                <a:latin typeface="Montserrat"/>
                <a:cs typeface="Montserrat"/>
              </a:rPr>
              <a:t>. The</a:t>
            </a:r>
            <a:r>
              <a:rPr sz="900" spc="-5" dirty="0">
                <a:solidFill>
                  <a:srgbClr val="FFFFFF"/>
                </a:solidFill>
                <a:latin typeface="Montserrat"/>
                <a:cs typeface="Montserrat"/>
              </a:rPr>
              <a:t> </a:t>
            </a:r>
            <a:r>
              <a:rPr sz="900" dirty="0">
                <a:solidFill>
                  <a:srgbClr val="FFFFFF"/>
                </a:solidFill>
                <a:latin typeface="Montserrat"/>
                <a:cs typeface="Montserrat"/>
              </a:rPr>
              <a:t>tax treatment </a:t>
            </a:r>
            <a:r>
              <a:rPr sz="900" spc="-10" dirty="0">
                <a:solidFill>
                  <a:srgbClr val="FFFFFF"/>
                </a:solidFill>
                <a:latin typeface="Montserrat"/>
                <a:cs typeface="Montserrat"/>
              </a:rPr>
              <a:t>described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this</a:t>
            </a:r>
            <a:r>
              <a:rPr sz="900" spc="-5" dirty="0">
                <a:solidFill>
                  <a:srgbClr val="FFFFFF"/>
                </a:solidFill>
                <a:latin typeface="Montserrat"/>
                <a:cs typeface="Montserrat"/>
              </a:rPr>
              <a:t> </a:t>
            </a:r>
            <a:r>
              <a:rPr lang="en-GB" sz="900" dirty="0">
                <a:solidFill>
                  <a:srgbClr val="FFFFFF"/>
                </a:solidFill>
                <a:latin typeface="Montserrat"/>
                <a:cs typeface="Montserrat"/>
              </a:rPr>
              <a:t>Note</a:t>
            </a:r>
            <a:r>
              <a:rPr sz="900" dirty="0">
                <a:solidFill>
                  <a:srgbClr val="FFFFFF"/>
                </a:solidFill>
                <a:latin typeface="Montserrat"/>
                <a:cs typeface="Montserrat"/>
              </a:rPr>
              <a:t> depends</a:t>
            </a:r>
            <a:r>
              <a:rPr sz="900" spc="-5" dirty="0">
                <a:solidFill>
                  <a:srgbClr val="FFFFFF"/>
                </a:solidFill>
                <a:latin typeface="Montserrat"/>
                <a:cs typeface="Montserrat"/>
              </a:rPr>
              <a:t> </a:t>
            </a:r>
            <a:r>
              <a:rPr sz="900" dirty="0">
                <a:solidFill>
                  <a:srgbClr val="FFFFFF"/>
                </a:solidFill>
                <a:latin typeface="Montserrat"/>
                <a:cs typeface="Montserrat"/>
              </a:rPr>
              <a:t>on the</a:t>
            </a:r>
            <a:r>
              <a:rPr sz="900" spc="-5" dirty="0">
                <a:solidFill>
                  <a:srgbClr val="FFFFFF"/>
                </a:solidFill>
                <a:latin typeface="Montserrat"/>
                <a:cs typeface="Montserrat"/>
              </a:rPr>
              <a:t> </a:t>
            </a:r>
            <a:r>
              <a:rPr sz="900" spc="-10" dirty="0">
                <a:solidFill>
                  <a:srgbClr val="FFFFFF"/>
                </a:solidFill>
                <a:latin typeface="Montserrat"/>
                <a:cs typeface="Montserrat"/>
              </a:rPr>
              <a:t>individual </a:t>
            </a:r>
            <a:r>
              <a:rPr sz="900" dirty="0">
                <a:solidFill>
                  <a:srgbClr val="FFFFFF"/>
                </a:solidFill>
                <a:latin typeface="Montserrat"/>
                <a:cs typeface="Montserrat"/>
              </a:rPr>
              <a:t>circumstances</a:t>
            </a:r>
            <a:r>
              <a:rPr sz="900" spc="-25" dirty="0">
                <a:solidFill>
                  <a:srgbClr val="FFFFFF"/>
                </a:solidFill>
                <a:latin typeface="Montserrat"/>
                <a:cs typeface="Montserrat"/>
              </a:rPr>
              <a:t> </a:t>
            </a:r>
            <a:r>
              <a:rPr sz="900" dirty="0">
                <a:solidFill>
                  <a:srgbClr val="FFFFFF"/>
                </a:solidFill>
                <a:latin typeface="Montserrat"/>
                <a:cs typeface="Montserrat"/>
              </a:rPr>
              <a:t>of</a:t>
            </a:r>
            <a:r>
              <a:rPr sz="900" spc="-25" dirty="0">
                <a:solidFill>
                  <a:srgbClr val="FFFFFF"/>
                </a:solidFill>
                <a:latin typeface="Montserrat"/>
                <a:cs typeface="Montserrat"/>
              </a:rPr>
              <a:t> </a:t>
            </a:r>
            <a:r>
              <a:rPr sz="900" dirty="0">
                <a:solidFill>
                  <a:srgbClr val="FFFFFF"/>
                </a:solidFill>
                <a:latin typeface="Montserrat"/>
                <a:cs typeface="Montserrat"/>
              </a:rPr>
              <a:t>each</a:t>
            </a:r>
            <a:r>
              <a:rPr sz="900" spc="-25" dirty="0">
                <a:solidFill>
                  <a:srgbClr val="FFFFFF"/>
                </a:solidFill>
                <a:latin typeface="Montserrat"/>
                <a:cs typeface="Montserrat"/>
              </a:rPr>
              <a:t> </a:t>
            </a:r>
            <a:r>
              <a:rPr sz="900" dirty="0">
                <a:solidFill>
                  <a:srgbClr val="FFFFFF"/>
                </a:solidFill>
                <a:latin typeface="Montserrat"/>
                <a:cs typeface="Montserrat"/>
              </a:rPr>
              <a:t>Investor</a:t>
            </a:r>
            <a:r>
              <a:rPr sz="900" spc="-25" dirty="0">
                <a:solidFill>
                  <a:srgbClr val="FFFFFF"/>
                </a:solidFill>
                <a:latin typeface="Montserrat"/>
                <a:cs typeface="Montserrat"/>
              </a:rPr>
              <a:t> </a:t>
            </a:r>
            <a:r>
              <a:rPr sz="900" dirty="0">
                <a:solidFill>
                  <a:srgbClr val="FFFFFF"/>
                </a:solidFill>
                <a:latin typeface="Montserrat"/>
                <a:cs typeface="Montserrat"/>
              </a:rPr>
              <a:t>and</a:t>
            </a:r>
            <a:r>
              <a:rPr sz="900" spc="-25" dirty="0">
                <a:solidFill>
                  <a:srgbClr val="FFFFFF"/>
                </a:solidFill>
                <a:latin typeface="Montserrat"/>
                <a:cs typeface="Montserrat"/>
              </a:rPr>
              <a:t> </a:t>
            </a:r>
            <a:r>
              <a:rPr sz="900" dirty="0">
                <a:solidFill>
                  <a:srgbClr val="FFFFFF"/>
                </a:solidFill>
                <a:latin typeface="Montserrat"/>
                <a:cs typeface="Montserrat"/>
              </a:rPr>
              <a:t>may</a:t>
            </a:r>
            <a:r>
              <a:rPr sz="900" spc="-25" dirty="0">
                <a:solidFill>
                  <a:srgbClr val="FFFFFF"/>
                </a:solidFill>
                <a:latin typeface="Montserrat"/>
                <a:cs typeface="Montserrat"/>
              </a:rPr>
              <a:t> be </a:t>
            </a:r>
            <a:r>
              <a:rPr sz="900" dirty="0">
                <a:solidFill>
                  <a:srgbClr val="FFFFFF"/>
                </a:solidFill>
                <a:latin typeface="Montserrat"/>
                <a:cs typeface="Montserrat"/>
              </a:rPr>
              <a:t>subject</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10" dirty="0">
                <a:solidFill>
                  <a:srgbClr val="FFFFFF"/>
                </a:solidFill>
                <a:latin typeface="Montserrat"/>
                <a:cs typeface="Montserrat"/>
              </a:rPr>
              <a:t> </a:t>
            </a:r>
            <a:r>
              <a:rPr sz="900" dirty="0">
                <a:solidFill>
                  <a:srgbClr val="FFFFFF"/>
                </a:solidFill>
                <a:latin typeface="Montserrat"/>
                <a:cs typeface="Montserrat"/>
              </a:rPr>
              <a:t>change</a:t>
            </a:r>
            <a:r>
              <a:rPr sz="900" spc="-10" dirty="0">
                <a:solidFill>
                  <a:srgbClr val="FFFFFF"/>
                </a:solidFill>
                <a:latin typeface="Montserrat"/>
                <a:cs typeface="Montserrat"/>
              </a:rPr>
              <a:t> </a:t>
            </a:r>
            <a:r>
              <a:rPr sz="900" dirty="0">
                <a:solidFill>
                  <a:srgbClr val="FFFFFF"/>
                </a:solidFill>
                <a:latin typeface="Montserrat"/>
                <a:cs typeface="Montserrat"/>
              </a:rPr>
              <a:t>in</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future.</a:t>
            </a:r>
            <a:r>
              <a:rPr sz="900" spc="-10" dirty="0">
                <a:solidFill>
                  <a:srgbClr val="FFFFFF"/>
                </a:solidFill>
                <a:latin typeface="Montserrat"/>
                <a:cs typeface="Montserrat"/>
              </a:rPr>
              <a:t> </a:t>
            </a:r>
            <a:r>
              <a:rPr sz="900" dirty="0">
                <a:solidFill>
                  <a:srgbClr val="FFFFFF"/>
                </a:solidFill>
                <a:latin typeface="Montserrat"/>
                <a:cs typeface="Montserrat"/>
              </a:rPr>
              <a:t>Neither</a:t>
            </a:r>
            <a:r>
              <a:rPr sz="900" spc="-5" dirty="0">
                <a:solidFill>
                  <a:srgbClr val="FFFFFF"/>
                </a:solidFill>
                <a:latin typeface="Montserrat"/>
                <a:cs typeface="Montserrat"/>
              </a:rPr>
              <a:t> </a:t>
            </a:r>
            <a:r>
              <a:rPr sz="900" spc="-20" dirty="0">
                <a:solidFill>
                  <a:srgbClr val="FFFFFF"/>
                </a:solidFill>
                <a:latin typeface="Montserrat"/>
                <a:cs typeface="Montserrat"/>
              </a:rPr>
              <a:t>IDAD </a:t>
            </a:r>
            <a:r>
              <a:rPr sz="900" dirty="0">
                <a:solidFill>
                  <a:srgbClr val="FFFFFF"/>
                </a:solidFill>
                <a:latin typeface="Montserrat"/>
                <a:cs typeface="Montserrat"/>
              </a:rPr>
              <a:t>nor</a:t>
            </a:r>
            <a:r>
              <a:rPr sz="900" spc="-15" dirty="0">
                <a:solidFill>
                  <a:srgbClr val="FFFFFF"/>
                </a:solidFill>
                <a:latin typeface="Montserrat"/>
                <a:cs typeface="Montserrat"/>
              </a:rPr>
              <a:t> </a:t>
            </a:r>
            <a:r>
              <a:rPr sz="900" dirty="0">
                <a:solidFill>
                  <a:srgbClr val="FFFFFF"/>
                </a:solidFill>
                <a:latin typeface="Montserrat"/>
                <a:cs typeface="Montserrat"/>
              </a:rPr>
              <a:t>James</a:t>
            </a:r>
            <a:r>
              <a:rPr sz="900" spc="-15" dirty="0">
                <a:solidFill>
                  <a:srgbClr val="FFFFFF"/>
                </a:solidFill>
                <a:latin typeface="Montserrat"/>
                <a:cs typeface="Montserrat"/>
              </a:rPr>
              <a:t> </a:t>
            </a:r>
            <a:r>
              <a:rPr sz="900" dirty="0">
                <a:solidFill>
                  <a:srgbClr val="FFFFFF"/>
                </a:solidFill>
                <a:latin typeface="Montserrat"/>
                <a:cs typeface="Montserrat"/>
              </a:rPr>
              <a:t>Brearley</a:t>
            </a:r>
            <a:r>
              <a:rPr sz="900" spc="-10" dirty="0">
                <a:solidFill>
                  <a:srgbClr val="FFFFFF"/>
                </a:solidFill>
                <a:latin typeface="Montserrat"/>
                <a:cs typeface="Montserrat"/>
              </a:rPr>
              <a:t> </a:t>
            </a:r>
            <a:r>
              <a:rPr sz="900" dirty="0">
                <a:solidFill>
                  <a:srgbClr val="FFFFFF"/>
                </a:solidFill>
                <a:latin typeface="Montserrat"/>
                <a:cs typeface="Montserrat"/>
              </a:rPr>
              <a:t>provide</a:t>
            </a:r>
            <a:r>
              <a:rPr sz="900" spc="-15" dirty="0">
                <a:solidFill>
                  <a:srgbClr val="FFFFFF"/>
                </a:solidFill>
                <a:latin typeface="Montserrat"/>
                <a:cs typeface="Montserrat"/>
              </a:rPr>
              <a:t> </a:t>
            </a:r>
            <a:r>
              <a:rPr sz="900" dirty="0">
                <a:solidFill>
                  <a:srgbClr val="FFFFFF"/>
                </a:solidFill>
                <a:latin typeface="Montserrat"/>
                <a:cs typeface="Montserrat"/>
              </a:rPr>
              <a:t>tax</a:t>
            </a:r>
            <a:r>
              <a:rPr sz="900" spc="-15" dirty="0">
                <a:solidFill>
                  <a:srgbClr val="FFFFFF"/>
                </a:solidFill>
                <a:latin typeface="Montserrat"/>
                <a:cs typeface="Montserrat"/>
              </a:rPr>
              <a:t> </a:t>
            </a:r>
            <a:r>
              <a:rPr sz="900" dirty="0">
                <a:solidFill>
                  <a:srgbClr val="FFFFFF"/>
                </a:solidFill>
                <a:latin typeface="Montserrat"/>
                <a:cs typeface="Montserrat"/>
              </a:rPr>
              <a:t>advice</a:t>
            </a:r>
            <a:r>
              <a:rPr sz="900" spc="-10" dirty="0">
                <a:solidFill>
                  <a:srgbClr val="FFFFFF"/>
                </a:solidFill>
                <a:latin typeface="Montserrat"/>
                <a:cs typeface="Montserrat"/>
              </a:rPr>
              <a:t> </a:t>
            </a:r>
            <a:r>
              <a:rPr sz="900" dirty="0">
                <a:solidFill>
                  <a:srgbClr val="FFFFFF"/>
                </a:solidFill>
                <a:latin typeface="Montserrat"/>
                <a:cs typeface="Montserrat"/>
              </a:rPr>
              <a:t>and</a:t>
            </a:r>
            <a:r>
              <a:rPr sz="900" spc="-15" dirty="0">
                <a:solidFill>
                  <a:srgbClr val="FFFFFF"/>
                </a:solidFill>
                <a:latin typeface="Montserrat"/>
                <a:cs typeface="Montserrat"/>
              </a:rPr>
              <a:t> </a:t>
            </a:r>
            <a:r>
              <a:rPr sz="900" spc="-25" dirty="0">
                <a:solidFill>
                  <a:srgbClr val="FFFFFF"/>
                </a:solidFill>
                <a:latin typeface="Montserrat"/>
                <a:cs typeface="Montserrat"/>
              </a:rPr>
              <a:t>you </a:t>
            </a:r>
            <a:r>
              <a:rPr sz="900" dirty="0">
                <a:solidFill>
                  <a:srgbClr val="FFFFFF"/>
                </a:solidFill>
                <a:latin typeface="Montserrat"/>
                <a:cs typeface="Montserrat"/>
              </a:rPr>
              <a:t>should</a:t>
            </a:r>
            <a:r>
              <a:rPr sz="900" spc="-5" dirty="0">
                <a:solidFill>
                  <a:srgbClr val="FFFFFF"/>
                </a:solidFill>
                <a:latin typeface="Montserrat"/>
                <a:cs typeface="Montserrat"/>
              </a:rPr>
              <a:t> </a:t>
            </a:r>
            <a:r>
              <a:rPr sz="900" dirty="0">
                <a:solidFill>
                  <a:srgbClr val="FFFFFF"/>
                </a:solidFill>
                <a:latin typeface="Montserrat"/>
                <a:cs typeface="Montserrat"/>
              </a:rPr>
              <a:t>seek independent tax</a:t>
            </a:r>
            <a:r>
              <a:rPr sz="900" spc="-5" dirty="0">
                <a:solidFill>
                  <a:srgbClr val="FFFFFF"/>
                </a:solidFill>
                <a:latin typeface="Montserrat"/>
                <a:cs typeface="Montserrat"/>
              </a:rPr>
              <a:t> </a:t>
            </a:r>
            <a:r>
              <a:rPr sz="900" dirty="0">
                <a:solidFill>
                  <a:srgbClr val="FFFFFF"/>
                </a:solidFill>
                <a:latin typeface="Montserrat"/>
                <a:cs typeface="Montserrat"/>
              </a:rPr>
              <a:t>advice if in </a:t>
            </a:r>
            <a:r>
              <a:rPr sz="900" spc="-10" dirty="0">
                <a:solidFill>
                  <a:srgbClr val="FFFFFF"/>
                </a:solidFill>
                <a:latin typeface="Montserrat"/>
                <a:cs typeface="Montserrat"/>
              </a:rPr>
              <a:t>doubt.</a:t>
            </a:r>
            <a:endParaRPr sz="900" dirty="0">
              <a:latin typeface="Montserrat"/>
              <a:cs typeface="Montserrat"/>
            </a:endParaRPr>
          </a:p>
        </p:txBody>
      </p:sp>
      <p:grpSp>
        <p:nvGrpSpPr>
          <p:cNvPr id="24" name="object 7">
            <a:extLst>
              <a:ext uri="{FF2B5EF4-FFF2-40B4-BE49-F238E27FC236}">
                <a16:creationId xmlns:a16="http://schemas.microsoft.com/office/drawing/2014/main" id="{F73BD134-CB97-1497-2489-582F382CC0F1}"/>
              </a:ext>
            </a:extLst>
          </p:cNvPr>
          <p:cNvGrpSpPr/>
          <p:nvPr/>
        </p:nvGrpSpPr>
        <p:grpSpPr>
          <a:xfrm>
            <a:off x="4146350" y="2624650"/>
            <a:ext cx="2759710" cy="5403850"/>
            <a:chOff x="4146350" y="2624650"/>
            <a:chExt cx="2759710" cy="5403850"/>
          </a:xfrm>
        </p:grpSpPr>
        <p:sp>
          <p:nvSpPr>
            <p:cNvPr id="25" name="object 8">
              <a:extLst>
                <a:ext uri="{FF2B5EF4-FFF2-40B4-BE49-F238E27FC236}">
                  <a16:creationId xmlns:a16="http://schemas.microsoft.com/office/drawing/2014/main" id="{735088C9-568E-C629-6371-DF80BE47D119}"/>
                </a:ext>
              </a:extLst>
            </p:cNvPr>
            <p:cNvSpPr/>
            <p:nvPr/>
          </p:nvSpPr>
          <p:spPr>
            <a:xfrm>
              <a:off x="4146350" y="2631000"/>
              <a:ext cx="2759710" cy="0"/>
            </a:xfrm>
            <a:custGeom>
              <a:avLst/>
              <a:gdLst/>
              <a:ahLst/>
              <a:cxnLst/>
              <a:rect l="l" t="t" r="r" b="b"/>
              <a:pathLst>
                <a:path w="2759709">
                  <a:moveTo>
                    <a:pt x="0" y="0"/>
                  </a:moveTo>
                  <a:lnTo>
                    <a:pt x="2759303" y="0"/>
                  </a:lnTo>
                </a:path>
              </a:pathLst>
            </a:custGeom>
            <a:ln w="12700">
              <a:solidFill>
                <a:srgbClr val="FFFFFF"/>
              </a:solidFill>
            </a:ln>
          </p:spPr>
          <p:txBody>
            <a:bodyPr wrap="square" lIns="0" tIns="0" rIns="0" bIns="0" rtlCol="0"/>
            <a:lstStyle/>
            <a:p>
              <a:endParaRPr/>
            </a:p>
          </p:txBody>
        </p:sp>
        <p:sp>
          <p:nvSpPr>
            <p:cNvPr id="26" name="object 9">
              <a:extLst>
                <a:ext uri="{FF2B5EF4-FFF2-40B4-BE49-F238E27FC236}">
                  <a16:creationId xmlns:a16="http://schemas.microsoft.com/office/drawing/2014/main" id="{1875E1EB-C3E1-5763-735F-F0C7B1646248}"/>
                </a:ext>
              </a:extLst>
            </p:cNvPr>
            <p:cNvSpPr/>
            <p:nvPr/>
          </p:nvSpPr>
          <p:spPr>
            <a:xfrm>
              <a:off x="4146350" y="8022002"/>
              <a:ext cx="2759710" cy="0"/>
            </a:xfrm>
            <a:custGeom>
              <a:avLst/>
              <a:gdLst/>
              <a:ahLst/>
              <a:cxnLst/>
              <a:rect l="l" t="t" r="r" b="b"/>
              <a:pathLst>
                <a:path w="2759709">
                  <a:moveTo>
                    <a:pt x="0" y="0"/>
                  </a:moveTo>
                  <a:lnTo>
                    <a:pt x="2759303" y="0"/>
                  </a:lnTo>
                </a:path>
              </a:pathLst>
            </a:custGeom>
            <a:ln w="12700">
              <a:solidFill>
                <a:srgbClr val="FFFFFF"/>
              </a:solidFill>
            </a:ln>
          </p:spPr>
          <p:txBody>
            <a:bodyPr wrap="square" lIns="0" tIns="0" rIns="0" bIns="0" rtlCol="0"/>
            <a:lstStyle/>
            <a:p>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130974"/>
            <a:ext cx="2370455" cy="4725670"/>
          </a:xfrm>
          <a:custGeom>
            <a:avLst/>
            <a:gdLst/>
            <a:ahLst/>
            <a:cxnLst/>
            <a:rect l="l" t="t" r="r" b="b"/>
            <a:pathLst>
              <a:path w="2370455" h="4725670">
                <a:moveTo>
                  <a:pt x="22282" y="0"/>
                </a:moveTo>
                <a:lnTo>
                  <a:pt x="0" y="0"/>
                </a:lnTo>
                <a:lnTo>
                  <a:pt x="0" y="4725389"/>
                </a:lnTo>
                <a:lnTo>
                  <a:pt x="36090" y="4725389"/>
                </a:lnTo>
                <a:lnTo>
                  <a:pt x="78863" y="4719406"/>
                </a:lnTo>
                <a:lnTo>
                  <a:pt x="120622" y="4707438"/>
                </a:lnTo>
                <a:lnTo>
                  <a:pt x="160691" y="4689486"/>
                </a:lnTo>
                <a:lnTo>
                  <a:pt x="198395" y="4665550"/>
                </a:lnTo>
                <a:lnTo>
                  <a:pt x="233056" y="4635631"/>
                </a:lnTo>
                <a:lnTo>
                  <a:pt x="2280563" y="2588124"/>
                </a:lnTo>
                <a:lnTo>
                  <a:pt x="2310485" y="2553463"/>
                </a:lnTo>
                <a:lnTo>
                  <a:pt x="2334423" y="2515760"/>
                </a:lnTo>
                <a:lnTo>
                  <a:pt x="2352377" y="2475690"/>
                </a:lnTo>
                <a:lnTo>
                  <a:pt x="2364346" y="2433931"/>
                </a:lnTo>
                <a:lnTo>
                  <a:pt x="2370331" y="2391157"/>
                </a:lnTo>
                <a:lnTo>
                  <a:pt x="2370331" y="2348046"/>
                </a:lnTo>
                <a:lnTo>
                  <a:pt x="2364346" y="2305273"/>
                </a:lnTo>
                <a:lnTo>
                  <a:pt x="2352377" y="2263513"/>
                </a:lnTo>
                <a:lnTo>
                  <a:pt x="2334423" y="2223444"/>
                </a:lnTo>
                <a:lnTo>
                  <a:pt x="2310485" y="2185740"/>
                </a:lnTo>
                <a:lnTo>
                  <a:pt x="2280563" y="2151079"/>
                </a:lnTo>
                <a:lnTo>
                  <a:pt x="219238" y="89768"/>
                </a:lnTo>
                <a:lnTo>
                  <a:pt x="184580" y="59845"/>
                </a:lnTo>
                <a:lnTo>
                  <a:pt x="146879" y="35907"/>
                </a:lnTo>
                <a:lnTo>
                  <a:pt x="106812" y="17953"/>
                </a:lnTo>
                <a:lnTo>
                  <a:pt x="65054" y="5984"/>
                </a:lnTo>
                <a:lnTo>
                  <a:pt x="22282" y="0"/>
                </a:lnTo>
                <a:close/>
              </a:path>
            </a:pathLst>
          </a:custGeom>
          <a:solidFill>
            <a:srgbClr val="3E8B73">
              <a:alpha val="5000"/>
            </a:srgbClr>
          </a:solidFill>
        </p:spPr>
        <p:txBody>
          <a:bodyPr wrap="square" lIns="0" tIns="0" rIns="0" bIns="0" rtlCol="0"/>
          <a:lstStyle/>
          <a:p>
            <a:endParaRPr/>
          </a:p>
        </p:txBody>
      </p:sp>
      <p:sp>
        <p:nvSpPr>
          <p:cNvPr id="3" name="object 3"/>
          <p:cNvSpPr txBox="1"/>
          <p:nvPr/>
        </p:nvSpPr>
        <p:spPr>
          <a:xfrm>
            <a:off x="347300" y="343237"/>
            <a:ext cx="6616065" cy="3302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E8B73"/>
                </a:solidFill>
                <a:latin typeface="Montserrat SemiBold"/>
                <a:cs typeface="Montserrat SemiBold"/>
              </a:rPr>
              <a:t>The</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definitions</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below</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apply</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to</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both</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the</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content</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of</a:t>
            </a:r>
            <a:r>
              <a:rPr sz="1000" b="1" spc="-20" dirty="0">
                <a:solidFill>
                  <a:srgbClr val="3E8B73"/>
                </a:solidFill>
                <a:latin typeface="Montserrat SemiBold"/>
                <a:cs typeface="Montserrat SemiBold"/>
              </a:rPr>
              <a:t> </a:t>
            </a:r>
            <a:r>
              <a:rPr sz="1000" b="1" dirty="0">
                <a:solidFill>
                  <a:srgbClr val="3E8B73"/>
                </a:solidFill>
                <a:latin typeface="Montserrat SemiBold"/>
                <a:cs typeface="Montserrat SemiBold"/>
              </a:rPr>
              <a:t>the</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Brochure</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and</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the</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terms</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and</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conditions</a:t>
            </a:r>
            <a:r>
              <a:rPr sz="1000" b="1" spc="-25" dirty="0">
                <a:solidFill>
                  <a:srgbClr val="3E8B73"/>
                </a:solidFill>
                <a:latin typeface="Montserrat SemiBold"/>
                <a:cs typeface="Montserrat SemiBold"/>
              </a:rPr>
              <a:t> </a:t>
            </a:r>
            <a:r>
              <a:rPr sz="1000" b="1" dirty="0">
                <a:solidFill>
                  <a:srgbClr val="3E8B73"/>
                </a:solidFill>
                <a:latin typeface="Montserrat SemiBold"/>
                <a:cs typeface="Montserrat SemiBold"/>
              </a:rPr>
              <a:t>of</a:t>
            </a:r>
            <a:r>
              <a:rPr sz="1000" b="1" spc="-25" dirty="0">
                <a:solidFill>
                  <a:srgbClr val="3E8B73"/>
                </a:solidFill>
                <a:latin typeface="Montserrat SemiBold"/>
                <a:cs typeface="Montserrat SemiBold"/>
              </a:rPr>
              <a:t> the </a:t>
            </a:r>
            <a:r>
              <a:rPr sz="1000" b="1" spc="-10" dirty="0">
                <a:solidFill>
                  <a:srgbClr val="3E8B73"/>
                </a:solidFill>
                <a:latin typeface="Montserrat SemiBold"/>
                <a:cs typeface="Montserrat SemiBold"/>
              </a:rPr>
              <a:t>Administrator</a:t>
            </a:r>
            <a:r>
              <a:rPr sz="1000" b="1" dirty="0">
                <a:solidFill>
                  <a:srgbClr val="3E8B73"/>
                </a:solidFill>
                <a:latin typeface="Montserrat SemiBold"/>
                <a:cs typeface="Montserrat SemiBold"/>
              </a:rPr>
              <a:t> and </a:t>
            </a:r>
            <a:r>
              <a:rPr sz="1000" b="1" spc="-10" dirty="0">
                <a:solidFill>
                  <a:srgbClr val="3E8B73"/>
                </a:solidFill>
                <a:latin typeface="Montserrat SemiBold"/>
                <a:cs typeface="Montserrat SemiBold"/>
              </a:rPr>
              <a:t>Custodian.</a:t>
            </a:r>
            <a:endParaRPr sz="1000">
              <a:latin typeface="Montserrat SemiBold"/>
              <a:cs typeface="Montserrat SemiBold"/>
            </a:endParaRPr>
          </a:p>
        </p:txBody>
      </p:sp>
      <p:sp>
        <p:nvSpPr>
          <p:cNvPr id="6" name="object 6"/>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17</a:t>
            </a:fld>
            <a:endParaRPr spc="-25" dirty="0"/>
          </a:p>
        </p:txBody>
      </p:sp>
      <p:sp>
        <p:nvSpPr>
          <p:cNvPr id="4" name="object 4"/>
          <p:cNvSpPr txBox="1"/>
          <p:nvPr/>
        </p:nvSpPr>
        <p:spPr>
          <a:xfrm>
            <a:off x="347300" y="888978"/>
            <a:ext cx="3349625" cy="7032625"/>
          </a:xfrm>
          <a:prstGeom prst="rect">
            <a:avLst/>
          </a:prstGeom>
        </p:spPr>
        <p:txBody>
          <a:bodyPr vert="horz" wrap="square" lIns="0" tIns="12700" rIns="0" bIns="0" rtlCol="0">
            <a:spAutoFit/>
          </a:bodyPr>
          <a:lstStyle/>
          <a:p>
            <a:pPr marL="12700" marR="118745">
              <a:lnSpc>
                <a:spcPct val="100000"/>
              </a:lnSpc>
              <a:spcBef>
                <a:spcPts val="100"/>
              </a:spcBef>
            </a:pPr>
            <a:r>
              <a:rPr sz="900" b="1" dirty="0">
                <a:solidFill>
                  <a:srgbClr val="323537"/>
                </a:solidFill>
                <a:latin typeface="Montserrat SemiBold"/>
                <a:cs typeface="Montserrat SemiBold"/>
              </a:rPr>
              <a:t>James</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Brearley:</a:t>
            </a:r>
            <a:r>
              <a:rPr sz="900" b="1" spc="-25" dirty="0">
                <a:solidFill>
                  <a:srgbClr val="323537"/>
                </a:solidFill>
                <a:latin typeface="Montserrat SemiBold"/>
                <a:cs typeface="Montserrat SemiBold"/>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&amp;</a:t>
            </a:r>
            <a:r>
              <a:rPr sz="900" spc="-10" dirty="0">
                <a:solidFill>
                  <a:srgbClr val="323537"/>
                </a:solidFill>
                <a:latin typeface="Montserrat"/>
                <a:cs typeface="Montserrat"/>
              </a:rPr>
              <a:t> </a:t>
            </a:r>
            <a:r>
              <a:rPr sz="900" dirty="0">
                <a:solidFill>
                  <a:srgbClr val="323537"/>
                </a:solidFill>
                <a:latin typeface="Montserrat"/>
                <a:cs typeface="Montserrat"/>
              </a:rPr>
              <a:t>Sons</a:t>
            </a:r>
            <a:r>
              <a:rPr sz="900" spc="-10" dirty="0">
                <a:solidFill>
                  <a:srgbClr val="323537"/>
                </a:solidFill>
                <a:latin typeface="Montserrat"/>
                <a:cs typeface="Montserrat"/>
              </a:rPr>
              <a:t> </a:t>
            </a:r>
            <a:r>
              <a:rPr sz="900" dirty="0">
                <a:solidFill>
                  <a:srgbClr val="323537"/>
                </a:solidFill>
                <a:latin typeface="Montserrat"/>
                <a:cs typeface="Montserrat"/>
              </a:rPr>
              <a:t>Limited,</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ISA</a:t>
            </a:r>
            <a:r>
              <a:rPr sz="900" spc="-15" dirty="0">
                <a:solidFill>
                  <a:srgbClr val="323537"/>
                </a:solidFill>
                <a:latin typeface="Montserrat"/>
                <a:cs typeface="Montserrat"/>
              </a:rPr>
              <a:t> </a:t>
            </a:r>
            <a:r>
              <a:rPr sz="900" dirty="0">
                <a:solidFill>
                  <a:srgbClr val="323537"/>
                </a:solidFill>
                <a:latin typeface="Montserrat"/>
                <a:cs typeface="Montserrat"/>
              </a:rPr>
              <a:t>Manager,</a:t>
            </a:r>
            <a:r>
              <a:rPr sz="900" spc="-1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member</a:t>
            </a:r>
            <a:r>
              <a:rPr sz="900" spc="-2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London</a:t>
            </a:r>
            <a:r>
              <a:rPr sz="900" spc="-25" dirty="0">
                <a:solidFill>
                  <a:srgbClr val="323537"/>
                </a:solidFill>
                <a:latin typeface="Montserrat"/>
                <a:cs typeface="Montserrat"/>
              </a:rPr>
              <a:t> </a:t>
            </a:r>
            <a:r>
              <a:rPr sz="900" dirty="0">
                <a:solidFill>
                  <a:srgbClr val="323537"/>
                </a:solidFill>
                <a:latin typeface="Montserrat"/>
                <a:cs typeface="Montserrat"/>
              </a:rPr>
              <a:t>Stock</a:t>
            </a:r>
            <a:r>
              <a:rPr sz="900" spc="-20" dirty="0">
                <a:solidFill>
                  <a:srgbClr val="323537"/>
                </a:solidFill>
                <a:latin typeface="Montserrat"/>
                <a:cs typeface="Montserrat"/>
              </a:rPr>
              <a:t> </a:t>
            </a:r>
            <a:r>
              <a:rPr sz="900" dirty="0">
                <a:solidFill>
                  <a:srgbClr val="323537"/>
                </a:solidFill>
                <a:latin typeface="Montserrat"/>
                <a:cs typeface="Montserrat"/>
              </a:rPr>
              <a:t>Exchange,</a:t>
            </a:r>
            <a:r>
              <a:rPr sz="900" spc="-20" dirty="0">
                <a:solidFill>
                  <a:srgbClr val="323537"/>
                </a:solidFill>
                <a:latin typeface="Montserrat"/>
                <a:cs typeface="Montserrat"/>
              </a:rPr>
              <a:t> </a:t>
            </a:r>
            <a:r>
              <a:rPr sz="900" dirty="0">
                <a:solidFill>
                  <a:srgbClr val="323537"/>
                </a:solidFill>
                <a:latin typeface="Montserrat"/>
                <a:cs typeface="Montserrat"/>
              </a:rPr>
              <a:t>authorised</a:t>
            </a:r>
            <a:r>
              <a:rPr sz="900" spc="-2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regulated</a:t>
            </a:r>
            <a:r>
              <a:rPr sz="900" spc="-25" dirty="0">
                <a:solidFill>
                  <a:srgbClr val="323537"/>
                </a:solidFill>
                <a:latin typeface="Montserrat"/>
                <a:cs typeface="Montserrat"/>
              </a:rPr>
              <a:t> </a:t>
            </a:r>
            <a:r>
              <a:rPr sz="900" dirty="0">
                <a:solidFill>
                  <a:srgbClr val="323537"/>
                </a:solidFill>
                <a:latin typeface="Montserrat"/>
                <a:cs typeface="Montserrat"/>
              </a:rPr>
              <a:t>by</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Financial</a:t>
            </a:r>
            <a:r>
              <a:rPr sz="900" spc="-25" dirty="0">
                <a:solidFill>
                  <a:srgbClr val="323537"/>
                </a:solidFill>
                <a:latin typeface="Montserrat"/>
                <a:cs typeface="Montserrat"/>
              </a:rPr>
              <a:t> </a:t>
            </a:r>
            <a:r>
              <a:rPr sz="900" dirty="0">
                <a:solidFill>
                  <a:srgbClr val="323537"/>
                </a:solidFill>
                <a:latin typeface="Montserrat"/>
                <a:cs typeface="Montserrat"/>
              </a:rPr>
              <a:t>Conduct</a:t>
            </a:r>
            <a:r>
              <a:rPr sz="900" spc="-20" dirty="0">
                <a:solidFill>
                  <a:srgbClr val="323537"/>
                </a:solidFill>
                <a:latin typeface="Montserrat"/>
                <a:cs typeface="Montserrat"/>
              </a:rPr>
              <a:t> </a:t>
            </a:r>
            <a:r>
              <a:rPr sz="900" dirty="0">
                <a:solidFill>
                  <a:srgbClr val="323537"/>
                </a:solidFill>
                <a:latin typeface="Montserrat"/>
                <a:cs typeface="Montserrat"/>
              </a:rPr>
              <a:t>Authority</a:t>
            </a:r>
            <a:r>
              <a:rPr sz="900" spc="-25" dirty="0">
                <a:solidFill>
                  <a:srgbClr val="323537"/>
                </a:solidFill>
                <a:latin typeface="Montserrat"/>
                <a:cs typeface="Montserrat"/>
              </a:rPr>
              <a:t> </a:t>
            </a:r>
            <a:r>
              <a:rPr sz="900" spc="-10" dirty="0">
                <a:solidFill>
                  <a:srgbClr val="323537"/>
                </a:solidFill>
                <a:latin typeface="Montserrat"/>
                <a:cs typeface="Montserrat"/>
              </a:rPr>
              <a:t>(FCA).</a:t>
            </a:r>
            <a:endParaRPr sz="900" dirty="0">
              <a:latin typeface="Montserrat"/>
              <a:cs typeface="Montserrat"/>
            </a:endParaRPr>
          </a:p>
          <a:p>
            <a:pPr marL="12700" marR="19685">
              <a:lnSpc>
                <a:spcPct val="100000"/>
              </a:lnSpc>
              <a:spcBef>
                <a:spcPts val="850"/>
              </a:spcBef>
            </a:pPr>
            <a:r>
              <a:rPr sz="900" b="1" dirty="0">
                <a:solidFill>
                  <a:srgbClr val="323537"/>
                </a:solidFill>
                <a:latin typeface="Montserrat SemiBold"/>
                <a:cs typeface="Montserrat SemiBold"/>
              </a:rPr>
              <a:t>You,</a:t>
            </a:r>
            <a:r>
              <a:rPr sz="900" b="1" spc="-20" dirty="0">
                <a:solidFill>
                  <a:srgbClr val="323537"/>
                </a:solidFill>
                <a:latin typeface="Montserrat SemiBold"/>
                <a:cs typeface="Montserrat SemiBold"/>
              </a:rPr>
              <a:t> </a:t>
            </a:r>
            <a:r>
              <a:rPr sz="900" b="1" dirty="0">
                <a:solidFill>
                  <a:srgbClr val="323537"/>
                </a:solidFill>
                <a:latin typeface="Montserrat SemiBold"/>
                <a:cs typeface="Montserrat SemiBold"/>
              </a:rPr>
              <a:t>the</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Client</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or</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the</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Investor:</a:t>
            </a:r>
            <a:r>
              <a:rPr sz="900" b="1" spc="-30" dirty="0">
                <a:solidFill>
                  <a:srgbClr val="323537"/>
                </a:solidFill>
                <a:latin typeface="Montserrat SemiBold"/>
                <a:cs typeface="Montserrat SemiBold"/>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individual(s), </a:t>
            </a:r>
            <a:r>
              <a:rPr sz="900" dirty="0">
                <a:solidFill>
                  <a:srgbClr val="323537"/>
                </a:solidFill>
                <a:latin typeface="Montserrat"/>
                <a:cs typeface="Montserrat"/>
              </a:rPr>
              <a:t>trustee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spc="-10" dirty="0">
                <a:solidFill>
                  <a:srgbClr val="323537"/>
                </a:solidFill>
                <a:latin typeface="Montserrat"/>
                <a:cs typeface="Montserrat"/>
              </a:rPr>
              <a:t>corporate</a:t>
            </a:r>
            <a:r>
              <a:rPr sz="900" spc="-5" dirty="0">
                <a:solidFill>
                  <a:srgbClr val="323537"/>
                </a:solidFill>
                <a:latin typeface="Montserrat"/>
                <a:cs typeface="Montserrat"/>
              </a:rPr>
              <a:t> </a:t>
            </a:r>
            <a:r>
              <a:rPr sz="900" dirty="0">
                <a:solidFill>
                  <a:srgbClr val="323537"/>
                </a:solidFill>
                <a:latin typeface="Montserrat"/>
                <a:cs typeface="Montserrat"/>
              </a:rPr>
              <a:t>body</a:t>
            </a:r>
            <a:r>
              <a:rPr sz="900" spc="-5" dirty="0">
                <a:solidFill>
                  <a:srgbClr val="323537"/>
                </a:solidFill>
                <a:latin typeface="Montserrat"/>
                <a:cs typeface="Montserrat"/>
              </a:rPr>
              <a:t> </a:t>
            </a:r>
            <a:r>
              <a:rPr sz="900" dirty="0">
                <a:solidFill>
                  <a:srgbClr val="323537"/>
                </a:solidFill>
                <a:latin typeface="Montserrat"/>
                <a:cs typeface="Montserrat"/>
              </a:rPr>
              <a:t>who</a:t>
            </a:r>
            <a:r>
              <a:rPr sz="900" spc="-5" dirty="0">
                <a:solidFill>
                  <a:srgbClr val="323537"/>
                </a:solidFill>
                <a:latin typeface="Montserrat"/>
                <a:cs typeface="Montserrat"/>
              </a:rPr>
              <a:t> </a:t>
            </a:r>
            <a:r>
              <a:rPr sz="900" dirty="0">
                <a:solidFill>
                  <a:srgbClr val="323537"/>
                </a:solidFill>
                <a:latin typeface="Montserrat"/>
                <a:cs typeface="Montserrat"/>
              </a:rPr>
              <a:t>has/have</a:t>
            </a:r>
            <a:r>
              <a:rPr sz="900" spc="-5" dirty="0">
                <a:solidFill>
                  <a:srgbClr val="323537"/>
                </a:solidFill>
                <a:latin typeface="Montserrat"/>
                <a:cs typeface="Montserrat"/>
              </a:rPr>
              <a:t> </a:t>
            </a:r>
            <a:r>
              <a:rPr sz="900" dirty="0">
                <a:solidFill>
                  <a:srgbClr val="323537"/>
                </a:solidFill>
                <a:latin typeface="Montserrat"/>
                <a:cs typeface="Montserrat"/>
              </a:rPr>
              <a:t>applied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open</a:t>
            </a:r>
            <a:r>
              <a:rPr sz="900" spc="-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Plan</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spc="-10" dirty="0">
                <a:solidFill>
                  <a:srgbClr val="323537"/>
                </a:solidFill>
                <a:latin typeface="Montserrat"/>
                <a:cs typeface="Montserrat"/>
              </a:rPr>
              <a:t>Terms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become</a:t>
            </a:r>
            <a:r>
              <a:rPr sz="900" spc="50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James Brearley Client. James </a:t>
            </a:r>
            <a:r>
              <a:rPr sz="900" spc="-10" dirty="0">
                <a:solidFill>
                  <a:srgbClr val="323537"/>
                </a:solidFill>
                <a:latin typeface="Montserrat"/>
                <a:cs typeface="Montserrat"/>
              </a:rPr>
              <a:t>Brearley,</a:t>
            </a:r>
            <a:r>
              <a:rPr sz="900" dirty="0">
                <a:solidFill>
                  <a:srgbClr val="323537"/>
                </a:solidFill>
                <a:latin typeface="Montserrat"/>
                <a:cs typeface="Montserrat"/>
              </a:rPr>
              <a:t> as </a:t>
            </a:r>
            <a:r>
              <a:rPr sz="900" spc="-10" dirty="0">
                <a:solidFill>
                  <a:srgbClr val="323537"/>
                </a:solidFill>
                <a:latin typeface="Montserrat"/>
                <a:cs typeface="Montserrat"/>
              </a:rPr>
              <a:t>Administrator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act</a:t>
            </a:r>
            <a:r>
              <a:rPr sz="900" spc="-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agent</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described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Brochure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 treated</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Retail Client</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10" dirty="0">
                <a:solidFill>
                  <a:srgbClr val="323537"/>
                </a:solidFill>
                <a:latin typeface="Montserrat"/>
                <a:cs typeface="Montserrat"/>
              </a:rPr>
              <a:t>accordance </a:t>
            </a:r>
            <a:r>
              <a:rPr sz="900" dirty="0">
                <a:solidFill>
                  <a:srgbClr val="323537"/>
                </a:solidFill>
                <a:latin typeface="Montserrat"/>
                <a:cs typeface="Montserrat"/>
              </a:rPr>
              <a:t>with</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FCA’s</a:t>
            </a:r>
            <a:r>
              <a:rPr sz="900" spc="-20" dirty="0">
                <a:solidFill>
                  <a:srgbClr val="323537"/>
                </a:solidFill>
                <a:latin typeface="Montserrat"/>
                <a:cs typeface="Montserrat"/>
              </a:rPr>
              <a:t> </a:t>
            </a:r>
            <a:r>
              <a:rPr sz="900" dirty="0">
                <a:solidFill>
                  <a:srgbClr val="323537"/>
                </a:solidFill>
                <a:latin typeface="Montserrat"/>
                <a:cs typeface="Montserrat"/>
              </a:rPr>
              <a:t>Conduct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Business</a:t>
            </a:r>
            <a:r>
              <a:rPr sz="900" spc="-20" dirty="0">
                <a:solidFill>
                  <a:srgbClr val="323537"/>
                </a:solidFill>
                <a:latin typeface="Montserrat"/>
                <a:cs typeface="Montserrat"/>
              </a:rPr>
              <a:t> </a:t>
            </a:r>
            <a:r>
              <a:rPr sz="900" spc="-10" dirty="0">
                <a:solidFill>
                  <a:srgbClr val="323537"/>
                </a:solidFill>
                <a:latin typeface="Montserrat"/>
                <a:cs typeface="Montserrat"/>
              </a:rPr>
              <a:t>rules.</a:t>
            </a:r>
            <a:endParaRPr sz="900" dirty="0">
              <a:latin typeface="Montserrat"/>
              <a:cs typeface="Montserrat"/>
            </a:endParaRPr>
          </a:p>
          <a:p>
            <a:pPr marL="12700" marR="22860">
              <a:lnSpc>
                <a:spcPct val="100000"/>
              </a:lnSpc>
              <a:spcBef>
                <a:spcPts val="850"/>
              </a:spcBef>
            </a:pPr>
            <a:r>
              <a:rPr sz="900" b="1" dirty="0">
                <a:solidFill>
                  <a:srgbClr val="323537"/>
                </a:solidFill>
                <a:latin typeface="Montserrat SemiBold"/>
                <a:cs typeface="Montserrat SemiBold"/>
              </a:rPr>
              <a:t>Administrator and </a:t>
            </a:r>
            <a:r>
              <a:rPr sz="900" b="1" spc="-10" dirty="0">
                <a:solidFill>
                  <a:srgbClr val="323537"/>
                </a:solidFill>
                <a:latin typeface="Montserrat SemiBold"/>
                <a:cs typeface="Montserrat SemiBold"/>
              </a:rPr>
              <a:t>Custodian: </a:t>
            </a:r>
            <a:r>
              <a:rPr sz="900" dirty="0">
                <a:solidFill>
                  <a:srgbClr val="323537"/>
                </a:solidFill>
                <a:latin typeface="Montserrat"/>
                <a:cs typeface="Montserrat"/>
              </a:rPr>
              <a:t>James </a:t>
            </a:r>
            <a:r>
              <a:rPr sz="900" spc="-10" dirty="0">
                <a:solidFill>
                  <a:srgbClr val="323537"/>
                </a:solidFill>
                <a:latin typeface="Montserrat"/>
                <a:cs typeface="Montserrat"/>
              </a:rPr>
              <a:t>Brearley,</a:t>
            </a:r>
            <a:r>
              <a:rPr sz="900" dirty="0">
                <a:solidFill>
                  <a:srgbClr val="323537"/>
                </a:solidFill>
                <a:latin typeface="Montserrat"/>
                <a:cs typeface="Montserrat"/>
              </a:rPr>
              <a:t> </a:t>
            </a:r>
            <a:r>
              <a:rPr sz="900" spc="-10" dirty="0">
                <a:solidFill>
                  <a:srgbClr val="323537"/>
                </a:solidFill>
                <a:latin typeface="Montserrat"/>
                <a:cs typeface="Montserrat"/>
              </a:rPr>
              <a:t>authorised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regulated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Conduct</a:t>
            </a:r>
            <a:r>
              <a:rPr sz="900" spc="-15" dirty="0">
                <a:solidFill>
                  <a:srgbClr val="323537"/>
                </a:solidFill>
                <a:latin typeface="Montserrat"/>
                <a:cs typeface="Montserrat"/>
              </a:rPr>
              <a:t> </a:t>
            </a:r>
            <a:r>
              <a:rPr sz="900" spc="-10" dirty="0">
                <a:solidFill>
                  <a:srgbClr val="323537"/>
                </a:solidFill>
                <a:latin typeface="Montserrat"/>
                <a:cs typeface="Montserrat"/>
              </a:rPr>
              <a:t>Authority, acting </a:t>
            </a:r>
            <a:r>
              <a:rPr sz="900" dirty="0">
                <a:solidFill>
                  <a:srgbClr val="323537"/>
                </a:solidFill>
                <a:latin typeface="Montserrat"/>
                <a:cs typeface="Montserrat"/>
              </a:rPr>
              <a:t>as</a:t>
            </a:r>
            <a:r>
              <a:rPr sz="900" spc="-2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including</a:t>
            </a:r>
            <a:r>
              <a:rPr sz="900" spc="-20" dirty="0">
                <a:solidFill>
                  <a:srgbClr val="323537"/>
                </a:solidFill>
                <a:latin typeface="Montserrat"/>
                <a:cs typeface="Montserrat"/>
              </a:rPr>
              <a:t> </a:t>
            </a:r>
            <a:r>
              <a:rPr sz="900" dirty="0">
                <a:solidFill>
                  <a:srgbClr val="323537"/>
                </a:solidFill>
                <a:latin typeface="Montserrat"/>
                <a:cs typeface="Montserrat"/>
              </a:rPr>
              <a:t>providing</a:t>
            </a:r>
            <a:r>
              <a:rPr sz="900" spc="-20" dirty="0">
                <a:solidFill>
                  <a:srgbClr val="323537"/>
                </a:solidFill>
                <a:latin typeface="Montserrat"/>
                <a:cs typeface="Montserrat"/>
              </a:rPr>
              <a:t> </a:t>
            </a:r>
            <a:r>
              <a:rPr sz="900" spc="-10" dirty="0">
                <a:solidFill>
                  <a:srgbClr val="323537"/>
                </a:solidFill>
                <a:latin typeface="Montserrat"/>
                <a:cs typeface="Montserrat"/>
              </a:rPr>
              <a:t>Nominee services.</a:t>
            </a:r>
            <a:endParaRPr sz="900" dirty="0">
              <a:latin typeface="Montserrat"/>
              <a:cs typeface="Montserrat"/>
            </a:endParaRPr>
          </a:p>
          <a:p>
            <a:pPr marL="12700" marR="179705">
              <a:lnSpc>
                <a:spcPct val="100000"/>
              </a:lnSpc>
              <a:spcBef>
                <a:spcPts val="850"/>
              </a:spcBef>
            </a:pPr>
            <a:r>
              <a:rPr sz="900" b="1" dirty="0">
                <a:solidFill>
                  <a:srgbClr val="323537"/>
                </a:solidFill>
                <a:latin typeface="Montserrat SemiBold"/>
                <a:cs typeface="Montserrat SemiBold"/>
              </a:rPr>
              <a:t>Advised:</a:t>
            </a:r>
            <a:r>
              <a:rPr sz="900" b="1" spc="-30" dirty="0">
                <a:solidFill>
                  <a:srgbClr val="323537"/>
                </a:solidFill>
                <a:latin typeface="Montserrat SemiBold"/>
                <a:cs typeface="Montserrat SemiBold"/>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relation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where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personal </a:t>
            </a:r>
            <a:r>
              <a:rPr sz="900" dirty="0">
                <a:solidFill>
                  <a:srgbClr val="323537"/>
                </a:solidFill>
                <a:latin typeface="Montserrat"/>
                <a:cs typeface="Montserrat"/>
              </a:rPr>
              <a:t>recommendation</a:t>
            </a:r>
            <a:r>
              <a:rPr sz="900" spc="-20"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dirty="0">
                <a:solidFill>
                  <a:srgbClr val="323537"/>
                </a:solidFill>
                <a:latin typeface="Montserrat"/>
                <a:cs typeface="Montserrat"/>
              </a:rPr>
              <a:t>been</a:t>
            </a:r>
            <a:r>
              <a:rPr sz="900" spc="-15" dirty="0">
                <a:solidFill>
                  <a:srgbClr val="323537"/>
                </a:solidFill>
                <a:latin typeface="Montserrat"/>
                <a:cs typeface="Montserrat"/>
              </a:rPr>
              <a:t> </a:t>
            </a:r>
            <a:r>
              <a:rPr sz="900" dirty="0">
                <a:solidFill>
                  <a:srgbClr val="323537"/>
                </a:solidFill>
                <a:latin typeface="Montserrat"/>
                <a:cs typeface="Montserrat"/>
              </a:rPr>
              <a:t>given</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FCA</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equivalent</a:t>
            </a:r>
            <a:r>
              <a:rPr sz="900" spc="25" dirty="0">
                <a:solidFill>
                  <a:srgbClr val="323537"/>
                </a:solidFill>
                <a:latin typeface="Montserrat"/>
                <a:cs typeface="Montserrat"/>
              </a:rPr>
              <a:t> </a:t>
            </a:r>
            <a:r>
              <a:rPr sz="900" dirty="0">
                <a:solidFill>
                  <a:srgbClr val="323537"/>
                </a:solidFill>
                <a:latin typeface="Montserrat"/>
                <a:cs typeface="Montserrat"/>
              </a:rPr>
              <a:t>financial</a:t>
            </a:r>
            <a:r>
              <a:rPr sz="900" spc="25" dirty="0">
                <a:solidFill>
                  <a:srgbClr val="323537"/>
                </a:solidFill>
                <a:latin typeface="Montserrat"/>
                <a:cs typeface="Montserrat"/>
              </a:rPr>
              <a:t> </a:t>
            </a:r>
            <a:r>
              <a:rPr sz="900" spc="-10" dirty="0">
                <a:solidFill>
                  <a:srgbClr val="323537"/>
                </a:solidFill>
                <a:latin typeface="Montserrat"/>
                <a:cs typeface="Montserrat"/>
              </a:rPr>
              <a:t>adviser.</a:t>
            </a:r>
            <a:endParaRPr sz="900" dirty="0">
              <a:latin typeface="Montserrat"/>
              <a:cs typeface="Montserrat"/>
            </a:endParaRPr>
          </a:p>
          <a:p>
            <a:pPr marL="12700" marR="80645">
              <a:lnSpc>
                <a:spcPct val="100000"/>
              </a:lnSpc>
              <a:spcBef>
                <a:spcPts val="850"/>
              </a:spcBef>
            </a:pPr>
            <a:r>
              <a:rPr sz="900" b="1" dirty="0">
                <a:solidFill>
                  <a:srgbClr val="323537"/>
                </a:solidFill>
                <a:latin typeface="Montserrat SemiBold"/>
                <a:cs typeface="Montserrat SemiBold"/>
              </a:rPr>
              <a:t>Adviser</a:t>
            </a:r>
            <a:r>
              <a:rPr sz="900" b="1" spc="-25" dirty="0">
                <a:solidFill>
                  <a:srgbClr val="323537"/>
                </a:solidFill>
                <a:latin typeface="Montserrat SemiBold"/>
                <a:cs typeface="Montserrat SemiBold"/>
              </a:rPr>
              <a:t> </a:t>
            </a:r>
            <a:r>
              <a:rPr sz="900" b="1" dirty="0">
                <a:solidFill>
                  <a:srgbClr val="323537"/>
                </a:solidFill>
                <a:latin typeface="Montserrat SemiBold"/>
                <a:cs typeface="Montserrat SemiBold"/>
              </a:rPr>
              <a:t>Fee:</a:t>
            </a:r>
            <a:r>
              <a:rPr sz="900" b="1" spc="-30"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fee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agreed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adviser’s firm for their services in relation to</a:t>
            </a:r>
            <a:r>
              <a:rPr sz="900" spc="5" dirty="0">
                <a:solidFill>
                  <a:srgbClr val="323537"/>
                </a:solidFill>
                <a:latin typeface="Montserrat"/>
                <a:cs typeface="Montserrat"/>
              </a:rPr>
              <a:t> </a:t>
            </a:r>
            <a:r>
              <a:rPr sz="900" dirty="0">
                <a:solidFill>
                  <a:srgbClr val="323537"/>
                </a:solidFill>
                <a:latin typeface="Montserrat"/>
                <a:cs typeface="Montserrat"/>
              </a:rPr>
              <a:t>the Plan </a:t>
            </a:r>
            <a:r>
              <a:rPr sz="900" spc="-25" dirty="0">
                <a:solidFill>
                  <a:srgbClr val="323537"/>
                </a:solidFill>
                <a:latin typeface="Montserrat"/>
                <a:cs typeface="Montserrat"/>
              </a:rPr>
              <a:t>and </a:t>
            </a:r>
            <a:r>
              <a:rPr sz="900" dirty="0">
                <a:solidFill>
                  <a:srgbClr val="323537"/>
                </a:solidFill>
                <a:latin typeface="Montserrat"/>
                <a:cs typeface="Montserrat"/>
              </a:rPr>
              <a:t>that is set out in the </a:t>
            </a:r>
            <a:r>
              <a:rPr sz="900" spc="-10" dirty="0">
                <a:solidFill>
                  <a:srgbClr val="323537"/>
                </a:solidFill>
                <a:latin typeface="Montserrat"/>
                <a:cs typeface="Montserrat"/>
              </a:rPr>
              <a:t>Application.</a:t>
            </a:r>
            <a:endParaRPr sz="900" dirty="0">
              <a:latin typeface="Montserrat"/>
              <a:cs typeface="Montserrat"/>
            </a:endParaRPr>
          </a:p>
          <a:p>
            <a:pPr marL="12700" marR="75565" algn="just">
              <a:lnSpc>
                <a:spcPct val="100000"/>
              </a:lnSpc>
              <a:spcBef>
                <a:spcPts val="850"/>
              </a:spcBef>
            </a:pPr>
            <a:r>
              <a:rPr sz="900" b="1" spc="-10" dirty="0">
                <a:solidFill>
                  <a:srgbClr val="323537"/>
                </a:solidFill>
                <a:latin typeface="Montserrat SemiBold"/>
                <a:cs typeface="Montserrat SemiBold"/>
              </a:rPr>
              <a:t>Application:</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properly</a:t>
            </a:r>
            <a:r>
              <a:rPr sz="900" spc="-5" dirty="0">
                <a:solidFill>
                  <a:srgbClr val="323537"/>
                </a:solidFill>
                <a:latin typeface="Montserrat"/>
                <a:cs typeface="Montserrat"/>
              </a:rPr>
              <a:t> </a:t>
            </a:r>
            <a:r>
              <a:rPr sz="900" dirty="0">
                <a:solidFill>
                  <a:srgbClr val="323537"/>
                </a:solidFill>
                <a:latin typeface="Montserrat"/>
                <a:cs typeface="Montserrat"/>
              </a:rPr>
              <a:t>completed</a:t>
            </a:r>
            <a:r>
              <a:rPr sz="900" spc="-5" dirty="0">
                <a:solidFill>
                  <a:srgbClr val="323537"/>
                </a:solidFill>
                <a:latin typeface="Montserrat"/>
                <a:cs typeface="Montserrat"/>
              </a:rPr>
              <a:t> </a:t>
            </a:r>
            <a:r>
              <a:rPr sz="900" dirty="0">
                <a:solidFill>
                  <a:srgbClr val="323537"/>
                </a:solidFill>
                <a:latin typeface="Montserrat"/>
                <a:cs typeface="Montserrat"/>
              </a:rPr>
              <a:t>application</a:t>
            </a:r>
            <a:r>
              <a:rPr sz="900" spc="-5" dirty="0">
                <a:solidFill>
                  <a:srgbClr val="323537"/>
                </a:solidFill>
                <a:latin typeface="Montserrat"/>
                <a:cs typeface="Montserrat"/>
              </a:rPr>
              <a:t> </a:t>
            </a:r>
            <a:r>
              <a:rPr sz="900" dirty="0">
                <a:solidFill>
                  <a:srgbClr val="323537"/>
                </a:solidFill>
                <a:latin typeface="Montserrat"/>
                <a:cs typeface="Montserrat"/>
              </a:rPr>
              <a:t>form</a:t>
            </a:r>
            <a:r>
              <a:rPr sz="900" spc="-5"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dirty="0">
                <a:solidFill>
                  <a:srgbClr val="323537"/>
                </a:solidFill>
                <a:latin typeface="Montserrat"/>
                <a:cs typeface="Montserrat"/>
              </a:rPr>
              <a:t>into</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(includes</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spc="-35" dirty="0">
                <a:solidFill>
                  <a:srgbClr val="323537"/>
                </a:solidFill>
                <a:latin typeface="Montserrat"/>
                <a:cs typeface="Montserrat"/>
              </a:rPr>
              <a:t>an </a:t>
            </a:r>
            <a:r>
              <a:rPr sz="900" dirty="0">
                <a:solidFill>
                  <a:srgbClr val="323537"/>
                </a:solidFill>
                <a:latin typeface="Montserrat"/>
                <a:cs typeface="Montserrat"/>
              </a:rPr>
              <a:t>ISA</a:t>
            </a:r>
            <a:r>
              <a:rPr sz="900" spc="-15" dirty="0">
                <a:solidFill>
                  <a:srgbClr val="323537"/>
                </a:solidFill>
                <a:latin typeface="Montserrat"/>
                <a:cs typeface="Montserrat"/>
              </a:rPr>
              <a:t> </a:t>
            </a:r>
            <a:r>
              <a:rPr sz="900" spc="-10" dirty="0">
                <a:solidFill>
                  <a:srgbClr val="323537"/>
                </a:solidFill>
                <a:latin typeface="Montserrat"/>
                <a:cs typeface="Montserrat"/>
              </a:rPr>
              <a:t>transfer).</a:t>
            </a:r>
            <a:endParaRPr sz="900" dirty="0">
              <a:latin typeface="Montserrat"/>
              <a:cs typeface="Montserrat"/>
            </a:endParaRPr>
          </a:p>
          <a:p>
            <a:pPr marL="12700" marR="61594" algn="just">
              <a:lnSpc>
                <a:spcPct val="100000"/>
              </a:lnSpc>
              <a:spcBef>
                <a:spcPts val="850"/>
              </a:spcBef>
            </a:pPr>
            <a:r>
              <a:rPr sz="900" b="1" dirty="0">
                <a:solidFill>
                  <a:srgbClr val="323537"/>
                </a:solidFill>
                <a:latin typeface="Montserrat SemiBold"/>
                <a:cs typeface="Montserrat SemiBold"/>
              </a:rPr>
              <a:t>Brochure:</a:t>
            </a:r>
            <a:r>
              <a:rPr sz="900" b="1" spc="-35"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IDAD</a:t>
            </a:r>
            <a:r>
              <a:rPr sz="900" spc="-20" dirty="0">
                <a:solidFill>
                  <a:srgbClr val="323537"/>
                </a:solidFill>
                <a:latin typeface="Montserrat"/>
                <a:cs typeface="Montserrat"/>
              </a:rPr>
              <a:t> </a:t>
            </a:r>
            <a:r>
              <a:rPr sz="900" dirty="0">
                <a:solidFill>
                  <a:srgbClr val="323537"/>
                </a:solidFill>
                <a:latin typeface="Montserrat"/>
                <a:cs typeface="Montserrat"/>
              </a:rPr>
              <a:t>marketing</a:t>
            </a:r>
            <a:r>
              <a:rPr sz="900" spc="-20" dirty="0">
                <a:solidFill>
                  <a:srgbClr val="323537"/>
                </a:solidFill>
                <a:latin typeface="Montserrat"/>
                <a:cs typeface="Montserrat"/>
              </a:rPr>
              <a:t> </a:t>
            </a:r>
            <a:r>
              <a:rPr sz="900" dirty="0">
                <a:solidFill>
                  <a:srgbClr val="323537"/>
                </a:solidFill>
                <a:latin typeface="Montserrat"/>
                <a:cs typeface="Montserrat"/>
              </a:rPr>
              <a:t>document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spc="-10" dirty="0">
                <a:solidFill>
                  <a:srgbClr val="323537"/>
                </a:solidFill>
                <a:latin typeface="Montserrat"/>
                <a:cs typeface="Montserrat"/>
              </a:rPr>
              <a:t>these </a:t>
            </a:r>
            <a:r>
              <a:rPr sz="90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form</a:t>
            </a:r>
            <a:r>
              <a:rPr sz="900" spc="-10" dirty="0">
                <a:solidFill>
                  <a:srgbClr val="323537"/>
                </a:solidFill>
                <a:latin typeface="Montserrat"/>
                <a:cs typeface="Montserrat"/>
              </a:rPr>
              <a:t> </a:t>
            </a:r>
            <a:r>
              <a:rPr sz="900" spc="-20" dirty="0">
                <a:solidFill>
                  <a:srgbClr val="323537"/>
                </a:solidFill>
                <a:latin typeface="Montserrat"/>
                <a:cs typeface="Montserrat"/>
              </a:rPr>
              <a:t>part.</a:t>
            </a:r>
            <a:endParaRPr sz="900" dirty="0">
              <a:latin typeface="Montserrat"/>
              <a:cs typeface="Montserrat"/>
            </a:endParaRPr>
          </a:p>
          <a:p>
            <a:pPr marL="12700" marR="5080" algn="just">
              <a:lnSpc>
                <a:spcPct val="100000"/>
              </a:lnSpc>
              <a:spcBef>
                <a:spcPts val="850"/>
              </a:spcBef>
            </a:pPr>
            <a:r>
              <a:rPr sz="900" b="1" dirty="0">
                <a:solidFill>
                  <a:srgbClr val="323537"/>
                </a:solidFill>
                <a:latin typeface="Montserrat SemiBold"/>
                <a:cs typeface="Montserrat SemiBold"/>
              </a:rPr>
              <a:t>Business</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Day:</a:t>
            </a:r>
            <a:r>
              <a:rPr sz="900" b="1" spc="-25" dirty="0">
                <a:solidFill>
                  <a:srgbClr val="323537"/>
                </a:solidFill>
                <a:latin typeface="Montserrat SemiBold"/>
                <a:cs typeface="Montserrat SemiBold"/>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day</a:t>
            </a:r>
            <a:r>
              <a:rPr sz="900" spc="-15"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than</a:t>
            </a:r>
            <a:r>
              <a:rPr sz="900" spc="-10" dirty="0">
                <a:solidFill>
                  <a:srgbClr val="323537"/>
                </a:solidFill>
                <a:latin typeface="Montserrat"/>
                <a:cs typeface="Montserrat"/>
              </a:rPr>
              <a:t> </a:t>
            </a:r>
            <a:r>
              <a:rPr sz="900" dirty="0">
                <a:solidFill>
                  <a:srgbClr val="323537"/>
                </a:solidFill>
                <a:latin typeface="Montserrat"/>
                <a:cs typeface="Montserrat"/>
              </a:rPr>
              <a:t>Saturday</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Sunday)</a:t>
            </a:r>
            <a:r>
              <a:rPr sz="900" spc="-10" dirty="0">
                <a:solidFill>
                  <a:srgbClr val="323537"/>
                </a:solidFill>
                <a:latin typeface="Montserrat"/>
                <a:cs typeface="Montserrat"/>
              </a:rPr>
              <a:t> </a:t>
            </a:r>
            <a:r>
              <a:rPr sz="900" spc="-25" dirty="0">
                <a:solidFill>
                  <a:srgbClr val="323537"/>
                </a:solidFill>
                <a:latin typeface="Montserrat"/>
                <a:cs typeface="Montserrat"/>
              </a:rPr>
              <a:t>on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commercial</a:t>
            </a:r>
            <a:r>
              <a:rPr sz="900" spc="-15" dirty="0">
                <a:solidFill>
                  <a:srgbClr val="323537"/>
                </a:solidFill>
                <a:latin typeface="Montserrat"/>
                <a:cs typeface="Montserrat"/>
              </a:rPr>
              <a:t> </a:t>
            </a:r>
            <a:r>
              <a:rPr sz="900" dirty="0">
                <a:solidFill>
                  <a:srgbClr val="323537"/>
                </a:solidFill>
                <a:latin typeface="Montserrat"/>
                <a:cs typeface="Montserrat"/>
              </a:rPr>
              <a:t>banks</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open</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business</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spc="-10" dirty="0">
                <a:solidFill>
                  <a:srgbClr val="323537"/>
                </a:solidFill>
                <a:latin typeface="Montserrat"/>
                <a:cs typeface="Montserrat"/>
              </a:rPr>
              <a:t>London.</a:t>
            </a:r>
            <a:endParaRPr sz="900" dirty="0">
              <a:latin typeface="Montserrat"/>
              <a:cs typeface="Montserrat"/>
            </a:endParaRPr>
          </a:p>
          <a:p>
            <a:pPr marL="12700" marR="94615">
              <a:lnSpc>
                <a:spcPct val="100000"/>
              </a:lnSpc>
              <a:spcBef>
                <a:spcPts val="850"/>
              </a:spcBef>
            </a:pPr>
            <a:r>
              <a:rPr sz="900" b="1" dirty="0">
                <a:solidFill>
                  <a:srgbClr val="323537"/>
                </a:solidFill>
                <a:latin typeface="Montserrat SemiBold"/>
                <a:cs typeface="Montserrat SemiBold"/>
              </a:rPr>
              <a:t>Cash</a:t>
            </a:r>
            <a:r>
              <a:rPr sz="900" b="1" spc="-5" dirty="0">
                <a:solidFill>
                  <a:srgbClr val="323537"/>
                </a:solidFill>
                <a:latin typeface="Montserrat SemiBold"/>
                <a:cs typeface="Montserrat SemiBold"/>
              </a:rPr>
              <a:t> </a:t>
            </a:r>
            <a:r>
              <a:rPr sz="900" b="1" spc="-10" dirty="0">
                <a:solidFill>
                  <a:srgbClr val="323537"/>
                </a:solidFill>
                <a:latin typeface="Montserrat SemiBold"/>
                <a:cs typeface="Montserrat SemiBold"/>
              </a:rPr>
              <a:t>Settlement</a:t>
            </a:r>
            <a:r>
              <a:rPr sz="900" b="1" dirty="0">
                <a:solidFill>
                  <a:srgbClr val="323537"/>
                </a:solidFill>
                <a:latin typeface="Montserrat SemiBold"/>
                <a:cs typeface="Montserrat SemiBold"/>
              </a:rPr>
              <a:t> </a:t>
            </a:r>
            <a:r>
              <a:rPr sz="900" b="1" spc="-10" dirty="0">
                <a:solidFill>
                  <a:srgbClr val="323537"/>
                </a:solidFill>
                <a:latin typeface="Montserrat SemiBold"/>
                <a:cs typeface="Montserrat SemiBold"/>
              </a:rPr>
              <a:t>Account:</a:t>
            </a:r>
            <a:r>
              <a:rPr sz="900" b="1" spc="-15" dirty="0">
                <a:solidFill>
                  <a:srgbClr val="323537"/>
                </a:solidFill>
                <a:latin typeface="Montserrat SemiBold"/>
                <a:cs typeface="Montserrat SemiBold"/>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 your account with</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where</a:t>
            </a:r>
            <a:r>
              <a:rPr sz="900" spc="-10"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held</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recorded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dirty="0">
                <a:solidFill>
                  <a:srgbClr val="323537"/>
                </a:solidFill>
                <a:latin typeface="Montserrat"/>
                <a:cs typeface="Montserrat"/>
              </a:rPr>
              <a:t>related</a:t>
            </a:r>
            <a:r>
              <a:rPr sz="900" spc="-15" dirty="0">
                <a:solidFill>
                  <a:srgbClr val="323537"/>
                </a:solidFill>
                <a:latin typeface="Montserrat"/>
                <a:cs typeface="Montserrat"/>
              </a:rPr>
              <a:t> </a:t>
            </a:r>
            <a:r>
              <a:rPr sz="900" dirty="0">
                <a:solidFill>
                  <a:srgbClr val="323537"/>
                </a:solidFill>
                <a:latin typeface="Montserrat"/>
                <a:cs typeface="Montserrat"/>
              </a:rPr>
              <a:t>transactions</a:t>
            </a:r>
            <a:r>
              <a:rPr sz="900" spc="-15" dirty="0">
                <a:solidFill>
                  <a:srgbClr val="323537"/>
                </a:solidFill>
                <a:latin typeface="Montserrat"/>
                <a:cs typeface="Montserrat"/>
              </a:rPr>
              <a:t> </a:t>
            </a:r>
            <a:r>
              <a:rPr sz="900" dirty="0">
                <a:solidFill>
                  <a:srgbClr val="323537"/>
                </a:solidFill>
                <a:latin typeface="Montserrat"/>
                <a:cs typeface="Montserrat"/>
              </a:rPr>
              <a:t>following</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receipt</a:t>
            </a:r>
            <a:endParaRPr sz="900" dirty="0">
              <a:latin typeface="Montserrat"/>
              <a:cs typeface="Montserrat"/>
            </a:endParaRPr>
          </a:p>
          <a:p>
            <a:pPr marL="12700" marR="85090">
              <a:lnSpc>
                <a:spcPct val="100000"/>
              </a:lnSpc>
            </a:pP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encashment</a:t>
            </a:r>
            <a:r>
              <a:rPr sz="900" spc="-10" dirty="0">
                <a:solidFill>
                  <a:srgbClr val="323537"/>
                </a:solidFill>
                <a:latin typeface="Montserrat"/>
                <a:cs typeface="Montserrat"/>
              </a:rPr>
              <a:t> </a:t>
            </a:r>
            <a:r>
              <a:rPr sz="900" dirty="0">
                <a:solidFill>
                  <a:srgbClr val="323537"/>
                </a:solidFill>
                <a:latin typeface="Montserrat"/>
                <a:cs typeface="Montserrat"/>
              </a:rPr>
              <a:t>proceeds,</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receipt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maturity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receipt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distribution</a:t>
            </a:r>
            <a:r>
              <a:rPr sz="900" spc="-10" dirty="0">
                <a:solidFill>
                  <a:srgbClr val="323537"/>
                </a:solidFill>
                <a:latin typeface="Montserrat"/>
                <a:cs typeface="Montserrat"/>
              </a:rPr>
              <a:t> </a:t>
            </a:r>
            <a:r>
              <a:rPr sz="900" dirty="0">
                <a:solidFill>
                  <a:srgbClr val="323537"/>
                </a:solidFill>
                <a:latin typeface="Montserrat"/>
                <a:cs typeface="Montserrat"/>
              </a:rPr>
              <a:t>entitlements</a:t>
            </a:r>
            <a:r>
              <a:rPr sz="900" spc="-5" dirty="0">
                <a:solidFill>
                  <a:srgbClr val="323537"/>
                </a:solidFill>
                <a:latin typeface="Montserrat"/>
                <a:cs typeface="Montserrat"/>
              </a:rPr>
              <a:t> </a:t>
            </a:r>
            <a:r>
              <a:rPr sz="900" spc="-25" dirty="0">
                <a:solidFill>
                  <a:srgbClr val="323537"/>
                </a:solidFill>
                <a:latin typeface="Montserrat"/>
                <a:cs typeface="Montserrat"/>
              </a:rPr>
              <a:t>are </a:t>
            </a:r>
            <a:r>
              <a:rPr sz="900" spc="-10" dirty="0">
                <a:solidFill>
                  <a:srgbClr val="323537"/>
                </a:solidFill>
                <a:latin typeface="Montserrat"/>
                <a:cs typeface="Montserrat"/>
              </a:rPr>
              <a:t>processed.</a:t>
            </a:r>
            <a:endParaRPr sz="900" dirty="0">
              <a:latin typeface="Montserrat"/>
              <a:cs typeface="Montserrat"/>
            </a:endParaRPr>
          </a:p>
          <a:p>
            <a:pPr marL="12700" marR="278130">
              <a:lnSpc>
                <a:spcPct val="100000"/>
              </a:lnSpc>
              <a:spcBef>
                <a:spcPts val="850"/>
              </a:spcBef>
            </a:pPr>
            <a:r>
              <a:rPr sz="900" b="1" dirty="0">
                <a:solidFill>
                  <a:srgbClr val="323537"/>
                </a:solidFill>
                <a:latin typeface="Montserrat SemiBold"/>
                <a:cs typeface="Montserrat SemiBold"/>
              </a:rPr>
              <a:t>Client</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Money</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Account:</a:t>
            </a:r>
            <a:r>
              <a:rPr sz="900" b="1" spc="-25" dirty="0">
                <a:solidFill>
                  <a:srgbClr val="323537"/>
                </a:solidFill>
                <a:latin typeface="Montserrat SemiBold"/>
                <a:cs typeface="Montserrat SemiBold"/>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client</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defined</a:t>
            </a:r>
            <a:r>
              <a:rPr sz="900" spc="500"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CASS</a:t>
            </a:r>
            <a:r>
              <a:rPr sz="900" spc="-15" dirty="0">
                <a:solidFill>
                  <a:srgbClr val="323537"/>
                </a:solidFill>
                <a:latin typeface="Montserrat"/>
                <a:cs typeface="Montserrat"/>
              </a:rPr>
              <a:t> </a:t>
            </a:r>
            <a:r>
              <a:rPr sz="900" dirty="0">
                <a:solidFill>
                  <a:srgbClr val="323537"/>
                </a:solidFill>
                <a:latin typeface="Montserrat"/>
                <a:cs typeface="Montserrat"/>
              </a:rPr>
              <a:t>7</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FCA’s</a:t>
            </a:r>
            <a:r>
              <a:rPr sz="900" spc="-15" dirty="0">
                <a:solidFill>
                  <a:srgbClr val="323537"/>
                </a:solidFill>
                <a:latin typeface="Montserrat"/>
                <a:cs typeface="Montserrat"/>
              </a:rPr>
              <a:t> </a:t>
            </a:r>
            <a:r>
              <a:rPr sz="900" dirty="0">
                <a:solidFill>
                  <a:srgbClr val="323537"/>
                </a:solidFill>
                <a:latin typeface="Montserrat"/>
                <a:cs typeface="Montserrat"/>
              </a:rPr>
              <a:t>Client</a:t>
            </a:r>
            <a:r>
              <a:rPr sz="900" spc="-15" dirty="0">
                <a:solidFill>
                  <a:srgbClr val="323537"/>
                </a:solidFill>
                <a:latin typeface="Montserrat"/>
                <a:cs typeface="Montserrat"/>
              </a:rPr>
              <a:t> </a:t>
            </a:r>
            <a:r>
              <a:rPr sz="900" dirty="0">
                <a:solidFill>
                  <a:srgbClr val="323537"/>
                </a:solidFill>
                <a:latin typeface="Montserrat"/>
                <a:cs typeface="Montserrat"/>
              </a:rPr>
              <a:t>Asset</a:t>
            </a:r>
            <a:r>
              <a:rPr sz="900" spc="-15" dirty="0">
                <a:solidFill>
                  <a:srgbClr val="323537"/>
                </a:solidFill>
                <a:latin typeface="Montserrat"/>
                <a:cs typeface="Montserrat"/>
              </a:rPr>
              <a:t> </a:t>
            </a:r>
            <a:r>
              <a:rPr sz="900" dirty="0">
                <a:solidFill>
                  <a:srgbClr val="323537"/>
                </a:solidFill>
                <a:latin typeface="Montserrat"/>
                <a:cs typeface="Montserrat"/>
              </a:rPr>
              <a:t>Sourcebook).</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spc="-25" dirty="0">
                <a:solidFill>
                  <a:srgbClr val="323537"/>
                </a:solidFill>
                <a:latin typeface="Montserrat"/>
                <a:cs typeface="Montserrat"/>
              </a:rPr>
              <a:t>an</a:t>
            </a:r>
            <a:endParaRPr sz="900" dirty="0">
              <a:latin typeface="Montserrat"/>
              <a:cs typeface="Montserrat"/>
            </a:endParaRPr>
          </a:p>
          <a:p>
            <a:pPr marL="12700" marR="93980">
              <a:lnSpc>
                <a:spcPct val="100000"/>
              </a:lnSpc>
            </a:pP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third</a:t>
            </a:r>
            <a:r>
              <a:rPr sz="900" spc="-5" dirty="0">
                <a:solidFill>
                  <a:srgbClr val="323537"/>
                </a:solidFill>
                <a:latin typeface="Montserrat"/>
                <a:cs typeface="Montserrat"/>
              </a:rPr>
              <a:t> </a:t>
            </a:r>
            <a:r>
              <a:rPr sz="900" dirty="0">
                <a:solidFill>
                  <a:srgbClr val="323537"/>
                </a:solidFill>
                <a:latin typeface="Montserrat"/>
                <a:cs typeface="Montserrat"/>
              </a:rPr>
              <a:t>party</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Administrator </a:t>
            </a:r>
            <a:r>
              <a:rPr sz="900" dirty="0">
                <a:solidFill>
                  <a:srgbClr val="323537"/>
                </a:solidFill>
                <a:latin typeface="Montserrat"/>
                <a:cs typeface="Montserrat"/>
              </a:rPr>
              <a:t>and </a:t>
            </a:r>
            <a:r>
              <a:rPr sz="900" spc="-10" dirty="0">
                <a:solidFill>
                  <a:srgbClr val="323537"/>
                </a:solidFill>
                <a:latin typeface="Montserrat"/>
                <a:cs typeface="Montserrat"/>
              </a:rPr>
              <a:t>Custodian’s</a:t>
            </a:r>
            <a:r>
              <a:rPr sz="900" spc="5" dirty="0">
                <a:solidFill>
                  <a:srgbClr val="323537"/>
                </a:solidFill>
                <a:latin typeface="Montserrat"/>
                <a:cs typeface="Montserrat"/>
              </a:rPr>
              <a:t> </a:t>
            </a:r>
            <a:r>
              <a:rPr sz="900" dirty="0">
                <a:solidFill>
                  <a:srgbClr val="323537"/>
                </a:solidFill>
                <a:latin typeface="Montserrat"/>
                <a:cs typeface="Montserrat"/>
              </a:rPr>
              <a:t>name</a:t>
            </a:r>
            <a:r>
              <a:rPr sz="900" spc="5" dirty="0">
                <a:solidFill>
                  <a:srgbClr val="323537"/>
                </a:solidFill>
                <a:latin typeface="Montserrat"/>
                <a:cs typeface="Montserrat"/>
              </a:rPr>
              <a:t> </a:t>
            </a:r>
            <a:r>
              <a:rPr sz="900" dirty="0">
                <a:solidFill>
                  <a:srgbClr val="323537"/>
                </a:solidFill>
                <a:latin typeface="Montserrat"/>
                <a:cs typeface="Montserrat"/>
              </a:rPr>
              <a:t>but</a:t>
            </a:r>
            <a:r>
              <a:rPr sz="900" spc="5" dirty="0">
                <a:solidFill>
                  <a:srgbClr val="323537"/>
                </a:solidFill>
                <a:latin typeface="Montserrat"/>
                <a:cs typeface="Montserrat"/>
              </a:rPr>
              <a:t> </a:t>
            </a:r>
            <a:r>
              <a:rPr sz="900" dirty="0">
                <a:solidFill>
                  <a:srgbClr val="323537"/>
                </a:solidFill>
                <a:latin typeface="Montserrat"/>
                <a:cs typeface="Montserrat"/>
              </a:rPr>
              <a:t>includes</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title</a:t>
            </a:r>
            <a:r>
              <a:rPr sz="900" spc="5" dirty="0">
                <a:solidFill>
                  <a:srgbClr val="323537"/>
                </a:solidFill>
                <a:latin typeface="Montserrat"/>
                <a:cs typeface="Montserrat"/>
              </a:rPr>
              <a:t> </a:t>
            </a:r>
            <a:r>
              <a:rPr sz="900" spc="-25" dirty="0">
                <a:solidFill>
                  <a:srgbClr val="323537"/>
                </a:solidFill>
                <a:latin typeface="Montserrat"/>
                <a:cs typeface="Montserrat"/>
              </a:rPr>
              <a:t>an </a:t>
            </a:r>
            <a:r>
              <a:rPr sz="900" spc="-10" dirty="0">
                <a:solidFill>
                  <a:srgbClr val="323537"/>
                </a:solidFill>
                <a:latin typeface="Montserrat"/>
                <a:cs typeface="Montserrat"/>
              </a:rPr>
              <a:t>appropriate</a:t>
            </a:r>
            <a:r>
              <a:rPr sz="900" spc="-5" dirty="0">
                <a:solidFill>
                  <a:srgbClr val="323537"/>
                </a:solidFill>
                <a:latin typeface="Montserrat"/>
                <a:cs typeface="Montserrat"/>
              </a:rPr>
              <a:t> </a:t>
            </a:r>
            <a:r>
              <a:rPr sz="900" dirty="0">
                <a:solidFill>
                  <a:srgbClr val="323537"/>
                </a:solidFill>
                <a:latin typeface="Montserrat"/>
                <a:cs typeface="Montserrat"/>
              </a:rPr>
              <a:t>description</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indicate that</a:t>
            </a:r>
            <a:r>
              <a:rPr sz="900" spc="-5"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holds </a:t>
            </a:r>
            <a:r>
              <a:rPr sz="900" spc="-20" dirty="0">
                <a:solidFill>
                  <a:srgbClr val="323537"/>
                </a:solidFill>
                <a:latin typeface="Montserrat"/>
                <a:cs typeface="Montserrat"/>
              </a:rPr>
              <a:t>only </a:t>
            </a:r>
            <a:r>
              <a:rPr sz="900" dirty="0">
                <a:solidFill>
                  <a:srgbClr val="323537"/>
                </a:solidFill>
                <a:latin typeface="Montserrat"/>
                <a:cs typeface="Montserrat"/>
              </a:rPr>
              <a:t>clients’</a:t>
            </a:r>
            <a:r>
              <a:rPr sz="900" spc="-5" dirty="0">
                <a:solidFill>
                  <a:srgbClr val="323537"/>
                </a:solidFill>
                <a:latin typeface="Montserrat"/>
                <a:cs typeface="Montserrat"/>
              </a:rPr>
              <a:t> </a:t>
            </a:r>
            <a:r>
              <a:rPr sz="900" dirty="0">
                <a:solidFill>
                  <a:srgbClr val="323537"/>
                </a:solidFill>
                <a:latin typeface="Montserrat"/>
                <a:cs typeface="Montserrat"/>
              </a:rPr>
              <a:t>money in </a:t>
            </a:r>
            <a:r>
              <a:rPr sz="900" spc="-10" dirty="0">
                <a:solidFill>
                  <a:srgbClr val="323537"/>
                </a:solidFill>
                <a:latin typeface="Montserrat"/>
                <a:cs typeface="Montserrat"/>
              </a:rPr>
              <a:t>accordance</a:t>
            </a:r>
            <a:r>
              <a:rPr sz="900" dirty="0">
                <a:solidFill>
                  <a:srgbClr val="323537"/>
                </a:solidFill>
                <a:latin typeface="Montserrat"/>
                <a:cs typeface="Montserrat"/>
              </a:rPr>
              <a:t> with</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10" dirty="0">
                <a:solidFill>
                  <a:srgbClr val="323537"/>
                </a:solidFill>
                <a:latin typeface="Montserrat"/>
                <a:cs typeface="Montserrat"/>
              </a:rPr>
              <a:t>Administrator</a:t>
            </a:r>
            <a:r>
              <a:rPr sz="900" spc="500" dirty="0">
                <a:solidFill>
                  <a:srgbClr val="323537"/>
                </a:solidFill>
                <a:latin typeface="Montserrat"/>
                <a:cs typeface="Montserrat"/>
              </a:rPr>
              <a:t> </a:t>
            </a:r>
            <a:r>
              <a:rPr sz="900" dirty="0">
                <a:solidFill>
                  <a:srgbClr val="323537"/>
                </a:solidFill>
                <a:latin typeface="Montserrat"/>
                <a:cs typeface="Montserrat"/>
              </a:rPr>
              <a:t>and </a:t>
            </a:r>
            <a:r>
              <a:rPr sz="900" spc="-10" dirty="0">
                <a:solidFill>
                  <a:srgbClr val="323537"/>
                </a:solidFill>
                <a:latin typeface="Montserrat"/>
                <a:cs typeface="Montserrat"/>
              </a:rPr>
              <a:t>Custodian’s</a:t>
            </a:r>
            <a:r>
              <a:rPr sz="900" dirty="0">
                <a:solidFill>
                  <a:srgbClr val="323537"/>
                </a:solidFill>
                <a:latin typeface="Montserrat"/>
                <a:cs typeface="Montserrat"/>
              </a:rPr>
              <a:t> regulatory responsibility and is</a:t>
            </a:r>
            <a:r>
              <a:rPr sz="900" spc="5" dirty="0">
                <a:solidFill>
                  <a:srgbClr val="323537"/>
                </a:solidFill>
                <a:latin typeface="Montserrat"/>
                <a:cs typeface="Montserrat"/>
              </a:rPr>
              <a:t> </a:t>
            </a:r>
            <a:r>
              <a:rPr sz="900" dirty="0">
                <a:solidFill>
                  <a:srgbClr val="323537"/>
                </a:solidFill>
                <a:latin typeface="Montserrat"/>
                <a:cs typeface="Montserrat"/>
              </a:rPr>
              <a:t>used </a:t>
            </a:r>
            <a:r>
              <a:rPr sz="900" spc="-25" dirty="0">
                <a:solidFill>
                  <a:srgbClr val="323537"/>
                </a:solidFill>
                <a:latin typeface="Montserrat"/>
                <a:cs typeface="Montserrat"/>
              </a:rPr>
              <a:t>to </a:t>
            </a:r>
            <a:r>
              <a:rPr sz="900" dirty="0">
                <a:solidFill>
                  <a:srgbClr val="323537"/>
                </a:solidFill>
                <a:latin typeface="Montserrat"/>
                <a:cs typeface="Montserrat"/>
              </a:rPr>
              <a:t>hold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more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spc="-10" dirty="0">
                <a:solidFill>
                  <a:srgbClr val="323537"/>
                </a:solidFill>
                <a:latin typeface="Montserrat"/>
                <a:cs typeface="Montserrat"/>
              </a:rPr>
              <a:t>Custodian’s</a:t>
            </a:r>
            <a:r>
              <a:rPr sz="900" spc="40" dirty="0">
                <a:solidFill>
                  <a:srgbClr val="323537"/>
                </a:solidFill>
                <a:latin typeface="Montserrat"/>
                <a:cs typeface="Montserrat"/>
              </a:rPr>
              <a:t> </a:t>
            </a:r>
            <a:r>
              <a:rPr sz="900" spc="-10" dirty="0">
                <a:solidFill>
                  <a:srgbClr val="323537"/>
                </a:solidFill>
                <a:latin typeface="Montserrat"/>
                <a:cs typeface="Montserrat"/>
              </a:rPr>
              <a:t>clients.</a:t>
            </a:r>
            <a:endParaRPr sz="900" dirty="0">
              <a:latin typeface="Montserrat"/>
              <a:cs typeface="Montserrat"/>
            </a:endParaRPr>
          </a:p>
        </p:txBody>
      </p:sp>
      <p:sp>
        <p:nvSpPr>
          <p:cNvPr id="5" name="object 5"/>
          <p:cNvSpPr txBox="1"/>
          <p:nvPr/>
        </p:nvSpPr>
        <p:spPr>
          <a:xfrm>
            <a:off x="3839300" y="888978"/>
            <a:ext cx="3373120" cy="6453049"/>
          </a:xfrm>
          <a:prstGeom prst="rect">
            <a:avLst/>
          </a:prstGeom>
        </p:spPr>
        <p:txBody>
          <a:bodyPr vert="horz" wrap="square" lIns="0" tIns="12700" rIns="0" bIns="0" rtlCol="0">
            <a:spAutoFit/>
          </a:bodyPr>
          <a:lstStyle/>
          <a:p>
            <a:pPr marL="12700" marR="161925">
              <a:lnSpc>
                <a:spcPct val="100000"/>
              </a:lnSpc>
              <a:spcBef>
                <a:spcPts val="100"/>
              </a:spcBef>
            </a:pPr>
            <a:r>
              <a:rPr sz="900" b="1" dirty="0">
                <a:solidFill>
                  <a:srgbClr val="323537"/>
                </a:solidFill>
                <a:latin typeface="Montserrat SemiBold"/>
                <a:cs typeface="Montserrat SemiBold"/>
              </a:rPr>
              <a:t>Closing</a:t>
            </a:r>
            <a:r>
              <a:rPr sz="900" b="1" spc="-10" dirty="0">
                <a:solidFill>
                  <a:srgbClr val="323537"/>
                </a:solidFill>
                <a:latin typeface="Montserrat SemiBold"/>
                <a:cs typeface="Montserrat SemiBold"/>
              </a:rPr>
              <a:t> Level:</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Underlying</a:t>
            </a:r>
            <a:r>
              <a:rPr sz="900" spc="-5" dirty="0">
                <a:solidFill>
                  <a:srgbClr val="323537"/>
                </a:solidFill>
                <a:latin typeface="Montserrat"/>
                <a:cs typeface="Montserrat"/>
              </a:rPr>
              <a:t> </a:t>
            </a:r>
            <a:r>
              <a:rPr sz="900" dirty="0">
                <a:solidFill>
                  <a:srgbClr val="323537"/>
                </a:solidFill>
                <a:latin typeface="Montserrat"/>
                <a:cs typeface="Montserrat"/>
              </a:rPr>
              <a:t>Indices</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Final</a:t>
            </a:r>
            <a:r>
              <a:rPr sz="900" spc="-35" dirty="0">
                <a:solidFill>
                  <a:srgbClr val="323537"/>
                </a:solidFill>
                <a:latin typeface="Montserrat"/>
                <a:cs typeface="Montserrat"/>
              </a:rPr>
              <a:t> </a:t>
            </a:r>
            <a:r>
              <a:rPr sz="900" dirty="0">
                <a:solidFill>
                  <a:srgbClr val="323537"/>
                </a:solidFill>
                <a:latin typeface="Montserrat"/>
                <a:cs typeface="Montserrat"/>
              </a:rPr>
              <a:t>Valuation</a:t>
            </a:r>
            <a:r>
              <a:rPr sz="900" spc="-35" dirty="0">
                <a:solidFill>
                  <a:srgbClr val="323537"/>
                </a:solidFill>
                <a:latin typeface="Montserrat"/>
                <a:cs typeface="Montserrat"/>
              </a:rPr>
              <a:t> </a:t>
            </a:r>
            <a:r>
              <a:rPr sz="900" spc="-10" dirty="0">
                <a:solidFill>
                  <a:srgbClr val="323537"/>
                </a:solidFill>
                <a:latin typeface="Montserrat"/>
                <a:cs typeface="Montserrat"/>
              </a:rPr>
              <a:t>Date.</a:t>
            </a:r>
            <a:endParaRPr sz="900" dirty="0">
              <a:latin typeface="Montserrat"/>
              <a:cs typeface="Montserrat"/>
            </a:endParaRPr>
          </a:p>
          <a:p>
            <a:pPr marL="12700" marR="293370">
              <a:lnSpc>
                <a:spcPct val="100000"/>
              </a:lnSpc>
              <a:spcBef>
                <a:spcPts val="850"/>
              </a:spcBef>
            </a:pPr>
            <a:r>
              <a:rPr sz="900" b="1" spc="-10" dirty="0">
                <a:solidFill>
                  <a:srgbClr val="323537"/>
                </a:solidFill>
                <a:latin typeface="Montserrat SemiBold"/>
                <a:cs typeface="Montserrat SemiBold"/>
              </a:rPr>
              <a:t>Counterparty:</a:t>
            </a:r>
            <a:r>
              <a:rPr sz="900" b="1" spc="10" dirty="0">
                <a:solidFill>
                  <a:srgbClr val="323537"/>
                </a:solidFill>
                <a:latin typeface="Montserrat SemiBold"/>
                <a:cs typeface="Montserrat SemiBold"/>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financial</a:t>
            </a:r>
            <a:r>
              <a:rPr sz="900" spc="20" dirty="0">
                <a:solidFill>
                  <a:srgbClr val="323537"/>
                </a:solidFill>
                <a:latin typeface="Montserrat"/>
                <a:cs typeface="Montserrat"/>
              </a:rPr>
              <a:t> </a:t>
            </a:r>
            <a:r>
              <a:rPr sz="900" dirty="0">
                <a:solidFill>
                  <a:srgbClr val="323537"/>
                </a:solidFill>
                <a:latin typeface="Montserrat"/>
                <a:cs typeface="Montserrat"/>
              </a:rPr>
              <a:t>institution</a:t>
            </a:r>
            <a:r>
              <a:rPr sz="900" spc="15" dirty="0">
                <a:solidFill>
                  <a:srgbClr val="323537"/>
                </a:solidFill>
                <a:latin typeface="Montserrat"/>
                <a:cs typeface="Montserrat"/>
              </a:rPr>
              <a:t> </a:t>
            </a:r>
            <a:r>
              <a:rPr sz="900" dirty="0">
                <a:solidFill>
                  <a:srgbClr val="323537"/>
                </a:solidFill>
                <a:latin typeface="Montserrat"/>
                <a:cs typeface="Montserrat"/>
              </a:rPr>
              <a:t>responsible</a:t>
            </a:r>
            <a:r>
              <a:rPr sz="900" spc="20"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delivering</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returns</a:t>
            </a:r>
            <a:r>
              <a:rPr sz="900" spc="-15" dirty="0">
                <a:solidFill>
                  <a:srgbClr val="323537"/>
                </a:solidFill>
                <a:latin typeface="Montserrat"/>
                <a:cs typeface="Montserrat"/>
              </a:rPr>
              <a:t> </a:t>
            </a:r>
            <a:r>
              <a:rPr sz="900" dirty="0">
                <a:solidFill>
                  <a:srgbClr val="323537"/>
                </a:solidFill>
                <a:latin typeface="Montserrat"/>
                <a:cs typeface="Montserrat"/>
              </a:rPr>
              <a:t>associated</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a:p>
            <a:pPr marL="12700">
              <a:lnSpc>
                <a:spcPct val="100000"/>
              </a:lnSpc>
              <a:spcBef>
                <a:spcPts val="850"/>
              </a:spcBef>
            </a:pPr>
            <a:r>
              <a:rPr sz="900" b="1" dirty="0">
                <a:solidFill>
                  <a:srgbClr val="323537"/>
                </a:solidFill>
                <a:latin typeface="Montserrat SemiBold"/>
                <a:cs typeface="Montserrat SemiBold"/>
              </a:rPr>
              <a:t>Plan</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Charge:</a:t>
            </a:r>
            <a:r>
              <a:rPr sz="900" b="1" spc="-15"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accounted</a:t>
            </a:r>
            <a:r>
              <a:rPr sz="900" spc="-15" dirty="0">
                <a:solidFill>
                  <a:srgbClr val="323537"/>
                </a:solidFill>
                <a:latin typeface="Montserrat"/>
                <a:cs typeface="Montserrat"/>
              </a:rPr>
              <a:t> </a:t>
            </a:r>
            <a:r>
              <a:rPr sz="900" dirty="0">
                <a:solidFill>
                  <a:srgbClr val="323537"/>
                </a:solidFill>
                <a:latin typeface="Montserrat"/>
                <a:cs typeface="Montserrat"/>
              </a:rPr>
              <a:t>fees</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Plan</a:t>
            </a:r>
            <a:endParaRPr sz="900" dirty="0">
              <a:latin typeface="Montserrat"/>
              <a:cs typeface="Montserrat"/>
            </a:endParaRPr>
          </a:p>
          <a:p>
            <a:pPr marL="12700" marR="31750">
              <a:lnSpc>
                <a:spcPct val="100000"/>
              </a:lnSpc>
              <a:spcBef>
                <a:spcPts val="850"/>
              </a:spcBef>
            </a:pPr>
            <a:r>
              <a:rPr sz="900" b="1" dirty="0">
                <a:solidFill>
                  <a:srgbClr val="323537"/>
                </a:solidFill>
                <a:latin typeface="Montserrat SemiBold"/>
                <a:cs typeface="Montserrat SemiBold"/>
              </a:rPr>
              <a:t>Issuer:</a:t>
            </a:r>
            <a:r>
              <a:rPr sz="900" b="1" spc="-5" dirty="0">
                <a:solidFill>
                  <a:srgbClr val="323537"/>
                </a:solidFill>
                <a:latin typeface="Montserrat SemiBold"/>
                <a:cs typeface="Montserrat SemiBold"/>
              </a:rPr>
              <a:t> </a:t>
            </a:r>
            <a:r>
              <a:rPr sz="900" dirty="0">
                <a:solidFill>
                  <a:srgbClr val="323537"/>
                </a:solidFill>
                <a:latin typeface="Montserrat"/>
                <a:cs typeface="Montserrat"/>
              </a:rPr>
              <a:t>the financial</a:t>
            </a:r>
            <a:r>
              <a:rPr sz="900" spc="5" dirty="0">
                <a:solidFill>
                  <a:srgbClr val="323537"/>
                </a:solidFill>
                <a:latin typeface="Montserrat"/>
                <a:cs typeface="Montserrat"/>
              </a:rPr>
              <a:t> </a:t>
            </a:r>
            <a:r>
              <a:rPr sz="900" dirty="0">
                <a:solidFill>
                  <a:srgbClr val="323537"/>
                </a:solidFill>
                <a:latin typeface="Montserrat"/>
                <a:cs typeface="Montserrat"/>
              </a:rPr>
              <a:t>institution where</a:t>
            </a:r>
            <a:r>
              <a:rPr sz="900" spc="5" dirty="0">
                <a:solidFill>
                  <a:srgbClr val="323537"/>
                </a:solidFill>
                <a:latin typeface="Montserrat"/>
                <a:cs typeface="Montserrat"/>
              </a:rPr>
              <a:t> </a:t>
            </a:r>
            <a:r>
              <a:rPr sz="900" dirty="0">
                <a:solidFill>
                  <a:srgbClr val="323537"/>
                </a:solidFill>
                <a:latin typeface="Montserrat"/>
                <a:cs typeface="Montserrat"/>
              </a:rPr>
              <a:t>your Initial Capital</a:t>
            </a:r>
            <a:r>
              <a:rPr sz="900" spc="5"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placed.</a:t>
            </a:r>
            <a:r>
              <a:rPr sz="900" spc="-20" dirty="0">
                <a:solidFill>
                  <a:srgbClr val="323537"/>
                </a:solidFill>
                <a:latin typeface="Montserrat"/>
                <a:cs typeface="Montserrat"/>
              </a:rPr>
              <a:t> </a:t>
            </a:r>
            <a:r>
              <a:rPr sz="900" dirty="0">
                <a:solidFill>
                  <a:srgbClr val="323537"/>
                </a:solidFill>
                <a:latin typeface="Montserrat"/>
                <a:cs typeface="Montserrat"/>
              </a:rPr>
              <a:t>Also</a:t>
            </a:r>
            <a:r>
              <a:rPr sz="900" spc="-15" dirty="0">
                <a:solidFill>
                  <a:srgbClr val="323537"/>
                </a:solidFill>
                <a:latin typeface="Montserrat"/>
                <a:cs typeface="Montserrat"/>
              </a:rPr>
              <a:t> </a:t>
            </a:r>
            <a:r>
              <a:rPr sz="900" dirty="0">
                <a:solidFill>
                  <a:srgbClr val="323537"/>
                </a:solidFill>
                <a:latin typeface="Montserrat"/>
                <a:cs typeface="Montserrat"/>
              </a:rPr>
              <a:t>referred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Counterparty.</a:t>
            </a:r>
            <a:endParaRPr sz="900" dirty="0">
              <a:latin typeface="Montserrat"/>
              <a:cs typeface="Montserrat"/>
            </a:endParaRPr>
          </a:p>
          <a:p>
            <a:pPr marL="12700">
              <a:lnSpc>
                <a:spcPct val="100000"/>
              </a:lnSpc>
              <a:spcBef>
                <a:spcPts val="850"/>
              </a:spcBef>
            </a:pPr>
            <a:r>
              <a:rPr sz="900" b="1" dirty="0">
                <a:solidFill>
                  <a:srgbClr val="323537"/>
                </a:solidFill>
                <a:latin typeface="Montserrat SemiBold"/>
                <a:cs typeface="Montserrat SemiBold"/>
              </a:rPr>
              <a:t>Email</a:t>
            </a:r>
            <a:r>
              <a:rPr sz="900" b="1" spc="-30" dirty="0">
                <a:solidFill>
                  <a:srgbClr val="323537"/>
                </a:solidFill>
                <a:latin typeface="Montserrat SemiBold"/>
                <a:cs typeface="Montserrat SemiBold"/>
              </a:rPr>
              <a:t> </a:t>
            </a:r>
            <a:r>
              <a:rPr sz="900" b="1" spc="-10" dirty="0">
                <a:solidFill>
                  <a:srgbClr val="323537"/>
                </a:solidFill>
                <a:latin typeface="Montserrat SemiBold"/>
                <a:cs typeface="Montserrat SemiBold"/>
              </a:rPr>
              <a:t>Address:</a:t>
            </a:r>
            <a:endParaRPr sz="900" dirty="0">
              <a:latin typeface="Montserrat SemiBold"/>
              <a:cs typeface="Montserrat SemiBold"/>
            </a:endParaRPr>
          </a:p>
          <a:p>
            <a:pPr marL="12700" marR="285750">
              <a:lnSpc>
                <a:spcPct val="100000"/>
              </a:lnSpc>
              <a:spcBef>
                <a:spcPts val="850"/>
              </a:spcBef>
            </a:pPr>
            <a:r>
              <a:rPr sz="900" dirty="0">
                <a:solidFill>
                  <a:srgbClr val="323537"/>
                </a:solidFill>
                <a:latin typeface="Montserrat"/>
                <a:hlinkClick r:id="rId2">
                  <a:extLst>
                    <a:ext uri="{A12FA001-AC4F-418D-AE19-62706E023703}">
                      <ahyp:hlinkClr xmlns:ahyp="http://schemas.microsoft.com/office/drawing/2018/hyperlinkcolor" val="tx"/>
                    </a:ext>
                  </a:extLst>
                </a:hlinkClick>
              </a:rPr>
              <a:t>JBrearley.Outsourced.Admin@jbrearley.co.uk,</a:t>
            </a:r>
            <a:r>
              <a:rPr sz="900" dirty="0">
                <a:solidFill>
                  <a:srgbClr val="323537"/>
                </a:solidFill>
                <a:latin typeface="Montserrat"/>
              </a:rPr>
              <a:t> this </a:t>
            </a:r>
            <a:r>
              <a:rPr sz="900" dirty="0">
                <a:solidFill>
                  <a:srgbClr val="323537"/>
                </a:solidFill>
                <a:latin typeface="Montserrat"/>
                <a:cs typeface="Montserrat"/>
              </a:rPr>
              <a:t>being</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5"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dirty="0">
                <a:solidFill>
                  <a:srgbClr val="323537"/>
                </a:solidFill>
                <a:latin typeface="Montserrat"/>
                <a:cs typeface="Montserrat"/>
              </a:rPr>
              <a:t>address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used</a:t>
            </a:r>
            <a:r>
              <a:rPr sz="900" spc="-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communicate</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about</a:t>
            </a:r>
            <a:r>
              <a:rPr sz="900" spc="-15" dirty="0">
                <a:solidFill>
                  <a:srgbClr val="323537"/>
                </a:solidFill>
                <a:latin typeface="Montserrat"/>
                <a:cs typeface="Montserrat"/>
              </a:rPr>
              <a:t> </a:t>
            </a:r>
            <a:r>
              <a:rPr sz="900" dirty="0">
                <a:solidFill>
                  <a:srgbClr val="323537"/>
                </a:solidFill>
                <a:latin typeface="Montserrat"/>
                <a:cs typeface="Montserrat"/>
              </a:rPr>
              <a:t>IDAD</a:t>
            </a:r>
            <a:r>
              <a:rPr sz="900" spc="-15" dirty="0">
                <a:solidFill>
                  <a:srgbClr val="323537"/>
                </a:solidFill>
                <a:latin typeface="Montserrat"/>
                <a:cs typeface="Montserrat"/>
              </a:rPr>
              <a:t> </a:t>
            </a:r>
            <a:r>
              <a:rPr sz="900" spc="-10" dirty="0">
                <a:solidFill>
                  <a:srgbClr val="323537"/>
                </a:solidFill>
                <a:latin typeface="Montserrat"/>
                <a:cs typeface="Montserrat"/>
              </a:rPr>
              <a:t>Plans.</a:t>
            </a:r>
            <a:endParaRPr sz="900" dirty="0">
              <a:latin typeface="Montserrat"/>
              <a:cs typeface="Montserrat"/>
            </a:endParaRPr>
          </a:p>
          <a:p>
            <a:pPr marL="12700" marR="392430">
              <a:lnSpc>
                <a:spcPct val="100000"/>
              </a:lnSpc>
              <a:spcBef>
                <a:spcPts val="850"/>
              </a:spcBef>
            </a:pPr>
            <a:r>
              <a:rPr sz="900" b="1" dirty="0">
                <a:solidFill>
                  <a:srgbClr val="323537"/>
                </a:solidFill>
                <a:latin typeface="Montserrat SemiBold"/>
                <a:cs typeface="Montserrat SemiBold"/>
              </a:rPr>
              <a:t>FCA:</a:t>
            </a:r>
            <a:r>
              <a:rPr sz="900" b="1" spc="-40" dirty="0">
                <a:solidFill>
                  <a:srgbClr val="323537"/>
                </a:solidFill>
                <a:latin typeface="Montserrat SemiBold"/>
                <a:cs typeface="Montserrat SemiBold"/>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Financial</a:t>
            </a:r>
            <a:r>
              <a:rPr sz="900" spc="-20" dirty="0">
                <a:solidFill>
                  <a:srgbClr val="323537"/>
                </a:solidFill>
                <a:latin typeface="Montserrat"/>
                <a:cs typeface="Montserrat"/>
              </a:rPr>
              <a:t> </a:t>
            </a:r>
            <a:r>
              <a:rPr sz="900" dirty="0">
                <a:solidFill>
                  <a:srgbClr val="323537"/>
                </a:solidFill>
                <a:latin typeface="Montserrat"/>
                <a:cs typeface="Montserrat"/>
              </a:rPr>
              <a:t>Conduct</a:t>
            </a:r>
            <a:r>
              <a:rPr sz="900" spc="-20" dirty="0">
                <a:solidFill>
                  <a:srgbClr val="323537"/>
                </a:solidFill>
                <a:latin typeface="Montserrat"/>
                <a:cs typeface="Montserrat"/>
              </a:rPr>
              <a:t> </a:t>
            </a:r>
            <a:r>
              <a:rPr sz="900" dirty="0">
                <a:solidFill>
                  <a:srgbClr val="323537"/>
                </a:solidFill>
                <a:latin typeface="Montserrat"/>
                <a:cs typeface="Montserrat"/>
              </a:rPr>
              <a:t>Authority</a:t>
            </a:r>
            <a:r>
              <a:rPr sz="900" spc="-20" dirty="0">
                <a:solidFill>
                  <a:srgbClr val="323537"/>
                </a:solidFill>
                <a:latin typeface="Montserrat"/>
                <a:cs typeface="Montserrat"/>
              </a:rPr>
              <a:t> </a:t>
            </a:r>
            <a:r>
              <a:rPr sz="900" dirty="0">
                <a:solidFill>
                  <a:srgbClr val="323537"/>
                </a:solidFill>
                <a:latin typeface="Montserrat"/>
                <a:cs typeface="Montserrat"/>
              </a:rPr>
              <a:t>who</a:t>
            </a:r>
            <a:r>
              <a:rPr sz="900" spc="-20" dirty="0">
                <a:solidFill>
                  <a:srgbClr val="323537"/>
                </a:solidFill>
                <a:latin typeface="Montserrat"/>
                <a:cs typeface="Montserrat"/>
              </a:rPr>
              <a:t> </a:t>
            </a:r>
            <a:r>
              <a:rPr sz="900" dirty="0">
                <a:solidFill>
                  <a:srgbClr val="323537"/>
                </a:solidFill>
                <a:latin typeface="Montserrat"/>
                <a:cs typeface="Montserrat"/>
              </a:rPr>
              <a:t>can</a:t>
            </a:r>
            <a:r>
              <a:rPr sz="900" spc="-25" dirty="0">
                <a:solidFill>
                  <a:srgbClr val="323537"/>
                </a:solidFill>
                <a:latin typeface="Montserrat"/>
                <a:cs typeface="Montserrat"/>
              </a:rPr>
              <a:t> be </a:t>
            </a:r>
            <a:r>
              <a:rPr sz="900" dirty="0">
                <a:solidFill>
                  <a:srgbClr val="323537"/>
                </a:solidFill>
                <a:latin typeface="Montserrat"/>
                <a:cs typeface="Montserrat"/>
              </a:rPr>
              <a:t>contacted</a:t>
            </a:r>
            <a:r>
              <a:rPr sz="900" spc="-25" dirty="0">
                <a:solidFill>
                  <a:srgbClr val="323537"/>
                </a:solidFill>
                <a:latin typeface="Montserrat"/>
                <a:cs typeface="Montserrat"/>
              </a:rPr>
              <a:t> </a:t>
            </a:r>
            <a:r>
              <a:rPr sz="900" dirty="0">
                <a:solidFill>
                  <a:srgbClr val="323537"/>
                </a:solidFill>
                <a:latin typeface="Montserrat"/>
                <a:cs typeface="Montserrat"/>
              </a:rPr>
              <a:t>at</a:t>
            </a:r>
            <a:r>
              <a:rPr sz="900" spc="-25" dirty="0">
                <a:solidFill>
                  <a:srgbClr val="323537"/>
                </a:solidFill>
                <a:latin typeface="Montserrat"/>
                <a:cs typeface="Montserrat"/>
              </a:rPr>
              <a:t> </a:t>
            </a:r>
            <a:r>
              <a:rPr sz="900" dirty="0">
                <a:solidFill>
                  <a:srgbClr val="323537"/>
                </a:solidFill>
                <a:latin typeface="Montserrat"/>
                <a:cs typeface="Montserrat"/>
              </a:rPr>
              <a:t>12</a:t>
            </a:r>
            <a:r>
              <a:rPr sz="900" spc="-25" dirty="0">
                <a:solidFill>
                  <a:srgbClr val="323537"/>
                </a:solidFill>
                <a:latin typeface="Montserrat"/>
                <a:cs typeface="Montserrat"/>
              </a:rPr>
              <a:t> </a:t>
            </a:r>
            <a:r>
              <a:rPr sz="900" dirty="0">
                <a:solidFill>
                  <a:srgbClr val="323537"/>
                </a:solidFill>
                <a:latin typeface="Montserrat"/>
                <a:cs typeface="Montserrat"/>
              </a:rPr>
              <a:t>Endeavour</a:t>
            </a:r>
            <a:r>
              <a:rPr sz="900" spc="-25" dirty="0">
                <a:solidFill>
                  <a:srgbClr val="323537"/>
                </a:solidFill>
                <a:latin typeface="Montserrat"/>
                <a:cs typeface="Montserrat"/>
              </a:rPr>
              <a:t> </a:t>
            </a:r>
            <a:r>
              <a:rPr sz="900" dirty="0">
                <a:solidFill>
                  <a:srgbClr val="323537"/>
                </a:solidFill>
                <a:latin typeface="Montserrat"/>
                <a:cs typeface="Montserrat"/>
              </a:rPr>
              <a:t>Square,</a:t>
            </a:r>
            <a:r>
              <a:rPr sz="900" spc="-20" dirty="0">
                <a:solidFill>
                  <a:srgbClr val="323537"/>
                </a:solidFill>
                <a:latin typeface="Montserrat"/>
                <a:cs typeface="Montserrat"/>
              </a:rPr>
              <a:t> </a:t>
            </a:r>
            <a:r>
              <a:rPr sz="900" dirty="0">
                <a:solidFill>
                  <a:srgbClr val="323537"/>
                </a:solidFill>
                <a:latin typeface="Montserrat"/>
                <a:cs typeface="Montserrat"/>
              </a:rPr>
              <a:t>London,</a:t>
            </a:r>
            <a:r>
              <a:rPr sz="900" spc="-25" dirty="0">
                <a:solidFill>
                  <a:srgbClr val="323537"/>
                </a:solidFill>
                <a:latin typeface="Montserrat"/>
                <a:cs typeface="Montserrat"/>
              </a:rPr>
              <a:t> </a:t>
            </a:r>
            <a:r>
              <a:rPr sz="900" dirty="0">
                <a:solidFill>
                  <a:srgbClr val="323537"/>
                </a:solidFill>
                <a:latin typeface="Montserrat"/>
                <a:cs typeface="Montserrat"/>
              </a:rPr>
              <a:t>E20</a:t>
            </a:r>
            <a:r>
              <a:rPr sz="900" spc="-25" dirty="0">
                <a:solidFill>
                  <a:srgbClr val="323537"/>
                </a:solidFill>
                <a:latin typeface="Montserrat"/>
                <a:cs typeface="Montserrat"/>
              </a:rPr>
              <a:t> </a:t>
            </a:r>
            <a:r>
              <a:rPr sz="900" spc="-20" dirty="0">
                <a:solidFill>
                  <a:srgbClr val="323537"/>
                </a:solidFill>
                <a:latin typeface="Montserrat"/>
                <a:cs typeface="Montserrat"/>
              </a:rPr>
              <a:t>1JN.</a:t>
            </a:r>
            <a:endParaRPr sz="900" dirty="0">
              <a:latin typeface="Montserrat"/>
              <a:cs typeface="Montserrat"/>
            </a:endParaRPr>
          </a:p>
          <a:p>
            <a:pPr marL="12700" marR="238125">
              <a:lnSpc>
                <a:spcPct val="100000"/>
              </a:lnSpc>
              <a:spcBef>
                <a:spcPts val="850"/>
              </a:spcBef>
            </a:pPr>
            <a:r>
              <a:rPr sz="900" b="1" dirty="0">
                <a:solidFill>
                  <a:srgbClr val="323537"/>
                </a:solidFill>
                <a:latin typeface="Montserrat SemiBold"/>
                <a:cs typeface="Montserrat SemiBold"/>
              </a:rPr>
              <a:t>Finish</a:t>
            </a:r>
            <a:r>
              <a:rPr sz="900" b="1" spc="-10" dirty="0">
                <a:solidFill>
                  <a:srgbClr val="323537"/>
                </a:solidFill>
                <a:latin typeface="Montserrat SemiBold"/>
                <a:cs typeface="Montserrat SemiBold"/>
              </a:rPr>
              <a:t> Level:</a:t>
            </a:r>
            <a:r>
              <a:rPr sz="900" b="1" spc="-20" dirty="0">
                <a:solidFill>
                  <a:srgbClr val="323537"/>
                </a:solidFill>
                <a:latin typeface="Montserrat SemiBold"/>
                <a:cs typeface="Montserrat SemiBold"/>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value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a:t>
            </a:r>
            <a:r>
              <a:rPr sz="900" dirty="0">
                <a:solidFill>
                  <a:srgbClr val="323537"/>
                </a:solidFill>
                <a:latin typeface="Montserrat"/>
                <a:cs typeface="Montserrat"/>
              </a:rPr>
              <a:t>Indices</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Closing</a:t>
            </a:r>
            <a:r>
              <a:rPr sz="900" spc="-10" dirty="0">
                <a:solidFill>
                  <a:srgbClr val="323537"/>
                </a:solidFill>
                <a:latin typeface="Montserrat"/>
                <a:cs typeface="Montserrat"/>
              </a:rPr>
              <a:t> Level.</a:t>
            </a:r>
            <a:endParaRPr sz="900" dirty="0">
              <a:latin typeface="Montserrat"/>
              <a:cs typeface="Montserrat"/>
            </a:endParaRPr>
          </a:p>
          <a:p>
            <a:pPr marL="12700" marR="364490">
              <a:lnSpc>
                <a:spcPct val="100000"/>
              </a:lnSpc>
              <a:spcBef>
                <a:spcPts val="850"/>
              </a:spcBef>
            </a:pPr>
            <a:r>
              <a:rPr sz="900" b="1" dirty="0">
                <a:solidFill>
                  <a:srgbClr val="323537"/>
                </a:solidFill>
                <a:latin typeface="Montserrat SemiBold"/>
                <a:cs typeface="Montserrat SemiBold"/>
              </a:rPr>
              <a:t>Group</a:t>
            </a:r>
            <a:r>
              <a:rPr sz="900" b="1" spc="-10" dirty="0">
                <a:solidFill>
                  <a:srgbClr val="323537"/>
                </a:solidFill>
                <a:latin typeface="Montserrat SemiBold"/>
                <a:cs typeface="Montserrat SemiBold"/>
              </a:rPr>
              <a:t> Company:</a:t>
            </a:r>
            <a:r>
              <a:rPr sz="900" b="1" spc="-20" dirty="0">
                <a:solidFill>
                  <a:srgbClr val="323537"/>
                </a:solidFill>
                <a:latin typeface="Montserrat SemiBold"/>
                <a:cs typeface="Montserrat SemiBold"/>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company</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same</a:t>
            </a:r>
            <a:r>
              <a:rPr sz="900" spc="-5" dirty="0">
                <a:solidFill>
                  <a:srgbClr val="323537"/>
                </a:solidFill>
                <a:latin typeface="Montserrat"/>
                <a:cs typeface="Montserrat"/>
              </a:rPr>
              <a:t> </a:t>
            </a:r>
            <a:r>
              <a:rPr sz="900" spc="-20" dirty="0">
                <a:solidFill>
                  <a:srgbClr val="323537"/>
                </a:solidFill>
                <a:latin typeface="Montserrat"/>
                <a:cs typeface="Montserrat"/>
              </a:rPr>
              <a:t>group</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companies</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avoidance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doubt,</a:t>
            </a:r>
            <a:r>
              <a:rPr sz="900" spc="-10" dirty="0">
                <a:solidFill>
                  <a:srgbClr val="323537"/>
                </a:solidFill>
                <a:latin typeface="Montserrat"/>
                <a:cs typeface="Montserrat"/>
              </a:rPr>
              <a:t> </a:t>
            </a:r>
            <a:r>
              <a:rPr sz="900" spc="-25" dirty="0">
                <a:solidFill>
                  <a:srgbClr val="323537"/>
                </a:solidFill>
                <a:latin typeface="Montserrat"/>
                <a:cs typeface="Montserrat"/>
              </a:rPr>
              <a:t>the</a:t>
            </a:r>
            <a:endParaRPr sz="900" dirty="0">
              <a:latin typeface="Montserrat"/>
              <a:cs typeface="Montserrat"/>
            </a:endParaRPr>
          </a:p>
          <a:p>
            <a:pPr marL="12700" marR="205104">
              <a:lnSpc>
                <a:spcPct val="100000"/>
              </a:lnSpc>
            </a:pP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Manager</a:t>
            </a:r>
            <a:r>
              <a:rPr sz="900" spc="-15" dirty="0">
                <a:solidFill>
                  <a:srgbClr val="323537"/>
                </a:solidFill>
                <a:latin typeface="Montserrat"/>
                <a:cs typeface="Montserrat"/>
              </a:rPr>
              <a:t> </a:t>
            </a:r>
            <a:r>
              <a:rPr sz="900" spc="-25" dirty="0">
                <a:solidFill>
                  <a:srgbClr val="323537"/>
                </a:solidFill>
                <a:latin typeface="Montserrat"/>
                <a:cs typeface="Montserrat"/>
              </a:rPr>
              <a:t>do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form</a:t>
            </a:r>
            <a:r>
              <a:rPr sz="900" spc="-5" dirty="0">
                <a:solidFill>
                  <a:srgbClr val="323537"/>
                </a:solidFill>
                <a:latin typeface="Montserrat"/>
                <a:cs typeface="Montserrat"/>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 same</a:t>
            </a:r>
            <a:r>
              <a:rPr sz="900" spc="-5" dirty="0">
                <a:solidFill>
                  <a:srgbClr val="323537"/>
                </a:solidFill>
                <a:latin typeface="Montserrat"/>
                <a:cs typeface="Montserrat"/>
              </a:rPr>
              <a:t> </a:t>
            </a:r>
            <a:r>
              <a:rPr sz="900" spc="-10" dirty="0">
                <a:solidFill>
                  <a:srgbClr val="323537"/>
                </a:solidFill>
                <a:latin typeface="Montserrat"/>
                <a:cs typeface="Montserrat"/>
              </a:rPr>
              <a:t>Group.</a:t>
            </a:r>
            <a:endParaRPr sz="900" dirty="0">
              <a:latin typeface="Montserrat"/>
              <a:cs typeface="Montserrat"/>
            </a:endParaRPr>
          </a:p>
          <a:p>
            <a:pPr marL="12700">
              <a:lnSpc>
                <a:spcPct val="100000"/>
              </a:lnSpc>
              <a:spcBef>
                <a:spcPts val="850"/>
              </a:spcBef>
            </a:pPr>
            <a:r>
              <a:rPr sz="900" b="1" dirty="0">
                <a:solidFill>
                  <a:srgbClr val="323537"/>
                </a:solidFill>
                <a:latin typeface="Montserrat SemiBold"/>
                <a:cs typeface="Montserrat SemiBold"/>
              </a:rPr>
              <a:t>HMRC:</a:t>
            </a:r>
            <a:r>
              <a:rPr sz="900" b="1" spc="-25" dirty="0">
                <a:solidFill>
                  <a:srgbClr val="323537"/>
                </a:solidFill>
                <a:latin typeface="Montserrat SemiBold"/>
                <a:cs typeface="Montserrat SemiBold"/>
              </a:rPr>
              <a:t> </a:t>
            </a:r>
            <a:r>
              <a:rPr sz="900" dirty="0">
                <a:solidFill>
                  <a:srgbClr val="323537"/>
                </a:solidFill>
                <a:latin typeface="Montserrat"/>
                <a:cs typeface="Montserrat"/>
              </a:rPr>
              <a:t>His</a:t>
            </a:r>
            <a:r>
              <a:rPr sz="900" spc="-10" dirty="0">
                <a:solidFill>
                  <a:srgbClr val="323537"/>
                </a:solidFill>
                <a:latin typeface="Montserrat"/>
                <a:cs typeface="Montserrat"/>
              </a:rPr>
              <a:t> </a:t>
            </a:r>
            <a:r>
              <a:rPr sz="900" dirty="0">
                <a:solidFill>
                  <a:srgbClr val="323537"/>
                </a:solidFill>
                <a:latin typeface="Montserrat"/>
                <a:cs typeface="Montserrat"/>
              </a:rPr>
              <a:t>Majesty’s</a:t>
            </a:r>
            <a:r>
              <a:rPr sz="900" spc="-10" dirty="0">
                <a:solidFill>
                  <a:srgbClr val="323537"/>
                </a:solidFill>
                <a:latin typeface="Montserrat"/>
                <a:cs typeface="Montserrat"/>
              </a:rPr>
              <a:t> </a:t>
            </a:r>
            <a:r>
              <a:rPr sz="900" dirty="0">
                <a:solidFill>
                  <a:srgbClr val="323537"/>
                </a:solidFill>
                <a:latin typeface="Montserrat"/>
                <a:cs typeface="Montserrat"/>
              </a:rPr>
              <a:t>Revenue</a:t>
            </a:r>
            <a:r>
              <a:rPr sz="900" spc="-10" dirty="0">
                <a:solidFill>
                  <a:srgbClr val="323537"/>
                </a:solidFill>
                <a:latin typeface="Montserrat"/>
                <a:cs typeface="Montserrat"/>
              </a:rPr>
              <a:t> </a:t>
            </a:r>
            <a:r>
              <a:rPr sz="900" dirty="0">
                <a:solidFill>
                  <a:srgbClr val="323537"/>
                </a:solidFill>
                <a:latin typeface="Montserrat"/>
                <a:cs typeface="Montserrat"/>
              </a:rPr>
              <a:t>&amp;</a:t>
            </a:r>
            <a:r>
              <a:rPr sz="900" spc="-10" dirty="0">
                <a:solidFill>
                  <a:srgbClr val="323537"/>
                </a:solidFill>
                <a:latin typeface="Montserrat"/>
                <a:cs typeface="Montserrat"/>
              </a:rPr>
              <a:t> Customs.</a:t>
            </a:r>
            <a:endParaRPr sz="900" dirty="0">
              <a:latin typeface="Montserrat"/>
              <a:cs typeface="Montserrat"/>
            </a:endParaRPr>
          </a:p>
          <a:p>
            <a:pPr marL="12700" marR="379095">
              <a:lnSpc>
                <a:spcPct val="100000"/>
              </a:lnSpc>
              <a:spcBef>
                <a:spcPts val="855"/>
              </a:spcBef>
            </a:pPr>
            <a:r>
              <a:rPr sz="900" b="1" dirty="0">
                <a:solidFill>
                  <a:srgbClr val="323537"/>
                </a:solidFill>
                <a:latin typeface="Montserrat SemiBold"/>
                <a:cs typeface="Montserrat SemiBold"/>
              </a:rPr>
              <a:t>IDAD:</a:t>
            </a:r>
            <a:r>
              <a:rPr sz="900" b="1" spc="-30" dirty="0">
                <a:solidFill>
                  <a:srgbClr val="323537"/>
                </a:solidFill>
                <a:latin typeface="Montserrat SemiBold"/>
                <a:cs typeface="Montserrat SemiBold"/>
              </a:rPr>
              <a:t> </a:t>
            </a:r>
            <a:r>
              <a:rPr sz="900" dirty="0">
                <a:solidFill>
                  <a:srgbClr val="323537"/>
                </a:solidFill>
                <a:latin typeface="Montserrat"/>
                <a:cs typeface="Montserrat"/>
              </a:rPr>
              <a:t>IDAD</a:t>
            </a:r>
            <a:r>
              <a:rPr sz="900" spc="-10" dirty="0">
                <a:solidFill>
                  <a:srgbClr val="323537"/>
                </a:solidFill>
                <a:latin typeface="Montserrat"/>
                <a:cs typeface="Montserrat"/>
              </a:rPr>
              <a:t> </a:t>
            </a:r>
            <a:r>
              <a:rPr sz="900" dirty="0">
                <a:solidFill>
                  <a:srgbClr val="323537"/>
                </a:solidFill>
                <a:latin typeface="Montserrat"/>
                <a:cs typeface="Montserrat"/>
              </a:rPr>
              <a:t>Ltd,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15" dirty="0">
                <a:solidFill>
                  <a:srgbClr val="323537"/>
                </a:solidFill>
                <a:latin typeface="Montserrat"/>
                <a:cs typeface="Montserrat"/>
              </a:rPr>
              <a:t> </a:t>
            </a:r>
            <a:r>
              <a:rPr sz="900" dirty="0">
                <a:solidFill>
                  <a:srgbClr val="323537"/>
                </a:solidFill>
                <a:latin typeface="Montserrat"/>
                <a:cs typeface="Montserrat"/>
              </a:rPr>
              <a:t>together</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spc="-25" dirty="0">
                <a:solidFill>
                  <a:srgbClr val="323537"/>
                </a:solidFill>
                <a:latin typeface="Montserrat"/>
                <a:cs typeface="Montserrat"/>
              </a:rPr>
              <a:t>its </a:t>
            </a:r>
            <a:r>
              <a:rPr sz="900" dirty="0">
                <a:solidFill>
                  <a:srgbClr val="323537"/>
                </a:solidFill>
                <a:latin typeface="Montserrat"/>
                <a:cs typeface="Montserrat"/>
              </a:rPr>
              <a:t>appointed</a:t>
            </a:r>
            <a:r>
              <a:rPr sz="900" spc="-10" dirty="0">
                <a:solidFill>
                  <a:srgbClr val="323537"/>
                </a:solidFill>
                <a:latin typeface="Montserrat"/>
                <a:cs typeface="Montserrat"/>
              </a:rPr>
              <a:t> </a:t>
            </a:r>
            <a:r>
              <a:rPr sz="900" dirty="0">
                <a:solidFill>
                  <a:srgbClr val="323537"/>
                </a:solidFill>
                <a:latin typeface="Montserrat"/>
                <a:cs typeface="Montserrat"/>
              </a:rPr>
              <a:t>representatives</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time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time.</a:t>
            </a:r>
            <a:endParaRPr sz="900" dirty="0">
              <a:latin typeface="Montserrat"/>
              <a:cs typeface="Montserrat"/>
            </a:endParaRPr>
          </a:p>
          <a:p>
            <a:pPr marL="12700" marR="5080">
              <a:lnSpc>
                <a:spcPct val="100000"/>
              </a:lnSpc>
              <a:spcBef>
                <a:spcPts val="850"/>
              </a:spcBef>
            </a:pPr>
            <a:r>
              <a:rPr sz="900" b="1" dirty="0">
                <a:solidFill>
                  <a:srgbClr val="323537"/>
                </a:solidFill>
                <a:latin typeface="Montserrat SemiBold"/>
                <a:cs typeface="Montserrat SemiBold"/>
              </a:rPr>
              <a:t>Initial</a:t>
            </a:r>
            <a:r>
              <a:rPr sz="900" b="1" spc="-20" dirty="0">
                <a:solidFill>
                  <a:srgbClr val="323537"/>
                </a:solidFill>
                <a:latin typeface="Montserrat SemiBold"/>
                <a:cs typeface="Montserrat SemiBold"/>
              </a:rPr>
              <a:t> </a:t>
            </a:r>
            <a:r>
              <a:rPr sz="900" b="1" dirty="0">
                <a:solidFill>
                  <a:srgbClr val="323537"/>
                </a:solidFill>
                <a:latin typeface="Montserrat SemiBold"/>
                <a:cs typeface="Montserrat SemiBold"/>
              </a:rPr>
              <a:t>Capital:</a:t>
            </a:r>
            <a:r>
              <a:rPr sz="900" b="1" spc="-30"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amount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subscribe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after</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spc="-20" dirty="0">
                <a:solidFill>
                  <a:srgbClr val="323537"/>
                </a:solidFill>
                <a:latin typeface="Montserrat"/>
                <a:cs typeface="Montserrat"/>
              </a:rPr>
              <a:t>Fee.</a:t>
            </a:r>
            <a:endParaRPr sz="900" dirty="0">
              <a:latin typeface="Montserrat"/>
              <a:cs typeface="Montserrat"/>
            </a:endParaRPr>
          </a:p>
          <a:p>
            <a:pPr marL="12700" marR="140335">
              <a:lnSpc>
                <a:spcPct val="100000"/>
              </a:lnSpc>
              <a:spcBef>
                <a:spcPts val="850"/>
              </a:spcBef>
            </a:pPr>
            <a:r>
              <a:rPr sz="900" b="1" dirty="0">
                <a:solidFill>
                  <a:srgbClr val="323537"/>
                </a:solidFill>
                <a:latin typeface="Montserrat SemiBold"/>
                <a:cs typeface="Montserrat SemiBold"/>
              </a:rPr>
              <a:t>Initial</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Strike</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Levels:</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closing</a:t>
            </a:r>
            <a:r>
              <a:rPr sz="900" spc="-15"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both</a:t>
            </a:r>
            <a:r>
              <a:rPr sz="900" spc="-10" dirty="0">
                <a:solidFill>
                  <a:srgbClr val="323537"/>
                </a:solidFill>
                <a:latin typeface="Montserrat"/>
                <a:cs typeface="Montserrat"/>
              </a:rPr>
              <a:t> Underlying </a:t>
            </a:r>
            <a:r>
              <a:rPr sz="900" dirty="0">
                <a:solidFill>
                  <a:srgbClr val="323537"/>
                </a:solidFill>
                <a:latin typeface="Montserrat"/>
                <a:cs typeface="Montserrat"/>
              </a:rPr>
              <a:t>Indices</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Strike</a:t>
            </a:r>
            <a:r>
              <a:rPr sz="900" spc="-20" dirty="0">
                <a:solidFill>
                  <a:srgbClr val="323537"/>
                </a:solidFill>
                <a:latin typeface="Montserrat"/>
                <a:cs typeface="Montserrat"/>
              </a:rPr>
              <a:t> </a:t>
            </a:r>
            <a:r>
              <a:rPr sz="900" spc="-10" dirty="0">
                <a:solidFill>
                  <a:srgbClr val="323537"/>
                </a:solidFill>
                <a:latin typeface="Montserrat"/>
                <a:cs typeface="Montserrat"/>
              </a:rPr>
              <a:t>Date.</a:t>
            </a:r>
            <a:endParaRPr sz="900" dirty="0">
              <a:latin typeface="Montserrat"/>
              <a:cs typeface="Montserrat"/>
            </a:endParaRPr>
          </a:p>
          <a:p>
            <a:pPr marL="12700" marR="36830" algn="just">
              <a:lnSpc>
                <a:spcPct val="100000"/>
              </a:lnSpc>
              <a:spcBef>
                <a:spcPts val="850"/>
              </a:spcBef>
            </a:pPr>
            <a:r>
              <a:rPr sz="900" b="1" spc="-10" dirty="0">
                <a:solidFill>
                  <a:srgbClr val="323537"/>
                </a:solidFill>
                <a:latin typeface="Montserrat SemiBold"/>
                <a:cs typeface="Montserrat SemiBold"/>
              </a:rPr>
              <a:t>Investment(s)</a:t>
            </a:r>
            <a:r>
              <a:rPr sz="900" b="1" dirty="0">
                <a:solidFill>
                  <a:srgbClr val="323537"/>
                </a:solidFill>
                <a:latin typeface="Montserrat SemiBold"/>
                <a:cs typeface="Montserrat SemiBold"/>
              </a:rPr>
              <a:t>:</a:t>
            </a:r>
            <a:r>
              <a:rPr sz="900" b="1" spc="-15" dirty="0">
                <a:solidFill>
                  <a:srgbClr val="323537"/>
                </a:solidFill>
                <a:latin typeface="Montserrat SemiBold"/>
                <a:cs typeface="Montserrat SemiBold"/>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investments</a:t>
            </a:r>
            <a:r>
              <a:rPr sz="900" spc="-5" dirty="0">
                <a:solidFill>
                  <a:srgbClr val="323537"/>
                </a:solidFill>
                <a:latin typeface="Montserrat"/>
                <a:cs typeface="Montserrat"/>
              </a:rPr>
              <a:t> </a:t>
            </a:r>
            <a:r>
              <a:rPr sz="900" dirty="0">
                <a:solidFill>
                  <a:srgbClr val="323537"/>
                </a:solidFill>
                <a:latin typeface="Montserrat"/>
                <a:cs typeface="Montserrat"/>
              </a:rPr>
              <a:t>(including </a:t>
            </a:r>
            <a:r>
              <a:rPr sz="900" spc="-10" dirty="0">
                <a:solidFill>
                  <a:srgbClr val="323537"/>
                </a:solidFill>
                <a:latin typeface="Montserrat"/>
                <a:cs typeface="Montserrat"/>
              </a:rPr>
              <a:t>cash) </a:t>
            </a:r>
            <a:r>
              <a:rPr sz="900" dirty="0">
                <a:solidFill>
                  <a:srgbClr val="323537"/>
                </a:solidFill>
                <a:latin typeface="Montserrat"/>
                <a:cs typeface="Montserrat"/>
              </a:rPr>
              <a:t>that</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hold</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behalf,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provide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Plan’s</a:t>
            </a:r>
            <a:r>
              <a:rPr sz="900" spc="-15" dirty="0">
                <a:solidFill>
                  <a:srgbClr val="323537"/>
                </a:solidFill>
                <a:latin typeface="Montserrat"/>
                <a:cs typeface="Montserrat"/>
              </a:rPr>
              <a:t> </a:t>
            </a:r>
            <a:r>
              <a:rPr sz="900" dirty="0">
                <a:solidFill>
                  <a:srgbClr val="323537"/>
                </a:solidFill>
                <a:latin typeface="Montserrat"/>
                <a:cs typeface="Montserrat"/>
              </a:rPr>
              <a:t>returns</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detailed</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Brochure.</a:t>
            </a:r>
            <a:endParaRPr sz="900" dirty="0">
              <a:latin typeface="Montserrat"/>
              <a:cs typeface="Montserrat"/>
            </a:endParaRPr>
          </a:p>
          <a:p>
            <a:pPr marL="12700" algn="just">
              <a:lnSpc>
                <a:spcPct val="100000"/>
              </a:lnSpc>
              <a:spcBef>
                <a:spcPts val="850"/>
              </a:spcBef>
            </a:pPr>
            <a:r>
              <a:rPr sz="900" b="1" dirty="0">
                <a:solidFill>
                  <a:srgbClr val="323537"/>
                </a:solidFill>
                <a:latin typeface="Montserrat SemiBold"/>
                <a:cs typeface="Montserrat SemiBold"/>
              </a:rPr>
              <a:t>ISA:</a:t>
            </a:r>
            <a:r>
              <a:rPr sz="900" b="1" spc="-15" dirty="0">
                <a:solidFill>
                  <a:srgbClr val="323537"/>
                </a:solidFill>
                <a:latin typeface="Montserrat SemiBold"/>
                <a:cs typeface="Montserrat SemiBold"/>
              </a:rPr>
              <a:t> </a:t>
            </a:r>
            <a:r>
              <a:rPr sz="900" dirty="0">
                <a:solidFill>
                  <a:srgbClr val="323537"/>
                </a:solidFill>
                <a:latin typeface="Montserrat"/>
                <a:cs typeface="Montserrat"/>
              </a:rPr>
              <a:t>Individual</a:t>
            </a:r>
            <a:r>
              <a:rPr sz="900" spc="-5" dirty="0">
                <a:solidFill>
                  <a:srgbClr val="323537"/>
                </a:solidFill>
                <a:latin typeface="Montserrat"/>
                <a:cs typeface="Montserrat"/>
              </a:rPr>
              <a:t> </a:t>
            </a:r>
            <a:r>
              <a:rPr sz="900" dirty="0">
                <a:solidFill>
                  <a:srgbClr val="323537"/>
                </a:solidFill>
                <a:latin typeface="Montserrat"/>
                <a:cs typeface="Montserrat"/>
              </a:rPr>
              <a:t>Savings</a:t>
            </a:r>
            <a:r>
              <a:rPr sz="900" spc="-10" dirty="0">
                <a:solidFill>
                  <a:srgbClr val="323537"/>
                </a:solidFill>
                <a:latin typeface="Montserrat"/>
                <a:cs typeface="Montserrat"/>
              </a:rPr>
              <a:t> Account.</a:t>
            </a:r>
            <a:endParaRPr sz="900" dirty="0">
              <a:latin typeface="Montserrat"/>
              <a:cs typeface="Montserrat"/>
            </a:endParaRPr>
          </a:p>
          <a:p>
            <a:pPr marL="12700" marR="352425">
              <a:lnSpc>
                <a:spcPct val="100000"/>
              </a:lnSpc>
              <a:spcBef>
                <a:spcPts val="850"/>
              </a:spcBef>
            </a:pPr>
            <a:r>
              <a:rPr sz="900" b="1" dirty="0">
                <a:solidFill>
                  <a:srgbClr val="323537"/>
                </a:solidFill>
                <a:latin typeface="Montserrat SemiBold"/>
                <a:cs typeface="Montserrat SemiBold"/>
              </a:rPr>
              <a:t>ISA</a:t>
            </a:r>
            <a:r>
              <a:rPr sz="900" b="1" spc="-5" dirty="0">
                <a:solidFill>
                  <a:srgbClr val="323537"/>
                </a:solidFill>
                <a:latin typeface="Montserrat SemiBold"/>
                <a:cs typeface="Montserrat SemiBold"/>
              </a:rPr>
              <a:t> </a:t>
            </a:r>
            <a:r>
              <a:rPr sz="900" b="1" spc="-10" dirty="0">
                <a:solidFill>
                  <a:srgbClr val="323537"/>
                </a:solidFill>
                <a:latin typeface="Montserrat SemiBold"/>
                <a:cs typeface="Montserrat SemiBold"/>
              </a:rPr>
              <a:t>Account:</a:t>
            </a:r>
            <a:r>
              <a:rPr sz="900" b="1" spc="-15" dirty="0">
                <a:solidFill>
                  <a:srgbClr val="323537"/>
                </a:solidFill>
                <a:latin typeface="Montserrat SemiBold"/>
                <a:cs typeface="Montserrat SemiBold"/>
              </a:rPr>
              <a:t> </a:t>
            </a:r>
            <a:r>
              <a:rPr sz="900" dirty="0">
                <a:solidFill>
                  <a:srgbClr val="323537"/>
                </a:solidFill>
                <a:latin typeface="Montserrat"/>
                <a:cs typeface="Montserrat"/>
              </a:rPr>
              <a:t>your Plan</a:t>
            </a:r>
            <a:r>
              <a:rPr sz="900" spc="-5" dirty="0">
                <a:solidFill>
                  <a:srgbClr val="323537"/>
                </a:solidFill>
                <a:latin typeface="Montserrat"/>
                <a:cs typeface="Montserrat"/>
              </a:rPr>
              <a:t> </a:t>
            </a:r>
            <a:r>
              <a:rPr sz="900" dirty="0">
                <a:solidFill>
                  <a:srgbClr val="323537"/>
                </a:solidFill>
                <a:latin typeface="Montserrat"/>
                <a:cs typeface="Montserrat"/>
              </a:rPr>
              <a:t>account that is an</a:t>
            </a:r>
            <a:r>
              <a:rPr sz="900" spc="-5" dirty="0">
                <a:solidFill>
                  <a:srgbClr val="323537"/>
                </a:solidFill>
                <a:latin typeface="Montserrat"/>
                <a:cs typeface="Montserrat"/>
              </a:rPr>
              <a:t> </a:t>
            </a:r>
            <a:r>
              <a:rPr sz="900" dirty="0">
                <a:solidFill>
                  <a:srgbClr val="323537"/>
                </a:solidFill>
                <a:latin typeface="Montserrat"/>
                <a:cs typeface="Montserrat"/>
              </a:rPr>
              <a:t>ISA, </a:t>
            </a:r>
            <a:r>
              <a:rPr sz="900" spc="-10" dirty="0">
                <a:solidFill>
                  <a:srgbClr val="323537"/>
                </a:solidFill>
                <a:latin typeface="Montserrat"/>
                <a:cs typeface="Montserrat"/>
              </a:rPr>
              <a:t>which </a:t>
            </a:r>
            <a:r>
              <a:rPr sz="900" dirty="0">
                <a:solidFill>
                  <a:srgbClr val="323537"/>
                </a:solidFill>
                <a:latin typeface="Montserrat"/>
                <a:cs typeface="Montserrat"/>
              </a:rPr>
              <a:t>includes</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transferred</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existing</a:t>
            </a:r>
            <a:r>
              <a:rPr sz="900" spc="-5" dirty="0">
                <a:solidFill>
                  <a:srgbClr val="323537"/>
                </a:solidFill>
                <a:latin typeface="Montserrat"/>
                <a:cs typeface="Montserrat"/>
              </a:rPr>
              <a:t> </a:t>
            </a:r>
            <a:r>
              <a:rPr sz="900" spc="-20" dirty="0">
                <a:solidFill>
                  <a:srgbClr val="323537"/>
                </a:solidFill>
                <a:latin typeface="Montserrat"/>
                <a:cs typeface="Montserrat"/>
              </a:rPr>
              <a:t>ISA, </a:t>
            </a:r>
            <a:r>
              <a:rPr sz="900" spc="-10" dirty="0">
                <a:solidFill>
                  <a:srgbClr val="323537"/>
                </a:solidFill>
                <a:latin typeface="Montserrat"/>
                <a:cs typeface="Montserrat"/>
              </a:rPr>
              <a:t>contracted</a:t>
            </a:r>
            <a:r>
              <a:rPr sz="900" dirty="0">
                <a:solidFill>
                  <a:srgbClr val="323537"/>
                </a:solidFill>
                <a:latin typeface="Montserrat"/>
                <a:cs typeface="Montserrat"/>
              </a:rPr>
              <a:t> under these </a:t>
            </a:r>
            <a:r>
              <a:rPr sz="900" spc="-10" dirty="0">
                <a:solidFill>
                  <a:srgbClr val="323537"/>
                </a:solidFill>
                <a:latin typeface="Montserrat"/>
                <a:cs typeface="Montserrat"/>
              </a:rPr>
              <a:t>Terms</a:t>
            </a:r>
            <a:r>
              <a:rPr sz="900" dirty="0">
                <a:solidFill>
                  <a:srgbClr val="323537"/>
                </a:solidFill>
                <a:latin typeface="Montserrat"/>
                <a:cs typeface="Montserrat"/>
              </a:rPr>
              <a:t> and </a:t>
            </a:r>
            <a:r>
              <a:rPr sz="900" spc="-10" dirty="0">
                <a:solidFill>
                  <a:srgbClr val="323537"/>
                </a:solidFill>
                <a:latin typeface="Montserrat"/>
                <a:cs typeface="Montserrat"/>
              </a:rPr>
              <a:t>Conditions.</a:t>
            </a:r>
            <a:endParaRPr sz="900" dirty="0">
              <a:latin typeface="Montserrat"/>
              <a:cs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979089"/>
            <a:ext cx="3338829" cy="5004435"/>
          </a:xfrm>
          <a:prstGeom prst="rect">
            <a:avLst/>
          </a:prstGeom>
        </p:spPr>
        <p:txBody>
          <a:bodyPr vert="horz" wrap="square" lIns="0" tIns="12700" rIns="0" bIns="0" rtlCol="0">
            <a:spAutoFit/>
          </a:bodyPr>
          <a:lstStyle/>
          <a:p>
            <a:pPr marL="12700" marR="557530">
              <a:lnSpc>
                <a:spcPct val="100000"/>
              </a:lnSpc>
              <a:spcBef>
                <a:spcPts val="100"/>
              </a:spcBef>
            </a:pPr>
            <a:r>
              <a:rPr sz="900" b="1" dirty="0">
                <a:solidFill>
                  <a:srgbClr val="323537"/>
                </a:solidFill>
                <a:latin typeface="Montserrat SemiBold"/>
                <a:cs typeface="Montserrat SemiBold"/>
              </a:rPr>
              <a:t>ISA</a:t>
            </a:r>
            <a:r>
              <a:rPr sz="900" b="1" spc="5" dirty="0">
                <a:solidFill>
                  <a:srgbClr val="323537"/>
                </a:solidFill>
                <a:latin typeface="Montserrat SemiBold"/>
                <a:cs typeface="Montserrat SemiBold"/>
              </a:rPr>
              <a:t> </a:t>
            </a:r>
            <a:r>
              <a:rPr sz="900" b="1" spc="-10" dirty="0">
                <a:solidFill>
                  <a:srgbClr val="323537"/>
                </a:solidFill>
                <a:latin typeface="Montserrat SemiBold"/>
                <a:cs typeface="Montserrat SemiBold"/>
              </a:rPr>
              <a:t>Regulations:</a:t>
            </a:r>
            <a:r>
              <a:rPr sz="900" b="1" spc="-5" dirty="0">
                <a:solidFill>
                  <a:srgbClr val="323537"/>
                </a:solidFill>
                <a:latin typeface="Montserrat SemiBold"/>
                <a:cs typeface="Montserrat SemiBold"/>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Individual</a:t>
            </a:r>
            <a:r>
              <a:rPr sz="900" spc="10" dirty="0">
                <a:solidFill>
                  <a:srgbClr val="323537"/>
                </a:solidFill>
                <a:latin typeface="Montserrat"/>
                <a:cs typeface="Montserrat"/>
              </a:rPr>
              <a:t> </a:t>
            </a:r>
            <a:r>
              <a:rPr sz="900" dirty="0">
                <a:solidFill>
                  <a:srgbClr val="323537"/>
                </a:solidFill>
                <a:latin typeface="Montserrat"/>
                <a:cs typeface="Montserrat"/>
              </a:rPr>
              <a:t>Savings</a:t>
            </a:r>
            <a:r>
              <a:rPr sz="900" spc="5" dirty="0">
                <a:solidFill>
                  <a:srgbClr val="323537"/>
                </a:solidFill>
                <a:latin typeface="Montserrat"/>
                <a:cs typeface="Montserrat"/>
              </a:rPr>
              <a:t> </a:t>
            </a:r>
            <a:r>
              <a:rPr sz="900" spc="-10" dirty="0">
                <a:solidFill>
                  <a:srgbClr val="323537"/>
                </a:solidFill>
                <a:latin typeface="Montserrat"/>
                <a:cs typeface="Montserrat"/>
              </a:rPr>
              <a:t>Account </a:t>
            </a:r>
            <a:r>
              <a:rPr sz="900" dirty="0">
                <a:solidFill>
                  <a:srgbClr val="323537"/>
                </a:solidFill>
                <a:latin typeface="Montserrat"/>
                <a:cs typeface="Montserrat"/>
              </a:rPr>
              <a:t>Regulations</a:t>
            </a:r>
            <a:r>
              <a:rPr sz="900" spc="-10" dirty="0">
                <a:solidFill>
                  <a:srgbClr val="323537"/>
                </a:solidFill>
                <a:latin typeface="Montserrat"/>
                <a:cs typeface="Montserrat"/>
              </a:rPr>
              <a:t> </a:t>
            </a:r>
            <a:r>
              <a:rPr sz="900" dirty="0">
                <a:solidFill>
                  <a:srgbClr val="323537"/>
                </a:solidFill>
                <a:latin typeface="Montserrat"/>
                <a:cs typeface="Montserrat"/>
              </a:rPr>
              <a:t>1998</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spc="-10" dirty="0">
                <a:solidFill>
                  <a:srgbClr val="323537"/>
                </a:solidFill>
                <a:latin typeface="Montserrat"/>
                <a:cs typeface="Montserrat"/>
              </a:rPr>
              <a:t>amended.</a:t>
            </a:r>
            <a:endParaRPr sz="900" dirty="0">
              <a:latin typeface="Montserrat"/>
              <a:cs typeface="Montserrat"/>
            </a:endParaRPr>
          </a:p>
          <a:p>
            <a:pPr marL="12700" marR="314960">
              <a:lnSpc>
                <a:spcPct val="100000"/>
              </a:lnSpc>
              <a:spcBef>
                <a:spcPts val="850"/>
              </a:spcBef>
            </a:pPr>
            <a:r>
              <a:rPr sz="900" b="1" dirty="0">
                <a:solidFill>
                  <a:srgbClr val="323537"/>
                </a:solidFill>
                <a:latin typeface="Montserrat SemiBold"/>
                <a:cs typeface="Montserrat SemiBold"/>
              </a:rPr>
              <a:t>ISA</a:t>
            </a:r>
            <a:r>
              <a:rPr sz="900" b="1" spc="5" dirty="0">
                <a:solidFill>
                  <a:srgbClr val="323537"/>
                </a:solidFill>
                <a:latin typeface="Montserrat SemiBold"/>
                <a:cs typeface="Montserrat SemiBold"/>
              </a:rPr>
              <a:t> </a:t>
            </a:r>
            <a:r>
              <a:rPr sz="900" b="1" spc="-10" dirty="0">
                <a:solidFill>
                  <a:srgbClr val="323537"/>
                </a:solidFill>
                <a:latin typeface="Montserrat SemiBold"/>
                <a:cs typeface="Montserrat SemiBold"/>
              </a:rPr>
              <a:t>Manager:</a:t>
            </a:r>
            <a:r>
              <a:rPr sz="900" b="1" spc="-5" dirty="0">
                <a:solidFill>
                  <a:srgbClr val="323537"/>
                </a:solidFill>
                <a:latin typeface="Montserrat SemiBold"/>
                <a:cs typeface="Montserrat SemiBold"/>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spc="-10" dirty="0">
                <a:solidFill>
                  <a:srgbClr val="323537"/>
                </a:solidFill>
                <a:latin typeface="Montserrat"/>
                <a:cs typeface="Montserrat"/>
              </a:rPr>
              <a:t>Brearley,</a:t>
            </a:r>
            <a:r>
              <a:rPr sz="900" spc="5" dirty="0">
                <a:solidFill>
                  <a:srgbClr val="323537"/>
                </a:solidFill>
                <a:latin typeface="Montserrat"/>
                <a:cs typeface="Montserrat"/>
              </a:rPr>
              <a:t> </a:t>
            </a:r>
            <a:r>
              <a:rPr sz="900" dirty="0">
                <a:solidFill>
                  <a:srgbClr val="323537"/>
                </a:solidFill>
                <a:latin typeface="Montserrat"/>
                <a:cs typeface="Montserrat"/>
              </a:rPr>
              <a:t>authorised</a:t>
            </a:r>
            <a:r>
              <a:rPr sz="900" spc="1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regulated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Conduct</a:t>
            </a:r>
            <a:r>
              <a:rPr sz="900" spc="-10" dirty="0">
                <a:solidFill>
                  <a:srgbClr val="323537"/>
                </a:solidFill>
                <a:latin typeface="Montserrat"/>
                <a:cs typeface="Montserrat"/>
              </a:rPr>
              <a:t> Authority,</a:t>
            </a:r>
            <a:r>
              <a:rPr sz="900" spc="-15" dirty="0">
                <a:solidFill>
                  <a:srgbClr val="323537"/>
                </a:solidFill>
                <a:latin typeface="Montserrat"/>
                <a:cs typeface="Montserrat"/>
              </a:rPr>
              <a:t> </a:t>
            </a:r>
            <a:r>
              <a:rPr sz="900" spc="-10" dirty="0">
                <a:solidFill>
                  <a:srgbClr val="323537"/>
                </a:solidFill>
                <a:latin typeface="Montserrat"/>
                <a:cs typeface="Montserrat"/>
              </a:rPr>
              <a:t>acting </a:t>
            </a:r>
            <a:r>
              <a:rPr sz="900" dirty="0">
                <a:solidFill>
                  <a:srgbClr val="323537"/>
                </a:solidFill>
                <a:latin typeface="Montserrat"/>
                <a:cs typeface="Montserrat"/>
              </a:rPr>
              <a:t>as</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including</a:t>
            </a:r>
            <a:r>
              <a:rPr sz="900" spc="-25" dirty="0">
                <a:solidFill>
                  <a:srgbClr val="323537"/>
                </a:solidFill>
                <a:latin typeface="Montserrat"/>
                <a:cs typeface="Montserrat"/>
              </a:rPr>
              <a:t> </a:t>
            </a:r>
            <a:r>
              <a:rPr sz="900" spc="-10" dirty="0">
                <a:solidFill>
                  <a:srgbClr val="323537"/>
                </a:solidFill>
                <a:latin typeface="Montserrat"/>
                <a:cs typeface="Montserrat"/>
              </a:rPr>
              <a:t>providing </a:t>
            </a:r>
            <a:r>
              <a:rPr sz="900" dirty="0">
                <a:solidFill>
                  <a:srgbClr val="323537"/>
                </a:solidFill>
                <a:latin typeface="Montserrat"/>
                <a:cs typeface="Montserrat"/>
              </a:rPr>
              <a:t>Nominee</a:t>
            </a:r>
            <a:r>
              <a:rPr sz="900" spc="10" dirty="0">
                <a:solidFill>
                  <a:srgbClr val="323537"/>
                </a:solidFill>
                <a:latin typeface="Montserrat"/>
                <a:cs typeface="Montserrat"/>
              </a:rPr>
              <a:t> </a:t>
            </a:r>
            <a:r>
              <a:rPr sz="900" spc="-10" dirty="0">
                <a:solidFill>
                  <a:srgbClr val="323537"/>
                </a:solidFill>
                <a:latin typeface="Montserrat"/>
                <a:cs typeface="Montserrat"/>
              </a:rPr>
              <a:t>services.</a:t>
            </a:r>
            <a:endParaRPr sz="900" dirty="0">
              <a:latin typeface="Montserrat"/>
              <a:cs typeface="Montserrat"/>
            </a:endParaRPr>
          </a:p>
          <a:p>
            <a:pPr marL="12700" marR="180975">
              <a:lnSpc>
                <a:spcPct val="100000"/>
              </a:lnSpc>
              <a:spcBef>
                <a:spcPts val="850"/>
              </a:spcBef>
            </a:pPr>
            <a:r>
              <a:rPr sz="900" b="1" dirty="0">
                <a:solidFill>
                  <a:srgbClr val="323537"/>
                </a:solidFill>
                <a:latin typeface="Montserrat SemiBold"/>
                <a:cs typeface="Montserrat SemiBold"/>
              </a:rPr>
              <a:t>Joint</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Tenants: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estate</a:t>
            </a:r>
            <a:r>
              <a:rPr sz="900" spc="-10" dirty="0">
                <a:solidFill>
                  <a:srgbClr val="323537"/>
                </a:solidFill>
                <a:latin typeface="Montserrat"/>
                <a:cs typeface="Montserrat"/>
              </a:rPr>
              <a:t> </a:t>
            </a:r>
            <a:r>
              <a:rPr sz="900" dirty="0">
                <a:solidFill>
                  <a:srgbClr val="323537"/>
                </a:solidFill>
                <a:latin typeface="Montserrat"/>
                <a:cs typeface="Montserrat"/>
              </a:rPr>
              <a:t>law,</a:t>
            </a:r>
            <a:r>
              <a:rPr sz="900" spc="-10" dirty="0">
                <a:solidFill>
                  <a:srgbClr val="323537"/>
                </a:solidFill>
                <a:latin typeface="Montserrat"/>
                <a:cs typeface="Montserrat"/>
              </a:rPr>
              <a:t> </a:t>
            </a:r>
            <a:r>
              <a:rPr sz="900" dirty="0">
                <a:solidFill>
                  <a:srgbClr val="323537"/>
                </a:solidFill>
                <a:latin typeface="Montserrat"/>
                <a:cs typeface="Montserrat"/>
              </a:rPr>
              <a:t>joint</a:t>
            </a:r>
            <a:r>
              <a:rPr sz="900" spc="-10" dirty="0">
                <a:solidFill>
                  <a:srgbClr val="323537"/>
                </a:solidFill>
                <a:latin typeface="Montserrat"/>
                <a:cs typeface="Montserrat"/>
              </a:rPr>
              <a:t> </a:t>
            </a:r>
            <a:r>
              <a:rPr sz="900" dirty="0">
                <a:solidFill>
                  <a:srgbClr val="323537"/>
                </a:solidFill>
                <a:latin typeface="Montserrat"/>
                <a:cs typeface="Montserrat"/>
              </a:rPr>
              <a:t>tenancy</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special </a:t>
            </a:r>
            <a:r>
              <a:rPr sz="900" dirty="0">
                <a:solidFill>
                  <a:srgbClr val="323537"/>
                </a:solidFill>
                <a:latin typeface="Montserrat"/>
                <a:cs typeface="Montserrat"/>
              </a:rPr>
              <a:t>form</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ownership</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two</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more</a:t>
            </a:r>
            <a:r>
              <a:rPr sz="900" spc="-10" dirty="0">
                <a:solidFill>
                  <a:srgbClr val="323537"/>
                </a:solidFill>
                <a:latin typeface="Montserrat"/>
                <a:cs typeface="Montserrat"/>
              </a:rPr>
              <a:t> </a:t>
            </a:r>
            <a:r>
              <a:rPr sz="900" dirty="0">
                <a:solidFill>
                  <a:srgbClr val="323537"/>
                </a:solidFill>
                <a:latin typeface="Montserrat"/>
                <a:cs typeface="Montserrat"/>
              </a:rPr>
              <a:t>persons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same </a:t>
            </a:r>
            <a:r>
              <a:rPr sz="900" spc="-10" dirty="0">
                <a:solidFill>
                  <a:srgbClr val="323537"/>
                </a:solidFill>
                <a:latin typeface="Montserrat"/>
                <a:cs typeface="Montserrat"/>
              </a:rPr>
              <a:t>property.</a:t>
            </a:r>
            <a:endParaRPr sz="900" dirty="0">
              <a:latin typeface="Montserrat"/>
              <a:cs typeface="Montserrat"/>
            </a:endParaRPr>
          </a:p>
          <a:p>
            <a:pPr marL="12700" marR="210185">
              <a:lnSpc>
                <a:spcPct val="100000"/>
              </a:lnSpc>
              <a:spcBef>
                <a:spcPts val="850"/>
              </a:spcBef>
            </a:pPr>
            <a:r>
              <a:rPr sz="900" b="1" dirty="0">
                <a:solidFill>
                  <a:srgbClr val="323537"/>
                </a:solidFill>
                <a:latin typeface="Montserrat SemiBold"/>
                <a:cs typeface="Montserrat SemiBold"/>
              </a:rPr>
              <a:t>Key</a:t>
            </a:r>
            <a:r>
              <a:rPr sz="900" b="1" spc="-30" dirty="0">
                <a:solidFill>
                  <a:srgbClr val="323537"/>
                </a:solidFill>
                <a:latin typeface="Montserrat SemiBold"/>
                <a:cs typeface="Montserrat SemiBold"/>
              </a:rPr>
              <a:t> </a:t>
            </a:r>
            <a:r>
              <a:rPr sz="900" b="1" dirty="0">
                <a:solidFill>
                  <a:srgbClr val="323537"/>
                </a:solidFill>
                <a:latin typeface="Montserrat SemiBold"/>
                <a:cs typeface="Montserrat SemiBold"/>
              </a:rPr>
              <a:t>Information</a:t>
            </a:r>
            <a:r>
              <a:rPr sz="900" b="1" spc="-25" dirty="0">
                <a:solidFill>
                  <a:srgbClr val="323537"/>
                </a:solidFill>
                <a:latin typeface="Montserrat SemiBold"/>
                <a:cs typeface="Montserrat SemiBold"/>
              </a:rPr>
              <a:t> </a:t>
            </a:r>
            <a:r>
              <a:rPr sz="900" b="1" dirty="0">
                <a:solidFill>
                  <a:srgbClr val="323537"/>
                </a:solidFill>
                <a:latin typeface="Montserrat SemiBold"/>
                <a:cs typeface="Montserrat SemiBold"/>
              </a:rPr>
              <a:t>Document</a:t>
            </a:r>
            <a:r>
              <a:rPr sz="900" b="1" spc="-25" dirty="0">
                <a:solidFill>
                  <a:srgbClr val="323537"/>
                </a:solidFill>
                <a:latin typeface="Montserrat SemiBold"/>
                <a:cs typeface="Montserrat SemiBold"/>
              </a:rPr>
              <a:t> </a:t>
            </a:r>
            <a:r>
              <a:rPr sz="900" b="1" dirty="0">
                <a:solidFill>
                  <a:srgbClr val="323537"/>
                </a:solidFill>
                <a:latin typeface="Montserrat SemiBold"/>
                <a:cs typeface="Montserrat SemiBold"/>
              </a:rPr>
              <a:t>(KID):</a:t>
            </a:r>
            <a:r>
              <a:rPr sz="900" b="1" spc="-40" dirty="0">
                <a:solidFill>
                  <a:srgbClr val="323537"/>
                </a:solidFill>
                <a:latin typeface="Montserrat SemiBold"/>
                <a:cs typeface="Montserrat SemiBold"/>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spc="-10" dirty="0">
                <a:solidFill>
                  <a:srgbClr val="323537"/>
                </a:solidFill>
                <a:latin typeface="Montserrat"/>
                <a:cs typeface="Montserrat"/>
              </a:rPr>
              <a:t>document </a:t>
            </a:r>
            <a:r>
              <a:rPr sz="900" dirty="0">
                <a:solidFill>
                  <a:srgbClr val="323537"/>
                </a:solidFill>
                <a:latin typeface="Montserrat"/>
                <a:cs typeface="Montserrat"/>
              </a:rPr>
              <a:t>prepared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Counterparty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enable</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Investor</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compare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key</a:t>
            </a:r>
            <a:r>
              <a:rPr sz="900" spc="-20" dirty="0">
                <a:solidFill>
                  <a:srgbClr val="323537"/>
                </a:solidFill>
                <a:latin typeface="Montserrat"/>
                <a:cs typeface="Montserrat"/>
              </a:rPr>
              <a:t> </a:t>
            </a:r>
            <a:r>
              <a:rPr sz="900" dirty="0">
                <a:solidFill>
                  <a:srgbClr val="323537"/>
                </a:solidFill>
                <a:latin typeface="Montserrat"/>
                <a:cs typeface="Montserrat"/>
              </a:rPr>
              <a:t>features,</a:t>
            </a:r>
            <a:r>
              <a:rPr sz="900" spc="-20" dirty="0">
                <a:solidFill>
                  <a:srgbClr val="323537"/>
                </a:solidFill>
                <a:latin typeface="Montserrat"/>
                <a:cs typeface="Montserrat"/>
              </a:rPr>
              <a:t> </a:t>
            </a:r>
            <a:r>
              <a:rPr sz="900" dirty="0">
                <a:solidFill>
                  <a:srgbClr val="323537"/>
                </a:solidFill>
                <a:latin typeface="Montserrat"/>
                <a:cs typeface="Montserrat"/>
              </a:rPr>
              <a:t>risk,</a:t>
            </a:r>
            <a:r>
              <a:rPr sz="900" spc="-15" dirty="0">
                <a:solidFill>
                  <a:srgbClr val="323537"/>
                </a:solidFill>
                <a:latin typeface="Montserrat"/>
                <a:cs typeface="Montserrat"/>
              </a:rPr>
              <a:t> </a:t>
            </a:r>
            <a:r>
              <a:rPr sz="900" dirty="0">
                <a:solidFill>
                  <a:srgbClr val="323537"/>
                </a:solidFill>
                <a:latin typeface="Montserrat"/>
                <a:cs typeface="Montserrat"/>
              </a:rPr>
              <a:t>rewards</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cost</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securities</a:t>
            </a:r>
            <a:r>
              <a:rPr sz="900" spc="-5" dirty="0">
                <a:solidFill>
                  <a:srgbClr val="323537"/>
                </a:solidFill>
                <a:latin typeface="Montserrat"/>
                <a:cs typeface="Montserrat"/>
              </a:rPr>
              <a:t> </a:t>
            </a:r>
            <a:r>
              <a:rPr sz="900" dirty="0">
                <a:solidFill>
                  <a:srgbClr val="323537"/>
                </a:solidFill>
                <a:latin typeface="Montserrat"/>
                <a:cs typeface="Montserrat"/>
              </a:rPr>
              <a:t>underlying the</a:t>
            </a:r>
            <a:r>
              <a:rPr sz="900" spc="-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a:p>
            <a:pPr marL="12700" marR="98425">
              <a:lnSpc>
                <a:spcPct val="100000"/>
              </a:lnSpc>
              <a:spcBef>
                <a:spcPts val="850"/>
              </a:spcBef>
            </a:pPr>
            <a:r>
              <a:rPr sz="900" b="1" dirty="0">
                <a:solidFill>
                  <a:srgbClr val="323537"/>
                </a:solidFill>
                <a:latin typeface="Montserrat SemiBold"/>
                <a:cs typeface="Montserrat SemiBold"/>
              </a:rPr>
              <a:t>Kick</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Out</a:t>
            </a:r>
            <a:r>
              <a:rPr sz="900" b="1" spc="-10" dirty="0">
                <a:solidFill>
                  <a:srgbClr val="323537"/>
                </a:solidFill>
                <a:latin typeface="Montserrat SemiBold"/>
                <a:cs typeface="Montserrat SemiBold"/>
              </a:rPr>
              <a:t> Level:</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both</a:t>
            </a:r>
            <a:r>
              <a:rPr sz="900" spc="-10"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Indices </a:t>
            </a:r>
            <a:r>
              <a:rPr sz="900" dirty="0">
                <a:solidFill>
                  <a:srgbClr val="323537"/>
                </a:solidFill>
                <a:latin typeface="Montserrat"/>
                <a:cs typeface="Montserrat"/>
              </a:rPr>
              <a:t>need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above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mature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return </a:t>
            </a:r>
            <a:r>
              <a:rPr sz="900" dirty="0">
                <a:solidFill>
                  <a:srgbClr val="323537"/>
                </a:solidFill>
                <a:latin typeface="Montserrat"/>
                <a:cs typeface="Montserrat"/>
              </a:rPr>
              <a:t>investors</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relevant</a:t>
            </a:r>
            <a:r>
              <a:rPr sz="900" spc="-25" dirty="0">
                <a:solidFill>
                  <a:srgbClr val="323537"/>
                </a:solidFill>
                <a:latin typeface="Montserrat"/>
                <a:cs typeface="Montserrat"/>
              </a:rPr>
              <a:t> </a:t>
            </a:r>
            <a:r>
              <a:rPr sz="900" dirty="0">
                <a:solidFill>
                  <a:srgbClr val="323537"/>
                </a:solidFill>
                <a:latin typeface="Montserrat"/>
                <a:cs typeface="Montserrat"/>
              </a:rPr>
              <a:t>return</a:t>
            </a:r>
            <a:r>
              <a:rPr sz="900" spc="-25" dirty="0">
                <a:solidFill>
                  <a:srgbClr val="323537"/>
                </a:solidFill>
                <a:latin typeface="Montserrat"/>
                <a:cs typeface="Montserrat"/>
              </a:rPr>
              <a:t> </a:t>
            </a:r>
            <a:r>
              <a:rPr sz="900" dirty="0">
                <a:solidFill>
                  <a:srgbClr val="323537"/>
                </a:solidFill>
                <a:latin typeface="Montserrat"/>
                <a:cs typeface="Montserrat"/>
              </a:rPr>
              <a:t>described</a:t>
            </a:r>
            <a:r>
              <a:rPr sz="900" spc="-25" dirty="0">
                <a:solidFill>
                  <a:srgbClr val="323537"/>
                </a:solidFill>
                <a:latin typeface="Montserrat"/>
                <a:cs typeface="Montserrat"/>
              </a:rPr>
              <a:t> </a:t>
            </a:r>
            <a:r>
              <a:rPr sz="900" dirty="0">
                <a:solidFill>
                  <a:srgbClr val="323537"/>
                </a:solidFill>
                <a:latin typeface="Montserrat"/>
                <a:cs typeface="Montserrat"/>
              </a:rPr>
              <a:t>on</a:t>
            </a:r>
            <a:r>
              <a:rPr sz="900" spc="-25" dirty="0">
                <a:solidFill>
                  <a:srgbClr val="323537"/>
                </a:solidFill>
                <a:latin typeface="Montserrat"/>
                <a:cs typeface="Montserrat"/>
              </a:rPr>
              <a:t> </a:t>
            </a:r>
            <a:r>
              <a:rPr sz="900" dirty="0">
                <a:solidFill>
                  <a:srgbClr val="323537"/>
                </a:solidFill>
                <a:latin typeface="Montserrat"/>
                <a:cs typeface="Montserrat"/>
              </a:rPr>
              <a:t>page</a:t>
            </a:r>
            <a:r>
              <a:rPr sz="900" spc="-25" dirty="0">
                <a:solidFill>
                  <a:srgbClr val="323537"/>
                </a:solidFill>
                <a:latin typeface="Montserrat"/>
                <a:cs typeface="Montserrat"/>
              </a:rPr>
              <a:t> 8.</a:t>
            </a:r>
            <a:endParaRPr sz="900" dirty="0">
              <a:latin typeface="Montserrat"/>
              <a:cs typeface="Montserrat"/>
            </a:endParaRPr>
          </a:p>
          <a:p>
            <a:pPr marL="12700" marR="144145">
              <a:lnSpc>
                <a:spcPct val="100000"/>
              </a:lnSpc>
              <a:spcBef>
                <a:spcPts val="850"/>
              </a:spcBef>
            </a:pPr>
            <a:r>
              <a:rPr sz="900" b="1" dirty="0">
                <a:solidFill>
                  <a:srgbClr val="323537"/>
                </a:solidFill>
                <a:latin typeface="Montserrat SemiBold"/>
                <a:cs typeface="Montserrat SemiBold"/>
              </a:rPr>
              <a:t>Market </a:t>
            </a:r>
            <a:r>
              <a:rPr sz="900" b="1" spc="-10" dirty="0">
                <a:solidFill>
                  <a:srgbClr val="323537"/>
                </a:solidFill>
                <a:latin typeface="Montserrat SemiBold"/>
                <a:cs typeface="Montserrat SemiBold"/>
              </a:rPr>
              <a:t>Capitalisation:</a:t>
            </a:r>
            <a:r>
              <a:rPr sz="900" b="1" spc="-15" dirty="0">
                <a:solidFill>
                  <a:srgbClr val="323537"/>
                </a:solidFill>
                <a:latin typeface="Montserrat SemiBold"/>
                <a:cs typeface="Montserrat SemiBold"/>
              </a:rPr>
              <a:t> </a:t>
            </a:r>
            <a:r>
              <a:rPr sz="900" dirty="0">
                <a:solidFill>
                  <a:srgbClr val="323537"/>
                </a:solidFill>
                <a:latin typeface="Montserrat"/>
                <a:cs typeface="Montserrat"/>
              </a:rPr>
              <a:t>the market</a:t>
            </a:r>
            <a:r>
              <a:rPr sz="900" spc="5" dirty="0">
                <a:solidFill>
                  <a:srgbClr val="323537"/>
                </a:solidFill>
                <a:latin typeface="Montserrat"/>
                <a:cs typeface="Montserrat"/>
              </a:rPr>
              <a:t> </a:t>
            </a:r>
            <a:r>
              <a:rPr sz="900" dirty="0">
                <a:solidFill>
                  <a:srgbClr val="323537"/>
                </a:solidFill>
                <a:latin typeface="Montserrat"/>
                <a:cs typeface="Montserrat"/>
              </a:rPr>
              <a:t>value of a</a:t>
            </a:r>
            <a:r>
              <a:rPr sz="900" spc="5" dirty="0">
                <a:solidFill>
                  <a:srgbClr val="323537"/>
                </a:solidFill>
                <a:latin typeface="Montserrat"/>
                <a:cs typeface="Montserrat"/>
              </a:rPr>
              <a:t> </a:t>
            </a:r>
            <a:r>
              <a:rPr sz="900" spc="-10" dirty="0">
                <a:solidFill>
                  <a:srgbClr val="323537"/>
                </a:solidFill>
                <a:latin typeface="Montserrat"/>
                <a:cs typeface="Montserrat"/>
              </a:rPr>
              <a:t>company’s </a:t>
            </a:r>
            <a:r>
              <a:rPr sz="900" dirty="0">
                <a:solidFill>
                  <a:srgbClr val="323537"/>
                </a:solidFill>
                <a:latin typeface="Montserrat"/>
                <a:cs typeface="Montserrat"/>
              </a:rPr>
              <a:t>outstanding</a:t>
            </a:r>
            <a:r>
              <a:rPr sz="900" spc="-15" dirty="0">
                <a:solidFill>
                  <a:srgbClr val="323537"/>
                </a:solidFill>
                <a:latin typeface="Montserrat"/>
                <a:cs typeface="Montserrat"/>
              </a:rPr>
              <a:t> </a:t>
            </a:r>
            <a:r>
              <a:rPr sz="900" spc="-10" dirty="0">
                <a:solidFill>
                  <a:srgbClr val="323537"/>
                </a:solidFill>
                <a:latin typeface="Montserrat"/>
                <a:cs typeface="Montserrat"/>
              </a:rPr>
              <a:t>shares.</a:t>
            </a:r>
            <a:endParaRPr sz="900" dirty="0">
              <a:latin typeface="Montserrat"/>
              <a:cs typeface="Montserrat"/>
            </a:endParaRPr>
          </a:p>
          <a:p>
            <a:pPr marL="12700" marR="118110">
              <a:lnSpc>
                <a:spcPct val="100000"/>
              </a:lnSpc>
              <a:spcBef>
                <a:spcPts val="850"/>
              </a:spcBef>
            </a:pPr>
            <a:r>
              <a:rPr sz="900" b="1" dirty="0">
                <a:solidFill>
                  <a:srgbClr val="323537"/>
                </a:solidFill>
                <a:latin typeface="Montserrat SemiBold"/>
                <a:cs typeface="Montserrat SemiBold"/>
              </a:rPr>
              <a:t>Maturity</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Date:</a:t>
            </a:r>
            <a:r>
              <a:rPr sz="900" b="1" spc="-30"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mature</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detailed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Brochure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also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spc="-25" dirty="0">
                <a:solidFill>
                  <a:srgbClr val="323537"/>
                </a:solidFill>
                <a:latin typeface="Montserrat"/>
                <a:cs typeface="Montserrat"/>
              </a:rPr>
              <a:t>on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Finish</a:t>
            </a:r>
            <a:r>
              <a:rPr sz="900" spc="-15" dirty="0">
                <a:solidFill>
                  <a:srgbClr val="323537"/>
                </a:solidFill>
                <a:latin typeface="Montserrat"/>
                <a:cs typeface="Montserrat"/>
              </a:rPr>
              <a:t> </a:t>
            </a:r>
            <a:r>
              <a:rPr sz="900" dirty="0">
                <a:solidFill>
                  <a:srgbClr val="323537"/>
                </a:solidFill>
                <a:latin typeface="Montserrat"/>
                <a:cs typeface="Montserrat"/>
              </a:rPr>
              <a:t>Level</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spc="-10" dirty="0">
                <a:solidFill>
                  <a:srgbClr val="323537"/>
                </a:solidFill>
                <a:latin typeface="Montserrat"/>
                <a:cs typeface="Montserrat"/>
              </a:rPr>
              <a:t>recorded.</a:t>
            </a:r>
            <a:endParaRPr sz="900" dirty="0">
              <a:latin typeface="Montserrat"/>
              <a:cs typeface="Montserrat"/>
            </a:endParaRPr>
          </a:p>
          <a:p>
            <a:pPr marL="12700" marR="5080">
              <a:lnSpc>
                <a:spcPct val="100000"/>
              </a:lnSpc>
              <a:spcBef>
                <a:spcPts val="850"/>
              </a:spcBef>
            </a:pPr>
            <a:r>
              <a:rPr sz="900" b="1" spc="-10" dirty="0">
                <a:solidFill>
                  <a:srgbClr val="323537"/>
                </a:solidFill>
                <a:latin typeface="Montserrat SemiBold"/>
                <a:cs typeface="Montserrat SemiBold"/>
              </a:rPr>
              <a:t>Payment:</a:t>
            </a:r>
            <a:r>
              <a:rPr sz="900" b="1" spc="-25" dirty="0">
                <a:solidFill>
                  <a:srgbClr val="323537"/>
                </a:solidFill>
                <a:latin typeface="Montserrat SemiBold"/>
                <a:cs typeface="Montserrat SemiBold"/>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lump</a:t>
            </a:r>
            <a:r>
              <a:rPr sz="900" spc="-10" dirty="0">
                <a:solidFill>
                  <a:srgbClr val="323537"/>
                </a:solidFill>
                <a:latin typeface="Montserrat"/>
                <a:cs typeface="Montserrat"/>
              </a:rPr>
              <a:t> </a:t>
            </a:r>
            <a:r>
              <a:rPr sz="900" dirty="0">
                <a:solidFill>
                  <a:srgbClr val="323537"/>
                </a:solidFill>
                <a:latin typeface="Montserrat"/>
                <a:cs typeface="Montserrat"/>
              </a:rPr>
              <a:t>sum</a:t>
            </a:r>
            <a:r>
              <a:rPr sz="900" spc="-5"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made</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respect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including,</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case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transfer </a:t>
            </a:r>
            <a:r>
              <a:rPr sz="900" dirty="0">
                <a:solidFill>
                  <a:srgbClr val="323537"/>
                </a:solidFill>
                <a:latin typeface="Montserrat"/>
                <a:cs typeface="Montserrat"/>
              </a:rPr>
              <a:t>value in </a:t>
            </a:r>
            <a:r>
              <a:rPr sz="900" spc="-10" dirty="0">
                <a:solidFill>
                  <a:srgbClr val="323537"/>
                </a:solidFill>
                <a:latin typeface="Montserrat"/>
                <a:cs typeface="Montserrat"/>
              </a:rPr>
              <a:t>accordance</a:t>
            </a:r>
            <a:r>
              <a:rPr sz="900" dirty="0">
                <a:solidFill>
                  <a:srgbClr val="323537"/>
                </a:solidFill>
                <a:latin typeface="Montserrat"/>
                <a:cs typeface="Montserrat"/>
              </a:rPr>
              <a:t> with the terms of the Application </a:t>
            </a:r>
            <a:r>
              <a:rPr sz="900" spc="-25" dirty="0">
                <a:solidFill>
                  <a:srgbClr val="323537"/>
                </a:solidFill>
                <a:latin typeface="Montserrat"/>
                <a:cs typeface="Montserrat"/>
              </a:rPr>
              <a:t>and </a:t>
            </a:r>
            <a:r>
              <a:rPr sz="900" dirty="0">
                <a:solidFill>
                  <a:srgbClr val="323537"/>
                </a:solidFill>
                <a:latin typeface="Montserrat"/>
                <a:cs typeface="Montserrat"/>
              </a:rPr>
              <a:t>also</a:t>
            </a:r>
            <a:r>
              <a:rPr sz="900" spc="-10" dirty="0">
                <a:solidFill>
                  <a:srgbClr val="323537"/>
                </a:solidFill>
                <a:latin typeface="Montserrat"/>
                <a:cs typeface="Montserrat"/>
              </a:rPr>
              <a:t> </a:t>
            </a:r>
            <a:r>
              <a:rPr sz="900" dirty="0">
                <a:solidFill>
                  <a:srgbClr val="323537"/>
                </a:solidFill>
                <a:latin typeface="Montserrat"/>
                <a:cs typeface="Montserrat"/>
              </a:rPr>
              <a:t>including</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sum</a:t>
            </a:r>
            <a:r>
              <a:rPr sz="900" spc="-10" dirty="0">
                <a:solidFill>
                  <a:srgbClr val="323537"/>
                </a:solidFill>
                <a:latin typeface="Montserrat"/>
                <a:cs typeface="Montserrat"/>
              </a:rPr>
              <a:t> </a:t>
            </a:r>
            <a:r>
              <a:rPr sz="900" dirty="0">
                <a:solidFill>
                  <a:srgbClr val="323537"/>
                </a:solidFill>
                <a:latin typeface="Montserrat"/>
                <a:cs typeface="Montserrat"/>
              </a:rPr>
              <a:t>payable</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10" dirty="0">
                <a:solidFill>
                  <a:srgbClr val="323537"/>
                </a:solidFill>
                <a:latin typeface="Montserrat"/>
                <a:cs typeface="Montserrat"/>
              </a:rPr>
              <a:t> </a:t>
            </a:r>
            <a:r>
              <a:rPr sz="900" spc="-20" dirty="0">
                <a:solidFill>
                  <a:srgbClr val="323537"/>
                </a:solidFill>
                <a:latin typeface="Montserrat"/>
                <a:cs typeface="Montserrat"/>
              </a:rPr>
              <a:t>Fee.</a:t>
            </a:r>
            <a:endParaRPr sz="900" dirty="0">
              <a:latin typeface="Montserrat"/>
              <a:cs typeface="Montserrat"/>
            </a:endParaRPr>
          </a:p>
          <a:p>
            <a:pPr marL="12700" marR="314960">
              <a:lnSpc>
                <a:spcPct val="100000"/>
              </a:lnSpc>
              <a:spcBef>
                <a:spcPts val="850"/>
              </a:spcBef>
            </a:pPr>
            <a:r>
              <a:rPr sz="900" b="1" dirty="0">
                <a:solidFill>
                  <a:srgbClr val="323537"/>
                </a:solidFill>
                <a:latin typeface="Montserrat SemiBold"/>
                <a:cs typeface="Montserrat SemiBold"/>
              </a:rPr>
              <a:t>Plan</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Administrator:</a:t>
            </a:r>
            <a:r>
              <a:rPr sz="900" b="1" spc="15" dirty="0">
                <a:solidFill>
                  <a:srgbClr val="323537"/>
                </a:solidFill>
                <a:latin typeface="Montserrat SemiBold"/>
                <a:cs typeface="Montserrat SemiBold"/>
              </a:rPr>
              <a:t> </a:t>
            </a:r>
            <a:r>
              <a:rPr sz="900" dirty="0">
                <a:solidFill>
                  <a:srgbClr val="323537"/>
                </a:solidFill>
                <a:latin typeface="Montserrat"/>
                <a:cs typeface="Montserrat"/>
              </a:rPr>
              <a:t>James</a:t>
            </a:r>
            <a:r>
              <a:rPr sz="900" spc="20" dirty="0">
                <a:solidFill>
                  <a:srgbClr val="323537"/>
                </a:solidFill>
                <a:latin typeface="Montserrat"/>
                <a:cs typeface="Montserrat"/>
              </a:rPr>
              <a:t> </a:t>
            </a:r>
            <a:r>
              <a:rPr sz="900" spc="-1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authorised</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regulated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Conduct</a:t>
            </a:r>
            <a:r>
              <a:rPr sz="900" spc="-10" dirty="0">
                <a:solidFill>
                  <a:srgbClr val="323537"/>
                </a:solidFill>
                <a:latin typeface="Montserrat"/>
                <a:cs typeface="Montserrat"/>
              </a:rPr>
              <a:t> Authority,</a:t>
            </a:r>
            <a:r>
              <a:rPr sz="900" spc="-15" dirty="0">
                <a:solidFill>
                  <a:srgbClr val="323537"/>
                </a:solidFill>
                <a:latin typeface="Montserrat"/>
                <a:cs typeface="Montserrat"/>
              </a:rPr>
              <a:t> </a:t>
            </a:r>
            <a:r>
              <a:rPr sz="900" spc="-10" dirty="0">
                <a:solidFill>
                  <a:srgbClr val="323537"/>
                </a:solidFill>
                <a:latin typeface="Montserrat"/>
                <a:cs typeface="Montserrat"/>
              </a:rPr>
              <a:t>acting </a:t>
            </a:r>
            <a:r>
              <a:rPr sz="900" dirty="0">
                <a:solidFill>
                  <a:srgbClr val="323537"/>
                </a:solidFill>
                <a:latin typeface="Montserrat"/>
                <a:cs typeface="Montserrat"/>
              </a:rPr>
              <a:t>as</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including</a:t>
            </a:r>
            <a:r>
              <a:rPr sz="900" spc="-25" dirty="0">
                <a:solidFill>
                  <a:srgbClr val="323537"/>
                </a:solidFill>
                <a:latin typeface="Montserrat"/>
                <a:cs typeface="Montserrat"/>
              </a:rPr>
              <a:t> </a:t>
            </a:r>
            <a:r>
              <a:rPr sz="900" spc="-10" dirty="0">
                <a:solidFill>
                  <a:srgbClr val="323537"/>
                </a:solidFill>
                <a:latin typeface="Montserrat"/>
                <a:cs typeface="Montserrat"/>
              </a:rPr>
              <a:t>providing </a:t>
            </a:r>
            <a:r>
              <a:rPr sz="900" dirty="0">
                <a:solidFill>
                  <a:srgbClr val="323537"/>
                </a:solidFill>
                <a:latin typeface="Montserrat"/>
                <a:cs typeface="Montserrat"/>
              </a:rPr>
              <a:t>Nominee</a:t>
            </a:r>
            <a:r>
              <a:rPr sz="900" spc="10" dirty="0">
                <a:solidFill>
                  <a:srgbClr val="323537"/>
                </a:solidFill>
                <a:latin typeface="Montserrat"/>
                <a:cs typeface="Montserrat"/>
              </a:rPr>
              <a:t> </a:t>
            </a:r>
            <a:r>
              <a:rPr sz="900" spc="-10" dirty="0">
                <a:solidFill>
                  <a:srgbClr val="323537"/>
                </a:solidFill>
                <a:latin typeface="Montserrat"/>
                <a:cs typeface="Montserrat"/>
              </a:rPr>
              <a:t>services.</a:t>
            </a:r>
            <a:endParaRPr sz="900" dirty="0">
              <a:latin typeface="Montserrat"/>
              <a:cs typeface="Montserrat"/>
            </a:endParaRPr>
          </a:p>
        </p:txBody>
      </p:sp>
      <p:sp>
        <p:nvSpPr>
          <p:cNvPr id="3" name="object 3"/>
          <p:cNvSpPr txBox="1"/>
          <p:nvPr/>
        </p:nvSpPr>
        <p:spPr>
          <a:xfrm>
            <a:off x="3839300" y="979089"/>
            <a:ext cx="3304540" cy="4929555"/>
          </a:xfrm>
          <a:prstGeom prst="rect">
            <a:avLst/>
          </a:prstGeom>
        </p:spPr>
        <p:txBody>
          <a:bodyPr vert="horz" wrap="square" lIns="0" tIns="12700" rIns="0" bIns="0" rtlCol="0">
            <a:spAutoFit/>
          </a:bodyPr>
          <a:lstStyle/>
          <a:p>
            <a:pPr marL="12700" marR="57150">
              <a:lnSpc>
                <a:spcPct val="100000"/>
              </a:lnSpc>
              <a:spcBef>
                <a:spcPts val="100"/>
              </a:spcBef>
            </a:pPr>
            <a:r>
              <a:rPr sz="900" b="1" dirty="0">
                <a:solidFill>
                  <a:srgbClr val="323537"/>
                </a:solidFill>
                <a:latin typeface="Montserrat SemiBold"/>
                <a:cs typeface="Montserrat SemiBold"/>
              </a:rPr>
              <a:t>Plan:</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investment</a:t>
            </a:r>
            <a:r>
              <a:rPr sz="900" spc="-20" dirty="0">
                <a:solidFill>
                  <a:srgbClr val="323537"/>
                </a:solidFill>
                <a:latin typeface="Montserrat"/>
                <a:cs typeface="Montserrat"/>
              </a:rPr>
              <a:t> </a:t>
            </a:r>
            <a:r>
              <a:rPr sz="900" dirty="0">
                <a:solidFill>
                  <a:srgbClr val="323537"/>
                </a:solidFill>
                <a:latin typeface="Montserrat"/>
                <a:cs typeface="Montserrat"/>
              </a:rPr>
              <a:t>product</a:t>
            </a:r>
            <a:r>
              <a:rPr sz="900" spc="-15" dirty="0">
                <a:solidFill>
                  <a:srgbClr val="323537"/>
                </a:solidFill>
                <a:latin typeface="Montserrat"/>
                <a:cs typeface="Montserrat"/>
              </a:rPr>
              <a:t> </a:t>
            </a:r>
            <a:r>
              <a:rPr sz="900" dirty="0">
                <a:solidFill>
                  <a:srgbClr val="323537"/>
                </a:solidFill>
                <a:latin typeface="Montserrat"/>
                <a:cs typeface="Montserrat"/>
              </a:rPr>
              <a:t>described</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spc="-10" dirty="0">
                <a:solidFill>
                  <a:srgbClr val="323537"/>
                </a:solidFill>
                <a:latin typeface="Montserrat"/>
                <a:cs typeface="Montserrat"/>
              </a:rPr>
              <a:t>Brochure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dirty="0">
                <a:solidFill>
                  <a:srgbClr val="323537"/>
                </a:solidFill>
                <a:latin typeface="Montserrat"/>
                <a:cs typeface="Montserrat"/>
              </a:rPr>
              <a:t>consists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Investments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spc="-10" dirty="0">
                <a:solidFill>
                  <a:srgbClr val="323537"/>
                </a:solidFill>
                <a:latin typeface="Montserrat"/>
                <a:cs typeface="Montserrat"/>
              </a:rPr>
              <a:t>James </a:t>
            </a:r>
            <a:r>
              <a:rPr sz="900" dirty="0">
                <a:solidFill>
                  <a:srgbClr val="323537"/>
                </a:solidFill>
                <a:latin typeface="Montserrat"/>
                <a:cs typeface="Montserrat"/>
              </a:rPr>
              <a:t>Brearley</a:t>
            </a:r>
            <a:r>
              <a:rPr sz="900" spc="-20" dirty="0">
                <a:solidFill>
                  <a:srgbClr val="323537"/>
                </a:solidFill>
                <a:latin typeface="Montserrat"/>
                <a:cs typeface="Montserrat"/>
              </a:rPr>
              <a:t> </a:t>
            </a:r>
            <a:r>
              <a:rPr sz="900" dirty="0">
                <a:solidFill>
                  <a:srgbClr val="323537"/>
                </a:solidFill>
                <a:latin typeface="Montserrat"/>
                <a:cs typeface="Montserrat"/>
              </a:rPr>
              <a:t>administers</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held</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spc="-10" dirty="0">
                <a:solidFill>
                  <a:srgbClr val="323537"/>
                </a:solidFill>
                <a:latin typeface="Montserrat"/>
                <a:cs typeface="Montserrat"/>
              </a:rPr>
              <a:t>accordance</a:t>
            </a:r>
            <a:r>
              <a:rPr sz="900" dirty="0">
                <a:solidFill>
                  <a:srgbClr val="323537"/>
                </a:solidFill>
                <a:latin typeface="Montserrat"/>
                <a:cs typeface="Montserrat"/>
              </a:rPr>
              <a:t> with these</a:t>
            </a:r>
            <a:r>
              <a:rPr sz="900" spc="5" dirty="0">
                <a:solidFill>
                  <a:srgbClr val="323537"/>
                </a:solidFill>
                <a:latin typeface="Montserrat"/>
                <a:cs typeface="Montserrat"/>
              </a:rPr>
              <a:t> </a:t>
            </a:r>
            <a:r>
              <a:rPr sz="900" spc="-10" dirty="0">
                <a:solidFill>
                  <a:srgbClr val="323537"/>
                </a:solidFill>
                <a:latin typeface="Montserrat"/>
                <a:cs typeface="Montserrat"/>
              </a:rPr>
              <a:t>Terms</a:t>
            </a:r>
            <a:r>
              <a:rPr sz="900" dirty="0">
                <a:solidFill>
                  <a:srgbClr val="323537"/>
                </a:solidFill>
                <a:latin typeface="Montserrat"/>
                <a:cs typeface="Montserrat"/>
              </a:rPr>
              <a:t> and </a:t>
            </a:r>
            <a:r>
              <a:rPr sz="900" spc="-10" dirty="0">
                <a:solidFill>
                  <a:srgbClr val="323537"/>
                </a:solidFill>
                <a:latin typeface="Montserrat"/>
                <a:cs typeface="Montserrat"/>
              </a:rPr>
              <a:t>Conditions.</a:t>
            </a:r>
            <a:endParaRPr sz="900" dirty="0">
              <a:latin typeface="Montserrat"/>
              <a:cs typeface="Montserrat"/>
            </a:endParaRPr>
          </a:p>
          <a:p>
            <a:pPr marL="12700" marR="353695">
              <a:lnSpc>
                <a:spcPct val="100000"/>
              </a:lnSpc>
              <a:spcBef>
                <a:spcPts val="850"/>
              </a:spcBef>
            </a:pPr>
            <a:r>
              <a:rPr sz="900" b="1" dirty="0">
                <a:solidFill>
                  <a:srgbClr val="323537"/>
                </a:solidFill>
                <a:latin typeface="Montserrat SemiBold"/>
                <a:cs typeface="Montserrat SemiBold"/>
              </a:rPr>
              <a:t>Plan</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Manager:</a:t>
            </a:r>
            <a:r>
              <a:rPr sz="900" b="1" spc="-15" dirty="0">
                <a:solidFill>
                  <a:srgbClr val="323537"/>
                </a:solidFill>
                <a:latin typeface="Montserrat SemiBold"/>
                <a:cs typeface="Montserrat SemiBold"/>
              </a:rPr>
              <a:t> </a:t>
            </a:r>
            <a:r>
              <a:rPr sz="900" dirty="0">
                <a:solidFill>
                  <a:srgbClr val="323537"/>
                </a:solidFill>
                <a:latin typeface="Montserrat"/>
                <a:cs typeface="Montserrat"/>
              </a:rPr>
              <a:t>IDAD</a:t>
            </a:r>
            <a:r>
              <a:rPr sz="900" spc="-10" dirty="0">
                <a:solidFill>
                  <a:srgbClr val="323537"/>
                </a:solidFill>
                <a:latin typeface="Montserrat"/>
                <a:cs typeface="Montserrat"/>
              </a:rPr>
              <a:t> </a:t>
            </a:r>
            <a:r>
              <a:rPr sz="900" dirty="0">
                <a:solidFill>
                  <a:srgbClr val="323537"/>
                </a:solidFill>
                <a:latin typeface="Montserrat"/>
                <a:cs typeface="Montserrat"/>
              </a:rPr>
              <a:t>Limited,</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its</a:t>
            </a:r>
            <a:r>
              <a:rPr sz="900" spc="-10" dirty="0">
                <a:solidFill>
                  <a:srgbClr val="323537"/>
                </a:solidFill>
                <a:latin typeface="Montserrat"/>
                <a:cs typeface="Montserrat"/>
              </a:rPr>
              <a:t> </a:t>
            </a:r>
            <a:r>
              <a:rPr sz="900" dirty="0">
                <a:solidFill>
                  <a:srgbClr val="323537"/>
                </a:solidFill>
                <a:latin typeface="Montserrat"/>
                <a:cs typeface="Montserrat"/>
              </a:rPr>
              <a:t>capacity</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of the </a:t>
            </a:r>
            <a:r>
              <a:rPr sz="900" spc="-10" dirty="0">
                <a:solidFill>
                  <a:srgbClr val="323537"/>
                </a:solidFill>
                <a:latin typeface="Montserrat"/>
                <a:cs typeface="Montserrat"/>
              </a:rPr>
              <a:t>Plan.</a:t>
            </a:r>
            <a:endParaRPr sz="900" dirty="0">
              <a:latin typeface="Montserrat"/>
              <a:cs typeface="Montserrat"/>
            </a:endParaRPr>
          </a:p>
          <a:p>
            <a:pPr marL="12700" marR="192405">
              <a:lnSpc>
                <a:spcPct val="100000"/>
              </a:lnSpc>
              <a:spcBef>
                <a:spcPts val="850"/>
              </a:spcBef>
            </a:pPr>
            <a:r>
              <a:rPr sz="900" b="1" dirty="0">
                <a:solidFill>
                  <a:srgbClr val="323537"/>
                </a:solidFill>
                <a:latin typeface="Montserrat SemiBold"/>
                <a:cs typeface="Montserrat SemiBold"/>
              </a:rPr>
              <a:t>Start</a:t>
            </a:r>
            <a:r>
              <a:rPr sz="900" b="1" spc="-15" dirty="0">
                <a:solidFill>
                  <a:srgbClr val="323537"/>
                </a:solidFill>
                <a:latin typeface="Montserrat SemiBold"/>
                <a:cs typeface="Montserrat SemiBold"/>
              </a:rPr>
              <a:t> </a:t>
            </a:r>
            <a:r>
              <a:rPr sz="900" b="1" spc="-10" dirty="0">
                <a:solidFill>
                  <a:srgbClr val="323537"/>
                </a:solidFill>
                <a:latin typeface="Montserrat SemiBold"/>
                <a:cs typeface="Montserrat SemiBold"/>
              </a:rPr>
              <a:t>Date:</a:t>
            </a:r>
            <a:r>
              <a:rPr sz="900" b="1" spc="-30"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spc="-20" dirty="0">
                <a:solidFill>
                  <a:srgbClr val="323537"/>
                </a:solidFill>
                <a:latin typeface="Montserrat"/>
                <a:cs typeface="Montserrat"/>
              </a:rPr>
              <a:t>used </a:t>
            </a:r>
            <a:r>
              <a:rPr sz="900" dirty="0">
                <a:solidFill>
                  <a:srgbClr val="323537"/>
                </a:solidFill>
                <a:latin typeface="Montserrat"/>
                <a:cs typeface="Montserrat"/>
              </a:rPr>
              <a:t>by</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purchase</a:t>
            </a:r>
            <a:r>
              <a:rPr sz="900" spc="-25" dirty="0">
                <a:solidFill>
                  <a:srgbClr val="323537"/>
                </a:solidFill>
                <a:latin typeface="Montserrat"/>
                <a:cs typeface="Montserrat"/>
              </a:rPr>
              <a:t> the </a:t>
            </a:r>
            <a:r>
              <a:rPr sz="900" dirty="0">
                <a:solidFill>
                  <a:srgbClr val="323537"/>
                </a:solidFill>
                <a:latin typeface="Montserrat"/>
                <a:cs typeface="Montserrat"/>
              </a:rPr>
              <a:t>Investments</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behalf</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starts.</a:t>
            </a:r>
            <a:endParaRPr sz="900" dirty="0">
              <a:latin typeface="Montserrat"/>
              <a:cs typeface="Montserrat"/>
            </a:endParaRPr>
          </a:p>
          <a:p>
            <a:pPr marL="12700" marR="93980">
              <a:lnSpc>
                <a:spcPct val="100000"/>
              </a:lnSpc>
              <a:spcBef>
                <a:spcPts val="850"/>
              </a:spcBef>
            </a:pPr>
            <a:r>
              <a:rPr sz="900" b="1" dirty="0">
                <a:solidFill>
                  <a:srgbClr val="323537"/>
                </a:solidFill>
                <a:latin typeface="Montserrat SemiBold"/>
                <a:cs typeface="Montserrat SemiBold"/>
              </a:rPr>
              <a:t>Start</a:t>
            </a:r>
            <a:r>
              <a:rPr sz="900" b="1" spc="-20" dirty="0">
                <a:solidFill>
                  <a:srgbClr val="323537"/>
                </a:solidFill>
                <a:latin typeface="Montserrat SemiBold"/>
                <a:cs typeface="Montserrat SemiBold"/>
              </a:rPr>
              <a:t> </a:t>
            </a:r>
            <a:r>
              <a:rPr sz="900" b="1" dirty="0">
                <a:solidFill>
                  <a:srgbClr val="323537"/>
                </a:solidFill>
                <a:latin typeface="Montserrat SemiBold"/>
                <a:cs typeface="Montserrat SemiBold"/>
              </a:rPr>
              <a:t>Level:</a:t>
            </a:r>
            <a:r>
              <a:rPr sz="900" b="1" spc="-20" dirty="0">
                <a:solidFill>
                  <a:srgbClr val="323537"/>
                </a:solidFill>
                <a:latin typeface="Montserrat SemiBold"/>
                <a:cs typeface="Montserrat SemiBold"/>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closing</a:t>
            </a:r>
            <a:r>
              <a:rPr sz="900" spc="-15" dirty="0">
                <a:solidFill>
                  <a:srgbClr val="323537"/>
                </a:solidFill>
                <a:latin typeface="Montserrat"/>
                <a:cs typeface="Montserrat"/>
              </a:rPr>
              <a:t> </a:t>
            </a:r>
            <a:r>
              <a:rPr sz="900" dirty="0">
                <a:solidFill>
                  <a:srgbClr val="323537"/>
                </a:solidFill>
                <a:latin typeface="Montserrat"/>
                <a:cs typeface="Montserrat"/>
              </a:rPr>
              <a:t>level</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Underlying(s)</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Strike</a:t>
            </a:r>
            <a:r>
              <a:rPr sz="900" spc="-20" dirty="0">
                <a:solidFill>
                  <a:srgbClr val="323537"/>
                </a:solidFill>
                <a:latin typeface="Montserrat"/>
                <a:cs typeface="Montserrat"/>
              </a:rPr>
              <a:t> </a:t>
            </a:r>
            <a:r>
              <a:rPr sz="900" spc="-10" dirty="0">
                <a:solidFill>
                  <a:srgbClr val="323537"/>
                </a:solidFill>
                <a:latin typeface="Montserrat"/>
                <a:cs typeface="Montserrat"/>
              </a:rPr>
              <a:t>Date.</a:t>
            </a:r>
            <a:endParaRPr sz="900" dirty="0">
              <a:latin typeface="Montserrat"/>
              <a:cs typeface="Montserrat"/>
            </a:endParaRPr>
          </a:p>
          <a:p>
            <a:pPr marL="12700" marR="153035">
              <a:lnSpc>
                <a:spcPct val="100000"/>
              </a:lnSpc>
              <a:spcBef>
                <a:spcPts val="850"/>
              </a:spcBef>
            </a:pPr>
            <a:r>
              <a:rPr sz="900" b="1" dirty="0">
                <a:solidFill>
                  <a:srgbClr val="323537"/>
                </a:solidFill>
                <a:latin typeface="Montserrat SemiBold"/>
                <a:cs typeface="Montserrat SemiBold"/>
              </a:rPr>
              <a:t>Subscription</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Period:</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period</a:t>
            </a:r>
            <a:r>
              <a:rPr sz="900" spc="-10" dirty="0">
                <a:solidFill>
                  <a:srgbClr val="323537"/>
                </a:solidFill>
                <a:latin typeface="Montserrat"/>
                <a:cs typeface="Montserrat"/>
              </a:rPr>
              <a:t> </a:t>
            </a:r>
            <a:r>
              <a:rPr sz="900" dirty="0">
                <a:solidFill>
                  <a:srgbClr val="323537"/>
                </a:solidFill>
                <a:latin typeface="Montserrat"/>
                <a:cs typeface="Montserrat"/>
              </a:rPr>
              <a:t>during</a:t>
            </a:r>
            <a:r>
              <a:rPr sz="900" spc="-10"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time</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 open for </a:t>
            </a:r>
            <a:r>
              <a:rPr sz="900" spc="-10" dirty="0">
                <a:solidFill>
                  <a:srgbClr val="323537"/>
                </a:solidFill>
                <a:latin typeface="Montserrat"/>
                <a:cs typeface="Montserrat"/>
              </a:rPr>
              <a:t>investment.</a:t>
            </a:r>
            <a:endParaRPr sz="900" dirty="0">
              <a:latin typeface="Montserrat"/>
              <a:cs typeface="Montserrat"/>
            </a:endParaRPr>
          </a:p>
          <a:p>
            <a:pPr marL="12700" marR="140335">
              <a:lnSpc>
                <a:spcPct val="100000"/>
              </a:lnSpc>
              <a:spcBef>
                <a:spcPts val="850"/>
              </a:spcBef>
            </a:pPr>
            <a:r>
              <a:rPr sz="900" b="1" dirty="0">
                <a:solidFill>
                  <a:srgbClr val="323537"/>
                </a:solidFill>
                <a:latin typeface="Montserrat SemiBold"/>
                <a:cs typeface="Montserrat SemiBold"/>
              </a:rPr>
              <a:t>Telephone</a:t>
            </a:r>
            <a:r>
              <a:rPr sz="900" b="1" spc="-20" dirty="0">
                <a:solidFill>
                  <a:srgbClr val="323537"/>
                </a:solidFill>
                <a:latin typeface="Montserrat SemiBold"/>
                <a:cs typeface="Montserrat SemiBold"/>
              </a:rPr>
              <a:t> </a:t>
            </a:r>
            <a:r>
              <a:rPr sz="900" b="1" dirty="0">
                <a:solidFill>
                  <a:srgbClr val="323537"/>
                </a:solidFill>
                <a:latin typeface="Montserrat SemiBold"/>
                <a:cs typeface="Montserrat SemiBold"/>
              </a:rPr>
              <a:t>Number:</a:t>
            </a:r>
            <a:r>
              <a:rPr sz="900" b="1" spc="-35" dirty="0">
                <a:solidFill>
                  <a:srgbClr val="323537"/>
                </a:solidFill>
                <a:latin typeface="Montserrat SemiBold"/>
                <a:cs typeface="Montserrat SemiBold"/>
              </a:rPr>
              <a:t> </a:t>
            </a:r>
            <a:r>
              <a:rPr sz="900" dirty="0">
                <a:solidFill>
                  <a:srgbClr val="323537"/>
                </a:solidFill>
                <a:latin typeface="Montserrat"/>
                <a:cs typeface="Montserrat"/>
              </a:rPr>
              <a:t>01253</a:t>
            </a:r>
            <a:r>
              <a:rPr sz="900" spc="-20" dirty="0">
                <a:solidFill>
                  <a:srgbClr val="323537"/>
                </a:solidFill>
                <a:latin typeface="Montserrat"/>
                <a:cs typeface="Montserrat"/>
              </a:rPr>
              <a:t> </a:t>
            </a:r>
            <a:r>
              <a:rPr sz="900" dirty="0">
                <a:solidFill>
                  <a:srgbClr val="323537"/>
                </a:solidFill>
                <a:latin typeface="Montserrat"/>
                <a:cs typeface="Montserrat"/>
              </a:rPr>
              <a:t>831165,</a:t>
            </a:r>
            <a:r>
              <a:rPr sz="900" spc="-20"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dirty="0">
                <a:solidFill>
                  <a:srgbClr val="323537"/>
                </a:solidFill>
                <a:latin typeface="Montserrat"/>
                <a:cs typeface="Montserrat"/>
              </a:rPr>
              <a:t>being</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James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telephone</a:t>
            </a:r>
            <a:r>
              <a:rPr sz="900" spc="-15" dirty="0">
                <a:solidFill>
                  <a:srgbClr val="323537"/>
                </a:solidFill>
                <a:latin typeface="Montserrat"/>
                <a:cs typeface="Montserrat"/>
              </a:rPr>
              <a:t> </a:t>
            </a:r>
            <a:r>
              <a:rPr sz="900" dirty="0">
                <a:solidFill>
                  <a:srgbClr val="323537"/>
                </a:solidFill>
                <a:latin typeface="Montserrat"/>
                <a:cs typeface="Montserrat"/>
              </a:rPr>
              <a:t>number</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used</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spc="-10" dirty="0">
                <a:solidFill>
                  <a:srgbClr val="323537"/>
                </a:solidFill>
                <a:latin typeface="Montserrat"/>
                <a:cs typeface="Montserrat"/>
              </a:rPr>
              <a:t>contacting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about</a:t>
            </a:r>
            <a:r>
              <a:rPr sz="900" spc="-15" dirty="0">
                <a:solidFill>
                  <a:srgbClr val="323537"/>
                </a:solidFill>
                <a:latin typeface="Montserrat"/>
                <a:cs typeface="Montserrat"/>
              </a:rPr>
              <a:t> </a:t>
            </a:r>
            <a:r>
              <a:rPr sz="900" dirty="0">
                <a:solidFill>
                  <a:srgbClr val="323537"/>
                </a:solidFill>
                <a:latin typeface="Montserrat"/>
                <a:cs typeface="Montserrat"/>
              </a:rPr>
              <a:t>IDAD</a:t>
            </a:r>
            <a:r>
              <a:rPr sz="900" spc="-10" dirty="0">
                <a:solidFill>
                  <a:srgbClr val="323537"/>
                </a:solidFill>
                <a:latin typeface="Montserrat"/>
                <a:cs typeface="Montserrat"/>
              </a:rPr>
              <a:t> Plans.</a:t>
            </a:r>
            <a:endParaRPr sz="900" dirty="0">
              <a:latin typeface="Montserrat"/>
              <a:cs typeface="Montserrat"/>
            </a:endParaRPr>
          </a:p>
          <a:p>
            <a:pPr marL="12700" marR="32384" algn="just">
              <a:lnSpc>
                <a:spcPct val="100000"/>
              </a:lnSpc>
              <a:spcBef>
                <a:spcPts val="850"/>
              </a:spcBef>
            </a:pPr>
            <a:r>
              <a:rPr sz="900" b="1" spc="-10" dirty="0">
                <a:solidFill>
                  <a:srgbClr val="323537"/>
                </a:solidFill>
                <a:latin typeface="Montserrat SemiBold"/>
                <a:cs typeface="Montserrat SemiBold"/>
              </a:rPr>
              <a:t>Terms</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and</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Conditions:</a:t>
            </a:r>
            <a:r>
              <a:rPr sz="900" b="1" spc="-30" dirty="0">
                <a:solidFill>
                  <a:srgbClr val="323537"/>
                </a:solidFill>
                <a:latin typeface="Montserrat SemiBold"/>
                <a:cs typeface="Montserrat SemiBold"/>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 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following</a:t>
            </a:r>
            <a:r>
              <a:rPr sz="900" spc="-10" dirty="0">
                <a:solidFill>
                  <a:srgbClr val="323537"/>
                </a:solidFill>
                <a:latin typeface="Montserrat"/>
                <a:cs typeface="Montserrat"/>
              </a:rPr>
              <a:t> pages.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form</a:t>
            </a:r>
            <a:r>
              <a:rPr sz="900" spc="-5" dirty="0">
                <a:solidFill>
                  <a:srgbClr val="323537"/>
                </a:solidFill>
                <a:latin typeface="Montserrat"/>
                <a:cs typeface="Montserrat"/>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Brochure.</a:t>
            </a:r>
            <a:endParaRPr sz="900" dirty="0">
              <a:latin typeface="Montserrat"/>
              <a:cs typeface="Montserrat"/>
            </a:endParaRPr>
          </a:p>
          <a:p>
            <a:pPr marL="12700" marR="90170" algn="just">
              <a:lnSpc>
                <a:spcPct val="100000"/>
              </a:lnSpc>
              <a:spcBef>
                <a:spcPts val="850"/>
              </a:spcBef>
            </a:pPr>
            <a:r>
              <a:rPr sz="900" b="1" dirty="0">
                <a:solidFill>
                  <a:srgbClr val="323537"/>
                </a:solidFill>
                <a:latin typeface="Montserrat SemiBold"/>
                <a:cs typeface="Montserrat SemiBold"/>
              </a:rPr>
              <a:t>Underlying</a:t>
            </a:r>
            <a:r>
              <a:rPr sz="900" b="1" spc="-15" dirty="0">
                <a:solidFill>
                  <a:srgbClr val="323537"/>
                </a:solidFill>
                <a:latin typeface="Montserrat SemiBold"/>
                <a:cs typeface="Montserrat SemiBold"/>
              </a:rPr>
              <a:t> </a:t>
            </a:r>
            <a:r>
              <a:rPr sz="900" b="1" dirty="0">
                <a:solidFill>
                  <a:srgbClr val="323537"/>
                </a:solidFill>
                <a:latin typeface="Montserrat SemiBold"/>
                <a:cs typeface="Montserrat SemiBold"/>
              </a:rPr>
              <a:t>Indices:</a:t>
            </a:r>
            <a:r>
              <a:rPr sz="900" b="1" spc="-25" dirty="0">
                <a:solidFill>
                  <a:srgbClr val="323537"/>
                </a:solidFill>
                <a:latin typeface="Montserrat SemiBold"/>
                <a:cs typeface="Montserrat SemiBold"/>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asset,</a:t>
            </a:r>
            <a:r>
              <a:rPr sz="900" spc="-10" dirty="0">
                <a:solidFill>
                  <a:srgbClr val="323537"/>
                </a:solidFill>
                <a:latin typeface="Montserrat"/>
                <a:cs typeface="Montserrat"/>
              </a:rPr>
              <a:t> </a:t>
            </a:r>
            <a:r>
              <a:rPr sz="900" dirty="0">
                <a:solidFill>
                  <a:srgbClr val="323537"/>
                </a:solidFill>
                <a:latin typeface="Montserrat"/>
                <a:cs typeface="Montserrat"/>
              </a:rPr>
              <a:t>asset</a:t>
            </a:r>
            <a:r>
              <a:rPr sz="900" spc="-10" dirty="0">
                <a:solidFill>
                  <a:srgbClr val="323537"/>
                </a:solidFill>
                <a:latin typeface="Montserrat"/>
                <a:cs typeface="Montserrat"/>
              </a:rPr>
              <a:t> </a:t>
            </a:r>
            <a:r>
              <a:rPr sz="900" dirty="0">
                <a:solidFill>
                  <a:srgbClr val="323537"/>
                </a:solidFill>
                <a:latin typeface="Montserrat"/>
                <a:cs typeface="Montserrat"/>
              </a:rPr>
              <a:t>class,</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Indices</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performance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10" dirty="0">
                <a:solidFill>
                  <a:srgbClr val="323537"/>
                </a:solidFill>
                <a:latin typeface="Montserrat"/>
                <a:cs typeface="Montserrat"/>
              </a:rPr>
              <a:t>depends.</a:t>
            </a:r>
            <a:endParaRPr sz="900" dirty="0">
              <a:latin typeface="Montserrat"/>
              <a:cs typeface="Montserrat"/>
            </a:endParaRPr>
          </a:p>
          <a:p>
            <a:pPr marL="12700" algn="just">
              <a:lnSpc>
                <a:spcPct val="100000"/>
              </a:lnSpc>
              <a:spcBef>
                <a:spcPts val="850"/>
              </a:spcBef>
            </a:pPr>
            <a:r>
              <a:rPr sz="900" b="1" spc="-10" dirty="0">
                <a:solidFill>
                  <a:srgbClr val="323537"/>
                </a:solidFill>
                <a:latin typeface="Montserrat SemiBold"/>
                <a:cs typeface="Montserrat SemiBold"/>
              </a:rPr>
              <a:t>Website:</a:t>
            </a:r>
            <a:r>
              <a:rPr sz="900" b="1" spc="-45" dirty="0">
                <a:solidFill>
                  <a:srgbClr val="323537"/>
                </a:solidFill>
                <a:latin typeface="Montserrat SemiBold"/>
                <a:cs typeface="Montserrat SemiBold"/>
              </a:rPr>
              <a:t> </a:t>
            </a:r>
            <a:r>
              <a:rPr sz="900" dirty="0">
                <a:solidFill>
                  <a:srgbClr val="323537"/>
                </a:solidFill>
                <a:latin typeface="Montserrat"/>
                <a:hlinkClick r:id="rId2">
                  <a:extLst>
                    <a:ext uri="{A12FA001-AC4F-418D-AE19-62706E023703}">
                      <ahyp:hlinkClr xmlns:ahyp="http://schemas.microsoft.com/office/drawing/2018/hyperlinkcolor" val="tx"/>
                    </a:ext>
                  </a:extLst>
                </a:hlinkClick>
              </a:rPr>
              <a:t>www.jbrearley.co.uk</a:t>
            </a:r>
            <a:endParaRPr sz="900" dirty="0">
              <a:solidFill>
                <a:srgbClr val="323537"/>
              </a:solidFill>
              <a:latin typeface="Montserrat"/>
            </a:endParaRPr>
          </a:p>
          <a:p>
            <a:pPr marL="12700" marR="5080">
              <a:lnSpc>
                <a:spcPct val="100000"/>
              </a:lnSpc>
              <a:spcBef>
                <a:spcPts val="850"/>
              </a:spcBef>
            </a:pPr>
            <a:r>
              <a:rPr sz="900" dirty="0">
                <a:solidFill>
                  <a:srgbClr val="323537"/>
                </a:solidFill>
                <a:latin typeface="Montserrat"/>
              </a:rPr>
              <a:t>Web Portal: a secure portal where clients </a:t>
            </a:r>
            <a:r>
              <a:rPr sz="900" dirty="0">
                <a:solidFill>
                  <a:srgbClr val="323537"/>
                </a:solidFill>
                <a:latin typeface="Montserrat"/>
                <a:cs typeface="Montserrat"/>
              </a:rPr>
              <a:t>can</a:t>
            </a:r>
            <a:r>
              <a:rPr sz="900" spc="-15" dirty="0">
                <a:solidFill>
                  <a:srgbClr val="323537"/>
                </a:solidFill>
                <a:latin typeface="Montserrat"/>
                <a:cs typeface="Montserrat"/>
              </a:rPr>
              <a:t> </a:t>
            </a:r>
            <a:r>
              <a:rPr sz="900" spc="-10" dirty="0">
                <a:solidFill>
                  <a:srgbClr val="323537"/>
                </a:solidFill>
                <a:latin typeface="Montserrat"/>
                <a:cs typeface="Montserrat"/>
              </a:rPr>
              <a:t>access </a:t>
            </a:r>
            <a:r>
              <a:rPr sz="900" dirty="0">
                <a:solidFill>
                  <a:srgbClr val="323537"/>
                </a:solidFill>
                <a:latin typeface="Montserrat"/>
                <a:cs typeface="Montserrat"/>
              </a:rPr>
              <a:t>valuations,</a:t>
            </a:r>
            <a:r>
              <a:rPr sz="900" spc="-15" dirty="0">
                <a:solidFill>
                  <a:srgbClr val="323537"/>
                </a:solidFill>
                <a:latin typeface="Montserrat"/>
                <a:cs typeface="Montserrat"/>
              </a:rPr>
              <a:t> </a:t>
            </a:r>
            <a:r>
              <a:rPr sz="900" dirty="0">
                <a:solidFill>
                  <a:srgbClr val="323537"/>
                </a:solidFill>
                <a:latin typeface="Montserrat"/>
                <a:cs typeface="Montserrat"/>
              </a:rPr>
              <a:t>statements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spc="-10" dirty="0">
                <a:solidFill>
                  <a:srgbClr val="323537"/>
                </a:solidFill>
                <a:latin typeface="Montserrat"/>
                <a:cs typeface="Montserrat"/>
              </a:rPr>
              <a:t>other </a:t>
            </a:r>
            <a:r>
              <a:rPr sz="900" dirty="0">
                <a:solidFill>
                  <a:srgbClr val="323537"/>
                </a:solidFill>
                <a:latin typeface="Montserrat"/>
                <a:cs typeface="Montserrat"/>
              </a:rPr>
              <a:t>documents</a:t>
            </a:r>
            <a:r>
              <a:rPr sz="900" spc="-10" dirty="0">
                <a:solidFill>
                  <a:srgbClr val="323537"/>
                </a:solidFill>
                <a:latin typeface="Montserrat"/>
                <a:cs typeface="Montserrat"/>
              </a:rPr>
              <a:t> </a:t>
            </a:r>
            <a:r>
              <a:rPr sz="900" dirty="0">
                <a:solidFill>
                  <a:srgbClr val="323537"/>
                </a:solidFill>
                <a:latin typeface="Montserrat"/>
                <a:cs typeface="Montserrat"/>
              </a:rPr>
              <a:t>using</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password</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receipt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email</a:t>
            </a:r>
            <a:r>
              <a:rPr sz="900" spc="-10" dirty="0">
                <a:solidFill>
                  <a:srgbClr val="323537"/>
                </a:solidFill>
                <a:latin typeface="Montserrat"/>
                <a:cs typeface="Montserrat"/>
              </a:rPr>
              <a:t> </a:t>
            </a:r>
            <a:r>
              <a:rPr sz="900" dirty="0">
                <a:solidFill>
                  <a:srgbClr val="323537"/>
                </a:solidFill>
                <a:latin typeface="Montserrat"/>
                <a:cs typeface="Montserrat"/>
              </a:rPr>
              <a:t>address.</a:t>
            </a:r>
            <a:r>
              <a:rPr sz="900" spc="-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provide</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valid</a:t>
            </a:r>
            <a:r>
              <a:rPr sz="900" spc="-10"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dirty="0">
                <a:solidFill>
                  <a:srgbClr val="323537"/>
                </a:solidFill>
                <a:latin typeface="Montserrat"/>
                <a:cs typeface="Montserrat"/>
              </a:rPr>
              <a:t>address</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supplied</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password</a:t>
            </a:r>
            <a:r>
              <a:rPr sz="900" spc="-25" dirty="0">
                <a:solidFill>
                  <a:srgbClr val="323537"/>
                </a:solidFill>
                <a:latin typeface="Montserrat"/>
                <a:cs typeface="Montserrat"/>
              </a:rPr>
              <a:t> </a:t>
            </a:r>
            <a:r>
              <a:rPr sz="900" dirty="0">
                <a:solidFill>
                  <a:srgbClr val="323537"/>
                </a:solidFill>
                <a:latin typeface="Montserrat"/>
                <a:cs typeface="Montserrat"/>
              </a:rPr>
              <a:t>which</a:t>
            </a:r>
            <a:r>
              <a:rPr sz="900" spc="-25" dirty="0">
                <a:solidFill>
                  <a:srgbClr val="323537"/>
                </a:solidFill>
                <a:latin typeface="Montserrat"/>
                <a:cs typeface="Montserrat"/>
              </a:rPr>
              <a:t> </a:t>
            </a:r>
            <a:r>
              <a:rPr sz="900" dirty="0">
                <a:solidFill>
                  <a:srgbClr val="323537"/>
                </a:solidFill>
                <a:latin typeface="Montserrat"/>
                <a:cs typeface="Montserrat"/>
              </a:rPr>
              <a:t>will</a:t>
            </a:r>
            <a:r>
              <a:rPr sz="900" spc="-20" dirty="0">
                <a:solidFill>
                  <a:srgbClr val="323537"/>
                </a:solidFill>
                <a:latin typeface="Montserrat"/>
                <a:cs typeface="Montserrat"/>
              </a:rPr>
              <a:t> </a:t>
            </a:r>
            <a:r>
              <a:rPr sz="900" dirty="0">
                <a:solidFill>
                  <a:srgbClr val="323537"/>
                </a:solidFill>
                <a:latin typeface="Montserrat"/>
                <a:cs typeface="Montserrat"/>
              </a:rPr>
              <a:t>enable</a:t>
            </a:r>
            <a:r>
              <a:rPr sz="900" spc="-25"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access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Web</a:t>
            </a:r>
            <a:r>
              <a:rPr sz="900" spc="-20" dirty="0">
                <a:solidFill>
                  <a:srgbClr val="323537"/>
                </a:solidFill>
                <a:latin typeface="Montserrat"/>
                <a:cs typeface="Montserrat"/>
              </a:rPr>
              <a:t> </a:t>
            </a:r>
            <a:r>
              <a:rPr sz="900" spc="-10" dirty="0">
                <a:solidFill>
                  <a:srgbClr val="323537"/>
                </a:solidFill>
                <a:latin typeface="Montserrat"/>
                <a:cs typeface="Montserrat"/>
              </a:rPr>
              <a:t>Portal.</a:t>
            </a:r>
            <a:endParaRPr sz="900" dirty="0">
              <a:latin typeface="Montserrat"/>
              <a:cs typeface="Montserrat"/>
            </a:endParaRPr>
          </a:p>
        </p:txBody>
      </p:sp>
      <p:sp>
        <p:nvSpPr>
          <p:cNvPr id="4" name="object 4"/>
          <p:cNvSpPr/>
          <p:nvPr/>
        </p:nvSpPr>
        <p:spPr>
          <a:xfrm>
            <a:off x="5305299" y="1223273"/>
            <a:ext cx="2254885" cy="4687570"/>
          </a:xfrm>
          <a:custGeom>
            <a:avLst/>
            <a:gdLst/>
            <a:ahLst/>
            <a:cxnLst/>
            <a:rect l="l" t="t" r="r" b="b"/>
            <a:pathLst>
              <a:path w="2254884" h="4687570">
                <a:moveTo>
                  <a:pt x="2254705" y="0"/>
                </a:moveTo>
                <a:lnTo>
                  <a:pt x="2209639" y="19385"/>
                </a:lnTo>
                <a:lnTo>
                  <a:pt x="2171935" y="43323"/>
                </a:lnTo>
                <a:lnTo>
                  <a:pt x="2137274" y="73246"/>
                </a:lnTo>
                <a:lnTo>
                  <a:pt x="89768" y="2120753"/>
                </a:lnTo>
                <a:lnTo>
                  <a:pt x="59845" y="2155414"/>
                </a:lnTo>
                <a:lnTo>
                  <a:pt x="35907" y="2193116"/>
                </a:lnTo>
                <a:lnTo>
                  <a:pt x="17953" y="2233184"/>
                </a:lnTo>
                <a:lnTo>
                  <a:pt x="5984" y="2274942"/>
                </a:lnTo>
                <a:lnTo>
                  <a:pt x="0" y="2317714"/>
                </a:lnTo>
                <a:lnTo>
                  <a:pt x="0" y="2360824"/>
                </a:lnTo>
                <a:lnTo>
                  <a:pt x="5984" y="2403596"/>
                </a:lnTo>
                <a:lnTo>
                  <a:pt x="17953" y="2445354"/>
                </a:lnTo>
                <a:lnTo>
                  <a:pt x="35907" y="2485422"/>
                </a:lnTo>
                <a:lnTo>
                  <a:pt x="59845" y="2523124"/>
                </a:lnTo>
                <a:lnTo>
                  <a:pt x="89768" y="2557785"/>
                </a:lnTo>
                <a:lnTo>
                  <a:pt x="2151092" y="4619110"/>
                </a:lnTo>
                <a:lnTo>
                  <a:pt x="2185750" y="4649029"/>
                </a:lnTo>
                <a:lnTo>
                  <a:pt x="2223451" y="4672965"/>
                </a:lnTo>
                <a:lnTo>
                  <a:pt x="2254705" y="4686968"/>
                </a:lnTo>
                <a:lnTo>
                  <a:pt x="2254705" y="0"/>
                </a:lnTo>
                <a:close/>
              </a:path>
            </a:pathLst>
          </a:custGeom>
          <a:solidFill>
            <a:srgbClr val="3E8B73">
              <a:alpha val="5000"/>
            </a:srgbClr>
          </a:solidFill>
        </p:spPr>
        <p:txBody>
          <a:bodyPr wrap="square" lIns="0" tIns="0" rIns="0" bIns="0" rtlCol="0"/>
          <a:lstStyle/>
          <a:p>
            <a:endParaRPr/>
          </a:p>
        </p:txBody>
      </p:sp>
      <p:sp>
        <p:nvSpPr>
          <p:cNvPr id="5" name="object 5"/>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18</a:t>
            </a:fld>
            <a:endParaRPr spc="-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0798"/>
            <a:ext cx="6632575"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ADMINISTRATOR</a:t>
            </a:r>
            <a:r>
              <a:rPr sz="1600" b="1" spc="-25" dirty="0">
                <a:solidFill>
                  <a:srgbClr val="3E8B73"/>
                </a:solidFill>
                <a:latin typeface="Montserrat"/>
                <a:cs typeface="Montserrat"/>
              </a:rPr>
              <a:t> </a:t>
            </a:r>
            <a:r>
              <a:rPr sz="1600" b="1" dirty="0">
                <a:solidFill>
                  <a:srgbClr val="3E8B73"/>
                </a:solidFill>
                <a:latin typeface="Montserrat"/>
                <a:cs typeface="Montserrat"/>
              </a:rPr>
              <a:t>AND</a:t>
            </a:r>
            <a:r>
              <a:rPr sz="1600" b="1" spc="-25" dirty="0">
                <a:solidFill>
                  <a:srgbClr val="3E8B73"/>
                </a:solidFill>
                <a:latin typeface="Montserrat"/>
                <a:cs typeface="Montserrat"/>
              </a:rPr>
              <a:t> </a:t>
            </a:r>
            <a:r>
              <a:rPr sz="1600" b="1" dirty="0">
                <a:solidFill>
                  <a:srgbClr val="3E8B73"/>
                </a:solidFill>
                <a:latin typeface="Montserrat"/>
                <a:cs typeface="Montserrat"/>
              </a:rPr>
              <a:t>CUSTODIAN</a:t>
            </a:r>
            <a:r>
              <a:rPr sz="1600" b="1" spc="-25" dirty="0">
                <a:solidFill>
                  <a:srgbClr val="3E8B73"/>
                </a:solidFill>
                <a:latin typeface="Montserrat"/>
                <a:cs typeface="Montserrat"/>
              </a:rPr>
              <a:t> </a:t>
            </a:r>
            <a:r>
              <a:rPr sz="1600" b="1" dirty="0">
                <a:solidFill>
                  <a:srgbClr val="3E8B73"/>
                </a:solidFill>
                <a:latin typeface="Montserrat"/>
                <a:cs typeface="Montserrat"/>
              </a:rPr>
              <a:t>-</a:t>
            </a:r>
            <a:r>
              <a:rPr sz="1600" b="1" spc="-25" dirty="0">
                <a:solidFill>
                  <a:srgbClr val="3E8B73"/>
                </a:solidFill>
                <a:latin typeface="Montserrat"/>
                <a:cs typeface="Montserrat"/>
              </a:rPr>
              <a:t> </a:t>
            </a:r>
            <a:r>
              <a:rPr sz="1600" b="1" dirty="0">
                <a:solidFill>
                  <a:srgbClr val="3E8B73"/>
                </a:solidFill>
                <a:latin typeface="Montserrat"/>
                <a:cs typeface="Montserrat"/>
              </a:rPr>
              <a:t>TERMS</a:t>
            </a:r>
            <a:r>
              <a:rPr sz="1600" b="1" spc="-25" dirty="0">
                <a:solidFill>
                  <a:srgbClr val="3E8B73"/>
                </a:solidFill>
                <a:latin typeface="Montserrat"/>
                <a:cs typeface="Montserrat"/>
              </a:rPr>
              <a:t> </a:t>
            </a:r>
            <a:r>
              <a:rPr sz="1600" b="1" dirty="0">
                <a:solidFill>
                  <a:srgbClr val="3E8B73"/>
                </a:solidFill>
                <a:latin typeface="Montserrat"/>
                <a:cs typeface="Montserrat"/>
              </a:rPr>
              <a:t>AND</a:t>
            </a:r>
            <a:r>
              <a:rPr sz="1600" b="1" spc="-25" dirty="0">
                <a:solidFill>
                  <a:srgbClr val="3E8B73"/>
                </a:solidFill>
                <a:latin typeface="Montserrat"/>
                <a:cs typeface="Montserrat"/>
              </a:rPr>
              <a:t> </a:t>
            </a:r>
            <a:r>
              <a:rPr sz="1600" b="1" spc="-10" dirty="0">
                <a:solidFill>
                  <a:srgbClr val="3E8B73"/>
                </a:solidFill>
                <a:latin typeface="Montserrat"/>
                <a:cs typeface="Montserrat"/>
              </a:rPr>
              <a:t>CONDITIONS</a:t>
            </a:r>
            <a:endParaRPr sz="1600">
              <a:latin typeface="Montserrat"/>
              <a:cs typeface="Montserrat"/>
            </a:endParaRPr>
          </a:p>
        </p:txBody>
      </p:sp>
      <p:sp>
        <p:nvSpPr>
          <p:cNvPr id="3" name="object 3"/>
          <p:cNvSpPr txBox="1"/>
          <p:nvPr/>
        </p:nvSpPr>
        <p:spPr>
          <a:xfrm>
            <a:off x="347300" y="809525"/>
            <a:ext cx="3331210" cy="2736215"/>
          </a:xfrm>
          <a:prstGeom prst="rect">
            <a:avLst/>
          </a:prstGeom>
        </p:spPr>
        <p:txBody>
          <a:bodyPr vert="horz" wrap="square" lIns="0" tIns="12700" rIns="0" bIns="0" rtlCol="0">
            <a:spAutoFit/>
          </a:bodyPr>
          <a:lstStyle/>
          <a:p>
            <a:pPr marL="228600" indent="-215900">
              <a:lnSpc>
                <a:spcPct val="100000"/>
              </a:lnSpc>
              <a:spcBef>
                <a:spcPts val="100"/>
              </a:spcBef>
              <a:buAutoNum type="arabicPeriod"/>
              <a:tabLst>
                <a:tab pos="228600" algn="l"/>
              </a:tabLst>
            </a:pPr>
            <a:r>
              <a:rPr sz="1100" b="1" spc="-10" dirty="0">
                <a:solidFill>
                  <a:srgbClr val="3E8B73"/>
                </a:solidFill>
                <a:latin typeface="Montserrat SemiBold"/>
                <a:cs typeface="Montserrat SemiBold"/>
              </a:rPr>
              <a:t>Introduction</a:t>
            </a:r>
            <a:endParaRPr sz="1100">
              <a:latin typeface="Montserrat SemiBold"/>
              <a:cs typeface="Montserrat SemiBold"/>
            </a:endParaRPr>
          </a:p>
          <a:p>
            <a:pPr marL="228600" marR="17780" lvl="1" indent="-216535">
              <a:lnSpc>
                <a:spcPct val="100000"/>
              </a:lnSpc>
              <a:spcBef>
                <a:spcPts val="810"/>
              </a:spcBef>
              <a:buClr>
                <a:srgbClr val="3E8B73"/>
              </a:buClr>
              <a:buFont typeface="Montserrat SemiBold"/>
              <a:buAutoNum type="alphaLcPeriod"/>
              <a:tabLst>
                <a:tab pos="228600" algn="l"/>
              </a:tabLst>
            </a:pP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apply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administered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James</a:t>
            </a:r>
            <a:r>
              <a:rPr sz="900" spc="-5" dirty="0">
                <a:solidFill>
                  <a:srgbClr val="323537"/>
                </a:solidFill>
                <a:latin typeface="Montserrat"/>
                <a:cs typeface="Montserrat"/>
              </a:rPr>
              <a:t> </a:t>
            </a:r>
            <a:r>
              <a:rPr sz="900" spc="-10" dirty="0">
                <a:solidFill>
                  <a:srgbClr val="323537"/>
                </a:solidFill>
                <a:latin typeface="Montserrat"/>
                <a:cs typeface="Montserrat"/>
              </a:rPr>
              <a:t>Brearley.</a:t>
            </a:r>
            <a:r>
              <a:rPr sz="900" spc="-5" dirty="0">
                <a:solidFill>
                  <a:srgbClr val="323537"/>
                </a:solidFill>
                <a:latin typeface="Montserrat"/>
                <a:cs typeface="Montserrat"/>
              </a:rPr>
              <a:t> </a:t>
            </a:r>
            <a:r>
              <a:rPr sz="900" spc="-1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spc="-20" dirty="0">
                <a:solidFill>
                  <a:srgbClr val="323537"/>
                </a:solidFill>
                <a:latin typeface="Montserrat"/>
                <a:cs typeface="Montserrat"/>
              </a:rPr>
              <a:t>have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features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risks</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5"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Brochure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5" dirty="0">
                <a:solidFill>
                  <a:srgbClr val="323537"/>
                </a:solidFill>
                <a:latin typeface="Montserrat"/>
                <a:cs typeface="Montserrat"/>
              </a:rPr>
              <a:t> </a:t>
            </a:r>
            <a:r>
              <a:rPr sz="900" dirty="0">
                <a:solidFill>
                  <a:srgbClr val="323537"/>
                </a:solidFill>
                <a:latin typeface="Montserrat"/>
                <a:cs typeface="Montserrat"/>
              </a:rPr>
              <a:t>read</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documents.</a:t>
            </a:r>
            <a:endParaRPr sz="900">
              <a:latin typeface="Montserrat"/>
              <a:cs typeface="Montserrat"/>
            </a:endParaRPr>
          </a:p>
          <a:p>
            <a:pPr marL="228600" marR="13335" lvl="1"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Where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 is</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be held</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5" dirty="0">
                <a:solidFill>
                  <a:srgbClr val="323537"/>
                </a:solidFill>
                <a:latin typeface="Montserrat"/>
                <a:cs typeface="Montserrat"/>
              </a:rPr>
              <a:t> </a:t>
            </a:r>
            <a:r>
              <a:rPr sz="900" dirty="0">
                <a:solidFill>
                  <a:srgbClr val="323537"/>
                </a:solidFill>
                <a:latin typeface="Montserrat"/>
                <a:cs typeface="Montserrat"/>
              </a:rPr>
              <a:t>an ISA,</a:t>
            </a:r>
            <a:r>
              <a:rPr sz="900" spc="-5" dirty="0">
                <a:solidFill>
                  <a:srgbClr val="323537"/>
                </a:solidFill>
                <a:latin typeface="Montserrat"/>
                <a:cs typeface="Montserrat"/>
              </a:rPr>
              <a:t> </a:t>
            </a:r>
            <a:r>
              <a:rPr sz="900" spc="-10" dirty="0">
                <a:solidFill>
                  <a:srgbClr val="323537"/>
                </a:solidFill>
                <a:latin typeface="Montserrat"/>
                <a:cs typeface="Montserrat"/>
              </a:rPr>
              <a:t>James </a:t>
            </a:r>
            <a:r>
              <a:rPr sz="900" dirty="0">
                <a:solidFill>
                  <a:srgbClr val="323537"/>
                </a:solidFill>
                <a:latin typeface="Montserrat"/>
                <a:cs typeface="Montserrat"/>
              </a:rPr>
              <a:t>Brearley</a:t>
            </a:r>
            <a:r>
              <a:rPr sz="900" spc="-25" dirty="0">
                <a:solidFill>
                  <a:srgbClr val="323537"/>
                </a:solidFill>
                <a:latin typeface="Montserrat"/>
                <a:cs typeface="Montserrat"/>
              </a:rPr>
              <a:t> </a:t>
            </a:r>
            <a:r>
              <a:rPr sz="900" dirty="0">
                <a:solidFill>
                  <a:srgbClr val="323537"/>
                </a:solidFill>
                <a:latin typeface="Montserrat"/>
                <a:cs typeface="Montserrat"/>
              </a:rPr>
              <a:t>is</a:t>
            </a:r>
            <a:r>
              <a:rPr sz="900" spc="-20" dirty="0">
                <a:solidFill>
                  <a:srgbClr val="323537"/>
                </a:solidFill>
                <a:latin typeface="Montserrat"/>
                <a:cs typeface="Montserrat"/>
              </a:rPr>
              <a:t> </a:t>
            </a:r>
            <a:r>
              <a:rPr sz="900" dirty="0">
                <a:solidFill>
                  <a:srgbClr val="323537"/>
                </a:solidFill>
                <a:latin typeface="Montserrat"/>
                <a:cs typeface="Montserrat"/>
              </a:rPr>
              <a:t>approved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dirty="0">
                <a:solidFill>
                  <a:srgbClr val="323537"/>
                </a:solidFill>
                <a:latin typeface="Montserrat"/>
                <a:cs typeface="Montserrat"/>
              </a:rPr>
              <a:t>HM</a:t>
            </a:r>
            <a:r>
              <a:rPr sz="900" spc="-20" dirty="0">
                <a:solidFill>
                  <a:srgbClr val="323537"/>
                </a:solidFill>
                <a:latin typeface="Montserrat"/>
                <a:cs typeface="Montserrat"/>
              </a:rPr>
              <a:t> </a:t>
            </a:r>
            <a:r>
              <a:rPr sz="900" dirty="0">
                <a:solidFill>
                  <a:srgbClr val="323537"/>
                </a:solidFill>
                <a:latin typeface="Montserrat"/>
                <a:cs typeface="Montserrat"/>
              </a:rPr>
              <a:t>Revenue</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spc="-10" dirty="0">
                <a:solidFill>
                  <a:srgbClr val="323537"/>
                </a:solidFill>
                <a:latin typeface="Montserrat"/>
                <a:cs typeface="Montserrat"/>
              </a:rPr>
              <a:t>Customs </a:t>
            </a:r>
            <a:r>
              <a:rPr sz="900" dirty="0">
                <a:solidFill>
                  <a:srgbClr val="323537"/>
                </a:solidFill>
                <a:latin typeface="Montserrat"/>
                <a:cs typeface="Montserrat"/>
              </a:rPr>
              <a:t>(HMRC)</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capacity</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administer an ISA in </a:t>
            </a:r>
            <a:r>
              <a:rPr sz="900" spc="-10" dirty="0">
                <a:solidFill>
                  <a:srgbClr val="323537"/>
                </a:solidFill>
                <a:latin typeface="Montserrat"/>
                <a:cs typeface="Montserrat"/>
              </a:rPr>
              <a:t>accordance</a:t>
            </a:r>
            <a:r>
              <a:rPr sz="900" dirty="0">
                <a:solidFill>
                  <a:srgbClr val="323537"/>
                </a:solidFill>
                <a:latin typeface="Montserrat"/>
                <a:cs typeface="Montserrat"/>
              </a:rPr>
              <a:t> with the </a:t>
            </a:r>
            <a:r>
              <a:rPr sz="900" spc="-10" dirty="0">
                <a:solidFill>
                  <a:srgbClr val="323537"/>
                </a:solidFill>
                <a:latin typeface="Montserrat"/>
                <a:cs typeface="Montserrat"/>
              </a:rPr>
              <a:t>Individual </a:t>
            </a:r>
            <a:r>
              <a:rPr sz="900" dirty="0">
                <a:solidFill>
                  <a:srgbClr val="323537"/>
                </a:solidFill>
                <a:latin typeface="Montserrat"/>
                <a:cs typeface="Montserrat"/>
              </a:rPr>
              <a:t>Savings</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Regulations</a:t>
            </a:r>
            <a:r>
              <a:rPr sz="900" spc="-15" dirty="0">
                <a:solidFill>
                  <a:srgbClr val="323537"/>
                </a:solidFill>
                <a:latin typeface="Montserrat"/>
                <a:cs typeface="Montserrat"/>
              </a:rPr>
              <a:t> </a:t>
            </a:r>
            <a:r>
              <a:rPr sz="900" dirty="0">
                <a:solidFill>
                  <a:srgbClr val="323537"/>
                </a:solidFill>
                <a:latin typeface="Montserrat"/>
                <a:cs typeface="Montserrat"/>
              </a:rPr>
              <a:t>1998</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Regulations”),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as subsequently amended.</a:t>
            </a:r>
            <a:r>
              <a:rPr sz="900" spc="-5" dirty="0">
                <a:solidFill>
                  <a:srgbClr val="323537"/>
                </a:solidFill>
                <a:latin typeface="Montserrat"/>
                <a:cs typeface="Montserrat"/>
              </a:rPr>
              <a:t> </a:t>
            </a:r>
            <a:r>
              <a:rPr sz="900" dirty="0">
                <a:solidFill>
                  <a:srgbClr val="323537"/>
                </a:solidFill>
                <a:latin typeface="Montserrat"/>
                <a:cs typeface="Montserrat"/>
              </a:rPr>
              <a:t>In the case</a:t>
            </a:r>
            <a:r>
              <a:rPr sz="900" spc="-5" dirty="0">
                <a:solidFill>
                  <a:srgbClr val="323537"/>
                </a:solidFill>
                <a:latin typeface="Montserrat"/>
                <a:cs typeface="Montserrat"/>
              </a:rPr>
              <a:t> </a:t>
            </a:r>
            <a:r>
              <a:rPr sz="900" dirty="0">
                <a:solidFill>
                  <a:srgbClr val="323537"/>
                </a:solidFill>
                <a:latin typeface="Montserrat"/>
                <a:cs typeface="Montserrat"/>
              </a:rPr>
              <a:t>of </a:t>
            </a:r>
            <a:r>
              <a:rPr sz="900" spc="-25" dirty="0">
                <a:solidFill>
                  <a:srgbClr val="323537"/>
                </a:solidFill>
                <a:latin typeface="Montserrat"/>
                <a:cs typeface="Montserrat"/>
              </a:rPr>
              <a:t>an </a:t>
            </a:r>
            <a:r>
              <a:rPr sz="900" spc="-10" dirty="0">
                <a:solidFill>
                  <a:srgbClr val="323537"/>
                </a:solidFill>
                <a:latin typeface="Montserrat"/>
                <a:cs typeface="Montserrat"/>
              </a:rPr>
              <a:t>inconsistency</a:t>
            </a:r>
            <a:r>
              <a:rPr sz="900" spc="5" dirty="0">
                <a:solidFill>
                  <a:srgbClr val="323537"/>
                </a:solidFill>
                <a:latin typeface="Montserrat"/>
                <a:cs typeface="Montserrat"/>
              </a:rPr>
              <a:t> </a:t>
            </a:r>
            <a:r>
              <a:rPr sz="900" dirty="0">
                <a:solidFill>
                  <a:srgbClr val="323537"/>
                </a:solidFill>
                <a:latin typeface="Montserrat"/>
                <a:cs typeface="Montserrat"/>
              </a:rPr>
              <a:t>between these</a:t>
            </a:r>
            <a:r>
              <a:rPr sz="900" spc="5" dirty="0">
                <a:solidFill>
                  <a:srgbClr val="323537"/>
                </a:solidFill>
                <a:latin typeface="Montserrat"/>
                <a:cs typeface="Montserrat"/>
              </a:rPr>
              <a:t> </a:t>
            </a:r>
            <a:r>
              <a:rPr sz="900" spc="-1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&amp;</a:t>
            </a:r>
            <a:r>
              <a:rPr sz="900" spc="5" dirty="0">
                <a:solidFill>
                  <a:srgbClr val="323537"/>
                </a:solidFill>
                <a:latin typeface="Montserrat"/>
                <a:cs typeface="Montserrat"/>
              </a:rPr>
              <a:t> </a:t>
            </a:r>
            <a:r>
              <a:rPr sz="900" spc="-10" dirty="0">
                <a:solidFill>
                  <a:srgbClr val="323537"/>
                </a:solidFill>
                <a:latin typeface="Montserrat"/>
                <a:cs typeface="Montserrat"/>
              </a:rPr>
              <a:t>Conditions</a:t>
            </a:r>
            <a:endParaRPr sz="900">
              <a:latin typeface="Montserrat"/>
              <a:cs typeface="Montserrat"/>
            </a:endParaRPr>
          </a:p>
          <a:p>
            <a:pPr marL="228600" marR="5080">
              <a:lnSpc>
                <a:spcPct val="100000"/>
              </a:lnSpc>
            </a:pP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provisions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Regulations,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provisions</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Regulations</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prevail.</a:t>
            </a:r>
            <a:r>
              <a:rPr sz="900" spc="-5" dirty="0">
                <a:solidFill>
                  <a:srgbClr val="323537"/>
                </a:solidFill>
                <a:latin typeface="Montserrat"/>
                <a:cs typeface="Montserrat"/>
              </a:rPr>
              <a:t> </a:t>
            </a:r>
            <a:r>
              <a:rPr sz="900" dirty="0">
                <a:solidFill>
                  <a:srgbClr val="323537"/>
                </a:solidFill>
                <a:latin typeface="Montserrat"/>
                <a:cs typeface="Montserrat"/>
              </a:rPr>
              <a:t>Failure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meet</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obligations</a:t>
            </a:r>
            <a:r>
              <a:rPr sz="900" spc="-5"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the Regulations</a:t>
            </a:r>
            <a:r>
              <a:rPr sz="900" spc="-5" dirty="0">
                <a:solidFill>
                  <a:srgbClr val="323537"/>
                </a:solidFill>
                <a:latin typeface="Montserrat"/>
                <a:cs typeface="Montserrat"/>
              </a:rPr>
              <a:t> </a:t>
            </a:r>
            <a:r>
              <a:rPr sz="900" dirty="0">
                <a:solidFill>
                  <a:srgbClr val="323537"/>
                </a:solidFill>
                <a:latin typeface="Montserrat"/>
                <a:cs typeface="Montserrat"/>
              </a:rPr>
              <a:t>may cause</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25" dirty="0">
                <a:solidFill>
                  <a:srgbClr val="323537"/>
                </a:solidFill>
                <a:latin typeface="Montserrat"/>
                <a:cs typeface="Montserrat"/>
              </a:rPr>
              <a:t>ISA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void</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need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remedied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repair.</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spc="-20" dirty="0">
                <a:solidFill>
                  <a:srgbClr val="323537"/>
                </a:solidFill>
                <a:latin typeface="Montserrat"/>
                <a:cs typeface="Montserrat"/>
              </a:rPr>
              <a:t>such </a:t>
            </a:r>
            <a:r>
              <a:rPr sz="900" dirty="0">
                <a:solidFill>
                  <a:srgbClr val="323537"/>
                </a:solidFill>
                <a:latin typeface="Montserrat"/>
                <a:cs typeface="Montserrat"/>
              </a:rPr>
              <a:t>liability</a:t>
            </a:r>
            <a:r>
              <a:rPr sz="900" spc="-5" dirty="0">
                <a:solidFill>
                  <a:srgbClr val="323537"/>
                </a:solidFill>
                <a:latin typeface="Montserrat"/>
                <a:cs typeface="Montserrat"/>
              </a:rPr>
              <a:t> </a:t>
            </a:r>
            <a:r>
              <a:rPr sz="900" dirty="0">
                <a:solidFill>
                  <a:srgbClr val="323537"/>
                </a:solidFill>
                <a:latin typeface="Montserrat"/>
                <a:cs typeface="Montserrat"/>
              </a:rPr>
              <a:t>arising from the</a:t>
            </a:r>
            <a:r>
              <a:rPr sz="900" spc="-5" dirty="0">
                <a:solidFill>
                  <a:srgbClr val="323537"/>
                </a:solidFill>
                <a:latin typeface="Montserrat"/>
                <a:cs typeface="Montserrat"/>
              </a:rPr>
              <a:t> </a:t>
            </a:r>
            <a:r>
              <a:rPr sz="900" dirty="0">
                <a:solidFill>
                  <a:srgbClr val="323537"/>
                </a:solidFill>
                <a:latin typeface="Montserrat"/>
                <a:cs typeface="Montserrat"/>
              </a:rPr>
              <a:t>ISA being void or</a:t>
            </a:r>
            <a:r>
              <a:rPr sz="900" spc="-5" dirty="0">
                <a:solidFill>
                  <a:srgbClr val="323537"/>
                </a:solidFill>
                <a:latin typeface="Montserrat"/>
                <a:cs typeface="Montserrat"/>
              </a:rPr>
              <a:t> </a:t>
            </a:r>
            <a:r>
              <a:rPr sz="900" dirty="0">
                <a:solidFill>
                  <a:srgbClr val="323537"/>
                </a:solidFill>
                <a:latin typeface="Montserrat"/>
                <a:cs typeface="Montserrat"/>
              </a:rPr>
              <a:t>repaired </a:t>
            </a:r>
            <a:r>
              <a:rPr sz="900" spc="-20" dirty="0">
                <a:solidFill>
                  <a:srgbClr val="323537"/>
                </a:solidFill>
                <a:latin typeface="Montserrat"/>
                <a:cs typeface="Montserrat"/>
              </a:rPr>
              <a:t>will </a:t>
            </a:r>
            <a:r>
              <a:rPr sz="900" dirty="0">
                <a:solidFill>
                  <a:srgbClr val="323537"/>
                </a:solidFill>
                <a:latin typeface="Montserrat"/>
                <a:cs typeface="Montserrat"/>
              </a:rPr>
              <a:t>be</a:t>
            </a:r>
            <a:r>
              <a:rPr sz="900" spc="-20" dirty="0">
                <a:solidFill>
                  <a:srgbClr val="323537"/>
                </a:solidFill>
                <a:latin typeface="Montserrat"/>
                <a:cs typeface="Montserrat"/>
              </a:rPr>
              <a:t> </a:t>
            </a:r>
            <a:r>
              <a:rPr sz="900" dirty="0">
                <a:solidFill>
                  <a:srgbClr val="323537"/>
                </a:solidFill>
                <a:latin typeface="Montserrat"/>
                <a:cs typeface="Montserrat"/>
              </a:rPr>
              <a:t>borne</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spc="-20" dirty="0">
                <a:solidFill>
                  <a:srgbClr val="323537"/>
                </a:solidFill>
                <a:latin typeface="Montserrat"/>
                <a:cs typeface="Montserrat"/>
              </a:rPr>
              <a:t>you.</a:t>
            </a:r>
            <a:endParaRPr sz="900">
              <a:latin typeface="Montserrat"/>
              <a:cs typeface="Montserrat"/>
            </a:endParaRPr>
          </a:p>
        </p:txBody>
      </p:sp>
      <p:sp>
        <p:nvSpPr>
          <p:cNvPr id="4" name="object 4"/>
          <p:cNvSpPr txBox="1"/>
          <p:nvPr/>
        </p:nvSpPr>
        <p:spPr>
          <a:xfrm>
            <a:off x="347300" y="3632886"/>
            <a:ext cx="3317875" cy="1668145"/>
          </a:xfrm>
          <a:prstGeom prst="rect">
            <a:avLst/>
          </a:prstGeom>
        </p:spPr>
        <p:txBody>
          <a:bodyPr vert="horz" wrap="square" lIns="0" tIns="12700" rIns="0" bIns="0" rtlCol="0">
            <a:spAutoFit/>
          </a:bodyPr>
          <a:lstStyle/>
          <a:p>
            <a:pPr marL="226695" indent="-213995">
              <a:lnSpc>
                <a:spcPct val="100000"/>
              </a:lnSpc>
              <a:spcBef>
                <a:spcPts val="100"/>
              </a:spcBef>
              <a:buAutoNum type="arabicPeriod" startAt="2"/>
              <a:tabLst>
                <a:tab pos="226695" algn="l"/>
              </a:tabLst>
            </a:pPr>
            <a:r>
              <a:rPr sz="1100" b="1" spc="-10" dirty="0">
                <a:solidFill>
                  <a:srgbClr val="3E8B73"/>
                </a:solidFill>
                <a:latin typeface="Montserrat SemiBold"/>
                <a:cs typeface="Montserrat SemiBold"/>
              </a:rPr>
              <a:t>Acceptance</a:t>
            </a:r>
            <a:endParaRPr sz="1100">
              <a:latin typeface="Montserrat SemiBold"/>
              <a:cs typeface="Montserrat SemiBold"/>
            </a:endParaRPr>
          </a:p>
          <a:p>
            <a:pPr marL="228600" marR="5080" lvl="1" indent="-216535">
              <a:lnSpc>
                <a:spcPct val="100000"/>
              </a:lnSpc>
              <a:spcBef>
                <a:spcPts val="81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open</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once</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spc="-20" dirty="0">
                <a:solidFill>
                  <a:srgbClr val="323537"/>
                </a:solidFill>
                <a:latin typeface="Montserrat"/>
                <a:cs typeface="Montserrat"/>
              </a:rPr>
              <a:t>form </a:t>
            </a:r>
            <a:r>
              <a:rPr sz="900" dirty="0">
                <a:solidFill>
                  <a:srgbClr val="323537"/>
                </a:solidFill>
                <a:latin typeface="Montserrat"/>
                <a:cs typeface="Montserrat"/>
              </a:rPr>
              <a:t>acceptable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them</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spc="-10" dirty="0">
                <a:solidFill>
                  <a:srgbClr val="323537"/>
                </a:solidFill>
                <a:latin typeface="Montserrat"/>
                <a:cs typeface="Montserrat"/>
              </a:rPr>
              <a:t>cleared.</a:t>
            </a:r>
            <a:r>
              <a:rPr sz="900" spc="500"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Applications</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subject</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anti-money</a:t>
            </a:r>
            <a:r>
              <a:rPr sz="900" spc="-10" dirty="0">
                <a:solidFill>
                  <a:srgbClr val="323537"/>
                </a:solidFill>
                <a:latin typeface="Montserrat"/>
                <a:cs typeface="Montserrat"/>
              </a:rPr>
              <a:t> laundering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other</a:t>
            </a:r>
            <a:r>
              <a:rPr sz="900" spc="-15" dirty="0">
                <a:solidFill>
                  <a:srgbClr val="323537"/>
                </a:solidFill>
                <a:latin typeface="Montserrat"/>
                <a:cs typeface="Montserrat"/>
              </a:rPr>
              <a:t> </a:t>
            </a:r>
            <a:r>
              <a:rPr sz="900" dirty="0">
                <a:solidFill>
                  <a:srgbClr val="323537"/>
                </a:solidFill>
                <a:latin typeface="Montserrat"/>
                <a:cs typeface="Montserrat"/>
              </a:rPr>
              <a:t>regulatory</a:t>
            </a:r>
            <a:r>
              <a:rPr sz="900" spc="-15" dirty="0">
                <a:solidFill>
                  <a:srgbClr val="323537"/>
                </a:solidFill>
                <a:latin typeface="Montserrat"/>
                <a:cs typeface="Montserrat"/>
              </a:rPr>
              <a:t> </a:t>
            </a:r>
            <a:r>
              <a:rPr sz="900" dirty="0">
                <a:solidFill>
                  <a:srgbClr val="323537"/>
                </a:solidFill>
                <a:latin typeface="Montserrat"/>
                <a:cs typeface="Montserrat"/>
              </a:rPr>
              <a:t>checks</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appropriate</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determined</a:t>
            </a:r>
            <a:r>
              <a:rPr sz="900" spc="-25" dirty="0">
                <a:solidFill>
                  <a:srgbClr val="323537"/>
                </a:solidFill>
                <a:latin typeface="Montserrat"/>
                <a:cs typeface="Montserrat"/>
              </a:rPr>
              <a:t> </a:t>
            </a:r>
            <a:r>
              <a:rPr sz="900" dirty="0">
                <a:solidFill>
                  <a:srgbClr val="323537"/>
                </a:solidFill>
                <a:latin typeface="Montserrat"/>
                <a:cs typeface="Montserrat"/>
              </a:rPr>
              <a:t>by</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spc="-20" dirty="0">
                <a:solidFill>
                  <a:srgbClr val="323537"/>
                </a:solidFill>
                <a:latin typeface="Montserrat"/>
                <a:cs typeface="Montserrat"/>
              </a:rPr>
              <a:t>from </a:t>
            </a:r>
            <a:r>
              <a:rPr sz="900" dirty="0">
                <a:solidFill>
                  <a:srgbClr val="323537"/>
                </a:solidFill>
                <a:latin typeface="Montserrat"/>
                <a:cs typeface="Montserrat"/>
              </a:rPr>
              <a:t>time to</a:t>
            </a:r>
            <a:r>
              <a:rPr sz="900" spc="5" dirty="0">
                <a:solidFill>
                  <a:srgbClr val="323537"/>
                </a:solidFill>
                <a:latin typeface="Montserrat"/>
                <a:cs typeface="Montserrat"/>
              </a:rPr>
              <a:t> </a:t>
            </a:r>
            <a:r>
              <a:rPr sz="900" dirty="0">
                <a:solidFill>
                  <a:srgbClr val="323537"/>
                </a:solidFill>
                <a:latin typeface="Montserrat"/>
                <a:cs typeface="Montserrat"/>
              </a:rPr>
              <a:t>time. </a:t>
            </a:r>
            <a:r>
              <a:rPr sz="900" spc="-1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 classified</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 Retail</a:t>
            </a:r>
            <a:r>
              <a:rPr sz="900" spc="5" dirty="0">
                <a:solidFill>
                  <a:srgbClr val="323537"/>
                </a:solidFill>
                <a:latin typeface="Montserrat"/>
                <a:cs typeface="Montserrat"/>
              </a:rPr>
              <a:t> </a:t>
            </a:r>
            <a:r>
              <a:rPr sz="900" spc="-10" dirty="0">
                <a:solidFill>
                  <a:srgbClr val="323537"/>
                </a:solidFill>
                <a:latin typeface="Montserrat"/>
                <a:cs typeface="Montserrat"/>
              </a:rPr>
              <a:t>Client</a:t>
            </a:r>
            <a:endParaRPr sz="900">
              <a:latin typeface="Montserrat"/>
              <a:cs typeface="Montserrat"/>
            </a:endParaRPr>
          </a:p>
          <a:p>
            <a:pPr marL="228600" marR="194310" algn="just">
              <a:lnSpc>
                <a:spcPct val="100000"/>
              </a:lnSpc>
            </a:pPr>
            <a:r>
              <a:rPr sz="900" dirty="0">
                <a:solidFill>
                  <a:srgbClr val="323537"/>
                </a:solidFill>
                <a:latin typeface="Montserrat"/>
                <a:cs typeface="Montserrat"/>
              </a:rPr>
              <a:t>in</a:t>
            </a:r>
            <a:r>
              <a:rPr sz="900" spc="-10" dirty="0">
                <a:solidFill>
                  <a:srgbClr val="323537"/>
                </a:solidFill>
                <a:latin typeface="Montserrat"/>
                <a:cs typeface="Montserrat"/>
              </a:rPr>
              <a:t> accordance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FCA’s </a:t>
            </a:r>
            <a:r>
              <a:rPr sz="900" dirty="0">
                <a:solidFill>
                  <a:srgbClr val="323537"/>
                </a:solidFill>
                <a:latin typeface="Montserrat"/>
                <a:cs typeface="Montserrat"/>
              </a:rPr>
              <a:t>Conduct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Business </a:t>
            </a:r>
            <a:r>
              <a:rPr sz="900" dirty="0">
                <a:solidFill>
                  <a:srgbClr val="323537"/>
                </a:solidFill>
                <a:latin typeface="Montserrat"/>
                <a:cs typeface="Montserrat"/>
              </a:rPr>
              <a:t>rules.</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accepted</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Custodian’s</a:t>
            </a:r>
            <a:r>
              <a:rPr sz="900" spc="-5" dirty="0">
                <a:solidFill>
                  <a:srgbClr val="323537"/>
                </a:solidFill>
                <a:latin typeface="Montserrat"/>
                <a:cs typeface="Montserrat"/>
              </a:rPr>
              <a:t> </a:t>
            </a:r>
            <a:r>
              <a:rPr sz="900" dirty="0">
                <a:solidFill>
                  <a:srgbClr val="323537"/>
                </a:solidFill>
                <a:latin typeface="Montserrat"/>
                <a:cs typeface="Montserrat"/>
              </a:rPr>
              <a:t>reasonable</a:t>
            </a:r>
            <a:r>
              <a:rPr sz="900" spc="-10" dirty="0">
                <a:solidFill>
                  <a:srgbClr val="323537"/>
                </a:solidFill>
                <a:latin typeface="Montserrat"/>
                <a:cs typeface="Montserrat"/>
              </a:rPr>
              <a:t> opinion:</a:t>
            </a:r>
            <a:endParaRPr sz="900">
              <a:latin typeface="Montserrat"/>
              <a:cs typeface="Montserrat"/>
            </a:endParaRPr>
          </a:p>
        </p:txBody>
      </p:sp>
      <p:sp>
        <p:nvSpPr>
          <p:cNvPr id="5" name="object 5"/>
          <p:cNvSpPr txBox="1"/>
          <p:nvPr/>
        </p:nvSpPr>
        <p:spPr>
          <a:xfrm>
            <a:off x="563299" y="6010526"/>
            <a:ext cx="152400" cy="162560"/>
          </a:xfrm>
          <a:prstGeom prst="rect">
            <a:avLst/>
          </a:prstGeom>
        </p:spPr>
        <p:txBody>
          <a:bodyPr vert="horz" wrap="square" lIns="0" tIns="12700" rIns="0" bIns="0" rtlCol="0">
            <a:spAutoFit/>
          </a:bodyPr>
          <a:lstStyle/>
          <a:p>
            <a:pPr marL="12700">
              <a:lnSpc>
                <a:spcPct val="100000"/>
              </a:lnSpc>
              <a:spcBef>
                <a:spcPts val="100"/>
              </a:spcBef>
            </a:pPr>
            <a:r>
              <a:rPr sz="900" b="1" spc="-20" dirty="0">
                <a:solidFill>
                  <a:srgbClr val="3E8B73"/>
                </a:solidFill>
                <a:latin typeface="Montserrat SemiBold"/>
                <a:cs typeface="Montserrat SemiBold"/>
              </a:rPr>
              <a:t>iii.</a:t>
            </a:r>
            <a:endParaRPr sz="900">
              <a:latin typeface="Montserrat SemiBold"/>
              <a:cs typeface="Montserrat SemiBold"/>
            </a:endParaRPr>
          </a:p>
        </p:txBody>
      </p:sp>
      <p:sp>
        <p:nvSpPr>
          <p:cNvPr id="6" name="object 6"/>
          <p:cNvSpPr txBox="1"/>
          <p:nvPr/>
        </p:nvSpPr>
        <p:spPr>
          <a:xfrm>
            <a:off x="563299" y="5383046"/>
            <a:ext cx="3122295" cy="1339215"/>
          </a:xfrm>
          <a:prstGeom prst="rect">
            <a:avLst/>
          </a:prstGeom>
        </p:spPr>
        <p:txBody>
          <a:bodyPr vert="horz" wrap="square" lIns="0" tIns="12700" rIns="0" bIns="0" rtlCol="0">
            <a:spAutoFit/>
          </a:bodyPr>
          <a:lstStyle/>
          <a:p>
            <a:pPr marL="228600" indent="-215900">
              <a:lnSpc>
                <a:spcPct val="100000"/>
              </a:lnSpc>
              <a:spcBef>
                <a:spcPts val="100"/>
              </a:spcBef>
              <a:buClr>
                <a:srgbClr val="3E8B73"/>
              </a:buClr>
              <a:buFont typeface="Montserrat SemiBold"/>
              <a:buAutoNum type="romanLcPeriod"/>
              <a:tabLst>
                <a:tab pos="228600" algn="l"/>
              </a:tabLst>
            </a:pP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eligible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invest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Plan;</a:t>
            </a:r>
            <a:endParaRPr sz="900">
              <a:latin typeface="Montserrat"/>
              <a:cs typeface="Montserrat"/>
            </a:endParaRPr>
          </a:p>
          <a:p>
            <a:pPr marL="228600" marR="97155" indent="-216535">
              <a:lnSpc>
                <a:spcPct val="100000"/>
              </a:lnSpc>
              <a:spcBef>
                <a:spcPts val="850"/>
              </a:spcBef>
              <a:buClr>
                <a:srgbClr val="3E8B73"/>
              </a:buClr>
              <a:buFont typeface="Montserrat SemiBold"/>
              <a:buAutoNum type="romanLcPeriod"/>
              <a:tabLst>
                <a:tab pos="228600" algn="l"/>
              </a:tabLst>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incomplete,</a:t>
            </a:r>
            <a:r>
              <a:rPr sz="900" spc="-5" dirty="0">
                <a:solidFill>
                  <a:srgbClr val="323537"/>
                </a:solidFill>
                <a:latin typeface="Montserrat"/>
                <a:cs typeface="Montserrat"/>
              </a:rPr>
              <a:t> </a:t>
            </a:r>
            <a:r>
              <a:rPr sz="900" dirty="0">
                <a:solidFill>
                  <a:srgbClr val="323537"/>
                </a:solidFill>
                <a:latin typeface="Montserrat"/>
                <a:cs typeface="Montserrat"/>
              </a:rPr>
              <a:t>needs</a:t>
            </a:r>
            <a:r>
              <a:rPr sz="900" spc="-10" dirty="0">
                <a:solidFill>
                  <a:srgbClr val="323537"/>
                </a:solidFill>
                <a:latin typeface="Montserrat"/>
                <a:cs typeface="Montserrat"/>
              </a:rPr>
              <a:t> clarification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information</a:t>
            </a:r>
            <a:r>
              <a:rPr sz="900" spc="-10" dirty="0">
                <a:solidFill>
                  <a:srgbClr val="323537"/>
                </a:solidFill>
                <a:latin typeface="Montserrat"/>
                <a:cs typeface="Montserrat"/>
              </a:rPr>
              <a:t> </a:t>
            </a:r>
            <a:r>
              <a:rPr sz="900" dirty="0">
                <a:solidFill>
                  <a:srgbClr val="323537"/>
                </a:solidFill>
                <a:latin typeface="Montserrat"/>
                <a:cs typeface="Montserrat"/>
              </a:rPr>
              <a:t>provided</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insufficient;</a:t>
            </a:r>
            <a:endParaRPr sz="900">
              <a:latin typeface="Montserrat"/>
              <a:cs typeface="Montserrat"/>
            </a:endParaRPr>
          </a:p>
          <a:p>
            <a:pPr marL="228600" marR="5080">
              <a:lnSpc>
                <a:spcPct val="100000"/>
              </a:lnSpc>
              <a:spcBef>
                <a:spcPts val="850"/>
              </a:spcBef>
            </a:pP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spc="-10" dirty="0">
                <a:solidFill>
                  <a:srgbClr val="323537"/>
                </a:solidFill>
                <a:latin typeface="Montserrat"/>
                <a:cs typeface="Montserrat"/>
              </a:rPr>
              <a:t>and/or</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received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after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close</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Subscription</a:t>
            </a:r>
            <a:r>
              <a:rPr sz="900" spc="-15" dirty="0">
                <a:solidFill>
                  <a:srgbClr val="323537"/>
                </a:solidFill>
                <a:latin typeface="Montserrat"/>
                <a:cs typeface="Montserrat"/>
              </a:rPr>
              <a:t> </a:t>
            </a:r>
            <a:r>
              <a:rPr sz="900" dirty="0">
                <a:solidFill>
                  <a:srgbClr val="323537"/>
                </a:solidFill>
                <a:latin typeface="Montserrat"/>
                <a:cs typeface="Montserrat"/>
              </a:rPr>
              <a:t>Period.</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late</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spc="-25" dirty="0">
                <a:solidFill>
                  <a:srgbClr val="323537"/>
                </a:solidFill>
                <a:latin typeface="Montserrat"/>
                <a:cs typeface="Montserrat"/>
              </a:rPr>
              <a:t>an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transfer</a:t>
            </a:r>
            <a:r>
              <a:rPr sz="900" spc="-5" dirty="0">
                <a:solidFill>
                  <a:srgbClr val="323537"/>
                </a:solidFill>
                <a:latin typeface="Montserrat"/>
                <a:cs typeface="Montserrat"/>
              </a:rPr>
              <a:t> </a:t>
            </a:r>
            <a:r>
              <a:rPr sz="900" dirty="0">
                <a:solidFill>
                  <a:srgbClr val="323537"/>
                </a:solidFill>
                <a:latin typeface="Montserrat"/>
                <a:cs typeface="Montserrat"/>
              </a:rPr>
              <a:t>then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spc="-25" dirty="0">
                <a:solidFill>
                  <a:srgbClr val="323537"/>
                </a:solidFill>
                <a:latin typeface="Montserrat"/>
                <a:cs typeface="Montserrat"/>
              </a:rPr>
              <a:t>an </a:t>
            </a:r>
            <a:r>
              <a:rPr sz="900" dirty="0">
                <a:solidFill>
                  <a:srgbClr val="323537"/>
                </a:solidFill>
                <a:latin typeface="Montserrat"/>
                <a:cs typeface="Montserrat"/>
              </a:rPr>
              <a:t>ISA</a:t>
            </a:r>
            <a:r>
              <a:rPr sz="900" spc="-15" dirty="0">
                <a:solidFill>
                  <a:srgbClr val="323537"/>
                </a:solidFill>
                <a:latin typeface="Montserrat"/>
                <a:cs typeface="Montserrat"/>
              </a:rPr>
              <a:t> </a:t>
            </a:r>
            <a:r>
              <a:rPr sz="900" dirty="0">
                <a:solidFill>
                  <a:srgbClr val="323537"/>
                </a:solidFill>
                <a:latin typeface="Montserrat"/>
                <a:cs typeface="Montserrat"/>
              </a:rPr>
              <a:t>pending</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instructions.</a:t>
            </a:r>
            <a:endParaRPr sz="900">
              <a:latin typeface="Montserrat"/>
              <a:cs typeface="Montserrat"/>
            </a:endParaRPr>
          </a:p>
        </p:txBody>
      </p:sp>
      <p:sp>
        <p:nvSpPr>
          <p:cNvPr id="7" name="object 7"/>
          <p:cNvSpPr txBox="1"/>
          <p:nvPr/>
        </p:nvSpPr>
        <p:spPr>
          <a:xfrm>
            <a:off x="347300" y="6804325"/>
            <a:ext cx="3372485" cy="2681605"/>
          </a:xfrm>
          <a:prstGeom prst="rect">
            <a:avLst/>
          </a:prstGeom>
        </p:spPr>
        <p:txBody>
          <a:bodyPr vert="horz" wrap="square" lIns="0" tIns="12700" rIns="0" bIns="0" rtlCol="0">
            <a:spAutoFit/>
          </a:bodyPr>
          <a:lstStyle/>
          <a:p>
            <a:pPr marL="228600" marR="104139" indent="-216535">
              <a:lnSpc>
                <a:spcPct val="100000"/>
              </a:lnSpc>
              <a:spcBef>
                <a:spcPts val="100"/>
              </a:spcBef>
              <a:buClr>
                <a:srgbClr val="3E8B73"/>
              </a:buClr>
              <a:buFont typeface="Montserrat SemiBold"/>
              <a:buAutoNum type="alphaLcPeriod" startAt="2"/>
              <a:tabLst>
                <a:tab pos="228600" algn="l"/>
              </a:tabLst>
            </a:pP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a:t>
            </a:r>
            <a:r>
              <a:rPr sz="900" dirty="0">
                <a:solidFill>
                  <a:srgbClr val="323537"/>
                </a:solidFill>
                <a:latin typeface="Montserrat"/>
                <a:cs typeface="Montserrat"/>
              </a:rPr>
              <a:t>without</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held</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no</a:t>
            </a:r>
            <a:r>
              <a:rPr sz="900" spc="-5" dirty="0">
                <a:solidFill>
                  <a:srgbClr val="323537"/>
                </a:solidFill>
                <a:latin typeface="Montserrat"/>
                <a:cs typeface="Montserrat"/>
              </a:rPr>
              <a:t> </a:t>
            </a:r>
            <a:r>
              <a:rPr sz="900" dirty="0">
                <a:solidFill>
                  <a:srgbClr val="323537"/>
                </a:solidFill>
                <a:latin typeface="Montserrat"/>
                <a:cs typeface="Montserrat"/>
              </a:rPr>
              <a:t>longer</a:t>
            </a:r>
            <a:r>
              <a:rPr sz="900" spc="-5" dirty="0">
                <a:solidFill>
                  <a:srgbClr val="323537"/>
                </a:solidFill>
                <a:latin typeface="Montserrat"/>
                <a:cs typeface="Montserrat"/>
              </a:rPr>
              <a:t> </a:t>
            </a:r>
            <a:r>
              <a:rPr sz="900" dirty="0">
                <a:solidFill>
                  <a:srgbClr val="323537"/>
                </a:solidFill>
                <a:latin typeface="Montserrat"/>
                <a:cs typeface="Montserrat"/>
              </a:rPr>
              <a:t>than</a:t>
            </a:r>
            <a:r>
              <a:rPr sz="900" spc="-10" dirty="0">
                <a:solidFill>
                  <a:srgbClr val="323537"/>
                </a:solidFill>
                <a:latin typeface="Montserrat"/>
                <a:cs typeface="Montserrat"/>
              </a:rPr>
              <a:t> </a:t>
            </a:r>
            <a:r>
              <a:rPr sz="900" dirty="0">
                <a:solidFill>
                  <a:srgbClr val="323537"/>
                </a:solidFill>
                <a:latin typeface="Montserrat"/>
                <a:cs typeface="Montserrat"/>
              </a:rPr>
              <a:t>5</a:t>
            </a:r>
            <a:r>
              <a:rPr sz="900" spc="-5" dirty="0">
                <a:solidFill>
                  <a:srgbClr val="323537"/>
                </a:solidFill>
                <a:latin typeface="Montserrat"/>
                <a:cs typeface="Montserrat"/>
              </a:rPr>
              <a:t> </a:t>
            </a:r>
            <a:r>
              <a:rPr sz="900" dirty="0">
                <a:solidFill>
                  <a:srgbClr val="323537"/>
                </a:solidFill>
                <a:latin typeface="Montserrat"/>
                <a:cs typeface="Montserrat"/>
              </a:rPr>
              <a:t>business</a:t>
            </a:r>
            <a:r>
              <a:rPr sz="900" spc="-5" dirty="0">
                <a:solidFill>
                  <a:srgbClr val="323537"/>
                </a:solidFill>
                <a:latin typeface="Montserrat"/>
                <a:cs typeface="Montserrat"/>
              </a:rPr>
              <a:t> </a:t>
            </a:r>
            <a:r>
              <a:rPr sz="900" dirty="0">
                <a:solidFill>
                  <a:srgbClr val="323537"/>
                </a:solidFill>
                <a:latin typeface="Montserrat"/>
                <a:cs typeface="Montserrat"/>
              </a:rPr>
              <a:t>days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case,</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relevant</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within </a:t>
            </a:r>
            <a:r>
              <a:rPr sz="900" dirty="0">
                <a:solidFill>
                  <a:srgbClr val="323537"/>
                </a:solidFill>
                <a:latin typeface="Montserrat"/>
                <a:cs typeface="Montserrat"/>
              </a:rPr>
              <a:t>5</a:t>
            </a:r>
            <a:r>
              <a:rPr sz="900" spc="-15" dirty="0">
                <a:solidFill>
                  <a:srgbClr val="323537"/>
                </a:solidFill>
                <a:latin typeface="Montserrat"/>
                <a:cs typeface="Montserrat"/>
              </a:rPr>
              <a:t> </a:t>
            </a:r>
            <a:r>
              <a:rPr sz="900" dirty="0">
                <a:solidFill>
                  <a:srgbClr val="323537"/>
                </a:solidFill>
                <a:latin typeface="Montserrat"/>
                <a:cs typeface="Montserrat"/>
              </a:rPr>
              <a:t>business</a:t>
            </a:r>
            <a:r>
              <a:rPr sz="900" spc="-10" dirty="0">
                <a:solidFill>
                  <a:srgbClr val="323537"/>
                </a:solidFill>
                <a:latin typeface="Montserrat"/>
                <a:cs typeface="Montserrat"/>
              </a:rPr>
              <a:t> </a:t>
            </a:r>
            <a:r>
              <a:rPr sz="900" dirty="0">
                <a:solidFill>
                  <a:srgbClr val="323537"/>
                </a:solidFill>
                <a:latin typeface="Montserrat"/>
                <a:cs typeface="Montserrat"/>
              </a:rPr>
              <a:t>days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being</a:t>
            </a:r>
            <a:r>
              <a:rPr sz="900" spc="-15"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a:t>
            </a:r>
            <a:r>
              <a:rPr sz="900" spc="-25" dirty="0">
                <a:solidFill>
                  <a:srgbClr val="323537"/>
                </a:solidFill>
                <a:latin typeface="Montserrat"/>
                <a:cs typeface="Montserrat"/>
              </a:rPr>
              <a:t>an </a:t>
            </a:r>
            <a:r>
              <a:rPr sz="900" dirty="0">
                <a:solidFill>
                  <a:srgbClr val="323537"/>
                </a:solidFill>
                <a:latin typeface="Montserrat"/>
                <a:cs typeface="Montserrat"/>
              </a:rPr>
              <a:t>electronic</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returned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account</a:t>
            </a:r>
            <a:endParaRPr sz="900">
              <a:latin typeface="Montserrat"/>
              <a:cs typeface="Montserrat"/>
            </a:endParaRPr>
          </a:p>
          <a:p>
            <a:pPr marL="228600" marR="164465">
              <a:lnSpc>
                <a:spcPct val="100000"/>
              </a:lnSpc>
            </a:pP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which it was paid,</a:t>
            </a:r>
            <a:r>
              <a:rPr sz="900" spc="-5" dirty="0">
                <a:solidFill>
                  <a:srgbClr val="323537"/>
                </a:solidFill>
                <a:latin typeface="Montserrat"/>
                <a:cs typeface="Montserrat"/>
              </a:rPr>
              <a:t> </a:t>
            </a:r>
            <a:r>
              <a:rPr sz="900" dirty="0">
                <a:solidFill>
                  <a:srgbClr val="323537"/>
                </a:solidFill>
                <a:latin typeface="Montserrat"/>
                <a:cs typeface="Montserrat"/>
              </a:rPr>
              <a:t>while a cheque will </a:t>
            </a:r>
            <a:r>
              <a:rPr sz="900" spc="-25" dirty="0">
                <a:solidFill>
                  <a:srgbClr val="323537"/>
                </a:solidFill>
                <a:latin typeface="Montserrat"/>
                <a:cs typeface="Montserrat"/>
              </a:rPr>
              <a:t>be </a:t>
            </a:r>
            <a:r>
              <a:rPr sz="900" dirty="0">
                <a:solidFill>
                  <a:srgbClr val="323537"/>
                </a:solidFill>
                <a:latin typeface="Montserrat"/>
                <a:cs typeface="Montserrat"/>
              </a:rPr>
              <a:t>returned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bank</a:t>
            </a:r>
            <a:r>
              <a:rPr sz="900" spc="-20" dirty="0">
                <a:solidFill>
                  <a:srgbClr val="323537"/>
                </a:solidFill>
                <a:latin typeface="Montserrat"/>
                <a:cs typeface="Montserrat"/>
              </a:rPr>
              <a:t> </a:t>
            </a:r>
            <a:r>
              <a:rPr sz="900" dirty="0">
                <a:solidFill>
                  <a:srgbClr val="323537"/>
                </a:solidFill>
                <a:latin typeface="Montserrat"/>
                <a:cs typeface="Montserrat"/>
              </a:rPr>
              <a:t>branch</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dirty="0">
                <a:solidFill>
                  <a:srgbClr val="323537"/>
                </a:solidFill>
                <a:latin typeface="Montserrat"/>
                <a:cs typeface="Montserrat"/>
              </a:rPr>
              <a:t>it</a:t>
            </a:r>
            <a:r>
              <a:rPr sz="900" spc="-20" dirty="0">
                <a:solidFill>
                  <a:srgbClr val="323537"/>
                </a:solidFill>
                <a:latin typeface="Montserrat"/>
                <a:cs typeface="Montserrat"/>
              </a:rPr>
              <a:t> </a:t>
            </a:r>
            <a:r>
              <a:rPr sz="900" dirty="0">
                <a:solidFill>
                  <a:srgbClr val="323537"/>
                </a:solidFill>
                <a:latin typeface="Montserrat"/>
                <a:cs typeface="Montserrat"/>
              </a:rPr>
              <a:t>was</a:t>
            </a:r>
            <a:r>
              <a:rPr sz="900" spc="-15" dirty="0">
                <a:solidFill>
                  <a:srgbClr val="323537"/>
                </a:solidFill>
                <a:latin typeface="Montserrat"/>
                <a:cs typeface="Montserrat"/>
              </a:rPr>
              <a:t> </a:t>
            </a:r>
            <a:r>
              <a:rPr sz="900" spc="-10" dirty="0">
                <a:solidFill>
                  <a:srgbClr val="323537"/>
                </a:solidFill>
                <a:latin typeface="Montserrat"/>
                <a:cs typeface="Montserrat"/>
              </a:rPr>
              <a:t>drawn.</a:t>
            </a:r>
            <a:endParaRPr sz="900">
              <a:latin typeface="Montserrat"/>
              <a:cs typeface="Montserrat"/>
            </a:endParaRPr>
          </a:p>
          <a:p>
            <a:pPr marL="228600" marR="56515"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reserves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right</a:t>
            </a:r>
            <a:r>
              <a:rPr sz="900" spc="-2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close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Subscription</a:t>
            </a:r>
            <a:r>
              <a:rPr sz="900" spc="-15" dirty="0">
                <a:solidFill>
                  <a:srgbClr val="323537"/>
                </a:solidFill>
                <a:latin typeface="Montserrat"/>
                <a:cs typeface="Montserrat"/>
              </a:rPr>
              <a:t> </a:t>
            </a:r>
            <a:r>
              <a:rPr sz="900" dirty="0">
                <a:solidFill>
                  <a:srgbClr val="323537"/>
                </a:solidFill>
                <a:latin typeface="Montserrat"/>
                <a:cs typeface="Montserrat"/>
              </a:rPr>
              <a:t>Period</a:t>
            </a:r>
            <a:r>
              <a:rPr sz="900" spc="-20" dirty="0">
                <a:solidFill>
                  <a:srgbClr val="323537"/>
                </a:solidFill>
                <a:latin typeface="Montserrat"/>
                <a:cs typeface="Montserrat"/>
              </a:rPr>
              <a:t> </a:t>
            </a:r>
            <a:r>
              <a:rPr sz="900" spc="-10" dirty="0">
                <a:solidFill>
                  <a:srgbClr val="323537"/>
                </a:solidFill>
                <a:latin typeface="Montserrat"/>
                <a:cs typeface="Montserrat"/>
              </a:rPr>
              <a:t>early.</a:t>
            </a:r>
            <a:endParaRPr sz="900">
              <a:latin typeface="Montserrat"/>
              <a:cs typeface="Montserrat"/>
            </a:endParaRPr>
          </a:p>
          <a:p>
            <a:pPr marL="228600" marR="26670">
              <a:lnSpc>
                <a:spcPct val="100000"/>
              </a:lnSpc>
              <a:spcBef>
                <a:spcPts val="850"/>
              </a:spcBef>
            </a:pPr>
            <a:r>
              <a:rPr sz="900" dirty="0">
                <a:solidFill>
                  <a:srgbClr val="323537"/>
                </a:solidFill>
                <a:latin typeface="Montserrat"/>
                <a:cs typeface="Montserrat"/>
              </a:rPr>
              <a:t>For example,</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sufficient</a:t>
            </a:r>
            <a:r>
              <a:rPr sz="900" spc="5" dirty="0">
                <a:solidFill>
                  <a:srgbClr val="323537"/>
                </a:solidFill>
                <a:latin typeface="Montserrat"/>
                <a:cs typeface="Montserrat"/>
              </a:rPr>
              <a:t> </a:t>
            </a:r>
            <a:r>
              <a:rPr sz="900" dirty="0">
                <a:solidFill>
                  <a:srgbClr val="323537"/>
                </a:solidFill>
                <a:latin typeface="Montserrat"/>
                <a:cs typeface="Montserrat"/>
              </a:rPr>
              <a:t>Initial Capital</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spc="-10" dirty="0">
                <a:solidFill>
                  <a:srgbClr val="323537"/>
                </a:solidFill>
                <a:latin typeface="Montserrat"/>
                <a:cs typeface="Montserrat"/>
              </a:rPr>
              <a:t>received,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oversubscribed</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requires</a:t>
            </a:r>
            <a:r>
              <a:rPr sz="900" spc="-5"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result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changes</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market</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spc="-10" dirty="0">
                <a:solidFill>
                  <a:srgbClr val="323537"/>
                </a:solidFill>
                <a:latin typeface="Montserrat"/>
                <a:cs typeface="Montserrat"/>
              </a:rPr>
              <a:t>changes</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laws</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regulations.</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Subscription</a:t>
            </a:r>
            <a:r>
              <a:rPr sz="900" spc="-10" dirty="0">
                <a:solidFill>
                  <a:srgbClr val="323537"/>
                </a:solidFill>
                <a:latin typeface="Montserrat"/>
                <a:cs typeface="Montserrat"/>
              </a:rPr>
              <a:t> </a:t>
            </a:r>
            <a:r>
              <a:rPr sz="900" dirty="0">
                <a:solidFill>
                  <a:srgbClr val="323537"/>
                </a:solidFill>
                <a:latin typeface="Montserrat"/>
                <a:cs typeface="Montserrat"/>
              </a:rPr>
              <a:t>Period</a:t>
            </a:r>
            <a:r>
              <a:rPr sz="900" spc="-15"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closed</a:t>
            </a:r>
            <a:r>
              <a:rPr sz="900" spc="-15" dirty="0">
                <a:solidFill>
                  <a:srgbClr val="323537"/>
                </a:solidFill>
                <a:latin typeface="Montserrat"/>
                <a:cs typeface="Montserrat"/>
              </a:rPr>
              <a:t> </a:t>
            </a:r>
            <a:r>
              <a:rPr sz="900" dirty="0">
                <a:solidFill>
                  <a:srgbClr val="323537"/>
                </a:solidFill>
                <a:latin typeface="Montserrat"/>
                <a:cs typeface="Montserrat"/>
              </a:rPr>
              <a:t>early</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accepted,</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3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20" dirty="0">
                <a:solidFill>
                  <a:srgbClr val="323537"/>
                </a:solidFill>
                <a:latin typeface="Montserrat"/>
                <a:cs typeface="Montserrat"/>
              </a:rPr>
              <a:t> </a:t>
            </a:r>
            <a:r>
              <a:rPr sz="900" dirty="0">
                <a:solidFill>
                  <a:srgbClr val="323537"/>
                </a:solidFill>
                <a:latin typeface="Montserrat"/>
                <a:cs typeface="Montserrat"/>
              </a:rPr>
              <a:t>return</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spc="-10" dirty="0">
                <a:solidFill>
                  <a:srgbClr val="323537"/>
                </a:solidFill>
                <a:latin typeface="Montserrat"/>
                <a:cs typeface="Montserrat"/>
              </a:rPr>
              <a:t>Payment </a:t>
            </a:r>
            <a:r>
              <a:rPr sz="900" dirty="0">
                <a:solidFill>
                  <a:srgbClr val="323537"/>
                </a:solidFill>
                <a:latin typeface="Montserrat"/>
                <a:cs typeface="Montserrat"/>
              </a:rPr>
              <a:t>to</a:t>
            </a:r>
            <a:r>
              <a:rPr sz="900" spc="-20" dirty="0">
                <a:solidFill>
                  <a:srgbClr val="323537"/>
                </a:solidFill>
                <a:latin typeface="Montserrat"/>
                <a:cs typeface="Montserrat"/>
              </a:rPr>
              <a:t> you.</a:t>
            </a:r>
            <a:endParaRPr sz="900">
              <a:latin typeface="Montserrat"/>
              <a:cs typeface="Montserrat"/>
            </a:endParaRPr>
          </a:p>
          <a:p>
            <a:pPr marL="228600">
              <a:lnSpc>
                <a:spcPct val="100000"/>
              </a:lnSpc>
              <a:spcBef>
                <a:spcPts val="850"/>
              </a:spcBef>
            </a:pPr>
            <a:r>
              <a:rPr sz="900" dirty="0">
                <a:solidFill>
                  <a:srgbClr val="323537"/>
                </a:solidFill>
                <a:latin typeface="Montserrat"/>
                <a:cs typeface="Montserrat"/>
              </a:rPr>
              <a:t>Where</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wish</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invest</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transferring</a:t>
            </a:r>
            <a:r>
              <a:rPr sz="900" spc="-15" dirty="0">
                <a:solidFill>
                  <a:srgbClr val="323537"/>
                </a:solidFill>
                <a:latin typeface="Montserrat"/>
                <a:cs typeface="Montserrat"/>
              </a:rPr>
              <a:t> </a:t>
            </a:r>
            <a:r>
              <a:rPr sz="900" spc="-25" dirty="0">
                <a:solidFill>
                  <a:srgbClr val="323537"/>
                </a:solidFill>
                <a:latin typeface="Montserrat"/>
                <a:cs typeface="Montserrat"/>
              </a:rPr>
              <a:t>an</a:t>
            </a:r>
            <a:endParaRPr sz="900">
              <a:latin typeface="Montserrat"/>
              <a:cs typeface="Montserrat"/>
            </a:endParaRPr>
          </a:p>
        </p:txBody>
      </p:sp>
      <p:sp>
        <p:nvSpPr>
          <p:cNvPr id="8" name="object 8"/>
          <p:cNvSpPr txBox="1"/>
          <p:nvPr/>
        </p:nvSpPr>
        <p:spPr>
          <a:xfrm>
            <a:off x="4055299" y="810340"/>
            <a:ext cx="3138170" cy="1808480"/>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ISA</a:t>
            </a:r>
            <a:r>
              <a:rPr sz="900" spc="-25"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&amp;</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10" dirty="0">
                <a:solidFill>
                  <a:srgbClr val="323537"/>
                </a:solidFill>
                <a:latin typeface="Montserrat"/>
                <a:cs typeface="Montserrat"/>
              </a:rPr>
              <a:t>please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aware</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5" dirty="0">
                <a:solidFill>
                  <a:srgbClr val="323537"/>
                </a:solidFill>
                <a:latin typeface="Montserrat"/>
                <a:cs typeface="Montserrat"/>
              </a:rPr>
              <a:t>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take</a:t>
            </a:r>
            <a:r>
              <a:rPr sz="900" spc="-10" dirty="0">
                <a:solidFill>
                  <a:srgbClr val="323537"/>
                </a:solidFill>
                <a:latin typeface="Montserrat"/>
                <a:cs typeface="Montserrat"/>
              </a:rPr>
              <a:t> </a:t>
            </a:r>
            <a:r>
              <a:rPr sz="900" dirty="0">
                <a:solidFill>
                  <a:srgbClr val="323537"/>
                </a:solidFill>
                <a:latin typeface="Montserrat"/>
                <a:cs typeface="Montserrat"/>
              </a:rPr>
              <a:t>up</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30</a:t>
            </a:r>
            <a:r>
              <a:rPr sz="900" spc="-10" dirty="0">
                <a:solidFill>
                  <a:srgbClr val="323537"/>
                </a:solidFill>
                <a:latin typeface="Montserrat"/>
                <a:cs typeface="Montserrat"/>
              </a:rPr>
              <a:t> </a:t>
            </a:r>
            <a:r>
              <a:rPr sz="900" dirty="0">
                <a:solidFill>
                  <a:srgbClr val="323537"/>
                </a:solidFill>
                <a:latin typeface="Montserrat"/>
                <a:cs typeface="Montserrat"/>
              </a:rPr>
              <a:t>days</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more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effect.</a:t>
            </a:r>
            <a:r>
              <a:rPr sz="900" spc="-5" dirty="0">
                <a:solidFill>
                  <a:srgbClr val="323537"/>
                </a:solidFill>
                <a:latin typeface="Montserrat"/>
                <a:cs typeface="Montserrat"/>
              </a:rPr>
              <a:t> </a:t>
            </a:r>
            <a:r>
              <a:rPr sz="900" dirty="0">
                <a:solidFill>
                  <a:srgbClr val="323537"/>
                </a:solidFill>
                <a:latin typeface="Montserrat"/>
                <a:cs typeface="Montserrat"/>
              </a:rPr>
              <a:t>During</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period your</a:t>
            </a:r>
            <a:r>
              <a:rPr sz="900" spc="-5" dirty="0">
                <a:solidFill>
                  <a:srgbClr val="323537"/>
                </a:solidFill>
                <a:latin typeface="Montserrat"/>
                <a:cs typeface="Montserrat"/>
              </a:rPr>
              <a:t> </a:t>
            </a:r>
            <a:r>
              <a:rPr sz="900" dirty="0">
                <a:solidFill>
                  <a:srgbClr val="323537"/>
                </a:solidFill>
                <a:latin typeface="Montserrat"/>
                <a:cs typeface="Montserrat"/>
              </a:rPr>
              <a:t>funds</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spc="-25" dirty="0">
                <a:solidFill>
                  <a:srgbClr val="323537"/>
                </a:solidFill>
                <a:latin typeface="Montserrat"/>
                <a:cs typeface="Montserrat"/>
              </a:rPr>
              <a:t>not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invested</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stock</a:t>
            </a:r>
            <a:r>
              <a:rPr sz="900" spc="-15" dirty="0">
                <a:solidFill>
                  <a:srgbClr val="323537"/>
                </a:solidFill>
                <a:latin typeface="Montserrat"/>
                <a:cs typeface="Montserrat"/>
              </a:rPr>
              <a:t> </a:t>
            </a:r>
            <a:r>
              <a:rPr sz="900" dirty="0">
                <a:solidFill>
                  <a:srgbClr val="323537"/>
                </a:solidFill>
                <a:latin typeface="Montserrat"/>
                <a:cs typeface="Montserrat"/>
              </a:rPr>
              <a:t>market.</a:t>
            </a:r>
            <a:r>
              <a:rPr sz="900" spc="-10" dirty="0">
                <a:solidFill>
                  <a:srgbClr val="323537"/>
                </a:solidFill>
                <a:latin typeface="Montserrat"/>
                <a:cs typeface="Montserrat"/>
              </a:rPr>
              <a:t> </a:t>
            </a:r>
            <a:r>
              <a:rPr sz="900" dirty="0">
                <a:solidFill>
                  <a:srgbClr val="323537"/>
                </a:solidFill>
                <a:latin typeface="Montserrat"/>
                <a:cs typeface="Montserrat"/>
              </a:rPr>
              <a:t>Neither</a:t>
            </a:r>
            <a:r>
              <a:rPr sz="900" spc="-15" dirty="0">
                <a:solidFill>
                  <a:srgbClr val="323537"/>
                </a:solidFill>
                <a:latin typeface="Montserrat"/>
                <a:cs typeface="Montserrat"/>
              </a:rPr>
              <a:t> </a:t>
            </a:r>
            <a:r>
              <a:rPr sz="900" dirty="0">
                <a:solidFill>
                  <a:srgbClr val="323537"/>
                </a:solidFill>
                <a:latin typeface="Montserrat"/>
                <a:cs typeface="Montserrat"/>
              </a:rPr>
              <a:t>we</a:t>
            </a:r>
            <a:r>
              <a:rPr sz="900" spc="-15" dirty="0">
                <a:solidFill>
                  <a:srgbClr val="323537"/>
                </a:solidFill>
                <a:latin typeface="Montserrat"/>
                <a:cs typeface="Montserrat"/>
              </a:rPr>
              <a:t> </a:t>
            </a:r>
            <a:r>
              <a:rPr sz="900" dirty="0">
                <a:solidFill>
                  <a:srgbClr val="323537"/>
                </a:solidFill>
                <a:latin typeface="Montserrat"/>
                <a:cs typeface="Montserrat"/>
              </a:rPr>
              <a:t>nor</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&amp;</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accept</a:t>
            </a:r>
            <a:r>
              <a:rPr sz="900" spc="-25" dirty="0">
                <a:solidFill>
                  <a:srgbClr val="323537"/>
                </a:solidFill>
                <a:latin typeface="Montserrat"/>
                <a:cs typeface="Montserrat"/>
              </a:rPr>
              <a:t> </a:t>
            </a:r>
            <a:r>
              <a:rPr sz="900" dirty="0">
                <a:solidFill>
                  <a:srgbClr val="323537"/>
                </a:solidFill>
                <a:latin typeface="Montserrat"/>
                <a:cs typeface="Montserrat"/>
              </a:rPr>
              <a:t>any</a:t>
            </a:r>
            <a:r>
              <a:rPr sz="900" spc="-25" dirty="0">
                <a:solidFill>
                  <a:srgbClr val="323537"/>
                </a:solidFill>
                <a:latin typeface="Montserrat"/>
                <a:cs typeface="Montserrat"/>
              </a:rPr>
              <a:t> </a:t>
            </a:r>
            <a:r>
              <a:rPr sz="900" spc="-10" dirty="0">
                <a:solidFill>
                  <a:srgbClr val="323537"/>
                </a:solidFill>
                <a:latin typeface="Montserrat"/>
                <a:cs typeface="Montserrat"/>
              </a:rPr>
              <a:t>responsibility</a:t>
            </a:r>
            <a:r>
              <a:rPr sz="900" spc="50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potential</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actual</a:t>
            </a:r>
            <a:r>
              <a:rPr sz="900" spc="-5" dirty="0">
                <a:solidFill>
                  <a:srgbClr val="323537"/>
                </a:solidFill>
                <a:latin typeface="Montserrat"/>
                <a:cs typeface="Montserrat"/>
              </a:rPr>
              <a:t> </a:t>
            </a:r>
            <a:r>
              <a:rPr sz="900" dirty="0">
                <a:solidFill>
                  <a:srgbClr val="323537"/>
                </a:solidFill>
                <a:latin typeface="Montserrat"/>
                <a:cs typeface="Montserrat"/>
              </a:rPr>
              <a:t>loss</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claim</a:t>
            </a:r>
            <a:r>
              <a:rPr sz="900" spc="-5" dirty="0">
                <a:solidFill>
                  <a:srgbClr val="323537"/>
                </a:solidFill>
                <a:latin typeface="Montserrat"/>
                <a:cs typeface="Montserrat"/>
              </a:rPr>
              <a:t> </a:t>
            </a:r>
            <a:r>
              <a:rPr sz="900" spc="-25" dirty="0">
                <a:solidFill>
                  <a:srgbClr val="323537"/>
                </a:solidFill>
                <a:latin typeface="Montserrat"/>
                <a:cs typeface="Montserrat"/>
              </a:rPr>
              <a:t>has </a:t>
            </a:r>
            <a:r>
              <a:rPr sz="900" spc="-10" dirty="0">
                <a:solidFill>
                  <a:srgbClr val="323537"/>
                </a:solidFill>
                <a:latin typeface="Montserrat"/>
                <a:cs typeface="Montserrat"/>
              </a:rPr>
              <a:t>occurred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circumstances.</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after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deduction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Initial</a:t>
            </a:r>
            <a:r>
              <a:rPr sz="900" spc="-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less</a:t>
            </a:r>
            <a:r>
              <a:rPr sz="900" spc="-5" dirty="0">
                <a:solidFill>
                  <a:srgbClr val="323537"/>
                </a:solidFill>
                <a:latin typeface="Montserrat"/>
                <a:cs typeface="Montserrat"/>
              </a:rPr>
              <a:t> </a:t>
            </a:r>
            <a:r>
              <a:rPr sz="900" spc="-20" dirty="0">
                <a:solidFill>
                  <a:srgbClr val="323537"/>
                </a:solidFill>
                <a:latin typeface="Montserrat"/>
                <a:cs typeface="Montserrat"/>
              </a:rPr>
              <a:t>than</a:t>
            </a:r>
            <a:endParaRPr sz="900">
              <a:latin typeface="Montserrat"/>
              <a:cs typeface="Montserrat"/>
            </a:endParaRPr>
          </a:p>
          <a:p>
            <a:pPr marL="12700" marR="56515">
              <a:lnSpc>
                <a:spcPct val="100000"/>
              </a:lnSpc>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minimum</a:t>
            </a:r>
            <a:r>
              <a:rPr sz="900" spc="-5" dirty="0">
                <a:solidFill>
                  <a:srgbClr val="323537"/>
                </a:solidFill>
                <a:latin typeface="Montserrat"/>
                <a:cs typeface="Montserrat"/>
              </a:rPr>
              <a:t> </a:t>
            </a:r>
            <a:r>
              <a:rPr sz="900" dirty="0">
                <a:solidFill>
                  <a:srgbClr val="323537"/>
                </a:solidFill>
                <a:latin typeface="Montserrat"/>
                <a:cs typeface="Montserrat"/>
              </a:rPr>
              <a:t>allowable,</a:t>
            </a:r>
            <a:r>
              <a:rPr sz="900" spc="-5" dirty="0">
                <a:solidFill>
                  <a:srgbClr val="323537"/>
                </a:solidFill>
                <a:latin typeface="Montserrat"/>
                <a:cs typeface="Montserrat"/>
              </a:rPr>
              <a:t> </a:t>
            </a:r>
            <a:r>
              <a:rPr sz="900" dirty="0">
                <a:solidFill>
                  <a:srgbClr val="323537"/>
                </a:solidFill>
                <a:latin typeface="Montserrat"/>
                <a:cs typeface="Montserrat"/>
              </a:rPr>
              <a:t>your Application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not </a:t>
            </a:r>
            <a:r>
              <a:rPr sz="900" spc="-25" dirty="0">
                <a:solidFill>
                  <a:srgbClr val="323537"/>
                </a:solidFill>
                <a:latin typeface="Montserrat"/>
                <a:cs typeface="Montserrat"/>
              </a:rPr>
              <a:t>be </a:t>
            </a:r>
            <a:r>
              <a:rPr sz="900" dirty="0">
                <a:solidFill>
                  <a:srgbClr val="323537"/>
                </a:solidFill>
                <a:latin typeface="Montserrat"/>
                <a:cs typeface="Montserrat"/>
              </a:rPr>
              <a:t>accepted</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&amp;</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spc="-20" dirty="0">
                <a:solidFill>
                  <a:srgbClr val="323537"/>
                </a:solidFill>
                <a:latin typeface="Montserrat"/>
                <a:cs typeface="Montserrat"/>
              </a:rPr>
              <a:t>hold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until</a:t>
            </a:r>
            <a:r>
              <a:rPr sz="900" spc="-10" dirty="0">
                <a:solidFill>
                  <a:srgbClr val="323537"/>
                </a:solidFill>
                <a:latin typeface="Montserrat"/>
                <a:cs typeface="Montserrat"/>
              </a:rPr>
              <a:t> further </a:t>
            </a:r>
            <a:r>
              <a:rPr sz="900" dirty="0">
                <a:solidFill>
                  <a:srgbClr val="323537"/>
                </a:solidFill>
                <a:latin typeface="Montserrat"/>
                <a:cs typeface="Montserrat"/>
              </a:rPr>
              <a:t>instructions</a:t>
            </a:r>
            <a:r>
              <a:rPr sz="900" spc="-5" dirty="0">
                <a:solidFill>
                  <a:srgbClr val="323537"/>
                </a:solidFill>
                <a:latin typeface="Montserrat"/>
                <a:cs typeface="Montserrat"/>
              </a:rPr>
              <a:t> </a:t>
            </a:r>
            <a:r>
              <a:rPr sz="900" dirty="0">
                <a:solidFill>
                  <a:srgbClr val="323537"/>
                </a:solidFill>
                <a:latin typeface="Montserrat"/>
                <a:cs typeface="Montserrat"/>
              </a:rPr>
              <a:t>are received from you. The </a:t>
            </a:r>
            <a:r>
              <a:rPr sz="900" spc="-10" dirty="0">
                <a:solidFill>
                  <a:srgbClr val="323537"/>
                </a:solidFill>
                <a:latin typeface="Montserrat"/>
                <a:cs typeface="Montserrat"/>
              </a:rPr>
              <a:t>Minimum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detailed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Brochure.</a:t>
            </a:r>
            <a:endParaRPr sz="900">
              <a:latin typeface="Montserrat"/>
              <a:cs typeface="Montserrat"/>
            </a:endParaRPr>
          </a:p>
        </p:txBody>
      </p:sp>
      <p:pic>
        <p:nvPicPr>
          <p:cNvPr id="9" name="object 9"/>
          <p:cNvPicPr/>
          <p:nvPr/>
        </p:nvPicPr>
        <p:blipFill>
          <a:blip r:embed="rId2" cstate="print"/>
          <a:stretch>
            <a:fillRect/>
          </a:stretch>
        </p:blipFill>
        <p:spPr>
          <a:xfrm>
            <a:off x="4079989" y="3120009"/>
            <a:ext cx="3120008" cy="6275990"/>
          </a:xfrm>
          <a:prstGeom prst="rect">
            <a:avLst/>
          </a:prstGeom>
        </p:spPr>
      </p:pic>
      <p:sp>
        <p:nvSpPr>
          <p:cNvPr id="10" name="object 10"/>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19</a:t>
            </a:fld>
            <a:endParaRPr spc="-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319154"/>
            <a:ext cx="7560309" cy="5980545"/>
          </a:xfrm>
          <a:custGeom>
            <a:avLst/>
            <a:gdLst/>
            <a:ahLst/>
            <a:cxnLst/>
            <a:rect l="l" t="t" r="r" b="b"/>
            <a:pathLst>
              <a:path w="7560309" h="5330190">
                <a:moveTo>
                  <a:pt x="7559992" y="0"/>
                </a:moveTo>
                <a:lnTo>
                  <a:pt x="0" y="0"/>
                </a:lnTo>
                <a:lnTo>
                  <a:pt x="0" y="5330088"/>
                </a:lnTo>
                <a:lnTo>
                  <a:pt x="7559992" y="5330088"/>
                </a:lnTo>
                <a:lnTo>
                  <a:pt x="7559992" y="0"/>
                </a:lnTo>
                <a:close/>
              </a:path>
            </a:pathLst>
          </a:custGeom>
          <a:solidFill>
            <a:srgbClr val="EAE9E9"/>
          </a:solidFill>
        </p:spPr>
        <p:txBody>
          <a:bodyPr wrap="square" lIns="0" tIns="0" rIns="0" bIns="0" rtlCol="0"/>
          <a:lstStyle/>
          <a:p>
            <a:endParaRPr/>
          </a:p>
        </p:txBody>
      </p:sp>
      <p:sp>
        <p:nvSpPr>
          <p:cNvPr id="3" name="object 3"/>
          <p:cNvSpPr/>
          <p:nvPr/>
        </p:nvSpPr>
        <p:spPr>
          <a:xfrm>
            <a:off x="0" y="460133"/>
            <a:ext cx="1583690" cy="3148965"/>
          </a:xfrm>
          <a:custGeom>
            <a:avLst/>
            <a:gdLst/>
            <a:ahLst/>
            <a:cxnLst/>
            <a:rect l="l" t="t" r="r" b="b"/>
            <a:pathLst>
              <a:path w="1583690" h="3148965">
                <a:moveTo>
                  <a:pt x="25503" y="0"/>
                </a:moveTo>
                <a:lnTo>
                  <a:pt x="0" y="0"/>
                </a:lnTo>
                <a:lnTo>
                  <a:pt x="0" y="3148845"/>
                </a:lnTo>
                <a:lnTo>
                  <a:pt x="39156" y="3148845"/>
                </a:lnTo>
                <a:lnTo>
                  <a:pt x="84035" y="3134562"/>
                </a:lnTo>
                <a:lnTo>
                  <a:pt x="123588" y="3105996"/>
                </a:lnTo>
                <a:lnTo>
                  <a:pt x="1540578" y="1689019"/>
                </a:lnTo>
                <a:lnTo>
                  <a:pt x="1569144" y="1649465"/>
                </a:lnTo>
                <a:lnTo>
                  <a:pt x="1583427" y="1604585"/>
                </a:lnTo>
                <a:lnTo>
                  <a:pt x="1583427" y="1557929"/>
                </a:lnTo>
                <a:lnTo>
                  <a:pt x="1569144" y="1513047"/>
                </a:lnTo>
                <a:lnTo>
                  <a:pt x="1540578" y="1473487"/>
                </a:lnTo>
                <a:lnTo>
                  <a:pt x="109936" y="42857"/>
                </a:lnTo>
                <a:lnTo>
                  <a:pt x="70382" y="14285"/>
                </a:lnTo>
                <a:lnTo>
                  <a:pt x="25503" y="0"/>
                </a:lnTo>
                <a:close/>
              </a:path>
            </a:pathLst>
          </a:custGeom>
          <a:solidFill>
            <a:srgbClr val="3E8B73"/>
          </a:solidFill>
        </p:spPr>
        <p:txBody>
          <a:bodyPr wrap="square" lIns="0" tIns="0" rIns="0" bIns="0" rtlCol="0"/>
          <a:lstStyle/>
          <a:p>
            <a:endParaRPr/>
          </a:p>
        </p:txBody>
      </p:sp>
      <p:sp>
        <p:nvSpPr>
          <p:cNvPr id="4" name="object 4"/>
          <p:cNvSpPr txBox="1"/>
          <p:nvPr/>
        </p:nvSpPr>
        <p:spPr>
          <a:xfrm>
            <a:off x="1744099" y="687527"/>
            <a:ext cx="292608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IMPORTANT</a:t>
            </a:r>
            <a:r>
              <a:rPr sz="1600" b="1" spc="-90" dirty="0">
                <a:solidFill>
                  <a:srgbClr val="3E8B73"/>
                </a:solidFill>
                <a:latin typeface="Montserrat"/>
                <a:cs typeface="Montserrat"/>
              </a:rPr>
              <a:t> </a:t>
            </a:r>
            <a:r>
              <a:rPr sz="1600" b="1" spc="-10" dirty="0">
                <a:solidFill>
                  <a:srgbClr val="3E8B73"/>
                </a:solidFill>
                <a:latin typeface="Montserrat"/>
                <a:cs typeface="Montserrat"/>
              </a:rPr>
              <a:t>INFORMATION</a:t>
            </a:r>
            <a:endParaRPr sz="1600" dirty="0">
              <a:latin typeface="Montserrat"/>
              <a:cs typeface="Montserrat"/>
            </a:endParaRPr>
          </a:p>
        </p:txBody>
      </p:sp>
      <p:sp>
        <p:nvSpPr>
          <p:cNvPr id="5" name="object 5"/>
          <p:cNvSpPr txBox="1"/>
          <p:nvPr/>
        </p:nvSpPr>
        <p:spPr>
          <a:xfrm>
            <a:off x="1744099" y="1156662"/>
            <a:ext cx="5179695" cy="2339340"/>
          </a:xfrm>
          <a:prstGeom prst="rect">
            <a:avLst/>
          </a:prstGeom>
        </p:spPr>
        <p:txBody>
          <a:bodyPr vert="horz" wrap="square" lIns="0" tIns="12700" rIns="0" bIns="0" rtlCol="0">
            <a:spAutoFit/>
          </a:bodyPr>
          <a:lstStyle/>
          <a:p>
            <a:pPr marL="228600" marR="186690" indent="-216535">
              <a:lnSpc>
                <a:spcPct val="100000"/>
              </a:lnSpc>
              <a:spcBef>
                <a:spcPts val="100"/>
              </a:spcBef>
              <a:buClr>
                <a:srgbClr val="3E8B73"/>
              </a:buClr>
              <a:buSzPct val="110000"/>
              <a:buFont typeface="Montserrat SemiBold"/>
              <a:buChar char="•"/>
              <a:tabLst>
                <a:tab pos="228600" algn="l"/>
              </a:tabLst>
            </a:pPr>
            <a:r>
              <a:rPr sz="1000" dirty="0">
                <a:solidFill>
                  <a:srgbClr val="323537"/>
                </a:solidFill>
                <a:latin typeface="Montserrat"/>
                <a:cs typeface="Montserrat"/>
              </a:rPr>
              <a:t>This</a:t>
            </a:r>
            <a:r>
              <a:rPr sz="1000" spc="-15" dirty="0">
                <a:solidFill>
                  <a:srgbClr val="323537"/>
                </a:solidFill>
                <a:latin typeface="Montserrat"/>
                <a:cs typeface="Montserrat"/>
              </a:rPr>
              <a:t> </a:t>
            </a:r>
            <a:r>
              <a:rPr sz="1000" dirty="0">
                <a:solidFill>
                  <a:srgbClr val="323537"/>
                </a:solidFill>
                <a:latin typeface="Montserrat"/>
                <a:cs typeface="Montserrat"/>
              </a:rPr>
              <a:t>Brochure</a:t>
            </a:r>
            <a:r>
              <a:rPr sz="1000" spc="-10" dirty="0">
                <a:solidFill>
                  <a:srgbClr val="323537"/>
                </a:solidFill>
                <a:latin typeface="Montserrat"/>
                <a:cs typeface="Montserrat"/>
              </a:rPr>
              <a:t> </a:t>
            </a:r>
            <a:r>
              <a:rPr sz="1000" dirty="0">
                <a:solidFill>
                  <a:srgbClr val="323537"/>
                </a:solidFill>
                <a:latin typeface="Montserrat"/>
                <a:cs typeface="Montserrat"/>
              </a:rPr>
              <a:t>does</a:t>
            </a:r>
            <a:r>
              <a:rPr sz="1000" spc="-10" dirty="0">
                <a:solidFill>
                  <a:srgbClr val="323537"/>
                </a:solidFill>
                <a:latin typeface="Montserrat"/>
                <a:cs typeface="Montserrat"/>
              </a:rPr>
              <a:t> </a:t>
            </a:r>
            <a:r>
              <a:rPr sz="1000" dirty="0">
                <a:solidFill>
                  <a:srgbClr val="323537"/>
                </a:solidFill>
                <a:latin typeface="Montserrat"/>
                <a:cs typeface="Montserrat"/>
              </a:rPr>
              <a:t>not</a:t>
            </a:r>
            <a:r>
              <a:rPr sz="1000" spc="-10" dirty="0">
                <a:solidFill>
                  <a:srgbClr val="323537"/>
                </a:solidFill>
                <a:latin typeface="Montserrat"/>
                <a:cs typeface="Montserrat"/>
              </a:rPr>
              <a:t> </a:t>
            </a:r>
            <a:r>
              <a:rPr sz="1000" dirty="0">
                <a:solidFill>
                  <a:srgbClr val="323537"/>
                </a:solidFill>
                <a:latin typeface="Montserrat"/>
                <a:cs typeface="Montserrat"/>
              </a:rPr>
              <a:t>constitute</a:t>
            </a:r>
            <a:r>
              <a:rPr sz="1000" spc="-15" dirty="0">
                <a:solidFill>
                  <a:srgbClr val="323537"/>
                </a:solidFill>
                <a:latin typeface="Montserrat"/>
                <a:cs typeface="Montserrat"/>
              </a:rPr>
              <a:t> </a:t>
            </a:r>
            <a:r>
              <a:rPr sz="1000" dirty="0">
                <a:solidFill>
                  <a:srgbClr val="323537"/>
                </a:solidFill>
                <a:latin typeface="Montserrat"/>
                <a:cs typeface="Montserrat"/>
              </a:rPr>
              <a:t>investment</a:t>
            </a:r>
            <a:r>
              <a:rPr sz="1000" spc="-10" dirty="0">
                <a:solidFill>
                  <a:srgbClr val="323537"/>
                </a:solidFill>
                <a:latin typeface="Montserrat"/>
                <a:cs typeface="Montserrat"/>
              </a:rPr>
              <a:t> </a:t>
            </a:r>
            <a:r>
              <a:rPr sz="1000" dirty="0">
                <a:solidFill>
                  <a:srgbClr val="323537"/>
                </a:solidFill>
                <a:latin typeface="Montserrat"/>
                <a:cs typeface="Montserrat"/>
              </a:rPr>
              <a:t>advice</a:t>
            </a:r>
            <a:r>
              <a:rPr sz="1000" spc="-10" dirty="0">
                <a:solidFill>
                  <a:srgbClr val="323537"/>
                </a:solidFill>
                <a:latin typeface="Montserrat"/>
                <a:cs typeface="Montserrat"/>
              </a:rPr>
              <a:t> </a:t>
            </a:r>
            <a:r>
              <a:rPr sz="1000" dirty="0">
                <a:solidFill>
                  <a:srgbClr val="323537"/>
                </a:solidFill>
                <a:latin typeface="Montserrat"/>
                <a:cs typeface="Montserrat"/>
              </a:rPr>
              <a:t>from</a:t>
            </a:r>
            <a:r>
              <a:rPr sz="1000" spc="-10" dirty="0">
                <a:solidFill>
                  <a:srgbClr val="323537"/>
                </a:solidFill>
                <a:latin typeface="Montserrat"/>
                <a:cs typeface="Montserrat"/>
              </a:rPr>
              <a:t> </a:t>
            </a:r>
            <a:r>
              <a:rPr sz="1000" dirty="0">
                <a:solidFill>
                  <a:srgbClr val="323537"/>
                </a:solidFill>
                <a:latin typeface="Montserrat"/>
                <a:cs typeface="Montserrat"/>
              </a:rPr>
              <a:t>either</a:t>
            </a:r>
            <a:r>
              <a:rPr sz="1000" spc="-15" dirty="0">
                <a:solidFill>
                  <a:srgbClr val="323537"/>
                </a:solidFill>
                <a:latin typeface="Montserrat"/>
                <a:cs typeface="Montserrat"/>
              </a:rPr>
              <a:t> </a:t>
            </a:r>
            <a:r>
              <a:rPr sz="1000" dirty="0">
                <a:solidFill>
                  <a:srgbClr val="323537"/>
                </a:solidFill>
                <a:latin typeface="Montserrat"/>
                <a:cs typeface="Montserrat"/>
              </a:rPr>
              <a:t>IDAD,</a:t>
            </a:r>
            <a:r>
              <a:rPr sz="1000" spc="-10" dirty="0">
                <a:solidFill>
                  <a:srgbClr val="323537"/>
                </a:solidFill>
                <a:latin typeface="Montserrat"/>
                <a:cs typeface="Montserrat"/>
              </a:rPr>
              <a:t> </a:t>
            </a:r>
            <a:r>
              <a:rPr sz="1000" spc="-25" dirty="0">
                <a:solidFill>
                  <a:srgbClr val="323537"/>
                </a:solidFill>
                <a:latin typeface="Montserrat"/>
                <a:cs typeface="Montserrat"/>
              </a:rPr>
              <a:t>the </a:t>
            </a:r>
            <a:r>
              <a:rPr sz="1000" dirty="0">
                <a:solidFill>
                  <a:srgbClr val="323537"/>
                </a:solidFill>
                <a:latin typeface="Montserrat"/>
                <a:cs typeface="Montserrat"/>
              </a:rPr>
              <a:t>Issuer</a:t>
            </a:r>
            <a:r>
              <a:rPr sz="1000" spc="-10" dirty="0">
                <a:solidFill>
                  <a:srgbClr val="323537"/>
                </a:solidFill>
                <a:latin typeface="Montserrat"/>
                <a:cs typeface="Montserrat"/>
              </a:rPr>
              <a:t> </a:t>
            </a:r>
            <a:r>
              <a:rPr sz="1000" dirty="0">
                <a:solidFill>
                  <a:srgbClr val="323537"/>
                </a:solidFill>
                <a:latin typeface="Montserrat"/>
                <a:cs typeface="Montserrat"/>
              </a:rPr>
              <a:t>or</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lang="en-GB" sz="1000" dirty="0">
                <a:solidFill>
                  <a:srgbClr val="323537"/>
                </a:solidFill>
                <a:latin typeface="Montserrat"/>
                <a:cs typeface="Montserrat"/>
              </a:rPr>
              <a:t>Guarantor</a:t>
            </a:r>
            <a:r>
              <a:rPr sz="1000" spc="-5" dirty="0">
                <a:solidFill>
                  <a:srgbClr val="323537"/>
                </a:solidFill>
                <a:latin typeface="Montserrat"/>
                <a:cs typeface="Montserrat"/>
              </a:rPr>
              <a:t> </a:t>
            </a:r>
            <a:r>
              <a:rPr sz="1000" dirty="0">
                <a:solidFill>
                  <a:srgbClr val="323537"/>
                </a:solidFill>
                <a:latin typeface="Montserrat"/>
                <a:cs typeface="Montserrat"/>
              </a:rPr>
              <a:t>and</a:t>
            </a:r>
            <a:r>
              <a:rPr sz="1000" spc="-5" dirty="0">
                <a:solidFill>
                  <a:srgbClr val="323537"/>
                </a:solidFill>
                <a:latin typeface="Montserrat"/>
                <a:cs typeface="Montserrat"/>
              </a:rPr>
              <a:t> </a:t>
            </a:r>
            <a:r>
              <a:rPr sz="1000" dirty="0">
                <a:solidFill>
                  <a:srgbClr val="323537"/>
                </a:solidFill>
                <a:latin typeface="Montserrat"/>
                <a:cs typeface="Montserrat"/>
              </a:rPr>
              <a:t>must</a:t>
            </a:r>
            <a:r>
              <a:rPr sz="1000" spc="-10" dirty="0">
                <a:solidFill>
                  <a:srgbClr val="323537"/>
                </a:solidFill>
                <a:latin typeface="Montserrat"/>
                <a:cs typeface="Montserrat"/>
              </a:rPr>
              <a:t> </a:t>
            </a:r>
            <a:r>
              <a:rPr sz="1000" dirty="0">
                <a:solidFill>
                  <a:srgbClr val="323537"/>
                </a:solidFill>
                <a:latin typeface="Montserrat"/>
                <a:cs typeface="Montserrat"/>
              </a:rPr>
              <a:t>not</a:t>
            </a:r>
            <a:r>
              <a:rPr sz="1000" spc="-5" dirty="0">
                <a:solidFill>
                  <a:srgbClr val="323537"/>
                </a:solidFill>
                <a:latin typeface="Montserrat"/>
                <a:cs typeface="Montserrat"/>
              </a:rPr>
              <a:t> </a:t>
            </a:r>
            <a:r>
              <a:rPr sz="1000" dirty="0">
                <a:solidFill>
                  <a:srgbClr val="323537"/>
                </a:solidFill>
                <a:latin typeface="Montserrat"/>
                <a:cs typeface="Montserrat"/>
              </a:rPr>
              <a:t>be</a:t>
            </a:r>
            <a:r>
              <a:rPr sz="1000" spc="-5" dirty="0">
                <a:solidFill>
                  <a:srgbClr val="323537"/>
                </a:solidFill>
                <a:latin typeface="Montserrat"/>
                <a:cs typeface="Montserrat"/>
              </a:rPr>
              <a:t> </a:t>
            </a:r>
            <a:r>
              <a:rPr sz="1000" dirty="0">
                <a:solidFill>
                  <a:srgbClr val="323537"/>
                </a:solidFill>
                <a:latin typeface="Montserrat"/>
                <a:cs typeface="Montserrat"/>
              </a:rPr>
              <a:t>construed</a:t>
            </a:r>
            <a:r>
              <a:rPr sz="1000" spc="-10" dirty="0">
                <a:solidFill>
                  <a:srgbClr val="323537"/>
                </a:solidFill>
                <a:latin typeface="Montserrat"/>
                <a:cs typeface="Montserrat"/>
              </a:rPr>
              <a:t> </a:t>
            </a:r>
            <a:r>
              <a:rPr sz="1000" dirty="0">
                <a:solidFill>
                  <a:srgbClr val="323537"/>
                </a:solidFill>
                <a:latin typeface="Montserrat"/>
                <a:cs typeface="Montserrat"/>
              </a:rPr>
              <a:t>as</a:t>
            </a:r>
            <a:r>
              <a:rPr sz="1000" spc="-5" dirty="0">
                <a:solidFill>
                  <a:srgbClr val="323537"/>
                </a:solidFill>
                <a:latin typeface="Montserrat"/>
                <a:cs typeface="Montserrat"/>
              </a:rPr>
              <a:t> </a:t>
            </a:r>
            <a:r>
              <a:rPr sz="1000" dirty="0">
                <a:solidFill>
                  <a:srgbClr val="323537"/>
                </a:solidFill>
                <a:latin typeface="Montserrat"/>
                <a:cs typeface="Montserrat"/>
              </a:rPr>
              <a:t>such</a:t>
            </a:r>
            <a:r>
              <a:rPr sz="1000" spc="-5" dirty="0">
                <a:solidFill>
                  <a:srgbClr val="323537"/>
                </a:solidFill>
                <a:latin typeface="Montserrat"/>
                <a:cs typeface="Montserrat"/>
              </a:rPr>
              <a:t> </a:t>
            </a:r>
            <a:r>
              <a:rPr sz="1000" dirty="0">
                <a:solidFill>
                  <a:srgbClr val="323537"/>
                </a:solidFill>
                <a:latin typeface="Montserrat"/>
                <a:cs typeface="Montserrat"/>
              </a:rPr>
              <a:t>by</a:t>
            </a:r>
            <a:r>
              <a:rPr sz="1000" spc="-10" dirty="0">
                <a:solidFill>
                  <a:srgbClr val="323537"/>
                </a:solidFill>
                <a:latin typeface="Montserrat"/>
                <a:cs typeface="Montserrat"/>
              </a:rPr>
              <a:t> </a:t>
            </a:r>
            <a:r>
              <a:rPr sz="1000" dirty="0">
                <a:solidFill>
                  <a:srgbClr val="323537"/>
                </a:solidFill>
                <a:latin typeface="Montserrat"/>
                <a:cs typeface="Montserrat"/>
              </a:rPr>
              <a:t>advisers</a:t>
            </a:r>
            <a:r>
              <a:rPr sz="1000" spc="-5" dirty="0">
                <a:solidFill>
                  <a:srgbClr val="323537"/>
                </a:solidFill>
                <a:latin typeface="Montserrat"/>
                <a:cs typeface="Montserrat"/>
              </a:rPr>
              <a:t> </a:t>
            </a:r>
            <a:r>
              <a:rPr sz="1000" spc="-25" dirty="0">
                <a:solidFill>
                  <a:srgbClr val="323537"/>
                </a:solidFill>
                <a:latin typeface="Montserrat"/>
                <a:cs typeface="Montserrat"/>
              </a:rPr>
              <a:t>or </a:t>
            </a:r>
            <a:r>
              <a:rPr sz="1000" spc="-10" dirty="0">
                <a:solidFill>
                  <a:srgbClr val="323537"/>
                </a:solidFill>
                <a:latin typeface="Montserrat"/>
                <a:cs typeface="Montserrat"/>
              </a:rPr>
              <a:t>investors.</a:t>
            </a:r>
            <a:endParaRPr sz="1000" dirty="0">
              <a:latin typeface="Montserrat"/>
              <a:cs typeface="Montserrat"/>
            </a:endParaRPr>
          </a:p>
          <a:p>
            <a:pPr marL="228600" marR="53975" indent="-216535">
              <a:lnSpc>
                <a:spcPct val="100000"/>
              </a:lnSpc>
              <a:spcBef>
                <a:spcPts val="280"/>
              </a:spcBef>
              <a:buClr>
                <a:srgbClr val="3E8B73"/>
              </a:buClr>
              <a:buSzPct val="110000"/>
              <a:buFont typeface="Montserrat SemiBold"/>
              <a:buChar char="•"/>
              <a:tabLst>
                <a:tab pos="228600" algn="l"/>
              </a:tabLst>
            </a:pPr>
            <a:r>
              <a:rPr sz="1000" dirty="0">
                <a:solidFill>
                  <a:srgbClr val="323537"/>
                </a:solidFill>
                <a:latin typeface="Montserrat"/>
                <a:cs typeface="Montserrat"/>
              </a:rPr>
              <a:t>Investment</a:t>
            </a:r>
            <a:r>
              <a:rPr sz="1000" spc="-20" dirty="0">
                <a:solidFill>
                  <a:srgbClr val="323537"/>
                </a:solidFill>
                <a:latin typeface="Montserrat"/>
                <a:cs typeface="Montserrat"/>
              </a:rPr>
              <a:t> </a:t>
            </a:r>
            <a:r>
              <a:rPr sz="1000" dirty="0">
                <a:solidFill>
                  <a:srgbClr val="323537"/>
                </a:solidFill>
                <a:latin typeface="Montserrat"/>
                <a:cs typeface="Montserrat"/>
              </a:rPr>
              <a:t>Amount</a:t>
            </a:r>
            <a:r>
              <a:rPr sz="1000" spc="-20" dirty="0">
                <a:solidFill>
                  <a:srgbClr val="323537"/>
                </a:solidFill>
                <a:latin typeface="Montserrat"/>
                <a:cs typeface="Montserrat"/>
              </a:rPr>
              <a:t> </a:t>
            </a:r>
            <a:r>
              <a:rPr sz="1000" dirty="0">
                <a:solidFill>
                  <a:srgbClr val="323537"/>
                </a:solidFill>
                <a:latin typeface="Montserrat"/>
                <a:cs typeface="Montserrat"/>
              </a:rPr>
              <a:t>is</a:t>
            </a:r>
            <a:r>
              <a:rPr sz="1000" spc="-15" dirty="0">
                <a:solidFill>
                  <a:srgbClr val="323537"/>
                </a:solidFill>
                <a:latin typeface="Montserrat"/>
                <a:cs typeface="Montserrat"/>
              </a:rPr>
              <a:t> </a:t>
            </a:r>
            <a:r>
              <a:rPr sz="1000" dirty="0">
                <a:solidFill>
                  <a:srgbClr val="323537"/>
                </a:solidFill>
                <a:latin typeface="Montserrat"/>
                <a:cs typeface="Montserrat"/>
              </a:rPr>
              <a:t>subject</a:t>
            </a:r>
            <a:r>
              <a:rPr sz="1000" spc="-20" dirty="0">
                <a:solidFill>
                  <a:srgbClr val="323537"/>
                </a:solidFill>
                <a:latin typeface="Montserrat"/>
                <a:cs typeface="Montserrat"/>
              </a:rPr>
              <a:t> </a:t>
            </a:r>
            <a:r>
              <a:rPr sz="1000" dirty="0">
                <a:solidFill>
                  <a:srgbClr val="323537"/>
                </a:solidFill>
                <a:latin typeface="Montserrat"/>
                <a:cs typeface="Montserrat"/>
              </a:rPr>
              <a:t>to</a:t>
            </a:r>
            <a:r>
              <a:rPr sz="1000" spc="-20" dirty="0">
                <a:solidFill>
                  <a:srgbClr val="323537"/>
                </a:solidFill>
                <a:latin typeface="Montserrat"/>
                <a:cs typeface="Montserrat"/>
              </a:rPr>
              <a:t> </a:t>
            </a:r>
            <a:r>
              <a:rPr sz="1000" dirty="0">
                <a:solidFill>
                  <a:srgbClr val="323537"/>
                </a:solidFill>
                <a:latin typeface="Montserrat"/>
                <a:cs typeface="Montserrat"/>
              </a:rPr>
              <a:t>Issuer</a:t>
            </a:r>
            <a:r>
              <a:rPr sz="1000" spc="-15" dirty="0">
                <a:solidFill>
                  <a:srgbClr val="323537"/>
                </a:solidFill>
                <a:latin typeface="Montserrat"/>
                <a:cs typeface="Montserrat"/>
              </a:rPr>
              <a:t> </a:t>
            </a:r>
            <a:r>
              <a:rPr sz="1000" dirty="0">
                <a:solidFill>
                  <a:srgbClr val="323537"/>
                </a:solidFill>
                <a:latin typeface="Montserrat"/>
                <a:cs typeface="Montserrat"/>
              </a:rPr>
              <a:t>risk;</a:t>
            </a:r>
            <a:r>
              <a:rPr sz="1000" spc="-20" dirty="0">
                <a:solidFill>
                  <a:srgbClr val="323537"/>
                </a:solidFill>
                <a:latin typeface="Montserrat"/>
                <a:cs typeface="Montserrat"/>
              </a:rPr>
              <a:t> </a:t>
            </a:r>
            <a:r>
              <a:rPr sz="1000" dirty="0">
                <a:solidFill>
                  <a:srgbClr val="323537"/>
                </a:solidFill>
                <a:latin typeface="Montserrat"/>
                <a:cs typeface="Montserrat"/>
              </a:rPr>
              <a:t>investors</a:t>
            </a:r>
            <a:r>
              <a:rPr sz="1000" spc="-20" dirty="0">
                <a:solidFill>
                  <a:srgbClr val="323537"/>
                </a:solidFill>
                <a:latin typeface="Montserrat"/>
                <a:cs typeface="Montserrat"/>
              </a:rPr>
              <a:t> </a:t>
            </a:r>
            <a:r>
              <a:rPr sz="1000" dirty="0">
                <a:solidFill>
                  <a:srgbClr val="323537"/>
                </a:solidFill>
                <a:latin typeface="Montserrat"/>
                <a:cs typeface="Montserrat"/>
              </a:rPr>
              <a:t>should</a:t>
            </a:r>
            <a:r>
              <a:rPr sz="1000" spc="-15" dirty="0">
                <a:solidFill>
                  <a:srgbClr val="323537"/>
                </a:solidFill>
                <a:latin typeface="Montserrat"/>
                <a:cs typeface="Montserrat"/>
              </a:rPr>
              <a:t> </a:t>
            </a:r>
            <a:r>
              <a:rPr sz="1000" dirty="0">
                <a:solidFill>
                  <a:srgbClr val="323537"/>
                </a:solidFill>
                <a:latin typeface="Montserrat"/>
                <a:cs typeface="Montserrat"/>
              </a:rPr>
              <a:t>read</a:t>
            </a:r>
            <a:r>
              <a:rPr sz="1000" spc="-20" dirty="0">
                <a:solidFill>
                  <a:srgbClr val="323537"/>
                </a:solidFill>
                <a:latin typeface="Montserrat"/>
                <a:cs typeface="Montserrat"/>
              </a:rPr>
              <a:t> this </a:t>
            </a:r>
            <a:r>
              <a:rPr sz="1000" dirty="0">
                <a:solidFill>
                  <a:srgbClr val="323537"/>
                </a:solidFill>
                <a:latin typeface="Montserrat"/>
                <a:cs typeface="Montserrat"/>
              </a:rPr>
              <a:t>brochure</a:t>
            </a:r>
            <a:r>
              <a:rPr sz="1000" spc="-10" dirty="0">
                <a:solidFill>
                  <a:srgbClr val="323537"/>
                </a:solidFill>
                <a:latin typeface="Montserrat"/>
                <a:cs typeface="Montserrat"/>
              </a:rPr>
              <a:t> </a:t>
            </a:r>
            <a:r>
              <a:rPr sz="1000" dirty="0">
                <a:solidFill>
                  <a:srgbClr val="323537"/>
                </a:solidFill>
                <a:latin typeface="Montserrat"/>
                <a:cs typeface="Montserrat"/>
              </a:rPr>
              <a:t>in</a:t>
            </a:r>
            <a:r>
              <a:rPr sz="1000" spc="-10" dirty="0">
                <a:solidFill>
                  <a:srgbClr val="323537"/>
                </a:solidFill>
                <a:latin typeface="Montserrat"/>
                <a:cs typeface="Montserrat"/>
              </a:rPr>
              <a:t> </a:t>
            </a:r>
            <a:r>
              <a:rPr sz="1000" dirty="0">
                <a:solidFill>
                  <a:srgbClr val="323537"/>
                </a:solidFill>
                <a:latin typeface="Montserrat"/>
                <a:cs typeface="Montserrat"/>
              </a:rPr>
              <a:t>full</a:t>
            </a:r>
            <a:r>
              <a:rPr sz="1000" spc="-10"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be</a:t>
            </a:r>
            <a:r>
              <a:rPr sz="1000" spc="-10" dirty="0">
                <a:solidFill>
                  <a:srgbClr val="323537"/>
                </a:solidFill>
                <a:latin typeface="Montserrat"/>
                <a:cs typeface="Montserrat"/>
              </a:rPr>
              <a:t> </a:t>
            </a:r>
            <a:r>
              <a:rPr sz="1000" dirty="0">
                <a:solidFill>
                  <a:srgbClr val="323537"/>
                </a:solidFill>
                <a:latin typeface="Montserrat"/>
                <a:cs typeface="Montserrat"/>
              </a:rPr>
              <a:t>sure</a:t>
            </a:r>
            <a:r>
              <a:rPr sz="1000" spc="-10" dirty="0">
                <a:solidFill>
                  <a:srgbClr val="323537"/>
                </a:solidFill>
                <a:latin typeface="Montserrat"/>
                <a:cs typeface="Montserrat"/>
              </a:rPr>
              <a:t> </a:t>
            </a:r>
            <a:r>
              <a:rPr sz="1000" dirty="0">
                <a:solidFill>
                  <a:srgbClr val="323537"/>
                </a:solidFill>
                <a:latin typeface="Montserrat"/>
                <a:cs typeface="Montserrat"/>
              </a:rPr>
              <a:t>they</a:t>
            </a:r>
            <a:r>
              <a:rPr sz="1000" spc="-10" dirty="0">
                <a:solidFill>
                  <a:srgbClr val="323537"/>
                </a:solidFill>
                <a:latin typeface="Montserrat"/>
                <a:cs typeface="Montserrat"/>
              </a:rPr>
              <a:t> </a:t>
            </a:r>
            <a:r>
              <a:rPr sz="1000" dirty="0">
                <a:solidFill>
                  <a:srgbClr val="323537"/>
                </a:solidFill>
                <a:latin typeface="Montserrat"/>
                <a:cs typeface="Montserrat"/>
              </a:rPr>
              <a:t>understand</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terms</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product</a:t>
            </a:r>
            <a:r>
              <a:rPr sz="1000" spc="-10" dirty="0">
                <a:solidFill>
                  <a:srgbClr val="323537"/>
                </a:solidFill>
                <a:latin typeface="Montserrat"/>
                <a:cs typeface="Montserrat"/>
              </a:rPr>
              <a:t> before investing.</a:t>
            </a:r>
            <a:endParaRPr sz="1000" dirty="0">
              <a:latin typeface="Montserrat"/>
              <a:cs typeface="Montserrat"/>
            </a:endParaRPr>
          </a:p>
          <a:p>
            <a:pPr marL="228600" marR="615950" indent="-216535">
              <a:lnSpc>
                <a:spcPct val="100000"/>
              </a:lnSpc>
              <a:spcBef>
                <a:spcPts val="285"/>
              </a:spcBef>
              <a:buClr>
                <a:srgbClr val="3E8B73"/>
              </a:buClr>
              <a:buSzPct val="110000"/>
              <a:buFont typeface="Montserrat SemiBold"/>
              <a:buChar char="•"/>
              <a:tabLst>
                <a:tab pos="228600" algn="l"/>
              </a:tabLst>
            </a:pPr>
            <a:r>
              <a:rPr sz="1000" dirty="0">
                <a:solidFill>
                  <a:srgbClr val="323537"/>
                </a:solidFill>
                <a:latin typeface="Montserrat"/>
                <a:cs typeface="Montserrat"/>
              </a:rPr>
              <a:t>IDAD</a:t>
            </a:r>
            <a:r>
              <a:rPr sz="1000" spc="-20" dirty="0">
                <a:solidFill>
                  <a:srgbClr val="323537"/>
                </a:solidFill>
                <a:latin typeface="Montserrat"/>
                <a:cs typeface="Montserrat"/>
              </a:rPr>
              <a:t> </a:t>
            </a:r>
            <a:r>
              <a:rPr sz="1000" dirty="0">
                <a:solidFill>
                  <a:srgbClr val="323537"/>
                </a:solidFill>
                <a:latin typeface="Montserrat"/>
                <a:cs typeface="Montserrat"/>
              </a:rPr>
              <a:t>Limited</a:t>
            </a:r>
            <a:r>
              <a:rPr sz="1000" spc="-15" dirty="0">
                <a:solidFill>
                  <a:srgbClr val="323537"/>
                </a:solidFill>
                <a:latin typeface="Montserrat"/>
                <a:cs typeface="Montserrat"/>
              </a:rPr>
              <a:t> </a:t>
            </a:r>
            <a:r>
              <a:rPr sz="1000" dirty="0">
                <a:solidFill>
                  <a:srgbClr val="323537"/>
                </a:solidFill>
                <a:latin typeface="Montserrat"/>
                <a:cs typeface="Montserrat"/>
              </a:rPr>
              <a:t>is</a:t>
            </a:r>
            <a:r>
              <a:rPr sz="1000" spc="-20" dirty="0">
                <a:solidFill>
                  <a:srgbClr val="323537"/>
                </a:solidFill>
                <a:latin typeface="Montserrat"/>
                <a:cs typeface="Montserrat"/>
              </a:rPr>
              <a:t> </a:t>
            </a:r>
            <a:r>
              <a:rPr sz="1000" dirty="0">
                <a:solidFill>
                  <a:srgbClr val="323537"/>
                </a:solidFill>
                <a:latin typeface="Montserrat"/>
                <a:cs typeface="Montserrat"/>
              </a:rPr>
              <a:t>Authorised</a:t>
            </a:r>
            <a:r>
              <a:rPr sz="1000" spc="-15" dirty="0">
                <a:solidFill>
                  <a:srgbClr val="323537"/>
                </a:solidFill>
                <a:latin typeface="Montserrat"/>
                <a:cs typeface="Montserrat"/>
              </a:rPr>
              <a:t> </a:t>
            </a:r>
            <a:r>
              <a:rPr sz="1000" dirty="0">
                <a:solidFill>
                  <a:srgbClr val="323537"/>
                </a:solidFill>
                <a:latin typeface="Montserrat"/>
                <a:cs typeface="Montserrat"/>
              </a:rPr>
              <a:t>and</a:t>
            </a:r>
            <a:r>
              <a:rPr sz="1000" spc="-20" dirty="0">
                <a:solidFill>
                  <a:srgbClr val="323537"/>
                </a:solidFill>
                <a:latin typeface="Montserrat"/>
                <a:cs typeface="Montserrat"/>
              </a:rPr>
              <a:t> </a:t>
            </a:r>
            <a:r>
              <a:rPr sz="1000" dirty="0">
                <a:solidFill>
                  <a:srgbClr val="323537"/>
                </a:solidFill>
                <a:latin typeface="Montserrat"/>
                <a:cs typeface="Montserrat"/>
              </a:rPr>
              <a:t>Regulated</a:t>
            </a:r>
            <a:r>
              <a:rPr sz="1000" spc="-15" dirty="0">
                <a:solidFill>
                  <a:srgbClr val="323537"/>
                </a:solidFill>
                <a:latin typeface="Montserrat"/>
                <a:cs typeface="Montserrat"/>
              </a:rPr>
              <a:t> </a:t>
            </a:r>
            <a:r>
              <a:rPr sz="1000" dirty="0">
                <a:solidFill>
                  <a:srgbClr val="323537"/>
                </a:solidFill>
                <a:latin typeface="Montserrat"/>
                <a:cs typeface="Montserrat"/>
              </a:rPr>
              <a:t>by</a:t>
            </a:r>
            <a:r>
              <a:rPr sz="1000" spc="-2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Financial</a:t>
            </a:r>
            <a:r>
              <a:rPr sz="1000" spc="-20" dirty="0">
                <a:solidFill>
                  <a:srgbClr val="323537"/>
                </a:solidFill>
                <a:latin typeface="Montserrat"/>
                <a:cs typeface="Montserrat"/>
              </a:rPr>
              <a:t> </a:t>
            </a:r>
            <a:r>
              <a:rPr sz="1000" spc="-10" dirty="0">
                <a:solidFill>
                  <a:srgbClr val="323537"/>
                </a:solidFill>
                <a:latin typeface="Montserrat"/>
                <a:cs typeface="Montserrat"/>
              </a:rPr>
              <a:t>Conduct </a:t>
            </a:r>
            <a:r>
              <a:rPr sz="1000" dirty="0">
                <a:solidFill>
                  <a:srgbClr val="323537"/>
                </a:solidFill>
                <a:latin typeface="Montserrat"/>
                <a:cs typeface="Montserrat"/>
              </a:rPr>
              <a:t>Authority</a:t>
            </a:r>
            <a:r>
              <a:rPr sz="1000" spc="-35" dirty="0">
                <a:solidFill>
                  <a:srgbClr val="323537"/>
                </a:solidFill>
                <a:latin typeface="Montserrat"/>
                <a:cs typeface="Montserrat"/>
              </a:rPr>
              <a:t> </a:t>
            </a:r>
            <a:r>
              <a:rPr sz="1000" dirty="0">
                <a:solidFill>
                  <a:srgbClr val="323537"/>
                </a:solidFill>
                <a:latin typeface="Montserrat"/>
                <a:cs typeface="Montserrat"/>
              </a:rPr>
              <a:t>FCA</a:t>
            </a:r>
            <a:r>
              <a:rPr sz="1000" spc="-35" dirty="0">
                <a:solidFill>
                  <a:srgbClr val="323537"/>
                </a:solidFill>
                <a:latin typeface="Montserrat"/>
                <a:cs typeface="Montserrat"/>
              </a:rPr>
              <a:t> </a:t>
            </a:r>
            <a:r>
              <a:rPr sz="1000" dirty="0">
                <a:solidFill>
                  <a:srgbClr val="323537"/>
                </a:solidFill>
                <a:latin typeface="Montserrat"/>
                <a:cs typeface="Montserrat"/>
              </a:rPr>
              <a:t>FRN</a:t>
            </a:r>
            <a:r>
              <a:rPr sz="1000" spc="-35" dirty="0">
                <a:solidFill>
                  <a:srgbClr val="323537"/>
                </a:solidFill>
                <a:latin typeface="Montserrat"/>
                <a:cs typeface="Montserrat"/>
              </a:rPr>
              <a:t> </a:t>
            </a:r>
            <a:r>
              <a:rPr sz="1000" spc="-10" dirty="0">
                <a:solidFill>
                  <a:srgbClr val="323537"/>
                </a:solidFill>
                <a:latin typeface="Montserrat"/>
                <a:cs typeface="Montserrat"/>
              </a:rPr>
              <a:t>740499.</a:t>
            </a:r>
            <a:endParaRPr sz="1000" dirty="0">
              <a:latin typeface="Montserrat"/>
              <a:cs typeface="Montserrat"/>
            </a:endParaRPr>
          </a:p>
          <a:p>
            <a:pPr marL="228600" marR="70485" indent="-216535">
              <a:lnSpc>
                <a:spcPct val="100000"/>
              </a:lnSpc>
              <a:spcBef>
                <a:spcPts val="285"/>
              </a:spcBef>
              <a:buClr>
                <a:srgbClr val="3E8B73"/>
              </a:buClr>
              <a:buSzPct val="110000"/>
              <a:buFont typeface="Montserrat SemiBold"/>
              <a:buChar char="•"/>
              <a:tabLst>
                <a:tab pos="228600" algn="l"/>
              </a:tabLst>
            </a:pPr>
            <a:r>
              <a:rPr sz="1000" dirty="0">
                <a:solidFill>
                  <a:srgbClr val="323537"/>
                </a:solidFill>
                <a:latin typeface="Montserrat"/>
                <a:cs typeface="Montserrat"/>
              </a:rPr>
              <a:t>No</a:t>
            </a:r>
            <a:r>
              <a:rPr sz="1000" spc="-15" dirty="0">
                <a:solidFill>
                  <a:srgbClr val="323537"/>
                </a:solidFill>
                <a:latin typeface="Montserrat"/>
                <a:cs typeface="Montserrat"/>
              </a:rPr>
              <a:t> </a:t>
            </a:r>
            <a:r>
              <a:rPr sz="1000" dirty="0">
                <a:solidFill>
                  <a:srgbClr val="323537"/>
                </a:solidFill>
                <a:latin typeface="Montserrat"/>
                <a:cs typeface="Montserrat"/>
              </a:rPr>
              <a:t>part</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this</a:t>
            </a:r>
            <a:r>
              <a:rPr sz="1000" spc="-15" dirty="0">
                <a:solidFill>
                  <a:srgbClr val="323537"/>
                </a:solidFill>
                <a:latin typeface="Montserrat"/>
                <a:cs typeface="Montserrat"/>
              </a:rPr>
              <a:t> </a:t>
            </a:r>
            <a:r>
              <a:rPr sz="1000" dirty="0">
                <a:solidFill>
                  <a:srgbClr val="323537"/>
                </a:solidFill>
                <a:latin typeface="Montserrat"/>
                <a:cs typeface="Montserrat"/>
              </a:rPr>
              <a:t>publication</a:t>
            </a:r>
            <a:r>
              <a:rPr sz="1000" spc="-10" dirty="0">
                <a:solidFill>
                  <a:srgbClr val="323537"/>
                </a:solidFill>
                <a:latin typeface="Montserrat"/>
                <a:cs typeface="Montserrat"/>
              </a:rPr>
              <a:t> </a:t>
            </a:r>
            <a:r>
              <a:rPr sz="1000" dirty="0">
                <a:solidFill>
                  <a:srgbClr val="323537"/>
                </a:solidFill>
                <a:latin typeface="Montserrat"/>
                <a:cs typeface="Montserrat"/>
              </a:rPr>
              <a:t>may</a:t>
            </a:r>
            <a:r>
              <a:rPr sz="1000" spc="-15" dirty="0">
                <a:solidFill>
                  <a:srgbClr val="323537"/>
                </a:solidFill>
                <a:latin typeface="Montserrat"/>
                <a:cs typeface="Montserrat"/>
              </a:rPr>
              <a:t> </a:t>
            </a:r>
            <a:r>
              <a:rPr sz="1000" dirty="0">
                <a:solidFill>
                  <a:srgbClr val="323537"/>
                </a:solidFill>
                <a:latin typeface="Montserrat"/>
                <a:cs typeface="Montserrat"/>
              </a:rPr>
              <a:t>be</a:t>
            </a:r>
            <a:r>
              <a:rPr sz="1000" spc="-10" dirty="0">
                <a:solidFill>
                  <a:srgbClr val="323537"/>
                </a:solidFill>
                <a:latin typeface="Montserrat"/>
                <a:cs typeface="Montserrat"/>
              </a:rPr>
              <a:t> </a:t>
            </a:r>
            <a:r>
              <a:rPr sz="1000" dirty="0">
                <a:solidFill>
                  <a:srgbClr val="323537"/>
                </a:solidFill>
                <a:latin typeface="Montserrat"/>
                <a:cs typeface="Montserrat"/>
              </a:rPr>
              <a:t>reproduced,</a:t>
            </a:r>
            <a:r>
              <a:rPr sz="1000" spc="-15" dirty="0">
                <a:solidFill>
                  <a:srgbClr val="323537"/>
                </a:solidFill>
                <a:latin typeface="Montserrat"/>
                <a:cs typeface="Montserrat"/>
              </a:rPr>
              <a:t> </a:t>
            </a:r>
            <a:r>
              <a:rPr sz="1000" dirty="0">
                <a:solidFill>
                  <a:srgbClr val="323537"/>
                </a:solidFill>
                <a:latin typeface="Montserrat"/>
                <a:cs typeface="Montserrat"/>
              </a:rPr>
              <a:t>copied</a:t>
            </a:r>
            <a:r>
              <a:rPr sz="1000" spc="-10" dirty="0">
                <a:solidFill>
                  <a:srgbClr val="323537"/>
                </a:solidFill>
                <a:latin typeface="Montserrat"/>
                <a:cs typeface="Montserrat"/>
              </a:rPr>
              <a:t> </a:t>
            </a:r>
            <a:r>
              <a:rPr sz="1000" dirty="0">
                <a:solidFill>
                  <a:srgbClr val="323537"/>
                </a:solidFill>
                <a:latin typeface="Montserrat"/>
                <a:cs typeface="Montserrat"/>
              </a:rPr>
              <a:t>or</a:t>
            </a:r>
            <a:r>
              <a:rPr sz="1000" spc="-15" dirty="0">
                <a:solidFill>
                  <a:srgbClr val="323537"/>
                </a:solidFill>
                <a:latin typeface="Montserrat"/>
                <a:cs typeface="Montserrat"/>
              </a:rPr>
              <a:t> </a:t>
            </a:r>
            <a:r>
              <a:rPr sz="1000" dirty="0">
                <a:solidFill>
                  <a:srgbClr val="323537"/>
                </a:solidFill>
                <a:latin typeface="Montserrat"/>
                <a:cs typeface="Montserrat"/>
              </a:rPr>
              <a:t>distributed</a:t>
            </a:r>
            <a:r>
              <a:rPr sz="1000" spc="-10" dirty="0">
                <a:solidFill>
                  <a:srgbClr val="323537"/>
                </a:solidFill>
                <a:latin typeface="Montserrat"/>
                <a:cs typeface="Montserrat"/>
              </a:rPr>
              <a:t> without </a:t>
            </a:r>
            <a:r>
              <a:rPr sz="1000" dirty="0">
                <a:solidFill>
                  <a:srgbClr val="323537"/>
                </a:solidFill>
                <a:latin typeface="Montserrat"/>
                <a:cs typeface="Montserrat"/>
              </a:rPr>
              <a:t>the</a:t>
            </a:r>
            <a:r>
              <a:rPr sz="1000" spc="-20" dirty="0">
                <a:solidFill>
                  <a:srgbClr val="323537"/>
                </a:solidFill>
                <a:latin typeface="Montserrat"/>
                <a:cs typeface="Montserrat"/>
              </a:rPr>
              <a:t> </a:t>
            </a:r>
            <a:r>
              <a:rPr sz="1000" dirty="0">
                <a:solidFill>
                  <a:srgbClr val="323537"/>
                </a:solidFill>
                <a:latin typeface="Montserrat"/>
                <a:cs typeface="Montserrat"/>
              </a:rPr>
              <a:t>prior</a:t>
            </a:r>
            <a:r>
              <a:rPr sz="1000" spc="-20" dirty="0">
                <a:solidFill>
                  <a:srgbClr val="323537"/>
                </a:solidFill>
                <a:latin typeface="Montserrat"/>
                <a:cs typeface="Montserrat"/>
              </a:rPr>
              <a:t> </a:t>
            </a:r>
            <a:r>
              <a:rPr sz="1000" dirty="0">
                <a:solidFill>
                  <a:srgbClr val="323537"/>
                </a:solidFill>
                <a:latin typeface="Montserrat"/>
                <a:cs typeface="Montserrat"/>
              </a:rPr>
              <a:t>permission</a:t>
            </a:r>
            <a:r>
              <a:rPr sz="1000" spc="-20" dirty="0">
                <a:solidFill>
                  <a:srgbClr val="323537"/>
                </a:solidFill>
                <a:latin typeface="Montserrat"/>
                <a:cs typeface="Montserrat"/>
              </a:rPr>
              <a:t> </a:t>
            </a:r>
            <a:r>
              <a:rPr sz="1000" dirty="0">
                <a:solidFill>
                  <a:srgbClr val="323537"/>
                </a:solidFill>
                <a:latin typeface="Montserrat"/>
                <a:cs typeface="Montserrat"/>
              </a:rPr>
              <a:t>in</a:t>
            </a:r>
            <a:r>
              <a:rPr sz="1000" spc="-20" dirty="0">
                <a:solidFill>
                  <a:srgbClr val="323537"/>
                </a:solidFill>
                <a:latin typeface="Montserrat"/>
                <a:cs typeface="Montserrat"/>
              </a:rPr>
              <a:t> </a:t>
            </a:r>
            <a:r>
              <a:rPr sz="1000" dirty="0">
                <a:solidFill>
                  <a:srgbClr val="323537"/>
                </a:solidFill>
                <a:latin typeface="Montserrat"/>
                <a:cs typeface="Montserrat"/>
              </a:rPr>
              <a:t>writing</a:t>
            </a:r>
            <a:r>
              <a:rPr sz="1000" spc="-20"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spc="-20" dirty="0">
                <a:solidFill>
                  <a:srgbClr val="323537"/>
                </a:solidFill>
                <a:latin typeface="Montserrat"/>
                <a:cs typeface="Montserrat"/>
              </a:rPr>
              <a:t>IDAD.</a:t>
            </a:r>
            <a:endParaRPr sz="1000" dirty="0">
              <a:latin typeface="Montserrat"/>
              <a:cs typeface="Montserrat"/>
            </a:endParaRPr>
          </a:p>
          <a:p>
            <a:pPr marL="228600" marR="108585" indent="-216535">
              <a:lnSpc>
                <a:spcPct val="100000"/>
              </a:lnSpc>
              <a:spcBef>
                <a:spcPts val="280"/>
              </a:spcBef>
              <a:buClr>
                <a:srgbClr val="3E8B73"/>
              </a:buClr>
              <a:buSzPct val="110000"/>
              <a:buFont typeface="Montserrat SemiBold"/>
              <a:buChar char="•"/>
              <a:tabLst>
                <a:tab pos="228600" algn="l"/>
              </a:tabLst>
            </a:pPr>
            <a:r>
              <a:rPr sz="1000" dirty="0">
                <a:solidFill>
                  <a:srgbClr val="323537"/>
                </a:solidFill>
                <a:latin typeface="Montserrat"/>
                <a:cs typeface="Montserrat"/>
              </a:rPr>
              <a:t>Returns</a:t>
            </a:r>
            <a:r>
              <a:rPr sz="1000" spc="-10" dirty="0">
                <a:solidFill>
                  <a:srgbClr val="323537"/>
                </a:solidFill>
                <a:latin typeface="Montserrat"/>
                <a:cs typeface="Montserrat"/>
              </a:rPr>
              <a:t> </a:t>
            </a:r>
            <a:r>
              <a:rPr sz="1000" dirty="0">
                <a:solidFill>
                  <a:srgbClr val="323537"/>
                </a:solidFill>
                <a:latin typeface="Montserrat"/>
                <a:cs typeface="Montserrat"/>
              </a:rPr>
              <a:t>from</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Plan</a:t>
            </a:r>
            <a:r>
              <a:rPr sz="1000" spc="-5" dirty="0">
                <a:solidFill>
                  <a:srgbClr val="323537"/>
                </a:solidFill>
                <a:latin typeface="Montserrat"/>
                <a:cs typeface="Montserrat"/>
              </a:rPr>
              <a:t> </a:t>
            </a:r>
            <a:r>
              <a:rPr sz="1000" dirty="0">
                <a:solidFill>
                  <a:srgbClr val="323537"/>
                </a:solidFill>
                <a:latin typeface="Montserrat"/>
                <a:cs typeface="Montserrat"/>
              </a:rPr>
              <a:t>are</a:t>
            </a:r>
            <a:r>
              <a:rPr sz="1000" spc="-10" dirty="0">
                <a:solidFill>
                  <a:srgbClr val="323537"/>
                </a:solidFill>
                <a:latin typeface="Montserrat"/>
                <a:cs typeface="Montserrat"/>
              </a:rPr>
              <a:t> </a:t>
            </a:r>
            <a:r>
              <a:rPr sz="1000" dirty="0">
                <a:solidFill>
                  <a:srgbClr val="323537"/>
                </a:solidFill>
                <a:latin typeface="Montserrat"/>
                <a:cs typeface="Montserrat"/>
              </a:rPr>
              <a:t>at</a:t>
            </a:r>
            <a:r>
              <a:rPr sz="1000" spc="-5" dirty="0">
                <a:solidFill>
                  <a:srgbClr val="323537"/>
                </a:solidFill>
                <a:latin typeface="Montserrat"/>
                <a:cs typeface="Montserrat"/>
              </a:rPr>
              <a:t> </a:t>
            </a:r>
            <a:r>
              <a:rPr sz="1000" dirty="0">
                <a:solidFill>
                  <a:srgbClr val="323537"/>
                </a:solidFill>
                <a:latin typeface="Montserrat"/>
                <a:cs typeface="Montserrat"/>
              </a:rPr>
              <a:t>risk</a:t>
            </a:r>
            <a:r>
              <a:rPr sz="1000" spc="-10" dirty="0">
                <a:solidFill>
                  <a:srgbClr val="323537"/>
                </a:solidFill>
                <a:latin typeface="Montserrat"/>
                <a:cs typeface="Montserrat"/>
              </a:rPr>
              <a:t> </a:t>
            </a:r>
            <a:r>
              <a:rPr sz="1000" dirty="0">
                <a:solidFill>
                  <a:srgbClr val="323537"/>
                </a:solidFill>
                <a:latin typeface="Montserrat"/>
                <a:cs typeface="Montserrat"/>
              </a:rPr>
              <a:t>in</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event</a:t>
            </a:r>
            <a:r>
              <a:rPr sz="1000" spc="-5" dirty="0">
                <a:solidFill>
                  <a:srgbClr val="323537"/>
                </a:solidFill>
                <a:latin typeface="Montserrat"/>
                <a:cs typeface="Montserrat"/>
              </a:rPr>
              <a:t> </a:t>
            </a:r>
            <a:r>
              <a:rPr sz="1000" dirty="0">
                <a:solidFill>
                  <a:srgbClr val="323537"/>
                </a:solidFill>
                <a:latin typeface="Montserrat"/>
                <a:cs typeface="Montserrat"/>
              </a:rPr>
              <a:t>that</a:t>
            </a:r>
            <a:r>
              <a:rPr sz="1000" spc="-10"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sz="1000" dirty="0">
                <a:solidFill>
                  <a:srgbClr val="323537"/>
                </a:solidFill>
                <a:latin typeface="Montserrat"/>
                <a:cs typeface="Montserrat"/>
              </a:rPr>
              <a:t>Guarantor</a:t>
            </a:r>
            <a:r>
              <a:rPr sz="1000" spc="-10" dirty="0">
                <a:solidFill>
                  <a:srgbClr val="323537"/>
                </a:solidFill>
                <a:latin typeface="Montserrat"/>
                <a:cs typeface="Montserrat"/>
              </a:rPr>
              <a:t> </a:t>
            </a:r>
            <a:r>
              <a:rPr sz="1000" dirty="0">
                <a:solidFill>
                  <a:srgbClr val="323537"/>
                </a:solidFill>
                <a:latin typeface="Montserrat"/>
                <a:cs typeface="Montserrat"/>
              </a:rPr>
              <a:t>defaults</a:t>
            </a:r>
            <a:r>
              <a:rPr sz="1000" spc="-5" dirty="0">
                <a:solidFill>
                  <a:srgbClr val="323537"/>
                </a:solidFill>
                <a:latin typeface="Montserrat"/>
                <a:cs typeface="Montserrat"/>
              </a:rPr>
              <a:t> </a:t>
            </a:r>
            <a:r>
              <a:rPr sz="1000" spc="-25" dirty="0">
                <a:solidFill>
                  <a:srgbClr val="323537"/>
                </a:solidFill>
                <a:latin typeface="Montserrat"/>
                <a:cs typeface="Montserrat"/>
              </a:rPr>
              <a:t>on </a:t>
            </a:r>
            <a:r>
              <a:rPr sz="1000" dirty="0">
                <a:solidFill>
                  <a:srgbClr val="323537"/>
                </a:solidFill>
                <a:latin typeface="Montserrat"/>
                <a:cs typeface="Montserrat"/>
              </a:rPr>
              <a:t>their</a:t>
            </a:r>
            <a:r>
              <a:rPr sz="1000" spc="20" dirty="0">
                <a:solidFill>
                  <a:srgbClr val="323537"/>
                </a:solidFill>
                <a:latin typeface="Montserrat"/>
                <a:cs typeface="Montserrat"/>
              </a:rPr>
              <a:t> </a:t>
            </a:r>
            <a:r>
              <a:rPr sz="1000" dirty="0">
                <a:solidFill>
                  <a:srgbClr val="323537"/>
                </a:solidFill>
                <a:latin typeface="Montserrat"/>
                <a:cs typeface="Montserrat"/>
              </a:rPr>
              <a:t>financial</a:t>
            </a:r>
            <a:r>
              <a:rPr sz="1000" spc="25" dirty="0">
                <a:solidFill>
                  <a:srgbClr val="323537"/>
                </a:solidFill>
                <a:latin typeface="Montserrat"/>
                <a:cs typeface="Montserrat"/>
              </a:rPr>
              <a:t> </a:t>
            </a:r>
            <a:r>
              <a:rPr sz="1000" spc="-10" dirty="0">
                <a:solidFill>
                  <a:srgbClr val="323537"/>
                </a:solidFill>
                <a:latin typeface="Montserrat"/>
                <a:cs typeface="Montserrat"/>
              </a:rPr>
              <a:t>obligations.</a:t>
            </a:r>
            <a:endParaRPr sz="1000" dirty="0">
              <a:latin typeface="Montserrat"/>
              <a:cs typeface="Montserrat"/>
            </a:endParaRPr>
          </a:p>
          <a:p>
            <a:pPr marL="228600" marR="5080" indent="-216535">
              <a:lnSpc>
                <a:spcPct val="100000"/>
              </a:lnSpc>
              <a:spcBef>
                <a:spcPts val="285"/>
              </a:spcBef>
              <a:buClr>
                <a:srgbClr val="3E8B73"/>
              </a:buClr>
              <a:buSzPct val="110000"/>
              <a:buFont typeface="Montserrat SemiBold"/>
              <a:buChar char="•"/>
              <a:tabLst>
                <a:tab pos="228600" algn="l"/>
              </a:tabLst>
            </a:pPr>
            <a:r>
              <a:rPr sz="1000" dirty="0">
                <a:solidFill>
                  <a:srgbClr val="323537"/>
                </a:solidFill>
                <a:latin typeface="Montserrat"/>
                <a:cs typeface="Montserrat"/>
              </a:rPr>
              <a:t>All investors should seek advice from</a:t>
            </a:r>
            <a:r>
              <a:rPr sz="1000" spc="5" dirty="0">
                <a:solidFill>
                  <a:srgbClr val="323537"/>
                </a:solidFill>
                <a:latin typeface="Montserrat"/>
                <a:cs typeface="Montserrat"/>
              </a:rPr>
              <a:t> </a:t>
            </a:r>
            <a:r>
              <a:rPr sz="1000" dirty="0">
                <a:solidFill>
                  <a:srgbClr val="323537"/>
                </a:solidFill>
                <a:latin typeface="Montserrat"/>
                <a:cs typeface="Montserrat"/>
              </a:rPr>
              <a:t>a suitably authorised financial adviser </a:t>
            </a:r>
            <a:r>
              <a:rPr sz="1000" spc="-25" dirty="0">
                <a:solidFill>
                  <a:srgbClr val="323537"/>
                </a:solidFill>
                <a:latin typeface="Montserrat"/>
                <a:cs typeface="Montserrat"/>
              </a:rPr>
              <a:t>or </a:t>
            </a:r>
            <a:r>
              <a:rPr sz="1000" dirty="0">
                <a:solidFill>
                  <a:srgbClr val="323537"/>
                </a:solidFill>
                <a:latin typeface="Montserrat"/>
                <a:cs typeface="Montserrat"/>
              </a:rPr>
              <a:t>complete</a:t>
            </a:r>
            <a:r>
              <a:rPr sz="1000" spc="-25" dirty="0">
                <a:solidFill>
                  <a:srgbClr val="323537"/>
                </a:solidFill>
                <a:latin typeface="Montserrat"/>
                <a:cs typeface="Montserrat"/>
              </a:rPr>
              <a:t> </a:t>
            </a:r>
            <a:r>
              <a:rPr sz="1000" dirty="0">
                <a:solidFill>
                  <a:srgbClr val="323537"/>
                </a:solidFill>
                <a:latin typeface="Montserrat"/>
                <a:cs typeface="Montserrat"/>
              </a:rPr>
              <a:t>an</a:t>
            </a:r>
            <a:r>
              <a:rPr sz="1000" spc="-20" dirty="0">
                <a:solidFill>
                  <a:srgbClr val="323537"/>
                </a:solidFill>
                <a:latin typeface="Montserrat"/>
                <a:cs typeface="Montserrat"/>
              </a:rPr>
              <a:t> </a:t>
            </a:r>
            <a:r>
              <a:rPr sz="1000" dirty="0">
                <a:solidFill>
                  <a:srgbClr val="323537"/>
                </a:solidFill>
                <a:latin typeface="Montserrat"/>
                <a:cs typeface="Montserrat"/>
              </a:rPr>
              <a:t>appropriateness</a:t>
            </a:r>
            <a:r>
              <a:rPr sz="1000" spc="-20" dirty="0">
                <a:solidFill>
                  <a:srgbClr val="323537"/>
                </a:solidFill>
                <a:latin typeface="Montserrat"/>
                <a:cs typeface="Montserrat"/>
              </a:rPr>
              <a:t> </a:t>
            </a:r>
            <a:r>
              <a:rPr sz="1000" dirty="0">
                <a:solidFill>
                  <a:srgbClr val="323537"/>
                </a:solidFill>
                <a:latin typeface="Montserrat"/>
                <a:cs typeface="Montserrat"/>
              </a:rPr>
              <a:t>test</a:t>
            </a:r>
            <a:r>
              <a:rPr sz="1000" spc="-20" dirty="0">
                <a:solidFill>
                  <a:srgbClr val="323537"/>
                </a:solidFill>
                <a:latin typeface="Montserrat"/>
                <a:cs typeface="Montserrat"/>
              </a:rPr>
              <a:t> </a:t>
            </a:r>
            <a:r>
              <a:rPr sz="1000" dirty="0">
                <a:solidFill>
                  <a:srgbClr val="323537"/>
                </a:solidFill>
                <a:latin typeface="Montserrat"/>
                <a:cs typeface="Montserrat"/>
              </a:rPr>
              <a:t>where</a:t>
            </a:r>
            <a:r>
              <a:rPr sz="1000" spc="-25" dirty="0">
                <a:solidFill>
                  <a:srgbClr val="323537"/>
                </a:solidFill>
                <a:latin typeface="Montserrat"/>
                <a:cs typeface="Montserrat"/>
              </a:rPr>
              <a:t> </a:t>
            </a:r>
            <a:r>
              <a:rPr sz="1000" spc="-10" dirty="0">
                <a:solidFill>
                  <a:srgbClr val="323537"/>
                </a:solidFill>
                <a:latin typeface="Montserrat"/>
                <a:cs typeface="Montserrat"/>
              </a:rPr>
              <a:t>relevant.</a:t>
            </a:r>
            <a:endParaRPr sz="1000" dirty="0">
              <a:latin typeface="Montserrat"/>
              <a:cs typeface="Montserrat"/>
            </a:endParaRPr>
          </a:p>
        </p:txBody>
      </p:sp>
      <p:sp>
        <p:nvSpPr>
          <p:cNvPr id="6" name="object 6"/>
          <p:cNvSpPr txBox="1"/>
          <p:nvPr/>
        </p:nvSpPr>
        <p:spPr>
          <a:xfrm>
            <a:off x="347300" y="4535450"/>
            <a:ext cx="1187450" cy="26924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CONTENTS</a:t>
            </a:r>
            <a:endParaRPr sz="1600">
              <a:latin typeface="Montserrat"/>
              <a:cs typeface="Montserrat"/>
            </a:endParaRPr>
          </a:p>
        </p:txBody>
      </p:sp>
      <p:sp>
        <p:nvSpPr>
          <p:cNvPr id="7" name="object 7"/>
          <p:cNvSpPr/>
          <p:nvPr/>
        </p:nvSpPr>
        <p:spPr>
          <a:xfrm>
            <a:off x="7180952" y="8079826"/>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1065242322"/>
              </p:ext>
            </p:extLst>
          </p:nvPr>
        </p:nvGraphicFramePr>
        <p:xfrm>
          <a:off x="360000" y="4928166"/>
          <a:ext cx="6804024" cy="4494530"/>
        </p:xfrm>
        <a:graphic>
          <a:graphicData uri="http://schemas.openxmlformats.org/drawingml/2006/table">
            <a:tbl>
              <a:tblPr firstRow="1" bandRow="1">
                <a:tableStyleId>{2D5ABB26-0587-4C30-8999-92F81FD0307C}</a:tableStyleId>
              </a:tblPr>
              <a:tblGrid>
                <a:gridCol w="4674870">
                  <a:extLst>
                    <a:ext uri="{9D8B030D-6E8A-4147-A177-3AD203B41FA5}">
                      <a16:colId xmlns:a16="http://schemas.microsoft.com/office/drawing/2014/main" val="20000"/>
                    </a:ext>
                  </a:extLst>
                </a:gridCol>
                <a:gridCol w="2129154">
                  <a:extLst>
                    <a:ext uri="{9D8B030D-6E8A-4147-A177-3AD203B41FA5}">
                      <a16:colId xmlns:a16="http://schemas.microsoft.com/office/drawing/2014/main" val="20001"/>
                    </a:ext>
                  </a:extLst>
                </a:gridCol>
              </a:tblGrid>
              <a:tr h="235585">
                <a:tc>
                  <a:txBody>
                    <a:bodyPr/>
                    <a:lstStyle/>
                    <a:p>
                      <a:pPr>
                        <a:lnSpc>
                          <a:spcPct val="100000"/>
                        </a:lnSpc>
                        <a:spcBef>
                          <a:spcPts val="60"/>
                        </a:spcBef>
                      </a:pPr>
                      <a:r>
                        <a:rPr sz="1000" spc="-10" dirty="0">
                          <a:solidFill>
                            <a:srgbClr val="323537"/>
                          </a:solidFill>
                          <a:latin typeface="Montserrat"/>
                          <a:cs typeface="Montserrat"/>
                        </a:rPr>
                        <a:t>Welcome</a:t>
                      </a:r>
                      <a:r>
                        <a:rPr sz="1000" spc="-20" dirty="0">
                          <a:solidFill>
                            <a:srgbClr val="323537"/>
                          </a:solidFill>
                          <a:latin typeface="Montserrat"/>
                          <a:cs typeface="Montserrat"/>
                        </a:rPr>
                        <a:t> </a:t>
                      </a:r>
                      <a:r>
                        <a:rPr sz="1000" dirty="0">
                          <a:solidFill>
                            <a:srgbClr val="323537"/>
                          </a:solidFill>
                          <a:latin typeface="Montserrat"/>
                          <a:cs typeface="Montserrat"/>
                        </a:rPr>
                        <a:t>to</a:t>
                      </a:r>
                      <a:r>
                        <a:rPr sz="1000" spc="-20" dirty="0">
                          <a:solidFill>
                            <a:srgbClr val="323537"/>
                          </a:solidFill>
                          <a:latin typeface="Montserrat"/>
                          <a:cs typeface="Montserrat"/>
                        </a:rPr>
                        <a:t> IDAD</a:t>
                      </a:r>
                      <a:endParaRPr sz="1000" dirty="0">
                        <a:latin typeface="Montserrat"/>
                        <a:cs typeface="Montserrat"/>
                      </a:endParaRPr>
                    </a:p>
                  </a:txBody>
                  <a:tcPr marL="0" marR="0" marT="7620" marB="0">
                    <a:lnB w="12700">
                      <a:solidFill>
                        <a:srgbClr val="3E8B73"/>
                      </a:solidFill>
                      <a:prstDash val="dot"/>
                    </a:lnB>
                    <a:solidFill>
                      <a:srgbClr val="EAE9E9"/>
                    </a:solidFill>
                  </a:tcPr>
                </a:tc>
                <a:tc>
                  <a:txBody>
                    <a:bodyPr/>
                    <a:lstStyle/>
                    <a:p>
                      <a:pPr marL="1589405">
                        <a:lnSpc>
                          <a:spcPct val="100000"/>
                        </a:lnSpc>
                        <a:spcBef>
                          <a:spcPts val="60"/>
                        </a:spcBef>
                      </a:pPr>
                      <a:r>
                        <a:rPr sz="1000" b="1" spc="-50" dirty="0">
                          <a:solidFill>
                            <a:srgbClr val="3E8B73"/>
                          </a:solidFill>
                          <a:latin typeface="Montserrat SemiBold"/>
                          <a:cs typeface="Montserrat SemiBold"/>
                        </a:rPr>
                        <a:t>3</a:t>
                      </a:r>
                      <a:endParaRPr sz="1000">
                        <a:latin typeface="Montserrat SemiBold"/>
                        <a:cs typeface="Montserrat SemiBold"/>
                      </a:endParaRPr>
                    </a:p>
                  </a:txBody>
                  <a:tcPr marL="0" marR="0" marT="7620" marB="0">
                    <a:lnB w="12700">
                      <a:solidFill>
                        <a:srgbClr val="3E8B73"/>
                      </a:solidFill>
                      <a:prstDash val="dot"/>
                    </a:lnB>
                    <a:solidFill>
                      <a:srgbClr val="EAE9E9"/>
                    </a:solidFill>
                  </a:tcPr>
                </a:tc>
                <a:extLst>
                  <a:ext uri="{0D108BD9-81ED-4DB2-BD59-A6C34878D82A}">
                    <a16:rowId xmlns:a16="http://schemas.microsoft.com/office/drawing/2014/main" val="10000"/>
                  </a:ext>
                </a:extLst>
              </a:tr>
              <a:tr h="323850">
                <a:tc>
                  <a:txBody>
                    <a:bodyPr/>
                    <a:lstStyle/>
                    <a:p>
                      <a:pPr>
                        <a:lnSpc>
                          <a:spcPct val="100000"/>
                        </a:lnSpc>
                        <a:spcBef>
                          <a:spcPts val="760"/>
                        </a:spcBef>
                      </a:pPr>
                      <a:r>
                        <a:rPr lang="en-GB" sz="1000" dirty="0">
                          <a:solidFill>
                            <a:srgbClr val="323537"/>
                          </a:solidFill>
                          <a:latin typeface="Montserrat"/>
                          <a:cs typeface="Montserrat"/>
                        </a:rPr>
                        <a:t>Goldman Sachs</a:t>
                      </a:r>
                      <a:r>
                        <a:rPr sz="1000" dirty="0">
                          <a:solidFill>
                            <a:srgbClr val="323537"/>
                          </a:solidFill>
                          <a:latin typeface="Montserrat"/>
                          <a:ea typeface="+mn-ea"/>
                          <a:cs typeface="Montserrat"/>
                        </a:rPr>
                        <a:t>; James </a:t>
                      </a:r>
                      <a:r>
                        <a:rPr sz="1000" dirty="0">
                          <a:solidFill>
                            <a:srgbClr val="323537"/>
                          </a:solidFill>
                          <a:latin typeface="Montserrat"/>
                          <a:cs typeface="Montserrat"/>
                        </a:rPr>
                        <a:t>Brearley</a:t>
                      </a:r>
                      <a:r>
                        <a:rPr sz="1000" spc="-15" dirty="0">
                          <a:solidFill>
                            <a:srgbClr val="323537"/>
                          </a:solidFill>
                          <a:latin typeface="Montserrat"/>
                          <a:cs typeface="Montserrat"/>
                        </a:rPr>
                        <a:t> </a:t>
                      </a:r>
                      <a:r>
                        <a:rPr sz="1000" dirty="0">
                          <a:solidFill>
                            <a:srgbClr val="323537"/>
                          </a:solidFill>
                          <a:latin typeface="Montserrat"/>
                          <a:cs typeface="Montserrat"/>
                        </a:rPr>
                        <a:t>&amp;</a:t>
                      </a:r>
                      <a:r>
                        <a:rPr sz="1000" spc="-15" dirty="0">
                          <a:solidFill>
                            <a:srgbClr val="323537"/>
                          </a:solidFill>
                          <a:latin typeface="Montserrat"/>
                          <a:cs typeface="Montserrat"/>
                        </a:rPr>
                        <a:t> </a:t>
                      </a:r>
                      <a:r>
                        <a:rPr sz="1000" dirty="0">
                          <a:solidFill>
                            <a:srgbClr val="323537"/>
                          </a:solidFill>
                          <a:latin typeface="Montserrat"/>
                          <a:cs typeface="Montserrat"/>
                        </a:rPr>
                        <a:t>Sons</a:t>
                      </a:r>
                      <a:r>
                        <a:rPr sz="1000" spc="-15" dirty="0">
                          <a:solidFill>
                            <a:srgbClr val="323537"/>
                          </a:solidFill>
                          <a:latin typeface="Montserrat"/>
                          <a:cs typeface="Montserrat"/>
                        </a:rPr>
                        <a:t> </a:t>
                      </a:r>
                      <a:r>
                        <a:rPr sz="1000" spc="-10" dirty="0">
                          <a:solidFill>
                            <a:srgbClr val="323537"/>
                          </a:solidFill>
                          <a:latin typeface="Montserrat"/>
                          <a:cs typeface="Montserrat"/>
                        </a:rPr>
                        <a:t>Limited</a:t>
                      </a:r>
                      <a:endParaRPr sz="1000" dirty="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50" dirty="0">
                          <a:solidFill>
                            <a:srgbClr val="3E8B73"/>
                          </a:solidFill>
                          <a:latin typeface="Montserrat SemiBold"/>
                          <a:cs typeface="Montserrat SemiBold"/>
                        </a:rPr>
                        <a:t>4</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1"/>
                  </a:ext>
                </a:extLst>
              </a:tr>
              <a:tr h="323850">
                <a:tc>
                  <a:txBody>
                    <a:bodyPr/>
                    <a:lstStyle/>
                    <a:p>
                      <a:pPr>
                        <a:lnSpc>
                          <a:spcPct val="100000"/>
                        </a:lnSpc>
                        <a:spcBef>
                          <a:spcPts val="760"/>
                        </a:spcBef>
                      </a:pPr>
                      <a:r>
                        <a:rPr sz="1000" dirty="0">
                          <a:solidFill>
                            <a:srgbClr val="323537"/>
                          </a:solidFill>
                          <a:latin typeface="Montserrat"/>
                          <a:cs typeface="Montserrat"/>
                        </a:rPr>
                        <a:t>Product</a:t>
                      </a:r>
                      <a:r>
                        <a:rPr sz="1000" spc="-20" dirty="0">
                          <a:solidFill>
                            <a:srgbClr val="323537"/>
                          </a:solidFill>
                          <a:latin typeface="Montserrat"/>
                          <a:cs typeface="Montserrat"/>
                        </a:rPr>
                        <a:t> </a:t>
                      </a:r>
                      <a:r>
                        <a:rPr sz="1000" dirty="0">
                          <a:solidFill>
                            <a:srgbClr val="323537"/>
                          </a:solidFill>
                          <a:latin typeface="Montserrat"/>
                          <a:cs typeface="Montserrat"/>
                        </a:rPr>
                        <a:t>Summary;</a:t>
                      </a:r>
                      <a:r>
                        <a:rPr sz="1000" spc="-15" dirty="0">
                          <a:solidFill>
                            <a:srgbClr val="323537"/>
                          </a:solidFill>
                          <a:latin typeface="Montserrat"/>
                          <a:cs typeface="Montserrat"/>
                        </a:rPr>
                        <a:t> </a:t>
                      </a:r>
                      <a:r>
                        <a:rPr sz="1000" dirty="0">
                          <a:solidFill>
                            <a:srgbClr val="323537"/>
                          </a:solidFill>
                          <a:latin typeface="Montserrat"/>
                          <a:cs typeface="Montserrat"/>
                        </a:rPr>
                        <a:t>Investment</a:t>
                      </a:r>
                      <a:r>
                        <a:rPr sz="1000" spc="-15" dirty="0">
                          <a:solidFill>
                            <a:srgbClr val="323537"/>
                          </a:solidFill>
                          <a:latin typeface="Montserrat"/>
                          <a:cs typeface="Montserrat"/>
                        </a:rPr>
                        <a:t> </a:t>
                      </a:r>
                      <a:r>
                        <a:rPr sz="1000" spc="-20" dirty="0">
                          <a:solidFill>
                            <a:srgbClr val="323537"/>
                          </a:solidFill>
                          <a:latin typeface="Montserrat"/>
                          <a:cs typeface="Montserrat"/>
                        </a:rPr>
                        <a:t>Risk</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50" dirty="0">
                          <a:solidFill>
                            <a:srgbClr val="3E8B73"/>
                          </a:solidFill>
                          <a:latin typeface="Montserrat SemiBold"/>
                          <a:cs typeface="Montserrat SemiBold"/>
                        </a:rPr>
                        <a:t>5</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2"/>
                  </a:ext>
                </a:extLst>
              </a:tr>
              <a:tr h="323850">
                <a:tc>
                  <a:txBody>
                    <a:bodyPr/>
                    <a:lstStyle/>
                    <a:p>
                      <a:pPr>
                        <a:lnSpc>
                          <a:spcPct val="100000"/>
                        </a:lnSpc>
                        <a:spcBef>
                          <a:spcPts val="760"/>
                        </a:spcBef>
                      </a:pPr>
                      <a:r>
                        <a:rPr sz="1000" dirty="0">
                          <a:solidFill>
                            <a:srgbClr val="323537"/>
                          </a:solidFill>
                          <a:latin typeface="Montserrat"/>
                          <a:cs typeface="Montserrat"/>
                        </a:rPr>
                        <a:t>Key</a:t>
                      </a:r>
                      <a:r>
                        <a:rPr sz="1000" spc="-45" dirty="0">
                          <a:solidFill>
                            <a:srgbClr val="323537"/>
                          </a:solidFill>
                          <a:latin typeface="Montserrat"/>
                          <a:cs typeface="Montserrat"/>
                        </a:rPr>
                        <a:t> </a:t>
                      </a:r>
                      <a:r>
                        <a:rPr sz="1000" spc="-10" dirty="0">
                          <a:solidFill>
                            <a:srgbClr val="323537"/>
                          </a:solidFill>
                          <a:latin typeface="Montserrat"/>
                          <a:cs typeface="Montserrat"/>
                        </a:rPr>
                        <a:t>Dates</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50" dirty="0">
                          <a:solidFill>
                            <a:srgbClr val="3E8B73"/>
                          </a:solidFill>
                          <a:latin typeface="Montserrat SemiBold"/>
                          <a:cs typeface="Montserrat SemiBold"/>
                        </a:rPr>
                        <a:t>6</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3"/>
                  </a:ext>
                </a:extLst>
              </a:tr>
              <a:tr h="323850">
                <a:tc>
                  <a:txBody>
                    <a:bodyPr/>
                    <a:lstStyle/>
                    <a:p>
                      <a:pPr>
                        <a:lnSpc>
                          <a:spcPct val="100000"/>
                        </a:lnSpc>
                        <a:spcBef>
                          <a:spcPts val="760"/>
                        </a:spcBef>
                      </a:pPr>
                      <a:r>
                        <a:rPr sz="1000" dirty="0">
                          <a:solidFill>
                            <a:srgbClr val="323537"/>
                          </a:solidFill>
                          <a:latin typeface="Montserrat"/>
                          <a:cs typeface="Montserrat"/>
                        </a:rPr>
                        <a:t>How</a:t>
                      </a:r>
                      <a:r>
                        <a:rPr sz="1000" spc="-2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Investment</a:t>
                      </a:r>
                      <a:r>
                        <a:rPr sz="1000" spc="-20" dirty="0">
                          <a:solidFill>
                            <a:srgbClr val="323537"/>
                          </a:solidFill>
                          <a:latin typeface="Montserrat"/>
                          <a:cs typeface="Montserrat"/>
                        </a:rPr>
                        <a:t> </a:t>
                      </a:r>
                      <a:r>
                        <a:rPr sz="1000" spc="-10" dirty="0">
                          <a:solidFill>
                            <a:srgbClr val="323537"/>
                          </a:solidFill>
                          <a:latin typeface="Montserrat"/>
                          <a:cs typeface="Montserrat"/>
                        </a:rPr>
                        <a:t>Works;</a:t>
                      </a:r>
                      <a:r>
                        <a:rPr sz="1000" spc="-15" dirty="0">
                          <a:solidFill>
                            <a:srgbClr val="323537"/>
                          </a:solidFill>
                          <a:latin typeface="Montserrat"/>
                          <a:cs typeface="Montserrat"/>
                        </a:rPr>
                        <a:t> </a:t>
                      </a:r>
                      <a:r>
                        <a:rPr sz="1000" dirty="0">
                          <a:solidFill>
                            <a:srgbClr val="323537"/>
                          </a:solidFill>
                          <a:latin typeface="Montserrat"/>
                          <a:cs typeface="Montserrat"/>
                        </a:rPr>
                        <a:t>Plan</a:t>
                      </a:r>
                      <a:r>
                        <a:rPr sz="1000" spc="-20" dirty="0">
                          <a:solidFill>
                            <a:srgbClr val="323537"/>
                          </a:solidFill>
                          <a:latin typeface="Montserrat"/>
                          <a:cs typeface="Montserrat"/>
                        </a:rPr>
                        <a:t> </a:t>
                      </a:r>
                      <a:r>
                        <a:rPr sz="1000" spc="-10" dirty="0">
                          <a:solidFill>
                            <a:srgbClr val="323537"/>
                          </a:solidFill>
                          <a:latin typeface="Montserrat"/>
                          <a:cs typeface="Montserrat"/>
                        </a:rPr>
                        <a:t>Mechanics</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50" dirty="0">
                          <a:solidFill>
                            <a:srgbClr val="3E8B73"/>
                          </a:solidFill>
                          <a:latin typeface="Montserrat SemiBold"/>
                          <a:cs typeface="Montserrat SemiBold"/>
                        </a:rPr>
                        <a:t>7</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4"/>
                  </a:ext>
                </a:extLst>
              </a:tr>
              <a:tr h="323850">
                <a:tc>
                  <a:txBody>
                    <a:bodyPr/>
                    <a:lstStyle/>
                    <a:p>
                      <a:pPr>
                        <a:lnSpc>
                          <a:spcPct val="100000"/>
                        </a:lnSpc>
                        <a:spcBef>
                          <a:spcPts val="760"/>
                        </a:spcBef>
                      </a:pPr>
                      <a:r>
                        <a:rPr sz="1000" dirty="0">
                          <a:solidFill>
                            <a:srgbClr val="323537"/>
                          </a:solidFill>
                          <a:latin typeface="Montserrat"/>
                          <a:cs typeface="Montserrat"/>
                        </a:rPr>
                        <a:t>Observation</a:t>
                      </a:r>
                      <a:r>
                        <a:rPr sz="1000" spc="-15" dirty="0">
                          <a:solidFill>
                            <a:srgbClr val="323537"/>
                          </a:solidFill>
                          <a:latin typeface="Montserrat"/>
                          <a:cs typeface="Montserrat"/>
                        </a:rPr>
                        <a:t> </a:t>
                      </a:r>
                      <a:r>
                        <a:rPr sz="1000" dirty="0">
                          <a:solidFill>
                            <a:srgbClr val="323537"/>
                          </a:solidFill>
                          <a:latin typeface="Montserrat"/>
                          <a:cs typeface="Montserrat"/>
                        </a:rPr>
                        <a:t>Dates;</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Underlying</a:t>
                      </a:r>
                      <a:r>
                        <a:rPr sz="1000" spc="-15" dirty="0">
                          <a:solidFill>
                            <a:srgbClr val="323537"/>
                          </a:solidFill>
                          <a:latin typeface="Montserrat"/>
                          <a:cs typeface="Montserrat"/>
                        </a:rPr>
                        <a:t> </a:t>
                      </a:r>
                      <a:r>
                        <a:rPr sz="1000" spc="-20" dirty="0">
                          <a:solidFill>
                            <a:srgbClr val="323537"/>
                          </a:solidFill>
                          <a:latin typeface="Montserrat"/>
                          <a:cs typeface="Montserrat"/>
                        </a:rPr>
                        <a:t>Ind</a:t>
                      </a:r>
                      <a:r>
                        <a:rPr lang="en-GB" sz="1000" spc="-20" dirty="0">
                          <a:solidFill>
                            <a:srgbClr val="323537"/>
                          </a:solidFill>
                          <a:latin typeface="Montserrat"/>
                          <a:cs typeface="Montserrat"/>
                        </a:rPr>
                        <a:t>ices</a:t>
                      </a:r>
                      <a:endParaRPr sz="1000" dirty="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50" dirty="0">
                          <a:solidFill>
                            <a:srgbClr val="3E8B73"/>
                          </a:solidFill>
                          <a:latin typeface="Montserrat SemiBold"/>
                          <a:cs typeface="Montserrat SemiBold"/>
                        </a:rPr>
                        <a:t>8</a:t>
                      </a:r>
                      <a:endParaRPr sz="1000" dirty="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5"/>
                  </a:ext>
                </a:extLst>
              </a:tr>
              <a:tr h="323850">
                <a:tc>
                  <a:txBody>
                    <a:bodyPr/>
                    <a:lstStyle/>
                    <a:p>
                      <a:pPr>
                        <a:lnSpc>
                          <a:spcPct val="100000"/>
                        </a:lnSpc>
                        <a:spcBef>
                          <a:spcPts val="760"/>
                        </a:spcBef>
                      </a:pPr>
                      <a:r>
                        <a:rPr sz="1000" dirty="0">
                          <a:solidFill>
                            <a:srgbClr val="323537"/>
                          </a:solidFill>
                          <a:latin typeface="Montserrat"/>
                          <a:cs typeface="Montserrat"/>
                        </a:rPr>
                        <a:t>Quiz</a:t>
                      </a:r>
                      <a:r>
                        <a:rPr sz="1000" spc="-25" dirty="0">
                          <a:solidFill>
                            <a:srgbClr val="323537"/>
                          </a:solidFill>
                          <a:latin typeface="Montserrat"/>
                          <a:cs typeface="Montserrat"/>
                        </a:rPr>
                        <a:t> </a:t>
                      </a:r>
                      <a:r>
                        <a:rPr sz="1000" spc="-10" dirty="0">
                          <a:solidFill>
                            <a:srgbClr val="323537"/>
                          </a:solidFill>
                          <a:latin typeface="Montserrat"/>
                          <a:cs typeface="Montserrat"/>
                        </a:rPr>
                        <a:t>Time!</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10" dirty="0">
                          <a:solidFill>
                            <a:srgbClr val="3E8B73"/>
                          </a:solidFill>
                          <a:latin typeface="Montserrat SemiBold"/>
                          <a:cs typeface="Montserrat SemiBold"/>
                        </a:rPr>
                        <a:t>9-</a:t>
                      </a:r>
                      <a:r>
                        <a:rPr sz="1000" b="1" spc="-25" dirty="0">
                          <a:solidFill>
                            <a:srgbClr val="3E8B73"/>
                          </a:solidFill>
                          <a:latin typeface="Montserrat SemiBold"/>
                          <a:cs typeface="Montserrat SemiBold"/>
                        </a:rPr>
                        <a:t>11</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6"/>
                  </a:ext>
                </a:extLst>
              </a:tr>
              <a:tr h="323850">
                <a:tc>
                  <a:txBody>
                    <a:bodyPr/>
                    <a:lstStyle/>
                    <a:p>
                      <a:pPr>
                        <a:lnSpc>
                          <a:spcPct val="100000"/>
                        </a:lnSpc>
                        <a:spcBef>
                          <a:spcPts val="760"/>
                        </a:spcBef>
                      </a:pPr>
                      <a:r>
                        <a:rPr sz="1000" dirty="0">
                          <a:solidFill>
                            <a:srgbClr val="323537"/>
                          </a:solidFill>
                          <a:latin typeface="Montserrat"/>
                          <a:cs typeface="Montserrat"/>
                        </a:rPr>
                        <a:t>Target</a:t>
                      </a:r>
                      <a:r>
                        <a:rPr sz="1000" spc="-45" dirty="0">
                          <a:solidFill>
                            <a:srgbClr val="323537"/>
                          </a:solidFill>
                          <a:latin typeface="Montserrat"/>
                          <a:cs typeface="Montserrat"/>
                        </a:rPr>
                        <a:t> </a:t>
                      </a:r>
                      <a:r>
                        <a:rPr sz="1000" dirty="0">
                          <a:solidFill>
                            <a:srgbClr val="323537"/>
                          </a:solidFill>
                          <a:latin typeface="Montserrat"/>
                          <a:cs typeface="Montserrat"/>
                        </a:rPr>
                        <a:t>Market;</a:t>
                      </a:r>
                      <a:r>
                        <a:rPr sz="1000" spc="-40" dirty="0">
                          <a:solidFill>
                            <a:srgbClr val="323537"/>
                          </a:solidFill>
                          <a:latin typeface="Montserrat"/>
                          <a:cs typeface="Montserrat"/>
                        </a:rPr>
                        <a:t> </a:t>
                      </a:r>
                      <a:r>
                        <a:rPr sz="1000" dirty="0">
                          <a:solidFill>
                            <a:srgbClr val="323537"/>
                          </a:solidFill>
                          <a:latin typeface="Montserrat"/>
                          <a:cs typeface="Montserrat"/>
                        </a:rPr>
                        <a:t>Potential</a:t>
                      </a:r>
                      <a:r>
                        <a:rPr sz="1000" spc="-40" dirty="0">
                          <a:solidFill>
                            <a:srgbClr val="323537"/>
                          </a:solidFill>
                          <a:latin typeface="Montserrat"/>
                          <a:cs typeface="Montserrat"/>
                        </a:rPr>
                        <a:t> </a:t>
                      </a:r>
                      <a:r>
                        <a:rPr sz="1000" spc="-10" dirty="0">
                          <a:solidFill>
                            <a:srgbClr val="323537"/>
                          </a:solidFill>
                          <a:latin typeface="Montserrat"/>
                          <a:cs typeface="Montserrat"/>
                        </a:rPr>
                        <a:t>Outcomes</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25" dirty="0">
                          <a:solidFill>
                            <a:srgbClr val="3E8B73"/>
                          </a:solidFill>
                          <a:latin typeface="Montserrat SemiBold"/>
                          <a:cs typeface="Montserrat SemiBold"/>
                        </a:rPr>
                        <a:t>12</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7"/>
                  </a:ext>
                </a:extLst>
              </a:tr>
              <a:tr h="323850">
                <a:tc>
                  <a:txBody>
                    <a:bodyPr/>
                    <a:lstStyle/>
                    <a:p>
                      <a:pPr>
                        <a:lnSpc>
                          <a:spcPct val="100000"/>
                        </a:lnSpc>
                        <a:spcBef>
                          <a:spcPts val="760"/>
                        </a:spcBef>
                      </a:pPr>
                      <a:r>
                        <a:rPr sz="1000" dirty="0">
                          <a:solidFill>
                            <a:srgbClr val="323537"/>
                          </a:solidFill>
                          <a:latin typeface="Montserrat"/>
                          <a:cs typeface="Montserrat"/>
                        </a:rPr>
                        <a:t>The</a:t>
                      </a:r>
                      <a:r>
                        <a:rPr sz="1000" spc="-25" dirty="0">
                          <a:solidFill>
                            <a:srgbClr val="323537"/>
                          </a:solidFill>
                          <a:latin typeface="Montserrat"/>
                          <a:cs typeface="Montserrat"/>
                        </a:rPr>
                        <a:t> </a:t>
                      </a:r>
                      <a:r>
                        <a:rPr sz="1000" dirty="0">
                          <a:solidFill>
                            <a:srgbClr val="323537"/>
                          </a:solidFill>
                          <a:latin typeface="Montserrat"/>
                          <a:cs typeface="Montserrat"/>
                        </a:rPr>
                        <a:t>Security</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your</a:t>
                      </a:r>
                      <a:r>
                        <a:rPr sz="1000" spc="-15" dirty="0">
                          <a:solidFill>
                            <a:srgbClr val="323537"/>
                          </a:solidFill>
                          <a:latin typeface="Montserrat"/>
                          <a:cs typeface="Montserrat"/>
                        </a:rPr>
                        <a:t> </a:t>
                      </a:r>
                      <a:r>
                        <a:rPr sz="1000" dirty="0">
                          <a:solidFill>
                            <a:srgbClr val="323537"/>
                          </a:solidFill>
                          <a:latin typeface="Montserrat"/>
                          <a:cs typeface="Montserrat"/>
                        </a:rPr>
                        <a:t>Investment;</a:t>
                      </a:r>
                      <a:r>
                        <a:rPr sz="1000" spc="-10" dirty="0">
                          <a:solidFill>
                            <a:srgbClr val="323537"/>
                          </a:solidFill>
                          <a:latin typeface="Montserrat"/>
                          <a:cs typeface="Montserrat"/>
                        </a:rPr>
                        <a:t> Risks</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25" dirty="0">
                          <a:solidFill>
                            <a:srgbClr val="3E8B73"/>
                          </a:solidFill>
                          <a:latin typeface="Montserrat SemiBold"/>
                          <a:cs typeface="Montserrat SemiBold"/>
                        </a:rPr>
                        <a:t>13</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8"/>
                  </a:ext>
                </a:extLst>
              </a:tr>
              <a:tr h="323850">
                <a:tc>
                  <a:txBody>
                    <a:bodyPr/>
                    <a:lstStyle/>
                    <a:p>
                      <a:pPr>
                        <a:lnSpc>
                          <a:spcPct val="100000"/>
                        </a:lnSpc>
                        <a:spcBef>
                          <a:spcPts val="760"/>
                        </a:spcBef>
                      </a:pPr>
                      <a:r>
                        <a:rPr sz="1000" dirty="0">
                          <a:solidFill>
                            <a:srgbClr val="323537"/>
                          </a:solidFill>
                          <a:latin typeface="Montserrat"/>
                          <a:cs typeface="Montserrat"/>
                        </a:rPr>
                        <a:t>Liquidity;</a:t>
                      </a:r>
                      <a:r>
                        <a:rPr sz="1000" spc="-30" dirty="0">
                          <a:solidFill>
                            <a:srgbClr val="323537"/>
                          </a:solidFill>
                          <a:latin typeface="Montserrat"/>
                          <a:cs typeface="Montserrat"/>
                        </a:rPr>
                        <a:t> </a:t>
                      </a:r>
                      <a:r>
                        <a:rPr sz="1000" dirty="0">
                          <a:solidFill>
                            <a:srgbClr val="323537"/>
                          </a:solidFill>
                          <a:latin typeface="Montserrat"/>
                          <a:cs typeface="Montserrat"/>
                        </a:rPr>
                        <a:t>Fees</a:t>
                      </a:r>
                      <a:r>
                        <a:rPr sz="1000" spc="-30" dirty="0">
                          <a:solidFill>
                            <a:srgbClr val="323537"/>
                          </a:solidFill>
                          <a:latin typeface="Montserrat"/>
                          <a:cs typeface="Montserrat"/>
                        </a:rPr>
                        <a:t> </a:t>
                      </a:r>
                      <a:r>
                        <a:rPr sz="1000" dirty="0">
                          <a:solidFill>
                            <a:srgbClr val="323537"/>
                          </a:solidFill>
                          <a:latin typeface="Montserrat"/>
                          <a:cs typeface="Montserrat"/>
                        </a:rPr>
                        <a:t>&amp;</a:t>
                      </a:r>
                      <a:r>
                        <a:rPr sz="1000" spc="-25" dirty="0">
                          <a:solidFill>
                            <a:srgbClr val="323537"/>
                          </a:solidFill>
                          <a:latin typeface="Montserrat"/>
                          <a:cs typeface="Montserrat"/>
                        </a:rPr>
                        <a:t> </a:t>
                      </a:r>
                      <a:r>
                        <a:rPr sz="1000" spc="-10" dirty="0">
                          <a:solidFill>
                            <a:srgbClr val="323537"/>
                          </a:solidFill>
                          <a:latin typeface="Montserrat"/>
                          <a:cs typeface="Montserrat"/>
                        </a:rPr>
                        <a:t>Charges</a:t>
                      </a:r>
                      <a:endParaRPr sz="1000" dirty="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25" dirty="0">
                          <a:solidFill>
                            <a:srgbClr val="3E8B73"/>
                          </a:solidFill>
                          <a:latin typeface="Montserrat SemiBold"/>
                          <a:cs typeface="Montserrat SemiBold"/>
                        </a:rPr>
                        <a:t>14</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09"/>
                  </a:ext>
                </a:extLst>
              </a:tr>
              <a:tr h="323850">
                <a:tc>
                  <a:txBody>
                    <a:bodyPr/>
                    <a:lstStyle/>
                    <a:p>
                      <a:pPr>
                        <a:lnSpc>
                          <a:spcPct val="100000"/>
                        </a:lnSpc>
                        <a:spcBef>
                          <a:spcPts val="760"/>
                        </a:spcBef>
                      </a:pPr>
                      <a:r>
                        <a:rPr sz="1000" spc="-10" dirty="0">
                          <a:solidFill>
                            <a:srgbClr val="323537"/>
                          </a:solidFill>
                          <a:latin typeface="Montserrat"/>
                          <a:cs typeface="Montserrat"/>
                        </a:rPr>
                        <a:t>FAQ’s</a:t>
                      </a:r>
                      <a:endParaRPr sz="1000">
                        <a:latin typeface="Montserrat"/>
                        <a:cs typeface="Montserrat"/>
                      </a:endParaRPr>
                    </a:p>
                  </a:txBody>
                  <a:tcPr marL="0" marR="0" marT="96520" marB="0">
                    <a:lnT w="12700">
                      <a:solidFill>
                        <a:srgbClr val="3E8B73"/>
                      </a:solidFill>
                      <a:prstDash val="dot"/>
                    </a:lnT>
                    <a:lnB w="12700">
                      <a:solidFill>
                        <a:srgbClr val="3E8B73"/>
                      </a:solidFill>
                      <a:prstDash val="dot"/>
                    </a:lnB>
                    <a:solidFill>
                      <a:srgbClr val="EAE9E9"/>
                    </a:solidFill>
                  </a:tcPr>
                </a:tc>
                <a:tc>
                  <a:txBody>
                    <a:bodyPr/>
                    <a:lstStyle/>
                    <a:p>
                      <a:pPr marL="1589405">
                        <a:lnSpc>
                          <a:spcPct val="100000"/>
                        </a:lnSpc>
                        <a:spcBef>
                          <a:spcPts val="760"/>
                        </a:spcBef>
                      </a:pPr>
                      <a:r>
                        <a:rPr sz="1000" b="1" spc="-25" dirty="0">
                          <a:solidFill>
                            <a:srgbClr val="3E8B73"/>
                          </a:solidFill>
                          <a:latin typeface="Montserrat SemiBold"/>
                          <a:cs typeface="Montserrat SemiBold"/>
                        </a:rPr>
                        <a:t>15</a:t>
                      </a:r>
                      <a:endParaRPr sz="1000">
                        <a:latin typeface="Montserrat SemiBold"/>
                        <a:cs typeface="Montserrat SemiBold"/>
                      </a:endParaRPr>
                    </a:p>
                  </a:txBody>
                  <a:tcPr marL="0" marR="0" marT="96520" marB="0">
                    <a:lnT w="12700">
                      <a:solidFill>
                        <a:srgbClr val="3E8B73"/>
                      </a:solidFill>
                      <a:prstDash val="dot"/>
                    </a:lnT>
                    <a:lnB w="12700">
                      <a:solidFill>
                        <a:srgbClr val="3E8B73"/>
                      </a:solidFill>
                      <a:prstDash val="dot"/>
                    </a:lnB>
                    <a:solidFill>
                      <a:srgbClr val="EAE9E9"/>
                    </a:solidFill>
                  </a:tcPr>
                </a:tc>
                <a:extLst>
                  <a:ext uri="{0D108BD9-81ED-4DB2-BD59-A6C34878D82A}">
                    <a16:rowId xmlns:a16="http://schemas.microsoft.com/office/drawing/2014/main" val="10010"/>
                  </a:ext>
                </a:extLst>
              </a:tr>
              <a:tr h="367665">
                <a:tc>
                  <a:txBody>
                    <a:bodyPr/>
                    <a:lstStyle/>
                    <a:p>
                      <a:pPr>
                        <a:lnSpc>
                          <a:spcPct val="100000"/>
                        </a:lnSpc>
                        <a:spcBef>
                          <a:spcPts val="760"/>
                        </a:spcBef>
                      </a:pPr>
                      <a:r>
                        <a:rPr sz="1000" spc="-10" dirty="0">
                          <a:solidFill>
                            <a:srgbClr val="323537"/>
                          </a:solidFill>
                          <a:latin typeface="Montserrat"/>
                          <a:cs typeface="Montserrat"/>
                        </a:rPr>
                        <a:t>Disclaimers</a:t>
                      </a:r>
                      <a:endParaRPr sz="1000">
                        <a:latin typeface="Montserrat"/>
                        <a:cs typeface="Montserrat"/>
                      </a:endParaRPr>
                    </a:p>
                  </a:txBody>
                  <a:tcPr marL="0" marR="0" marT="96520" marB="0">
                    <a:lnT w="12700">
                      <a:solidFill>
                        <a:srgbClr val="3E8B73"/>
                      </a:solidFill>
                      <a:prstDash val="dot"/>
                    </a:lnT>
                    <a:lnB w="12700">
                      <a:solidFill>
                        <a:srgbClr val="39405A"/>
                      </a:solidFill>
                      <a:prstDash val="dot"/>
                    </a:lnB>
                    <a:solidFill>
                      <a:srgbClr val="EAE9E9"/>
                    </a:solidFill>
                  </a:tcPr>
                </a:tc>
                <a:tc>
                  <a:txBody>
                    <a:bodyPr/>
                    <a:lstStyle/>
                    <a:p>
                      <a:pPr marL="1589405">
                        <a:lnSpc>
                          <a:spcPct val="100000"/>
                        </a:lnSpc>
                        <a:spcBef>
                          <a:spcPts val="760"/>
                        </a:spcBef>
                      </a:pPr>
                      <a:r>
                        <a:rPr sz="1000" b="1" spc="-25" dirty="0">
                          <a:solidFill>
                            <a:srgbClr val="3E8B73"/>
                          </a:solidFill>
                          <a:latin typeface="Montserrat SemiBold"/>
                          <a:cs typeface="Montserrat SemiBold"/>
                        </a:rPr>
                        <a:t>16</a:t>
                      </a:r>
                      <a:endParaRPr sz="1000">
                        <a:latin typeface="Montserrat SemiBold"/>
                        <a:cs typeface="Montserrat SemiBold"/>
                      </a:endParaRPr>
                    </a:p>
                  </a:txBody>
                  <a:tcPr marL="0" marR="0" marT="96520" marB="0">
                    <a:lnT w="12700">
                      <a:solidFill>
                        <a:srgbClr val="3E8B73"/>
                      </a:solidFill>
                      <a:prstDash val="dot"/>
                    </a:lnT>
                    <a:lnB w="12700">
                      <a:solidFill>
                        <a:srgbClr val="39405A"/>
                      </a:solidFill>
                      <a:prstDash val="dot"/>
                    </a:lnB>
                    <a:solidFill>
                      <a:srgbClr val="EAE9E9"/>
                    </a:solidFill>
                  </a:tcPr>
                </a:tc>
                <a:extLst>
                  <a:ext uri="{0D108BD9-81ED-4DB2-BD59-A6C34878D82A}">
                    <a16:rowId xmlns:a16="http://schemas.microsoft.com/office/drawing/2014/main" val="10011"/>
                  </a:ext>
                </a:extLst>
              </a:tr>
              <a:tr h="299085">
                <a:tc>
                  <a:txBody>
                    <a:bodyPr/>
                    <a:lstStyle/>
                    <a:p>
                      <a:pPr>
                        <a:lnSpc>
                          <a:spcPct val="100000"/>
                        </a:lnSpc>
                        <a:spcBef>
                          <a:spcPts val="409"/>
                        </a:spcBef>
                      </a:pPr>
                      <a:r>
                        <a:rPr sz="1000" dirty="0">
                          <a:solidFill>
                            <a:srgbClr val="323537"/>
                          </a:solidFill>
                          <a:latin typeface="Montserrat"/>
                          <a:cs typeface="Montserrat"/>
                        </a:rPr>
                        <a:t>Glossary</a:t>
                      </a:r>
                      <a:r>
                        <a:rPr sz="1000" spc="5"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spc="-10" dirty="0">
                          <a:solidFill>
                            <a:srgbClr val="323537"/>
                          </a:solidFill>
                          <a:latin typeface="Montserrat"/>
                          <a:cs typeface="Montserrat"/>
                        </a:rPr>
                        <a:t>Terms</a:t>
                      </a:r>
                      <a:endParaRPr sz="1000">
                        <a:latin typeface="Montserrat"/>
                        <a:cs typeface="Montserrat"/>
                      </a:endParaRPr>
                    </a:p>
                  </a:txBody>
                  <a:tcPr marL="0" marR="0" marT="52069" marB="0">
                    <a:lnT w="12700">
                      <a:solidFill>
                        <a:srgbClr val="39405A"/>
                      </a:solidFill>
                      <a:prstDash val="dot"/>
                    </a:lnT>
                    <a:lnB w="12700">
                      <a:solidFill>
                        <a:srgbClr val="39405A"/>
                      </a:solidFill>
                      <a:prstDash val="dot"/>
                    </a:lnB>
                    <a:solidFill>
                      <a:srgbClr val="EAE9E9"/>
                    </a:solidFill>
                  </a:tcPr>
                </a:tc>
                <a:tc>
                  <a:txBody>
                    <a:bodyPr/>
                    <a:lstStyle/>
                    <a:p>
                      <a:pPr marL="1589405">
                        <a:lnSpc>
                          <a:spcPct val="100000"/>
                        </a:lnSpc>
                        <a:spcBef>
                          <a:spcPts val="409"/>
                        </a:spcBef>
                      </a:pPr>
                      <a:r>
                        <a:rPr sz="1000" b="1" spc="-30" dirty="0">
                          <a:solidFill>
                            <a:srgbClr val="3E8B73"/>
                          </a:solidFill>
                          <a:latin typeface="Montserrat SemiBold"/>
                          <a:cs typeface="Montserrat SemiBold"/>
                        </a:rPr>
                        <a:t>17-</a:t>
                      </a:r>
                      <a:r>
                        <a:rPr sz="1000" b="1" spc="-25" dirty="0">
                          <a:solidFill>
                            <a:srgbClr val="3E8B73"/>
                          </a:solidFill>
                          <a:latin typeface="Montserrat SemiBold"/>
                          <a:cs typeface="Montserrat SemiBold"/>
                        </a:rPr>
                        <a:t>18</a:t>
                      </a:r>
                      <a:endParaRPr sz="1000">
                        <a:latin typeface="Montserrat SemiBold"/>
                        <a:cs typeface="Montserrat SemiBold"/>
                      </a:endParaRPr>
                    </a:p>
                  </a:txBody>
                  <a:tcPr marL="0" marR="0" marT="52069" marB="0">
                    <a:lnT w="12700">
                      <a:solidFill>
                        <a:srgbClr val="39405A"/>
                      </a:solidFill>
                      <a:prstDash val="dot"/>
                    </a:lnT>
                    <a:lnB w="12700">
                      <a:solidFill>
                        <a:srgbClr val="39405A"/>
                      </a:solidFill>
                      <a:prstDash val="dot"/>
                    </a:lnB>
                    <a:solidFill>
                      <a:srgbClr val="EAE9E9"/>
                    </a:solidFill>
                  </a:tcPr>
                </a:tc>
                <a:extLst>
                  <a:ext uri="{0D108BD9-81ED-4DB2-BD59-A6C34878D82A}">
                    <a16:rowId xmlns:a16="http://schemas.microsoft.com/office/drawing/2014/main" val="10012"/>
                  </a:ext>
                </a:extLst>
              </a:tr>
              <a:tr h="353695">
                <a:tc>
                  <a:txBody>
                    <a:bodyPr/>
                    <a:lstStyle/>
                    <a:p>
                      <a:pPr>
                        <a:lnSpc>
                          <a:spcPct val="100000"/>
                        </a:lnSpc>
                        <a:spcBef>
                          <a:spcPts val="605"/>
                        </a:spcBef>
                      </a:pPr>
                      <a:r>
                        <a:rPr sz="1000" spc="-10" dirty="0">
                          <a:solidFill>
                            <a:srgbClr val="323537"/>
                          </a:solidFill>
                          <a:latin typeface="Montserrat"/>
                          <a:cs typeface="Montserrat"/>
                        </a:rPr>
                        <a:t>Terms</a:t>
                      </a:r>
                      <a:r>
                        <a:rPr sz="1000" spc="-15"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Conditions</a:t>
                      </a:r>
                      <a:endParaRPr sz="1000">
                        <a:latin typeface="Montserrat"/>
                        <a:cs typeface="Montserrat"/>
                      </a:endParaRPr>
                    </a:p>
                  </a:txBody>
                  <a:tcPr marL="0" marR="0" marT="76835" marB="0">
                    <a:lnT w="12700">
                      <a:solidFill>
                        <a:srgbClr val="39405A"/>
                      </a:solidFill>
                      <a:prstDash val="dot"/>
                    </a:lnT>
                    <a:lnB w="12700">
                      <a:solidFill>
                        <a:srgbClr val="39405A"/>
                      </a:solidFill>
                      <a:prstDash val="dot"/>
                    </a:lnB>
                    <a:solidFill>
                      <a:srgbClr val="EAE9E9"/>
                    </a:solidFill>
                  </a:tcPr>
                </a:tc>
                <a:tc>
                  <a:txBody>
                    <a:bodyPr/>
                    <a:lstStyle/>
                    <a:p>
                      <a:pPr marL="1589405">
                        <a:lnSpc>
                          <a:spcPct val="100000"/>
                        </a:lnSpc>
                        <a:spcBef>
                          <a:spcPts val="605"/>
                        </a:spcBef>
                      </a:pPr>
                      <a:r>
                        <a:rPr sz="1000" b="1" dirty="0">
                          <a:solidFill>
                            <a:srgbClr val="3E8B73"/>
                          </a:solidFill>
                          <a:latin typeface="Montserrat SemiBold"/>
                          <a:cs typeface="Montserrat SemiBold"/>
                        </a:rPr>
                        <a:t>19</a:t>
                      </a:r>
                      <a:r>
                        <a:rPr sz="1000" b="1" spc="-5" dirty="0">
                          <a:solidFill>
                            <a:srgbClr val="3E8B73"/>
                          </a:solidFill>
                          <a:latin typeface="Montserrat SemiBold"/>
                          <a:cs typeface="Montserrat SemiBold"/>
                        </a:rPr>
                        <a:t> </a:t>
                      </a:r>
                      <a:r>
                        <a:rPr sz="1000" b="1" dirty="0">
                          <a:solidFill>
                            <a:srgbClr val="3E8B73"/>
                          </a:solidFill>
                          <a:latin typeface="Montserrat SemiBold"/>
                          <a:cs typeface="Montserrat SemiBold"/>
                        </a:rPr>
                        <a:t>- </a:t>
                      </a:r>
                      <a:r>
                        <a:rPr sz="1000" b="1" spc="-25" dirty="0">
                          <a:solidFill>
                            <a:srgbClr val="3E8B73"/>
                          </a:solidFill>
                          <a:latin typeface="Montserrat SemiBold"/>
                          <a:cs typeface="Montserrat SemiBold"/>
                        </a:rPr>
                        <a:t>28</a:t>
                      </a:r>
                      <a:endParaRPr sz="1000" dirty="0">
                        <a:latin typeface="Montserrat SemiBold"/>
                        <a:cs typeface="Montserrat SemiBold"/>
                      </a:endParaRPr>
                    </a:p>
                  </a:txBody>
                  <a:tcPr marL="0" marR="0" marT="76835" marB="0">
                    <a:lnT w="12700">
                      <a:solidFill>
                        <a:srgbClr val="39405A"/>
                      </a:solidFill>
                      <a:prstDash val="dot"/>
                    </a:lnT>
                    <a:lnB w="12700">
                      <a:solidFill>
                        <a:srgbClr val="39405A"/>
                      </a:solidFill>
                      <a:prstDash val="dot"/>
                    </a:lnB>
                    <a:solidFill>
                      <a:srgbClr val="EAE9E9"/>
                    </a:solidFill>
                  </a:tcPr>
                </a:tc>
                <a:extLst>
                  <a:ext uri="{0D108BD9-81ED-4DB2-BD59-A6C34878D82A}">
                    <a16:rowId xmlns:a16="http://schemas.microsoft.com/office/drawing/2014/main" val="10013"/>
                  </a:ext>
                </a:extLst>
              </a:tr>
            </a:tbl>
          </a:graphicData>
        </a:graphic>
      </p:graphicFrame>
      <p:sp>
        <p:nvSpPr>
          <p:cNvPr id="9" name="object 9"/>
          <p:cNvSpPr/>
          <p:nvPr/>
        </p:nvSpPr>
        <p:spPr>
          <a:xfrm>
            <a:off x="7180952" y="5163826"/>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E8B73"/>
          </a:solidFill>
        </p:spPr>
        <p:txBody>
          <a:bodyPr wrap="square" lIns="0" tIns="0" rIns="0" bIns="0" rtlCol="0"/>
          <a:lstStyle/>
          <a:p>
            <a:endParaRPr/>
          </a:p>
        </p:txBody>
      </p:sp>
      <p:sp>
        <p:nvSpPr>
          <p:cNvPr id="10" name="object 10"/>
          <p:cNvSpPr/>
          <p:nvPr/>
        </p:nvSpPr>
        <p:spPr>
          <a:xfrm>
            <a:off x="7180952" y="5487827"/>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E8B73"/>
          </a:solidFill>
        </p:spPr>
        <p:txBody>
          <a:bodyPr wrap="square" lIns="0" tIns="0" rIns="0" bIns="0" rtlCol="0"/>
          <a:lstStyle/>
          <a:p>
            <a:endParaRPr/>
          </a:p>
        </p:txBody>
      </p:sp>
      <p:sp>
        <p:nvSpPr>
          <p:cNvPr id="11" name="object 11"/>
          <p:cNvSpPr/>
          <p:nvPr/>
        </p:nvSpPr>
        <p:spPr>
          <a:xfrm>
            <a:off x="7180952" y="5811827"/>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E8B73"/>
          </a:solidFill>
        </p:spPr>
        <p:txBody>
          <a:bodyPr wrap="square" lIns="0" tIns="0" rIns="0" bIns="0" rtlCol="0"/>
          <a:lstStyle/>
          <a:p>
            <a:endParaRPr/>
          </a:p>
        </p:txBody>
      </p:sp>
      <p:sp>
        <p:nvSpPr>
          <p:cNvPr id="12" name="object 12"/>
          <p:cNvSpPr/>
          <p:nvPr/>
        </p:nvSpPr>
        <p:spPr>
          <a:xfrm>
            <a:off x="7180952" y="6135827"/>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E8B73"/>
          </a:solidFill>
        </p:spPr>
        <p:txBody>
          <a:bodyPr wrap="square" lIns="0" tIns="0" rIns="0" bIns="0" rtlCol="0"/>
          <a:lstStyle/>
          <a:p>
            <a:endParaRPr/>
          </a:p>
        </p:txBody>
      </p:sp>
      <p:sp>
        <p:nvSpPr>
          <p:cNvPr id="13" name="object 13"/>
          <p:cNvSpPr/>
          <p:nvPr/>
        </p:nvSpPr>
        <p:spPr>
          <a:xfrm>
            <a:off x="7180952" y="6459827"/>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E8B73"/>
          </a:solidFill>
        </p:spPr>
        <p:txBody>
          <a:bodyPr wrap="square" lIns="0" tIns="0" rIns="0" bIns="0" rtlCol="0"/>
          <a:lstStyle/>
          <a:p>
            <a:endParaRPr/>
          </a:p>
        </p:txBody>
      </p:sp>
      <p:sp>
        <p:nvSpPr>
          <p:cNvPr id="14" name="object 14"/>
          <p:cNvSpPr/>
          <p:nvPr/>
        </p:nvSpPr>
        <p:spPr>
          <a:xfrm>
            <a:off x="7180952" y="6783827"/>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sp>
        <p:nvSpPr>
          <p:cNvPr id="15" name="object 15"/>
          <p:cNvSpPr/>
          <p:nvPr/>
        </p:nvSpPr>
        <p:spPr>
          <a:xfrm>
            <a:off x="7180952" y="7107826"/>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sp>
        <p:nvSpPr>
          <p:cNvPr id="16" name="object 16"/>
          <p:cNvSpPr/>
          <p:nvPr/>
        </p:nvSpPr>
        <p:spPr>
          <a:xfrm>
            <a:off x="7180952" y="7431826"/>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sp>
        <p:nvSpPr>
          <p:cNvPr id="17" name="object 17"/>
          <p:cNvSpPr/>
          <p:nvPr/>
        </p:nvSpPr>
        <p:spPr>
          <a:xfrm>
            <a:off x="7180952" y="7755826"/>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sp>
        <p:nvSpPr>
          <p:cNvPr id="18" name="object 18"/>
          <p:cNvSpPr/>
          <p:nvPr/>
        </p:nvSpPr>
        <p:spPr>
          <a:xfrm>
            <a:off x="7180952" y="8403826"/>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E8B73"/>
          </a:solidFill>
        </p:spPr>
        <p:txBody>
          <a:bodyPr wrap="square" lIns="0" tIns="0" rIns="0" bIns="0" rtlCol="0"/>
          <a:lstStyle/>
          <a:p>
            <a:endParaRPr/>
          </a:p>
        </p:txBody>
      </p:sp>
      <p:sp>
        <p:nvSpPr>
          <p:cNvPr id="19" name="object 19"/>
          <p:cNvSpPr/>
          <p:nvPr/>
        </p:nvSpPr>
        <p:spPr>
          <a:xfrm>
            <a:off x="340224" y="8771723"/>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9405A"/>
          </a:solidFill>
        </p:spPr>
        <p:txBody>
          <a:bodyPr wrap="square" lIns="0" tIns="0" rIns="0" bIns="0" rtlCol="0"/>
          <a:lstStyle/>
          <a:p>
            <a:endParaRPr/>
          </a:p>
        </p:txBody>
      </p:sp>
      <p:sp>
        <p:nvSpPr>
          <p:cNvPr id="20" name="object 20"/>
          <p:cNvSpPr/>
          <p:nvPr/>
        </p:nvSpPr>
        <p:spPr>
          <a:xfrm>
            <a:off x="7173878" y="8771723"/>
            <a:ext cx="12700" cy="12700"/>
          </a:xfrm>
          <a:custGeom>
            <a:avLst/>
            <a:gdLst/>
            <a:ahLst/>
            <a:cxnLst/>
            <a:rect l="l" t="t" r="r" b="b"/>
            <a:pathLst>
              <a:path w="12700" h="12700">
                <a:moveTo>
                  <a:pt x="0" y="6349"/>
                </a:moveTo>
                <a:lnTo>
                  <a:pt x="1859" y="1859"/>
                </a:lnTo>
                <a:lnTo>
                  <a:pt x="6350" y="0"/>
                </a:lnTo>
                <a:lnTo>
                  <a:pt x="10840" y="1859"/>
                </a:lnTo>
                <a:lnTo>
                  <a:pt x="12700" y="6349"/>
                </a:lnTo>
                <a:lnTo>
                  <a:pt x="10840" y="10840"/>
                </a:lnTo>
                <a:lnTo>
                  <a:pt x="6350" y="12699"/>
                </a:lnTo>
                <a:lnTo>
                  <a:pt x="1859" y="10840"/>
                </a:lnTo>
                <a:lnTo>
                  <a:pt x="0" y="6349"/>
                </a:lnTo>
                <a:close/>
              </a:path>
            </a:pathLst>
          </a:custGeom>
          <a:solidFill>
            <a:srgbClr val="39405A"/>
          </a:solidFill>
        </p:spPr>
        <p:txBody>
          <a:bodyPr wrap="square" lIns="0" tIns="0" rIns="0" bIns="0" rtlCol="0"/>
          <a:lstStyle/>
          <a:p>
            <a:endParaRPr/>
          </a:p>
        </p:txBody>
      </p:sp>
      <p:sp>
        <p:nvSpPr>
          <p:cNvPr id="21" name="object 21"/>
          <p:cNvSpPr/>
          <p:nvPr/>
        </p:nvSpPr>
        <p:spPr>
          <a:xfrm>
            <a:off x="340224" y="9071364"/>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9405A"/>
          </a:solidFill>
        </p:spPr>
        <p:txBody>
          <a:bodyPr wrap="square" lIns="0" tIns="0" rIns="0" bIns="0" rtlCol="0"/>
          <a:lstStyle/>
          <a:p>
            <a:endParaRPr/>
          </a:p>
        </p:txBody>
      </p:sp>
      <p:sp>
        <p:nvSpPr>
          <p:cNvPr id="22" name="object 22"/>
          <p:cNvSpPr/>
          <p:nvPr/>
        </p:nvSpPr>
        <p:spPr>
          <a:xfrm>
            <a:off x="7173878" y="9071364"/>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9405A"/>
          </a:solidFill>
        </p:spPr>
        <p:txBody>
          <a:bodyPr wrap="square" lIns="0" tIns="0" rIns="0" bIns="0" rtlCol="0"/>
          <a:lstStyle/>
          <a:p>
            <a:endParaRPr/>
          </a:p>
        </p:txBody>
      </p:sp>
      <p:sp>
        <p:nvSpPr>
          <p:cNvPr id="23" name="object 23"/>
          <p:cNvSpPr/>
          <p:nvPr/>
        </p:nvSpPr>
        <p:spPr>
          <a:xfrm>
            <a:off x="340224" y="9425178"/>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9405A"/>
          </a:solidFill>
        </p:spPr>
        <p:txBody>
          <a:bodyPr wrap="square" lIns="0" tIns="0" rIns="0" bIns="0" rtlCol="0"/>
          <a:lstStyle/>
          <a:p>
            <a:endParaRPr/>
          </a:p>
        </p:txBody>
      </p:sp>
      <p:sp>
        <p:nvSpPr>
          <p:cNvPr id="24" name="object 24"/>
          <p:cNvSpPr/>
          <p:nvPr/>
        </p:nvSpPr>
        <p:spPr>
          <a:xfrm>
            <a:off x="7173878" y="9425178"/>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39405A"/>
          </a:solidFill>
        </p:spPr>
        <p:txBody>
          <a:bodyPr wrap="square" lIns="0" tIns="0" rIns="0" bIns="0" rtlCol="0"/>
          <a:lstStyle/>
          <a:p>
            <a:endParaRPr/>
          </a:p>
        </p:txBody>
      </p:sp>
      <p:sp>
        <p:nvSpPr>
          <p:cNvPr id="25" name="object 25"/>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a:t>
            </a:fld>
            <a:endParaRPr spc="-2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2"/>
            <a:ext cx="3480003" cy="10259974"/>
          </a:xfrm>
          <a:prstGeom prst="rect">
            <a:avLst/>
          </a:prstGeom>
        </p:spPr>
      </p:pic>
      <p:sp>
        <p:nvSpPr>
          <p:cNvPr id="3" name="object 3"/>
          <p:cNvSpPr txBox="1"/>
          <p:nvPr/>
        </p:nvSpPr>
        <p:spPr>
          <a:xfrm>
            <a:off x="3839300" y="809525"/>
            <a:ext cx="3373754" cy="9258945"/>
          </a:xfrm>
          <a:prstGeom prst="rect">
            <a:avLst/>
          </a:prstGeom>
        </p:spPr>
        <p:txBody>
          <a:bodyPr vert="horz" wrap="square" lIns="0" tIns="12700" rIns="0" bIns="0" rtlCol="0">
            <a:spAutoFit/>
          </a:bodyPr>
          <a:lstStyle/>
          <a:p>
            <a:pPr marL="226695" indent="-213995">
              <a:lnSpc>
                <a:spcPct val="100000"/>
              </a:lnSpc>
              <a:spcBef>
                <a:spcPts val="100"/>
              </a:spcBef>
              <a:buAutoNum type="arabicPeriod" startAt="3"/>
              <a:tabLst>
                <a:tab pos="226695" algn="l"/>
              </a:tabLst>
            </a:pPr>
            <a:r>
              <a:rPr sz="1100" b="1" dirty="0">
                <a:solidFill>
                  <a:srgbClr val="3E8B73"/>
                </a:solidFill>
                <a:latin typeface="Montserrat SemiBold"/>
                <a:cs typeface="Montserrat SemiBold"/>
              </a:rPr>
              <a:t>What</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we</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do</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with</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your</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Payment</a:t>
            </a:r>
            <a:endParaRPr sz="1100" dirty="0">
              <a:latin typeface="Montserrat SemiBold"/>
              <a:cs typeface="Montserrat SemiBold"/>
            </a:endParaRPr>
          </a:p>
          <a:p>
            <a:pPr marL="228600" marR="99695" lvl="1" indent="-216535">
              <a:lnSpc>
                <a:spcPct val="100000"/>
              </a:lnSpc>
              <a:spcBef>
                <a:spcPts val="81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20" dirty="0">
                <a:solidFill>
                  <a:srgbClr val="323537"/>
                </a:solidFill>
                <a:latin typeface="Montserrat"/>
                <a:cs typeface="Montserrat"/>
              </a:rPr>
              <a:t> </a:t>
            </a:r>
            <a:r>
              <a:rPr sz="900" dirty="0">
                <a:solidFill>
                  <a:srgbClr val="323537"/>
                </a:solidFill>
                <a:latin typeface="Montserrat"/>
                <a:cs typeface="Montserrat"/>
              </a:rPr>
              <a:t>record</a:t>
            </a:r>
            <a:r>
              <a:rPr sz="900" spc="-1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including</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15" dirty="0">
                <a:solidFill>
                  <a:srgbClr val="323537"/>
                </a:solidFill>
                <a:latin typeface="Montserrat"/>
                <a:cs typeface="Montserrat"/>
              </a:rPr>
              <a:t> </a:t>
            </a:r>
            <a:r>
              <a:rPr sz="900" dirty="0">
                <a:solidFill>
                  <a:srgbClr val="323537"/>
                </a:solidFill>
                <a:latin typeface="Montserrat"/>
                <a:cs typeface="Montserrat"/>
              </a:rPr>
              <a:t>Fee</a:t>
            </a:r>
            <a:r>
              <a:rPr sz="900" spc="-10" dirty="0">
                <a:solidFill>
                  <a:srgbClr val="323537"/>
                </a:solidFill>
                <a:latin typeface="Montserrat"/>
                <a:cs typeface="Montserrat"/>
              </a:rPr>
              <a:t> </a:t>
            </a:r>
            <a:r>
              <a:rPr sz="900" dirty="0">
                <a:solidFill>
                  <a:srgbClr val="323537"/>
                </a:solidFill>
                <a:latin typeface="Montserrat"/>
                <a:cs typeface="Montserrat"/>
              </a:rPr>
              <a:t>element,</a:t>
            </a:r>
            <a:r>
              <a:rPr sz="900" spc="-15" dirty="0">
                <a:solidFill>
                  <a:srgbClr val="323537"/>
                </a:solidFill>
                <a:latin typeface="Montserrat"/>
                <a:cs typeface="Montserrat"/>
              </a:rPr>
              <a:t> </a:t>
            </a:r>
            <a:r>
              <a:rPr sz="900" dirty="0">
                <a:solidFill>
                  <a:srgbClr val="323537"/>
                </a:solidFill>
                <a:latin typeface="Montserrat"/>
                <a:cs typeface="Montserrat"/>
              </a:rPr>
              <a:t>into</a:t>
            </a:r>
            <a:r>
              <a:rPr sz="900" spc="-1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Cash</a:t>
            </a:r>
            <a:r>
              <a:rPr sz="900" spc="-15" dirty="0">
                <a:solidFill>
                  <a:srgbClr val="323537"/>
                </a:solidFill>
                <a:latin typeface="Montserrat"/>
                <a:cs typeface="Montserrat"/>
              </a:rPr>
              <a:t> </a:t>
            </a:r>
            <a:r>
              <a:rPr sz="900" dirty="0">
                <a:solidFill>
                  <a:srgbClr val="323537"/>
                </a:solidFill>
                <a:latin typeface="Montserrat"/>
                <a:cs typeface="Montserrat"/>
              </a:rPr>
              <a:t>Settlement</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within</a:t>
            </a:r>
            <a:r>
              <a:rPr sz="900" spc="-15" dirty="0">
                <a:solidFill>
                  <a:srgbClr val="323537"/>
                </a:solidFill>
                <a:latin typeface="Montserrat"/>
                <a:cs typeface="Montserrat"/>
              </a:rPr>
              <a:t> </a:t>
            </a:r>
            <a:r>
              <a:rPr sz="900" dirty="0">
                <a:solidFill>
                  <a:srgbClr val="323537"/>
                </a:solidFill>
                <a:latin typeface="Montserrat"/>
                <a:cs typeface="Montserrat"/>
              </a:rPr>
              <a:t>1</a:t>
            </a:r>
            <a:r>
              <a:rPr sz="900" spc="-10" dirty="0">
                <a:solidFill>
                  <a:srgbClr val="323537"/>
                </a:solidFill>
                <a:latin typeface="Montserrat"/>
                <a:cs typeface="Montserrat"/>
              </a:rPr>
              <a:t> </a:t>
            </a:r>
            <a:r>
              <a:rPr sz="900" dirty="0">
                <a:solidFill>
                  <a:srgbClr val="323537"/>
                </a:solidFill>
                <a:latin typeface="Montserrat"/>
                <a:cs typeface="Montserrat"/>
              </a:rPr>
              <a:t>Business</a:t>
            </a:r>
            <a:r>
              <a:rPr sz="900" spc="-15" dirty="0">
                <a:solidFill>
                  <a:srgbClr val="323537"/>
                </a:solidFill>
                <a:latin typeface="Montserrat"/>
                <a:cs typeface="Montserrat"/>
              </a:rPr>
              <a:t> </a:t>
            </a:r>
            <a:r>
              <a:rPr sz="900" dirty="0">
                <a:solidFill>
                  <a:srgbClr val="323537"/>
                </a:solidFill>
                <a:latin typeface="Montserrat"/>
                <a:cs typeface="Montserrat"/>
              </a:rPr>
              <a:t>Day</a:t>
            </a:r>
            <a:r>
              <a:rPr sz="900" spc="-15" dirty="0">
                <a:solidFill>
                  <a:srgbClr val="323537"/>
                </a:solidFill>
                <a:latin typeface="Montserrat"/>
                <a:cs typeface="Montserrat"/>
              </a:rPr>
              <a:t> </a:t>
            </a:r>
            <a:r>
              <a:rPr sz="900" spc="-20" dirty="0">
                <a:solidFill>
                  <a:srgbClr val="323537"/>
                </a:solidFill>
                <a:latin typeface="Montserrat"/>
                <a:cs typeface="Montserrat"/>
              </a:rPr>
              <a:t>from </a:t>
            </a:r>
            <a:r>
              <a:rPr sz="900" dirty="0">
                <a:solidFill>
                  <a:srgbClr val="323537"/>
                </a:solidFill>
                <a:latin typeface="Montserrat"/>
                <a:cs typeface="Montserrat"/>
              </a:rPr>
              <a:t>when</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received.</a:t>
            </a:r>
            <a:r>
              <a:rPr sz="900" spc="-5" dirty="0">
                <a:solidFill>
                  <a:srgbClr val="323537"/>
                </a:solidFill>
                <a:latin typeface="Montserrat"/>
                <a:cs typeface="Montserrat"/>
              </a:rPr>
              <a:t> </a:t>
            </a:r>
            <a:r>
              <a:rPr sz="900" dirty="0">
                <a:solidFill>
                  <a:srgbClr val="323537"/>
                </a:solidFill>
                <a:latin typeface="Montserrat"/>
                <a:cs typeface="Montserrat"/>
              </a:rPr>
              <a:t>Client</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one</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more</a:t>
            </a:r>
            <a:r>
              <a:rPr sz="900" spc="-15" dirty="0">
                <a:solidFill>
                  <a:srgbClr val="323537"/>
                </a:solidFill>
                <a:latin typeface="Montserrat"/>
                <a:cs typeface="Montserrat"/>
              </a:rPr>
              <a:t> </a:t>
            </a:r>
            <a:r>
              <a:rPr sz="900" spc="-10" dirty="0">
                <a:solidFill>
                  <a:srgbClr val="323537"/>
                </a:solidFill>
                <a:latin typeface="Montserrat"/>
                <a:cs typeface="Montserrat"/>
              </a:rPr>
              <a:t>pooled </a:t>
            </a:r>
            <a:r>
              <a:rPr sz="900" dirty="0">
                <a:solidFill>
                  <a:srgbClr val="323537"/>
                </a:solidFill>
                <a:latin typeface="Montserrat"/>
                <a:cs typeface="Montserrat"/>
              </a:rPr>
              <a:t>deposit</a:t>
            </a:r>
            <a:r>
              <a:rPr sz="900" spc="-20" dirty="0">
                <a:solidFill>
                  <a:srgbClr val="323537"/>
                </a:solidFill>
                <a:latin typeface="Montserrat"/>
                <a:cs typeface="Montserrat"/>
              </a:rPr>
              <a:t> </a:t>
            </a:r>
            <a:r>
              <a:rPr sz="900" dirty="0">
                <a:solidFill>
                  <a:srgbClr val="323537"/>
                </a:solidFill>
                <a:latin typeface="Montserrat"/>
                <a:cs typeface="Montserrat"/>
              </a:rPr>
              <a:t>accounts</a:t>
            </a:r>
            <a:r>
              <a:rPr sz="900" spc="-20" dirty="0">
                <a:solidFill>
                  <a:srgbClr val="323537"/>
                </a:solidFill>
                <a:latin typeface="Montserrat"/>
                <a:cs typeface="Montserrat"/>
              </a:rPr>
              <a:t> </a:t>
            </a:r>
            <a:r>
              <a:rPr sz="900" dirty="0">
                <a:solidFill>
                  <a:srgbClr val="323537"/>
                </a:solidFill>
                <a:latin typeface="Montserrat"/>
                <a:cs typeface="Montserrat"/>
              </a:rPr>
              <a:t>called</a:t>
            </a:r>
            <a:r>
              <a:rPr sz="900" spc="-20" dirty="0">
                <a:solidFill>
                  <a:srgbClr val="323537"/>
                </a:solidFill>
                <a:latin typeface="Montserrat"/>
                <a:cs typeface="Montserrat"/>
              </a:rPr>
              <a:t> </a:t>
            </a:r>
            <a:r>
              <a:rPr sz="900" dirty="0">
                <a:solidFill>
                  <a:srgbClr val="323537"/>
                </a:solidFill>
                <a:latin typeface="Montserrat"/>
                <a:cs typeface="Montserrat"/>
              </a:rPr>
              <a:t>Client</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20" dirty="0">
                <a:solidFill>
                  <a:srgbClr val="323537"/>
                </a:solidFill>
                <a:latin typeface="Montserrat"/>
                <a:cs typeface="Montserrat"/>
              </a:rPr>
              <a:t> </a:t>
            </a:r>
            <a:r>
              <a:rPr sz="900" dirty="0">
                <a:solidFill>
                  <a:srgbClr val="323537"/>
                </a:solidFill>
                <a:latin typeface="Montserrat"/>
                <a:cs typeface="Montserrat"/>
              </a:rPr>
              <a:t>Accounts.</a:t>
            </a:r>
            <a:r>
              <a:rPr sz="900" spc="-2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Client</a:t>
            </a:r>
            <a:r>
              <a:rPr sz="900" spc="-20" dirty="0">
                <a:solidFill>
                  <a:srgbClr val="323537"/>
                </a:solidFill>
                <a:latin typeface="Montserrat"/>
                <a:cs typeface="Montserrat"/>
              </a:rPr>
              <a:t> </a:t>
            </a:r>
            <a:r>
              <a:rPr sz="900" dirty="0">
                <a:solidFill>
                  <a:srgbClr val="323537"/>
                </a:solidFill>
                <a:latin typeface="Montserrat"/>
                <a:cs typeface="Montserrat"/>
              </a:rPr>
              <a:t>Money</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2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funds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more</a:t>
            </a:r>
            <a:r>
              <a:rPr sz="900" spc="-5" dirty="0">
                <a:solidFill>
                  <a:srgbClr val="323537"/>
                </a:solidFill>
                <a:latin typeface="Montserrat"/>
                <a:cs typeface="Montserrat"/>
              </a:rPr>
              <a:t> </a:t>
            </a:r>
            <a:r>
              <a:rPr sz="900" dirty="0">
                <a:solidFill>
                  <a:srgbClr val="323537"/>
                </a:solidFill>
                <a:latin typeface="Montserrat"/>
                <a:cs typeface="Montserrat"/>
              </a:rPr>
              <a:t>than</a:t>
            </a:r>
            <a:r>
              <a:rPr sz="900" spc="-5"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client</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spc="-10" dirty="0">
                <a:solidFill>
                  <a:srgbClr val="323537"/>
                </a:solidFill>
                <a:latin typeface="Montserrat"/>
                <a:cs typeface="Montserrat"/>
              </a:rPr>
              <a:t>Client </a:t>
            </a:r>
            <a:r>
              <a:rPr sz="900" dirty="0">
                <a:solidFill>
                  <a:srgbClr val="323537"/>
                </a:solidFill>
                <a:latin typeface="Montserrat"/>
                <a:cs typeface="Montserrat"/>
              </a:rPr>
              <a:t>Money</a:t>
            </a:r>
            <a:r>
              <a:rPr sz="900" spc="-15" dirty="0">
                <a:solidFill>
                  <a:srgbClr val="323537"/>
                </a:solidFill>
                <a:latin typeface="Montserrat"/>
                <a:cs typeface="Montserrat"/>
              </a:rPr>
              <a:t> </a:t>
            </a:r>
            <a:r>
              <a:rPr sz="900" dirty="0">
                <a:solidFill>
                  <a:srgbClr val="323537"/>
                </a:solidFill>
                <a:latin typeface="Montserrat"/>
                <a:cs typeface="Montserrat"/>
              </a:rPr>
              <a:t>Accounts</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held</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authorised</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regulated</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Building</a:t>
            </a:r>
            <a:r>
              <a:rPr sz="900" spc="-10" dirty="0">
                <a:solidFill>
                  <a:srgbClr val="323537"/>
                </a:solidFill>
                <a:latin typeface="Montserrat"/>
                <a:cs typeface="Montserrat"/>
              </a:rPr>
              <a:t> </a:t>
            </a:r>
            <a:r>
              <a:rPr sz="900" dirty="0">
                <a:solidFill>
                  <a:srgbClr val="323537"/>
                </a:solidFill>
                <a:latin typeface="Montserrat"/>
                <a:cs typeface="Montserrat"/>
              </a:rPr>
              <a:t>Society.</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unlikely </a:t>
            </a:r>
            <a:r>
              <a:rPr sz="900" dirty="0">
                <a:solidFill>
                  <a:srgbClr val="323537"/>
                </a:solidFill>
                <a:latin typeface="Montserrat"/>
                <a:cs typeface="Montserrat"/>
              </a:rPr>
              <a:t>event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default</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either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Building</a:t>
            </a:r>
            <a:r>
              <a:rPr sz="900" spc="-10" dirty="0">
                <a:solidFill>
                  <a:srgbClr val="323537"/>
                </a:solidFill>
                <a:latin typeface="Montserrat"/>
                <a:cs typeface="Montserrat"/>
              </a:rPr>
              <a:t> </a:t>
            </a:r>
            <a:r>
              <a:rPr sz="900" dirty="0">
                <a:solidFill>
                  <a:srgbClr val="323537"/>
                </a:solidFill>
                <a:latin typeface="Montserrat"/>
                <a:cs typeface="Montserrat"/>
              </a:rPr>
              <a:t>Society,</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spc="-20" dirty="0">
                <a:solidFill>
                  <a:srgbClr val="323537"/>
                </a:solidFill>
                <a:latin typeface="Montserrat"/>
                <a:cs typeface="Montserrat"/>
              </a:rPr>
              <a:t>there</a:t>
            </a:r>
            <a:endParaRPr sz="900" dirty="0">
              <a:latin typeface="Montserrat"/>
              <a:cs typeface="Montserrat"/>
            </a:endParaRPr>
          </a:p>
          <a:p>
            <a:pPr marL="228600" marR="60960">
              <a:lnSpc>
                <a:spcPct val="100000"/>
              </a:lnSpc>
            </a:pP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unreconciled</a:t>
            </a:r>
            <a:r>
              <a:rPr sz="900" spc="-5" dirty="0">
                <a:solidFill>
                  <a:srgbClr val="323537"/>
                </a:solidFill>
                <a:latin typeface="Montserrat"/>
                <a:cs typeface="Montserrat"/>
              </a:rPr>
              <a:t> </a:t>
            </a:r>
            <a:r>
              <a:rPr sz="900" dirty="0">
                <a:solidFill>
                  <a:srgbClr val="323537"/>
                </a:solidFill>
                <a:latin typeface="Montserrat"/>
                <a:cs typeface="Montserrat"/>
              </a:rPr>
              <a:t>shortfall</a:t>
            </a:r>
            <a:r>
              <a:rPr sz="900" spc="-5" dirty="0">
                <a:solidFill>
                  <a:srgbClr val="323537"/>
                </a:solidFill>
                <a:latin typeface="Montserrat"/>
                <a:cs typeface="Montserrat"/>
              </a:rPr>
              <a:t> </a:t>
            </a:r>
            <a:r>
              <a:rPr sz="900" dirty="0">
                <a:solidFill>
                  <a:srgbClr val="323537"/>
                </a:solidFill>
                <a:latin typeface="Montserrat"/>
                <a:cs typeface="Montserrat"/>
              </a:rPr>
              <a:t>in the</a:t>
            </a:r>
            <a:r>
              <a:rPr sz="900" spc="-5" dirty="0">
                <a:solidFill>
                  <a:srgbClr val="323537"/>
                </a:solidFill>
                <a:latin typeface="Montserrat"/>
                <a:cs typeface="Montserrat"/>
              </a:rPr>
              <a:t> </a:t>
            </a:r>
            <a:r>
              <a:rPr sz="900" dirty="0">
                <a:solidFill>
                  <a:srgbClr val="323537"/>
                </a:solidFill>
                <a:latin typeface="Montserrat"/>
                <a:cs typeface="Montserrat"/>
              </a:rPr>
              <a:t>funds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in </a:t>
            </a:r>
            <a:r>
              <a:rPr sz="900" spc="-25" dirty="0">
                <a:solidFill>
                  <a:srgbClr val="323537"/>
                </a:solidFill>
                <a:latin typeface="Montserrat"/>
                <a:cs typeface="Montserrat"/>
              </a:rPr>
              <a:t>the </a:t>
            </a:r>
            <a:r>
              <a:rPr sz="900" dirty="0">
                <a:solidFill>
                  <a:srgbClr val="323537"/>
                </a:solidFill>
                <a:latin typeface="Montserrat"/>
                <a:cs typeface="Montserrat"/>
              </a:rPr>
              <a:t>Client</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share</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shortfall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proportion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original</a:t>
            </a:r>
            <a:r>
              <a:rPr sz="900" spc="-15" dirty="0">
                <a:solidFill>
                  <a:srgbClr val="323537"/>
                </a:solidFill>
                <a:latin typeface="Montserrat"/>
                <a:cs typeface="Montserrat"/>
              </a:rPr>
              <a:t> </a:t>
            </a:r>
            <a:r>
              <a:rPr sz="900" dirty="0">
                <a:solidFill>
                  <a:srgbClr val="323537"/>
                </a:solidFill>
                <a:latin typeface="Montserrat"/>
                <a:cs typeface="Montserrat"/>
              </a:rPr>
              <a:t>entitlement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pool.</a:t>
            </a:r>
            <a:endParaRPr sz="900" dirty="0">
              <a:latin typeface="Montserrat"/>
              <a:cs typeface="Montserrat"/>
            </a:endParaRPr>
          </a:p>
          <a:p>
            <a:pPr marL="228600" marR="17780">
              <a:lnSpc>
                <a:spcPct val="100000"/>
              </a:lnSpc>
              <a:spcBef>
                <a:spcPts val="850"/>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responsible</a:t>
            </a:r>
            <a:r>
              <a:rPr sz="900" spc="-15"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default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spc="-10" dirty="0">
                <a:solidFill>
                  <a:srgbClr val="323537"/>
                </a:solidFill>
                <a:latin typeface="Montserrat"/>
                <a:cs typeface="Montserrat"/>
              </a:rPr>
              <a:t>third-</a:t>
            </a:r>
            <a:r>
              <a:rPr sz="900" dirty="0">
                <a:solidFill>
                  <a:srgbClr val="323537"/>
                </a:solidFill>
                <a:latin typeface="Montserrat"/>
                <a:cs typeface="Montserrat"/>
              </a:rPr>
              <a:t>party</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5" dirty="0">
                <a:solidFill>
                  <a:srgbClr val="323537"/>
                </a:solidFill>
                <a:latin typeface="Montserrat"/>
                <a:cs typeface="Montserrat"/>
              </a:rPr>
              <a:t> </a:t>
            </a:r>
            <a:r>
              <a:rPr sz="900" dirty="0">
                <a:solidFill>
                  <a:srgbClr val="323537"/>
                </a:solidFill>
                <a:latin typeface="Montserrat"/>
                <a:cs typeface="Montserrat"/>
              </a:rPr>
              <a:t>institution</a:t>
            </a:r>
            <a:r>
              <a:rPr sz="900" spc="10" dirty="0">
                <a:solidFill>
                  <a:srgbClr val="323537"/>
                </a:solidFill>
                <a:latin typeface="Montserrat"/>
                <a:cs typeface="Montserrat"/>
              </a:rPr>
              <a:t> </a:t>
            </a:r>
            <a:r>
              <a:rPr sz="900" spc="-20" dirty="0">
                <a:solidFill>
                  <a:srgbClr val="323537"/>
                </a:solidFill>
                <a:latin typeface="Montserrat"/>
                <a:cs typeface="Montserrat"/>
              </a:rPr>
              <a:t>that</a:t>
            </a:r>
            <a:r>
              <a:rPr sz="900" dirty="0">
                <a:solidFill>
                  <a:srgbClr val="323537"/>
                </a:solidFill>
                <a:latin typeface="Montserrat"/>
                <a:cs typeface="Montserrat"/>
              </a:rPr>
              <a:t> it</a:t>
            </a:r>
            <a:r>
              <a:rPr sz="900" spc="-10" dirty="0">
                <a:solidFill>
                  <a:srgbClr val="323537"/>
                </a:solidFill>
                <a:latin typeface="Montserrat"/>
                <a:cs typeface="Montserrat"/>
              </a:rPr>
              <a:t> </a:t>
            </a:r>
            <a:r>
              <a:rPr sz="900" dirty="0">
                <a:solidFill>
                  <a:srgbClr val="323537"/>
                </a:solidFill>
                <a:latin typeface="Montserrat"/>
                <a:cs typeface="Montserrat"/>
              </a:rPr>
              <a:t>uses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hold</a:t>
            </a:r>
            <a:r>
              <a:rPr sz="900" spc="-5" dirty="0">
                <a:solidFill>
                  <a:srgbClr val="323537"/>
                </a:solidFill>
                <a:latin typeface="Montserrat"/>
                <a:cs typeface="Montserrat"/>
              </a:rPr>
              <a:t> </a:t>
            </a:r>
            <a:r>
              <a:rPr sz="900" dirty="0">
                <a:solidFill>
                  <a:srgbClr val="323537"/>
                </a:solidFill>
                <a:latin typeface="Montserrat"/>
                <a:cs typeface="Montserrat"/>
              </a:rPr>
              <a:t>client</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Terms </a:t>
            </a:r>
            <a:r>
              <a:rPr sz="900" spc="-25" dirty="0">
                <a:solidFill>
                  <a:srgbClr val="323537"/>
                </a:solidFill>
                <a:latin typeface="Montserrat"/>
                <a:cs typeface="Montserrat"/>
              </a:rPr>
              <a:t>and </a:t>
            </a:r>
            <a:r>
              <a:rPr sz="900" spc="-10" dirty="0">
                <a:solidFill>
                  <a:srgbClr val="323537"/>
                </a:solidFill>
                <a:latin typeface="Montserrat"/>
                <a:cs typeface="Montserrat"/>
              </a:rPr>
              <a:t>Conditions.</a:t>
            </a:r>
            <a:endParaRPr sz="900" dirty="0">
              <a:latin typeface="Montserrat"/>
              <a:cs typeface="Montserrat"/>
            </a:endParaRPr>
          </a:p>
          <a:p>
            <a:pPr marL="228600" marR="107950" lvl="1" indent="-216535">
              <a:lnSpc>
                <a:spcPct val="100000"/>
              </a:lnSpc>
              <a:spcBef>
                <a:spcPts val="850"/>
              </a:spcBef>
              <a:buClr>
                <a:srgbClr val="3E8B73"/>
              </a:buClr>
              <a:buFont typeface="Montserrat SemiBold"/>
              <a:buAutoNum type="alphaLcPeriod" startAt="2"/>
              <a:tabLst>
                <a:tab pos="228600" algn="l"/>
              </a:tabLst>
            </a:pPr>
            <a:r>
              <a:rPr sz="900" dirty="0">
                <a:solidFill>
                  <a:srgbClr val="323537"/>
                </a:solidFill>
                <a:latin typeface="Montserrat"/>
                <a:cs typeface="Montserrat"/>
              </a:rPr>
              <a:t>Once</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dirty="0">
                <a:solidFill>
                  <a:srgbClr val="323537"/>
                </a:solidFill>
                <a:latin typeface="Montserrat"/>
                <a:cs typeface="Montserrat"/>
              </a:rPr>
              <a:t>been</a:t>
            </a:r>
            <a:r>
              <a:rPr sz="900" spc="-15" dirty="0">
                <a:solidFill>
                  <a:srgbClr val="323537"/>
                </a:solidFill>
                <a:latin typeface="Montserrat"/>
                <a:cs typeface="Montserrat"/>
              </a:rPr>
              <a:t> </a:t>
            </a:r>
            <a:r>
              <a:rPr sz="900" dirty="0">
                <a:solidFill>
                  <a:srgbClr val="323537"/>
                </a:solidFill>
                <a:latin typeface="Montserrat"/>
                <a:cs typeface="Montserrat"/>
              </a:rPr>
              <a:t>accepted</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processed,</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amount</a:t>
            </a:r>
            <a:r>
              <a:rPr sz="900" spc="-15" dirty="0">
                <a:solidFill>
                  <a:srgbClr val="323537"/>
                </a:solidFill>
                <a:latin typeface="Montserrat"/>
                <a:cs typeface="Montserrat"/>
              </a:rPr>
              <a:t> </a:t>
            </a:r>
            <a:r>
              <a:rPr sz="900" dirty="0">
                <a:solidFill>
                  <a:srgbClr val="323537"/>
                </a:solidFill>
                <a:latin typeface="Montserrat"/>
                <a:cs typeface="Montserrat"/>
              </a:rPr>
              <a:t>sent</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spc="-10" dirty="0">
                <a:solidFill>
                  <a:srgbClr val="323537"/>
                </a:solidFill>
                <a:latin typeface="Montserrat"/>
                <a:cs typeface="Montserrat"/>
              </a:rPr>
              <a:t>Adviser </a:t>
            </a:r>
            <a:r>
              <a:rPr sz="900" dirty="0">
                <a:solidFill>
                  <a:srgbClr val="323537"/>
                </a:solidFill>
                <a:latin typeface="Montserrat"/>
                <a:cs typeface="Montserrat"/>
              </a:rPr>
              <a:t>Fee will be debited from your Cash </a:t>
            </a:r>
            <a:r>
              <a:rPr sz="900" spc="-10" dirty="0">
                <a:solidFill>
                  <a:srgbClr val="323537"/>
                </a:solidFill>
                <a:latin typeface="Montserrat"/>
                <a:cs typeface="Montserrat"/>
              </a:rPr>
              <a:t>Settlement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credited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adviser’s</a:t>
            </a:r>
            <a:r>
              <a:rPr sz="900" spc="-20" dirty="0">
                <a:solidFill>
                  <a:srgbClr val="323537"/>
                </a:solidFill>
                <a:latin typeface="Montserrat"/>
                <a:cs typeface="Montserrat"/>
              </a:rPr>
              <a:t> </a:t>
            </a:r>
            <a:r>
              <a:rPr sz="900" spc="-10" dirty="0">
                <a:solidFill>
                  <a:srgbClr val="323537"/>
                </a:solidFill>
                <a:latin typeface="Montserrat"/>
                <a:cs typeface="Montserrat"/>
              </a:rPr>
              <a:t>account</a:t>
            </a:r>
            <a:endParaRPr sz="900" dirty="0">
              <a:latin typeface="Montserrat"/>
              <a:cs typeface="Montserrat"/>
            </a:endParaRPr>
          </a:p>
          <a:p>
            <a:pPr marL="228600" marR="204470">
              <a:lnSpc>
                <a:spcPct val="100000"/>
              </a:lnSpc>
            </a:pPr>
            <a:r>
              <a:rPr sz="900" dirty="0">
                <a:solidFill>
                  <a:srgbClr val="323537"/>
                </a:solidFill>
                <a:latin typeface="Montserrat"/>
                <a:cs typeface="Montserrat"/>
              </a:rPr>
              <a:t>with</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Once</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has</a:t>
            </a:r>
            <a:r>
              <a:rPr sz="900" spc="-20" dirty="0">
                <a:solidFill>
                  <a:srgbClr val="323537"/>
                </a:solidFill>
                <a:latin typeface="Montserrat"/>
                <a:cs typeface="Montserrat"/>
              </a:rPr>
              <a:t> </a:t>
            </a:r>
            <a:r>
              <a:rPr sz="900" dirty="0">
                <a:solidFill>
                  <a:srgbClr val="323537"/>
                </a:solidFill>
                <a:latin typeface="Montserrat"/>
                <a:cs typeface="Montserrat"/>
              </a:rPr>
              <a:t>deducted</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amount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pay</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Adviser </a:t>
            </a:r>
            <a:r>
              <a:rPr sz="900" dirty="0">
                <a:solidFill>
                  <a:srgbClr val="323537"/>
                </a:solidFill>
                <a:latin typeface="Montserrat"/>
                <a:cs typeface="Montserrat"/>
              </a:rPr>
              <a:t>Fee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adviser.</a:t>
            </a:r>
            <a:endParaRPr sz="900" dirty="0">
              <a:latin typeface="Montserrat"/>
              <a:cs typeface="Montserrat"/>
            </a:endParaRPr>
          </a:p>
          <a:p>
            <a:pPr marL="228600" marR="239395" lvl="1"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interest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paid</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15" dirty="0">
                <a:solidFill>
                  <a:srgbClr val="323537"/>
                </a:solidFill>
                <a:latin typeface="Montserrat"/>
                <a:cs typeface="Montserrat"/>
              </a:rPr>
              <a:t> </a:t>
            </a:r>
            <a:r>
              <a:rPr sz="900" dirty="0">
                <a:solidFill>
                  <a:srgbClr val="323537"/>
                </a:solidFill>
                <a:latin typeface="Montserrat"/>
                <a:cs typeface="Montserrat"/>
              </a:rPr>
              <a:t>recorded</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Settlement</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Details</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spc="-25" dirty="0">
                <a:solidFill>
                  <a:srgbClr val="323537"/>
                </a:solidFill>
                <a:latin typeface="Montserrat"/>
                <a:cs typeface="Montserrat"/>
              </a:rPr>
              <a:t>out </a:t>
            </a:r>
            <a:r>
              <a:rPr sz="900" dirty="0">
                <a:solidFill>
                  <a:srgbClr val="323537"/>
                </a:solidFill>
                <a:latin typeface="Montserrat"/>
                <a:cs typeface="Montserrat"/>
              </a:rPr>
              <a:t>below</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clause</a:t>
            </a:r>
            <a:r>
              <a:rPr sz="900" spc="-5" dirty="0">
                <a:solidFill>
                  <a:srgbClr val="323537"/>
                </a:solidFill>
                <a:latin typeface="Montserrat"/>
                <a:cs typeface="Montserrat"/>
              </a:rPr>
              <a:t> </a:t>
            </a:r>
            <a:r>
              <a:rPr sz="900" spc="-25" dirty="0">
                <a:solidFill>
                  <a:srgbClr val="323537"/>
                </a:solidFill>
                <a:latin typeface="Montserrat"/>
                <a:cs typeface="Montserrat"/>
              </a:rPr>
              <a:t>7.</a:t>
            </a:r>
            <a:endParaRPr sz="900" dirty="0">
              <a:latin typeface="Montserrat"/>
              <a:cs typeface="Montserrat"/>
            </a:endParaRPr>
          </a:p>
          <a:p>
            <a:pPr marL="228600" marR="5080" lvl="1"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Under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Administrator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use</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5" dirty="0">
                <a:solidFill>
                  <a:srgbClr val="323537"/>
                </a:solidFill>
                <a:latin typeface="Montserrat"/>
                <a:cs typeface="Montserrat"/>
              </a:rPr>
              <a:t> </a:t>
            </a:r>
            <a:r>
              <a:rPr sz="900" dirty="0">
                <a:solidFill>
                  <a:srgbClr val="323537"/>
                </a:solidFill>
                <a:latin typeface="Montserrat"/>
                <a:cs typeface="Montserrat"/>
              </a:rPr>
              <a:t>Capital</a:t>
            </a:r>
            <a:r>
              <a:rPr sz="900" spc="-5" dirty="0">
                <a:solidFill>
                  <a:srgbClr val="323537"/>
                </a:solidFill>
                <a:latin typeface="Montserrat"/>
                <a:cs typeface="Montserrat"/>
              </a:rPr>
              <a:t> </a:t>
            </a:r>
            <a:r>
              <a:rPr sz="900" spc="-25" dirty="0">
                <a:solidFill>
                  <a:srgbClr val="323537"/>
                </a:solidFill>
                <a:latin typeface="Montserrat"/>
                <a:cs typeface="Montserrat"/>
              </a:rPr>
              <a:t>in</a:t>
            </a:r>
            <a:endParaRPr sz="900" dirty="0">
              <a:latin typeface="Montserrat"/>
              <a:cs typeface="Montserrat"/>
            </a:endParaRPr>
          </a:p>
          <a:p>
            <a:pPr marL="228600" marR="58419">
              <a:lnSpc>
                <a:spcPct val="100000"/>
              </a:lnSpc>
            </a:pP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subject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dirty="0">
                <a:solidFill>
                  <a:srgbClr val="323537"/>
                </a:solidFill>
                <a:latin typeface="Montserrat"/>
                <a:cs typeface="Montserrat"/>
              </a:rPr>
              <a:t>being</a:t>
            </a:r>
            <a:r>
              <a:rPr sz="900" spc="-5" dirty="0">
                <a:solidFill>
                  <a:srgbClr val="323537"/>
                </a:solidFill>
                <a:latin typeface="Montserrat"/>
                <a:cs typeface="Montserrat"/>
              </a:rPr>
              <a:t> </a:t>
            </a:r>
            <a:r>
              <a:rPr sz="900" dirty="0">
                <a:solidFill>
                  <a:srgbClr val="323537"/>
                </a:solidFill>
                <a:latin typeface="Montserrat"/>
                <a:cs typeface="Montserrat"/>
              </a:rPr>
              <a:t>greater</a:t>
            </a:r>
            <a:r>
              <a:rPr sz="900" spc="-5" dirty="0">
                <a:solidFill>
                  <a:srgbClr val="323537"/>
                </a:solidFill>
                <a:latin typeface="Montserrat"/>
                <a:cs typeface="Montserrat"/>
              </a:rPr>
              <a:t> </a:t>
            </a:r>
            <a:r>
              <a:rPr sz="900" dirty="0">
                <a:solidFill>
                  <a:srgbClr val="323537"/>
                </a:solidFill>
                <a:latin typeface="Montserrat"/>
                <a:cs typeface="Montserrat"/>
              </a:rPr>
              <a:t>than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Plan’s </a:t>
            </a:r>
            <a:r>
              <a:rPr sz="900" dirty="0">
                <a:solidFill>
                  <a:srgbClr val="323537"/>
                </a:solidFill>
                <a:latin typeface="Montserrat"/>
                <a:cs typeface="Montserrat"/>
              </a:rPr>
              <a:t>Minimum</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reason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issued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the</a:t>
            </a:r>
            <a:r>
              <a:rPr lang="en-GB" sz="900" dirty="0">
                <a:solidFill>
                  <a:srgbClr val="323537"/>
                </a:solidFill>
                <a:latin typeface="Montserrat"/>
                <a:cs typeface="Montserrat"/>
              </a:rPr>
              <a:t> Administrator</a:t>
            </a:r>
            <a:r>
              <a:rPr sz="900" spc="-1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return</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lang="en-US" sz="900" spc="-15" dirty="0">
                <a:solidFill>
                  <a:srgbClr val="323537"/>
                </a:solidFill>
                <a:latin typeface="Montserrat"/>
                <a:cs typeface="Montserrat"/>
              </a:rPr>
              <a:t>Plan Payment</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0" dirty="0">
                <a:solidFill>
                  <a:srgbClr val="323537"/>
                </a:solidFill>
                <a:latin typeface="Montserrat"/>
                <a:cs typeface="Montserrat"/>
              </a:rPr>
              <a:t>you.</a:t>
            </a:r>
            <a:endParaRPr sz="900" dirty="0">
              <a:latin typeface="Montserrat"/>
              <a:cs typeface="Montserrat"/>
            </a:endParaRPr>
          </a:p>
          <a:p>
            <a:pPr marL="227329" indent="-214629">
              <a:lnSpc>
                <a:spcPct val="100000"/>
              </a:lnSpc>
              <a:spcBef>
                <a:spcPts val="890"/>
              </a:spcBef>
              <a:buAutoNum type="arabicPeriod" startAt="4"/>
              <a:tabLst>
                <a:tab pos="227329" algn="l"/>
              </a:tabLst>
            </a:pPr>
            <a:r>
              <a:rPr sz="1100" b="1" dirty="0">
                <a:solidFill>
                  <a:srgbClr val="3E8B73"/>
                </a:solidFill>
                <a:latin typeface="Montserrat SemiBold"/>
                <a:cs typeface="Montserrat SemiBold"/>
              </a:rPr>
              <a:t>Investing</a:t>
            </a:r>
            <a:r>
              <a:rPr sz="1100" b="1" spc="-30" dirty="0">
                <a:solidFill>
                  <a:srgbClr val="3E8B73"/>
                </a:solidFill>
                <a:latin typeface="Montserrat SemiBold"/>
                <a:cs typeface="Montserrat SemiBold"/>
              </a:rPr>
              <a:t> </a:t>
            </a:r>
            <a:r>
              <a:rPr sz="1100" b="1" dirty="0">
                <a:solidFill>
                  <a:srgbClr val="3E8B73"/>
                </a:solidFill>
                <a:latin typeface="Montserrat SemiBold"/>
                <a:cs typeface="Montserrat SemiBold"/>
              </a:rPr>
              <a:t>your</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Initial</a:t>
            </a:r>
            <a:r>
              <a:rPr sz="1100" b="1" spc="-30" dirty="0">
                <a:solidFill>
                  <a:srgbClr val="3E8B73"/>
                </a:solidFill>
                <a:latin typeface="Montserrat SemiBold"/>
                <a:cs typeface="Montserrat SemiBold"/>
              </a:rPr>
              <a:t> </a:t>
            </a:r>
            <a:r>
              <a:rPr sz="1100" b="1" spc="-10" dirty="0">
                <a:solidFill>
                  <a:srgbClr val="3E8B73"/>
                </a:solidFill>
                <a:latin typeface="Montserrat SemiBold"/>
                <a:cs typeface="Montserrat SemiBold"/>
              </a:rPr>
              <a:t>Capital</a:t>
            </a:r>
            <a:endParaRPr sz="1100" dirty="0">
              <a:latin typeface="Montserrat SemiBold"/>
              <a:cs typeface="Montserrat SemiBold"/>
            </a:endParaRPr>
          </a:p>
          <a:p>
            <a:pPr marL="228600" marR="137795" lvl="1" indent="-216535">
              <a:lnSpc>
                <a:spcPct val="100000"/>
              </a:lnSpc>
              <a:spcBef>
                <a:spcPts val="81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undertakes</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process</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timely</a:t>
            </a:r>
            <a:r>
              <a:rPr sz="900" spc="-10" dirty="0">
                <a:solidFill>
                  <a:srgbClr val="323537"/>
                </a:solidFill>
                <a:latin typeface="Montserrat"/>
                <a:cs typeface="Montserrat"/>
              </a:rPr>
              <a:t> </a:t>
            </a:r>
            <a:r>
              <a:rPr sz="900" dirty="0">
                <a:solidFill>
                  <a:srgbClr val="323537"/>
                </a:solidFill>
                <a:latin typeface="Montserrat"/>
                <a:cs typeface="Montserrat"/>
              </a:rPr>
              <a:t>fashion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arrange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1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spc="-20" dirty="0">
                <a:solidFill>
                  <a:srgbClr val="323537"/>
                </a:solidFill>
                <a:latin typeface="Montserrat"/>
                <a:cs typeface="Montserrat"/>
              </a:rPr>
              <a:t>into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a:p>
            <a:pPr marL="228600" marR="92075" lvl="1"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instruct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encash</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prior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its</a:t>
            </a:r>
            <a:r>
              <a:rPr sz="900" spc="-15"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handled</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Off-</a:t>
            </a:r>
            <a:r>
              <a:rPr sz="900" spc="-10" dirty="0">
                <a:solidFill>
                  <a:srgbClr val="323537"/>
                </a:solidFill>
                <a:latin typeface="Montserrat"/>
                <a:cs typeface="Montserrat"/>
              </a:rPr>
              <a:t>exchange</a:t>
            </a:r>
            <a:r>
              <a:rPr sz="900" spc="-5" dirty="0">
                <a:solidFill>
                  <a:srgbClr val="323537"/>
                </a:solidFill>
                <a:latin typeface="Montserrat"/>
                <a:cs typeface="Montserrat"/>
              </a:rPr>
              <a:t> </a:t>
            </a:r>
            <a:r>
              <a:rPr sz="900" dirty="0">
                <a:solidFill>
                  <a:srgbClr val="323537"/>
                </a:solidFill>
                <a:latin typeface="Montserrat"/>
                <a:cs typeface="Montserrat"/>
              </a:rPr>
              <a:t>transaction</a:t>
            </a:r>
            <a:r>
              <a:rPr sz="900" spc="-5"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Issuer.</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circumstances,</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spc="-10" dirty="0">
                <a:solidFill>
                  <a:srgbClr val="323537"/>
                </a:solidFill>
                <a:latin typeface="Montserrat"/>
                <a:cs typeface="Montserrat"/>
              </a:rPr>
              <a:t>transactions</a:t>
            </a:r>
            <a:r>
              <a:rPr sz="900" spc="50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governed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rules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investment</a:t>
            </a:r>
            <a:r>
              <a:rPr sz="900" spc="-10" dirty="0">
                <a:solidFill>
                  <a:srgbClr val="323537"/>
                </a:solidFill>
                <a:latin typeface="Montserrat"/>
                <a:cs typeface="Montserrat"/>
              </a:rPr>
              <a:t> exchange</a:t>
            </a:r>
            <a:r>
              <a:rPr sz="900" spc="-5" dirty="0">
                <a:solidFill>
                  <a:srgbClr val="323537"/>
                </a:solidFill>
                <a:latin typeface="Montserrat"/>
                <a:cs typeface="Montserrat"/>
              </a:rPr>
              <a:t> </a:t>
            </a:r>
            <a:r>
              <a:rPr sz="900" dirty="0">
                <a:solidFill>
                  <a:srgbClr val="323537"/>
                </a:solidFill>
                <a:latin typeface="Montserrat"/>
                <a:cs typeface="Montserrat"/>
              </a:rPr>
              <a:t>(either</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regulated</a:t>
            </a:r>
            <a:r>
              <a:rPr sz="900" spc="-5" dirty="0">
                <a:solidFill>
                  <a:srgbClr val="323537"/>
                </a:solidFill>
                <a:latin typeface="Montserrat"/>
                <a:cs typeface="Montserrat"/>
              </a:rPr>
              <a:t> </a:t>
            </a:r>
            <a:r>
              <a:rPr sz="900" dirty="0">
                <a:solidFill>
                  <a:srgbClr val="323537"/>
                </a:solidFill>
                <a:latin typeface="Montserrat"/>
                <a:cs typeface="Montserrat"/>
              </a:rPr>
              <a:t>market</a:t>
            </a:r>
            <a:r>
              <a:rPr sz="900" spc="-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multi-lateral</a:t>
            </a:r>
            <a:r>
              <a:rPr sz="900" spc="-20" dirty="0">
                <a:solidFill>
                  <a:srgbClr val="323537"/>
                </a:solidFill>
                <a:latin typeface="Montserrat"/>
                <a:cs typeface="Montserrat"/>
              </a:rPr>
              <a:t> </a:t>
            </a:r>
            <a:r>
              <a:rPr sz="900" dirty="0">
                <a:solidFill>
                  <a:srgbClr val="323537"/>
                </a:solidFill>
                <a:latin typeface="Montserrat"/>
                <a:cs typeface="Montserrat"/>
              </a:rPr>
              <a:t>trading</a:t>
            </a:r>
            <a:r>
              <a:rPr sz="900" spc="-25" dirty="0">
                <a:solidFill>
                  <a:srgbClr val="323537"/>
                </a:solidFill>
                <a:latin typeface="Montserrat"/>
                <a:cs typeface="Montserrat"/>
              </a:rPr>
              <a:t> </a:t>
            </a:r>
            <a:r>
              <a:rPr sz="900" dirty="0">
                <a:solidFill>
                  <a:srgbClr val="323537"/>
                </a:solidFill>
                <a:latin typeface="Montserrat"/>
                <a:cs typeface="Montserrat"/>
              </a:rPr>
              <a:t>facility),</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30" dirty="0">
                <a:solidFill>
                  <a:srgbClr val="323537"/>
                </a:solidFill>
                <a:latin typeface="Montserrat"/>
                <a:cs typeface="Montserrat"/>
              </a:rPr>
              <a:t> </a:t>
            </a:r>
            <a:r>
              <a:rPr sz="900" dirty="0">
                <a:solidFill>
                  <a:srgbClr val="323537"/>
                </a:solidFill>
                <a:latin typeface="Montserrat"/>
                <a:cs typeface="Montserrat"/>
              </a:rPr>
              <a:t>undertakes</a:t>
            </a:r>
            <a:r>
              <a:rPr sz="900" spc="-25"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provide</a:t>
            </a:r>
            <a:r>
              <a:rPr sz="900" spc="-25" dirty="0">
                <a:solidFill>
                  <a:srgbClr val="323537"/>
                </a:solidFill>
                <a:latin typeface="Montserrat"/>
                <a:cs typeface="Montserrat"/>
              </a:rPr>
              <a:t> </a:t>
            </a:r>
            <a:r>
              <a:rPr sz="900" dirty="0">
                <a:solidFill>
                  <a:srgbClr val="323537"/>
                </a:solidFill>
                <a:latin typeface="Montserrat"/>
                <a:cs typeface="Montserrat"/>
              </a:rPr>
              <a:t>your</a:t>
            </a:r>
            <a:r>
              <a:rPr sz="900" spc="-30" dirty="0">
                <a:solidFill>
                  <a:srgbClr val="323537"/>
                </a:solidFill>
                <a:latin typeface="Montserrat"/>
                <a:cs typeface="Montserrat"/>
              </a:rPr>
              <a:t> </a:t>
            </a:r>
            <a:r>
              <a:rPr sz="900" spc="-10" dirty="0">
                <a:solidFill>
                  <a:srgbClr val="323537"/>
                </a:solidFill>
                <a:latin typeface="Montserrat"/>
                <a:cs typeface="Montserrat"/>
              </a:rPr>
              <a:t>encashment </a:t>
            </a:r>
            <a:r>
              <a:rPr sz="900" dirty="0">
                <a:solidFill>
                  <a:srgbClr val="323537"/>
                </a:solidFill>
                <a:latin typeface="Montserrat"/>
                <a:cs typeface="Montserrat"/>
              </a:rPr>
              <a:t>instruction</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defined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clause</a:t>
            </a:r>
            <a:r>
              <a:rPr sz="900" spc="5" dirty="0">
                <a:solidFill>
                  <a:srgbClr val="323537"/>
                </a:solidFill>
                <a:latin typeface="Montserrat"/>
                <a:cs typeface="Montserrat"/>
              </a:rPr>
              <a:t> </a:t>
            </a:r>
            <a:r>
              <a:rPr sz="900" dirty="0">
                <a:solidFill>
                  <a:srgbClr val="323537"/>
                </a:solidFill>
                <a:latin typeface="Montserrat"/>
                <a:cs typeface="Montserrat"/>
              </a:rPr>
              <a:t>8.</a:t>
            </a:r>
            <a:r>
              <a:rPr sz="900" spc="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acknowledge</a:t>
            </a:r>
            <a:r>
              <a:rPr sz="900" spc="-20" dirty="0">
                <a:solidFill>
                  <a:srgbClr val="323537"/>
                </a:solidFill>
                <a:latin typeface="Montserrat"/>
                <a:cs typeface="Montserrat"/>
              </a:rPr>
              <a:t> </a:t>
            </a:r>
            <a:r>
              <a:rPr sz="900" dirty="0">
                <a:solidFill>
                  <a:srgbClr val="323537"/>
                </a:solidFill>
                <a:latin typeface="Montserrat"/>
                <a:cs typeface="Montserrat"/>
              </a:rPr>
              <a:t>that</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a:t>
            </a:r>
            <a:r>
              <a:rPr sz="900" spc="500"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reliant</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determine</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amounts </a:t>
            </a:r>
            <a:r>
              <a:rPr sz="900" dirty="0">
                <a:solidFill>
                  <a:srgbClr val="323537"/>
                </a:solidFill>
                <a:latin typeface="Montserrat"/>
                <a:cs typeface="Montserrat"/>
              </a:rPr>
              <a:t>payable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way</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encashment</a:t>
            </a:r>
            <a:r>
              <a:rPr sz="900" spc="-15" dirty="0">
                <a:solidFill>
                  <a:srgbClr val="323537"/>
                </a:solidFill>
                <a:latin typeface="Montserrat"/>
                <a:cs typeface="Montserrat"/>
              </a:rPr>
              <a:t> </a:t>
            </a:r>
            <a:r>
              <a:rPr sz="900" spc="-10" dirty="0">
                <a:solidFill>
                  <a:srgbClr val="323537"/>
                </a:solidFill>
                <a:latin typeface="Montserrat"/>
                <a:cs typeface="Montserrat"/>
              </a:rPr>
              <a:t>proceeds.</a:t>
            </a:r>
            <a:r>
              <a:rPr lang="en-US" sz="900" spc="-10" dirty="0">
                <a:latin typeface="Montserrat"/>
                <a:cs typeface="Montserrat"/>
              </a:rPr>
              <a:t> </a:t>
            </a:r>
            <a:r>
              <a:rPr lang="en-GB" sz="900" dirty="0">
                <a:solidFill>
                  <a:srgbClr val="323537"/>
                </a:solidFill>
                <a:latin typeface="Montserrat"/>
              </a:rPr>
              <a:t>For the avoidance of doubt the Plan Administrator accepts no liability in respect of the Counterparty’s failure or refusal to process your instruction to encash your Plan prior to the Maturity Date</a:t>
            </a:r>
          </a:p>
        </p:txBody>
      </p:sp>
      <p:sp>
        <p:nvSpPr>
          <p:cNvPr id="4" name="object 4"/>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20</a:t>
            </a:fld>
            <a:endParaRPr spc="-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2830"/>
            <a:ext cx="3351529"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5.</a:t>
            </a:r>
            <a:r>
              <a:rPr sz="1100" b="1" spc="450" dirty="0">
                <a:solidFill>
                  <a:srgbClr val="3E8B73"/>
                </a:solidFill>
                <a:latin typeface="Montserrat SemiBold"/>
                <a:cs typeface="Montserrat SemiBold"/>
              </a:rPr>
              <a:t> </a:t>
            </a:r>
            <a:r>
              <a:rPr sz="1100" b="1" spc="-10" dirty="0">
                <a:solidFill>
                  <a:srgbClr val="3E8B73"/>
                </a:solidFill>
                <a:latin typeface="Montserrat SemiBold"/>
                <a:cs typeface="Montserrat SemiBold"/>
              </a:rPr>
              <a:t>Your </a:t>
            </a:r>
            <a:r>
              <a:rPr sz="1100" b="1" dirty="0">
                <a:solidFill>
                  <a:srgbClr val="3E8B73"/>
                </a:solidFill>
                <a:latin typeface="Montserrat SemiBold"/>
                <a:cs typeface="Montserrat SemiBold"/>
              </a:rPr>
              <a:t>right</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to</a:t>
            </a:r>
            <a:r>
              <a:rPr sz="1100" b="1" spc="-5" dirty="0">
                <a:solidFill>
                  <a:srgbClr val="3E8B73"/>
                </a:solidFill>
                <a:latin typeface="Montserrat SemiBold"/>
                <a:cs typeface="Montserrat SemiBold"/>
              </a:rPr>
              <a:t> </a:t>
            </a:r>
            <a:r>
              <a:rPr sz="1100" b="1" dirty="0">
                <a:solidFill>
                  <a:srgbClr val="3E8B73"/>
                </a:solidFill>
                <a:latin typeface="Montserrat SemiBold"/>
                <a:cs typeface="Montserrat SemiBold"/>
              </a:rPr>
              <a:t>cancel</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the</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cooling</a:t>
            </a:r>
            <a:r>
              <a:rPr sz="1100" b="1" spc="-5" dirty="0">
                <a:solidFill>
                  <a:srgbClr val="3E8B73"/>
                </a:solidFill>
                <a:latin typeface="Montserrat SemiBold"/>
                <a:cs typeface="Montserrat SemiBold"/>
              </a:rPr>
              <a:t> </a:t>
            </a:r>
            <a:r>
              <a:rPr sz="1100" b="1" dirty="0">
                <a:solidFill>
                  <a:srgbClr val="3E8B73"/>
                </a:solidFill>
                <a:latin typeface="Montserrat SemiBold"/>
                <a:cs typeface="Montserrat SemiBold"/>
              </a:rPr>
              <a:t>off</a:t>
            </a:r>
            <a:r>
              <a:rPr sz="1100" b="1" spc="-10" dirty="0">
                <a:solidFill>
                  <a:srgbClr val="3E8B73"/>
                </a:solidFill>
                <a:latin typeface="Montserrat SemiBold"/>
                <a:cs typeface="Montserrat SemiBold"/>
              </a:rPr>
              <a:t> period</a:t>
            </a:r>
            <a:endParaRPr sz="1100">
              <a:latin typeface="Montserrat SemiBold"/>
              <a:cs typeface="Montserrat SemiBold"/>
            </a:endParaRPr>
          </a:p>
        </p:txBody>
      </p:sp>
      <p:sp>
        <p:nvSpPr>
          <p:cNvPr id="3" name="object 3"/>
          <p:cNvSpPr txBox="1"/>
          <p:nvPr/>
        </p:nvSpPr>
        <p:spPr>
          <a:xfrm>
            <a:off x="347300" y="613389"/>
            <a:ext cx="3371215" cy="6129883"/>
          </a:xfrm>
          <a:prstGeom prst="rect">
            <a:avLst/>
          </a:prstGeom>
        </p:spPr>
        <p:txBody>
          <a:bodyPr vert="horz" wrap="square" lIns="0" tIns="12700" rIns="0" bIns="0" rtlCol="0">
            <a:spAutoFit/>
          </a:bodyPr>
          <a:lstStyle/>
          <a:p>
            <a:pPr marL="240665" marR="34925" indent="-228600">
              <a:lnSpc>
                <a:spcPct val="100000"/>
              </a:lnSpc>
              <a:spcBef>
                <a:spcPts val="100"/>
              </a:spcBef>
              <a:buClr>
                <a:srgbClr val="3E8B73"/>
              </a:buClr>
              <a:buFont typeface="+mj-lt"/>
              <a:buAutoNum type="alphaLcPeriod"/>
              <a:tabLst>
                <a:tab pos="228600" algn="l"/>
              </a:tabLst>
            </a:pPr>
            <a:r>
              <a:rPr sz="900" dirty="0">
                <a:solidFill>
                  <a:srgbClr val="323537"/>
                </a:solidFill>
                <a:latin typeface="Montserrat"/>
                <a:cs typeface="Montserrat"/>
              </a:rPr>
              <a:t>When</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20" dirty="0">
                <a:solidFill>
                  <a:srgbClr val="323537"/>
                </a:solidFill>
                <a:latin typeface="Montserrat"/>
                <a:cs typeface="Montserrat"/>
              </a:rPr>
              <a:t> </a:t>
            </a:r>
            <a:r>
              <a:rPr sz="900" spc="-10" dirty="0">
                <a:solidFill>
                  <a:srgbClr val="323537"/>
                </a:solidFill>
                <a:latin typeface="Montserrat"/>
                <a:cs typeface="Montserrat"/>
              </a:rPr>
              <a:t>received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Payment</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accepted</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20" dirty="0">
                <a:solidFill>
                  <a:srgbClr val="323537"/>
                </a:solidFill>
                <a:latin typeface="Montserrat"/>
                <a:cs typeface="Montserrat"/>
              </a:rPr>
              <a:t> </a:t>
            </a:r>
            <a:r>
              <a:rPr sz="900" dirty="0">
                <a:solidFill>
                  <a:srgbClr val="323537"/>
                </a:solidFill>
                <a:latin typeface="Montserrat"/>
                <a:cs typeface="Montserrat"/>
              </a:rPr>
              <a:t>they</a:t>
            </a:r>
            <a:r>
              <a:rPr sz="900" spc="-20" dirty="0">
                <a:solidFill>
                  <a:srgbClr val="323537"/>
                </a:solidFill>
                <a:latin typeface="Montserrat"/>
                <a:cs typeface="Montserrat"/>
              </a:rPr>
              <a:t> will </a:t>
            </a:r>
            <a:r>
              <a:rPr sz="900" dirty="0">
                <a:solidFill>
                  <a:srgbClr val="323537"/>
                </a:solidFill>
                <a:latin typeface="Montserrat"/>
                <a:cs typeface="Montserrat"/>
              </a:rPr>
              <a:t>send</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writing</a:t>
            </a:r>
            <a:r>
              <a:rPr sz="900" spc="-5" dirty="0">
                <a:solidFill>
                  <a:srgbClr val="323537"/>
                </a:solidFill>
                <a:latin typeface="Montserrat"/>
                <a:cs typeface="Montserrat"/>
              </a:rPr>
              <a:t> </a:t>
            </a:r>
            <a:r>
              <a:rPr sz="900" dirty="0">
                <a:solidFill>
                  <a:srgbClr val="323537"/>
                </a:solidFill>
                <a:latin typeface="Montserrat"/>
                <a:cs typeface="Montserrat"/>
              </a:rPr>
              <a:t>by email</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spc="-10" dirty="0">
                <a:solidFill>
                  <a:srgbClr val="323537"/>
                </a:solidFill>
                <a:latin typeface="Montserrat"/>
                <a:cs typeface="Montserrat"/>
              </a:rPr>
              <a:t>acknowledgement </a:t>
            </a:r>
            <a:r>
              <a:rPr sz="900" dirty="0">
                <a:solidFill>
                  <a:srgbClr val="323537"/>
                </a:solidFill>
                <a:latin typeface="Montserrat"/>
                <a:cs typeface="Montserrat"/>
              </a:rPr>
              <a:t>incorporating</a:t>
            </a:r>
            <a:r>
              <a:rPr sz="900" spc="-30" dirty="0">
                <a:solidFill>
                  <a:srgbClr val="323537"/>
                </a:solidFill>
                <a:latin typeface="Montserrat"/>
                <a:cs typeface="Montserrat"/>
              </a:rPr>
              <a:t> </a:t>
            </a:r>
            <a:r>
              <a:rPr sz="900" dirty="0">
                <a:solidFill>
                  <a:srgbClr val="323537"/>
                </a:solidFill>
                <a:latin typeface="Montserrat"/>
                <a:cs typeface="Montserrat"/>
              </a:rPr>
              <a:t>a</a:t>
            </a:r>
            <a:r>
              <a:rPr sz="900" spc="-30" dirty="0">
                <a:solidFill>
                  <a:srgbClr val="323537"/>
                </a:solidFill>
                <a:latin typeface="Montserrat"/>
                <a:cs typeface="Montserrat"/>
              </a:rPr>
              <a:t> </a:t>
            </a:r>
            <a:r>
              <a:rPr sz="900" dirty="0">
                <a:solidFill>
                  <a:srgbClr val="323537"/>
                </a:solidFill>
                <a:latin typeface="Montserrat"/>
                <a:cs typeface="Montserrat"/>
              </a:rPr>
              <a:t>cancellation</a:t>
            </a:r>
            <a:r>
              <a:rPr sz="900" spc="-30" dirty="0">
                <a:solidFill>
                  <a:srgbClr val="323537"/>
                </a:solidFill>
                <a:latin typeface="Montserrat"/>
                <a:cs typeface="Montserrat"/>
              </a:rPr>
              <a:t> </a:t>
            </a:r>
            <a:r>
              <a:rPr sz="900" spc="-10" dirty="0">
                <a:solidFill>
                  <a:srgbClr val="323537"/>
                </a:solidFill>
                <a:latin typeface="Montserrat"/>
                <a:cs typeface="Montserrat"/>
              </a:rPr>
              <a:t>notice.</a:t>
            </a:r>
            <a:endParaRPr sz="900" dirty="0">
              <a:latin typeface="Montserrat"/>
              <a:cs typeface="Montserrat"/>
            </a:endParaRPr>
          </a:p>
          <a:p>
            <a:pPr marL="240665" marR="144780" indent="-228600">
              <a:lnSpc>
                <a:spcPct val="100000"/>
              </a:lnSpc>
              <a:spcBef>
                <a:spcPts val="850"/>
              </a:spcBef>
              <a:buClr>
                <a:srgbClr val="3E8B73"/>
              </a:buClr>
              <a:buFont typeface="+mj-lt"/>
              <a:buAutoNum type="alphaLcPeriod"/>
              <a:tabLst>
                <a:tab pos="228600" algn="l"/>
              </a:tabLst>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decide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cancel</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spc="-20" dirty="0">
                <a:solidFill>
                  <a:srgbClr val="323537"/>
                </a:solidFill>
                <a:latin typeface="Montserrat"/>
                <a:cs typeface="Montserrat"/>
              </a:rPr>
              <a:t>must </a:t>
            </a:r>
            <a:r>
              <a:rPr sz="900" dirty="0">
                <a:solidFill>
                  <a:srgbClr val="323537"/>
                </a:solidFill>
                <a:latin typeface="Montserrat"/>
                <a:cs typeface="Montserrat"/>
              </a:rPr>
              <a:t>send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completed</a:t>
            </a:r>
            <a:r>
              <a:rPr sz="900" spc="-20" dirty="0">
                <a:solidFill>
                  <a:srgbClr val="323537"/>
                </a:solidFill>
                <a:latin typeface="Montserrat"/>
                <a:cs typeface="Montserrat"/>
              </a:rPr>
              <a:t> </a:t>
            </a:r>
            <a:r>
              <a:rPr sz="900" dirty="0">
                <a:solidFill>
                  <a:srgbClr val="323537"/>
                </a:solidFill>
                <a:latin typeface="Montserrat"/>
                <a:cs typeface="Montserrat"/>
              </a:rPr>
              <a:t>cancellation</a:t>
            </a:r>
            <a:r>
              <a:rPr sz="900" spc="-20" dirty="0">
                <a:solidFill>
                  <a:srgbClr val="323537"/>
                </a:solidFill>
                <a:latin typeface="Montserrat"/>
                <a:cs typeface="Montserrat"/>
              </a:rPr>
              <a:t> </a:t>
            </a:r>
            <a:r>
              <a:rPr sz="900" dirty="0">
                <a:solidFill>
                  <a:srgbClr val="323537"/>
                </a:solidFill>
                <a:latin typeface="Montserrat"/>
                <a:cs typeface="Montserrat"/>
              </a:rPr>
              <a:t>notice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dirty="0">
                <a:solidFill>
                  <a:srgbClr val="323537"/>
                </a:solidFill>
                <a:latin typeface="Montserrat"/>
                <a:cs typeface="Montserrat"/>
              </a:rPr>
              <a:t>set</a:t>
            </a:r>
            <a:r>
              <a:rPr sz="900" spc="-15" dirty="0">
                <a:solidFill>
                  <a:srgbClr val="323537"/>
                </a:solidFill>
                <a:latin typeface="Montserrat"/>
                <a:cs typeface="Montserrat"/>
              </a:rPr>
              <a:t> </a:t>
            </a:r>
            <a:r>
              <a:rPr sz="900" spc="-25" dirty="0">
                <a:solidFill>
                  <a:srgbClr val="323537"/>
                </a:solidFill>
                <a:latin typeface="Montserrat"/>
                <a:cs typeface="Montserrat"/>
              </a:rPr>
              <a:t>out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clause</a:t>
            </a:r>
            <a:r>
              <a:rPr sz="900" spc="-15" dirty="0">
                <a:solidFill>
                  <a:srgbClr val="323537"/>
                </a:solidFill>
                <a:latin typeface="Montserrat"/>
                <a:cs typeface="Montserrat"/>
              </a:rPr>
              <a:t> </a:t>
            </a:r>
            <a:r>
              <a:rPr sz="900" dirty="0">
                <a:solidFill>
                  <a:srgbClr val="323537"/>
                </a:solidFill>
                <a:latin typeface="Montserrat"/>
                <a:cs typeface="Montserrat"/>
              </a:rPr>
              <a:t>25,</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received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prior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Start</a:t>
            </a:r>
            <a:r>
              <a:rPr sz="900" spc="-20" dirty="0">
                <a:solidFill>
                  <a:srgbClr val="323537"/>
                </a:solidFill>
                <a:latin typeface="Montserrat"/>
                <a:cs typeface="Montserrat"/>
              </a:rPr>
              <a:t> Date.</a:t>
            </a:r>
            <a:endParaRPr sz="900" dirty="0">
              <a:latin typeface="Montserrat"/>
              <a:cs typeface="Montserrat"/>
            </a:endParaRPr>
          </a:p>
          <a:p>
            <a:pPr marL="240665" marR="193040" indent="-228600">
              <a:lnSpc>
                <a:spcPct val="100000"/>
              </a:lnSpc>
              <a:spcBef>
                <a:spcPts val="850"/>
              </a:spcBef>
              <a:buClr>
                <a:srgbClr val="3E8B73"/>
              </a:buClr>
              <a:buFont typeface="+mj-lt"/>
              <a:buAutoNum type="alphaLcPeriod"/>
              <a:tabLst>
                <a:tab pos="228600" algn="l"/>
              </a:tabLst>
            </a:pPr>
            <a:r>
              <a:rPr sz="900" dirty="0">
                <a:solidFill>
                  <a:srgbClr val="323537"/>
                </a:solidFill>
                <a:latin typeface="Montserrat"/>
                <a:cs typeface="Montserrat"/>
              </a:rPr>
              <a:t>If</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receives</a:t>
            </a:r>
            <a:r>
              <a:rPr sz="900" spc="-20" dirty="0">
                <a:solidFill>
                  <a:srgbClr val="323537"/>
                </a:solidFill>
                <a:latin typeface="Montserrat"/>
                <a:cs typeface="Montserrat"/>
              </a:rPr>
              <a:t> your </a:t>
            </a:r>
            <a:r>
              <a:rPr sz="900" dirty="0">
                <a:solidFill>
                  <a:srgbClr val="323537"/>
                </a:solidFill>
                <a:latin typeface="Montserrat"/>
                <a:cs typeface="Montserrat"/>
              </a:rPr>
              <a:t>cancellation</a:t>
            </a:r>
            <a:r>
              <a:rPr sz="900" spc="-15" dirty="0">
                <a:solidFill>
                  <a:srgbClr val="323537"/>
                </a:solidFill>
                <a:latin typeface="Montserrat"/>
                <a:cs typeface="Montserrat"/>
              </a:rPr>
              <a:t> </a:t>
            </a:r>
            <a:r>
              <a:rPr sz="900" dirty="0">
                <a:solidFill>
                  <a:srgbClr val="323537"/>
                </a:solidFill>
                <a:latin typeface="Montserrat"/>
                <a:cs typeface="Montserrat"/>
              </a:rPr>
              <a:t>notice</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before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Start</a:t>
            </a:r>
            <a:r>
              <a:rPr sz="900" spc="-10" dirty="0">
                <a:solidFill>
                  <a:srgbClr val="323537"/>
                </a:solidFill>
                <a:latin typeface="Montserrat"/>
                <a:cs typeface="Montserrat"/>
              </a:rPr>
              <a:t> </a:t>
            </a:r>
            <a:r>
              <a:rPr sz="900" spc="-20" dirty="0">
                <a:solidFill>
                  <a:srgbClr val="323537"/>
                </a:solidFill>
                <a:latin typeface="Montserrat"/>
                <a:cs typeface="Montserrat"/>
              </a:rPr>
              <a:t>Date,</a:t>
            </a:r>
            <a:r>
              <a:rPr sz="900" spc="500"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cancel</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Application</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receive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full</a:t>
            </a:r>
            <a:r>
              <a:rPr sz="900" spc="-10" dirty="0">
                <a:solidFill>
                  <a:srgbClr val="323537"/>
                </a:solidFill>
                <a:latin typeface="Montserrat"/>
                <a:cs typeface="Montserrat"/>
              </a:rPr>
              <a:t> </a:t>
            </a:r>
            <a:r>
              <a:rPr sz="900" dirty="0">
                <a:solidFill>
                  <a:srgbClr val="323537"/>
                </a:solidFill>
                <a:latin typeface="Montserrat"/>
                <a:cs typeface="Montserrat"/>
              </a:rPr>
              <a:t>refund</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electronic</a:t>
            </a:r>
            <a:r>
              <a:rPr sz="900" spc="-15" dirty="0">
                <a:solidFill>
                  <a:srgbClr val="323537"/>
                </a:solidFill>
                <a:latin typeface="Montserrat"/>
                <a:cs typeface="Montserrat"/>
              </a:rPr>
              <a:t> </a:t>
            </a:r>
            <a:r>
              <a:rPr sz="900" dirty="0">
                <a:solidFill>
                  <a:srgbClr val="323537"/>
                </a:solidFill>
                <a:latin typeface="Montserrat"/>
                <a:cs typeface="Montserrat"/>
              </a:rPr>
              <a:t>transfer.</a:t>
            </a:r>
            <a:r>
              <a:rPr sz="900" spc="-15" dirty="0">
                <a:solidFill>
                  <a:srgbClr val="323537"/>
                </a:solidFill>
                <a:latin typeface="Montserrat"/>
                <a:cs typeface="Montserrat"/>
              </a:rPr>
              <a:t> </a:t>
            </a: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charge</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applied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for</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processing</a:t>
            </a:r>
            <a:r>
              <a:rPr sz="900" spc="-25" dirty="0">
                <a:solidFill>
                  <a:srgbClr val="323537"/>
                </a:solidFill>
                <a:latin typeface="Montserrat"/>
                <a:cs typeface="Montserrat"/>
              </a:rPr>
              <a:t> of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cancellation</a:t>
            </a:r>
            <a:r>
              <a:rPr sz="900" spc="-15" dirty="0">
                <a:solidFill>
                  <a:srgbClr val="323537"/>
                </a:solidFill>
                <a:latin typeface="Montserrat"/>
                <a:cs typeface="Montserrat"/>
              </a:rPr>
              <a:t> </a:t>
            </a:r>
            <a:r>
              <a:rPr sz="900" dirty="0">
                <a:solidFill>
                  <a:srgbClr val="323537"/>
                </a:solidFill>
                <a:latin typeface="Montserrat"/>
                <a:cs typeface="Montserrat"/>
              </a:rPr>
              <a:t>notice</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circumstances.</a:t>
            </a:r>
            <a:endParaRPr lang="en-US" sz="900" dirty="0">
              <a:latin typeface="Montserrat"/>
              <a:cs typeface="Montserrat"/>
            </a:endParaRPr>
          </a:p>
          <a:p>
            <a:pPr marL="240665" marR="261620" indent="-228600">
              <a:lnSpc>
                <a:spcPct val="100000"/>
              </a:lnSpc>
              <a:spcBef>
                <a:spcPts val="850"/>
              </a:spcBef>
              <a:buClr>
                <a:srgbClr val="3E8B73"/>
              </a:buClr>
              <a:buFont typeface="+mj-lt"/>
              <a:buAutoNum type="alphaLcPeriod"/>
              <a:tabLst>
                <a:tab pos="228600" algn="l"/>
              </a:tabLst>
            </a:pPr>
            <a:r>
              <a:rPr lang="en-US" sz="900" dirty="0">
                <a:solidFill>
                  <a:srgbClr val="323537"/>
                </a:solidFill>
                <a:latin typeface="Montserrat"/>
                <a:cs typeface="Montserrat"/>
              </a:rPr>
              <a:t>If</a:t>
            </a:r>
            <a:r>
              <a:rPr lang="en-US" sz="900" spc="-25" dirty="0">
                <a:solidFill>
                  <a:srgbClr val="323537"/>
                </a:solidFill>
                <a:latin typeface="Montserrat"/>
                <a:cs typeface="Montserrat"/>
              </a:rPr>
              <a:t> </a:t>
            </a:r>
            <a:r>
              <a:rPr lang="en-US" sz="900" dirty="0">
                <a:solidFill>
                  <a:srgbClr val="323537"/>
                </a:solidFill>
                <a:latin typeface="Montserrat"/>
                <a:cs typeface="Montserrat"/>
              </a:rPr>
              <a:t>the</a:t>
            </a:r>
            <a:r>
              <a:rPr lang="en-US" sz="900" spc="-20" dirty="0">
                <a:solidFill>
                  <a:srgbClr val="323537"/>
                </a:solidFill>
                <a:latin typeface="Montserrat"/>
                <a:cs typeface="Montserrat"/>
              </a:rPr>
              <a:t> </a:t>
            </a:r>
            <a:r>
              <a:rPr lang="en-US" sz="900" dirty="0">
                <a:solidFill>
                  <a:srgbClr val="323537"/>
                </a:solidFill>
                <a:latin typeface="Montserrat"/>
                <a:cs typeface="Montserrat"/>
              </a:rPr>
              <a:t>Administrator</a:t>
            </a:r>
            <a:r>
              <a:rPr lang="en-US" sz="900" spc="-25" dirty="0">
                <a:solidFill>
                  <a:srgbClr val="323537"/>
                </a:solidFill>
                <a:latin typeface="Montserrat"/>
                <a:cs typeface="Montserrat"/>
              </a:rPr>
              <a:t> </a:t>
            </a:r>
            <a:r>
              <a:rPr lang="en-US" sz="900" dirty="0">
                <a:solidFill>
                  <a:srgbClr val="323537"/>
                </a:solidFill>
                <a:latin typeface="Montserrat"/>
                <a:cs typeface="Montserrat"/>
              </a:rPr>
              <a:t>and</a:t>
            </a:r>
            <a:r>
              <a:rPr lang="en-US" sz="900" spc="-20" dirty="0">
                <a:solidFill>
                  <a:srgbClr val="323537"/>
                </a:solidFill>
                <a:latin typeface="Montserrat"/>
                <a:cs typeface="Montserrat"/>
              </a:rPr>
              <a:t> </a:t>
            </a:r>
            <a:r>
              <a:rPr lang="en-US" sz="900" dirty="0">
                <a:solidFill>
                  <a:srgbClr val="323537"/>
                </a:solidFill>
                <a:latin typeface="Montserrat"/>
                <a:cs typeface="Montserrat"/>
              </a:rPr>
              <a:t>Custodian</a:t>
            </a:r>
            <a:r>
              <a:rPr lang="en-US" sz="900" spc="-25" dirty="0">
                <a:solidFill>
                  <a:srgbClr val="323537"/>
                </a:solidFill>
                <a:latin typeface="Montserrat"/>
                <a:cs typeface="Montserrat"/>
              </a:rPr>
              <a:t> </a:t>
            </a:r>
            <a:r>
              <a:rPr lang="en-US" sz="900" dirty="0">
                <a:solidFill>
                  <a:srgbClr val="323537"/>
                </a:solidFill>
                <a:latin typeface="Montserrat"/>
                <a:cs typeface="Montserrat"/>
              </a:rPr>
              <a:t>receives</a:t>
            </a:r>
            <a:r>
              <a:rPr lang="en-US" sz="900" spc="-20" dirty="0">
                <a:solidFill>
                  <a:srgbClr val="323537"/>
                </a:solidFill>
                <a:latin typeface="Montserrat"/>
                <a:cs typeface="Montserrat"/>
              </a:rPr>
              <a:t> your </a:t>
            </a:r>
            <a:r>
              <a:rPr lang="en-US" sz="900" dirty="0">
                <a:solidFill>
                  <a:srgbClr val="323537"/>
                </a:solidFill>
                <a:latin typeface="Montserrat"/>
                <a:cs typeface="Montserrat"/>
              </a:rPr>
              <a:t>cancellation</a:t>
            </a:r>
            <a:r>
              <a:rPr lang="en-US" sz="900" spc="-10" dirty="0">
                <a:solidFill>
                  <a:srgbClr val="323537"/>
                </a:solidFill>
                <a:latin typeface="Montserrat"/>
                <a:cs typeface="Montserrat"/>
              </a:rPr>
              <a:t> </a:t>
            </a:r>
            <a:r>
              <a:rPr lang="en-US" sz="900" dirty="0">
                <a:solidFill>
                  <a:srgbClr val="323537"/>
                </a:solidFill>
                <a:latin typeface="Montserrat"/>
                <a:cs typeface="Montserrat"/>
              </a:rPr>
              <a:t>notice</a:t>
            </a:r>
            <a:r>
              <a:rPr lang="en-US" sz="900" spc="-10" dirty="0">
                <a:solidFill>
                  <a:srgbClr val="323537"/>
                </a:solidFill>
                <a:latin typeface="Montserrat"/>
                <a:cs typeface="Montserrat"/>
              </a:rPr>
              <a:t> </a:t>
            </a:r>
            <a:r>
              <a:rPr lang="en-US" sz="900" dirty="0">
                <a:solidFill>
                  <a:srgbClr val="323537"/>
                </a:solidFill>
                <a:latin typeface="Montserrat"/>
                <a:cs typeface="Montserrat"/>
              </a:rPr>
              <a:t>after</a:t>
            </a:r>
            <a:r>
              <a:rPr lang="en-US" sz="900" spc="-10" dirty="0">
                <a:solidFill>
                  <a:srgbClr val="323537"/>
                </a:solidFill>
                <a:latin typeface="Montserrat"/>
                <a:cs typeface="Montserrat"/>
              </a:rPr>
              <a:t> </a:t>
            </a:r>
            <a:r>
              <a:rPr lang="en-US" sz="900" dirty="0">
                <a:solidFill>
                  <a:srgbClr val="323537"/>
                </a:solidFill>
                <a:latin typeface="Montserrat"/>
                <a:cs typeface="Montserrat"/>
              </a:rPr>
              <a:t>the</a:t>
            </a:r>
            <a:r>
              <a:rPr lang="en-US" sz="900" spc="-10" dirty="0">
                <a:solidFill>
                  <a:srgbClr val="323537"/>
                </a:solidFill>
                <a:latin typeface="Montserrat"/>
                <a:cs typeface="Montserrat"/>
              </a:rPr>
              <a:t> </a:t>
            </a:r>
            <a:r>
              <a:rPr lang="en-US" sz="900" dirty="0">
                <a:solidFill>
                  <a:srgbClr val="323537"/>
                </a:solidFill>
                <a:latin typeface="Montserrat"/>
                <a:cs typeface="Montserrat"/>
              </a:rPr>
              <a:t>Start</a:t>
            </a:r>
            <a:r>
              <a:rPr lang="en-US" sz="900" spc="-10" dirty="0">
                <a:solidFill>
                  <a:srgbClr val="323537"/>
                </a:solidFill>
                <a:latin typeface="Montserrat"/>
                <a:cs typeface="Montserrat"/>
              </a:rPr>
              <a:t> </a:t>
            </a:r>
            <a:r>
              <a:rPr lang="en-US" sz="900" dirty="0">
                <a:solidFill>
                  <a:srgbClr val="323537"/>
                </a:solidFill>
                <a:latin typeface="Montserrat"/>
                <a:cs typeface="Montserrat"/>
              </a:rPr>
              <a:t>Date</a:t>
            </a:r>
            <a:r>
              <a:rPr lang="en-US" sz="900" spc="-10" dirty="0">
                <a:solidFill>
                  <a:srgbClr val="323537"/>
                </a:solidFill>
                <a:latin typeface="Montserrat"/>
                <a:cs typeface="Montserrat"/>
              </a:rPr>
              <a:t> </a:t>
            </a:r>
            <a:r>
              <a:rPr lang="en-US" sz="900" dirty="0">
                <a:solidFill>
                  <a:srgbClr val="323537"/>
                </a:solidFill>
                <a:latin typeface="Montserrat"/>
                <a:cs typeface="Montserrat"/>
              </a:rPr>
              <a:t>but</a:t>
            </a:r>
            <a:r>
              <a:rPr lang="en-US" sz="900" spc="-5" dirty="0">
                <a:solidFill>
                  <a:srgbClr val="323537"/>
                </a:solidFill>
                <a:latin typeface="Montserrat"/>
                <a:cs typeface="Montserrat"/>
              </a:rPr>
              <a:t> </a:t>
            </a:r>
            <a:r>
              <a:rPr lang="en-US" sz="900" spc="-10" dirty="0">
                <a:solidFill>
                  <a:srgbClr val="323537"/>
                </a:solidFill>
                <a:latin typeface="Montserrat"/>
                <a:cs typeface="Montserrat"/>
              </a:rPr>
              <a:t>within </a:t>
            </a:r>
            <a:r>
              <a:rPr lang="en-US" sz="900" dirty="0">
                <a:solidFill>
                  <a:srgbClr val="323537"/>
                </a:solidFill>
                <a:latin typeface="Montserrat"/>
                <a:cs typeface="Montserrat"/>
              </a:rPr>
              <a:t>14</a:t>
            </a:r>
            <a:r>
              <a:rPr lang="en-US" sz="900" spc="-15" dirty="0">
                <a:solidFill>
                  <a:srgbClr val="323537"/>
                </a:solidFill>
                <a:latin typeface="Montserrat"/>
                <a:cs typeface="Montserrat"/>
              </a:rPr>
              <a:t> </a:t>
            </a:r>
            <a:r>
              <a:rPr lang="en-US" sz="900" dirty="0">
                <a:solidFill>
                  <a:srgbClr val="323537"/>
                </a:solidFill>
                <a:latin typeface="Montserrat"/>
                <a:cs typeface="Montserrat"/>
              </a:rPr>
              <a:t>days</a:t>
            </a:r>
            <a:r>
              <a:rPr lang="en-US" sz="900" spc="-15" dirty="0">
                <a:solidFill>
                  <a:srgbClr val="323537"/>
                </a:solidFill>
                <a:latin typeface="Montserrat"/>
                <a:cs typeface="Montserrat"/>
              </a:rPr>
              <a:t> </a:t>
            </a:r>
            <a:r>
              <a:rPr lang="en-US" sz="900" dirty="0">
                <a:solidFill>
                  <a:srgbClr val="323537"/>
                </a:solidFill>
                <a:latin typeface="Montserrat"/>
                <a:cs typeface="Montserrat"/>
              </a:rPr>
              <a:t>of</a:t>
            </a:r>
            <a:r>
              <a:rPr lang="en-US" sz="900" spc="-15" dirty="0">
                <a:solidFill>
                  <a:srgbClr val="323537"/>
                </a:solidFill>
                <a:latin typeface="Montserrat"/>
                <a:cs typeface="Montserrat"/>
              </a:rPr>
              <a:t> </a:t>
            </a:r>
            <a:r>
              <a:rPr lang="en-US" sz="900" dirty="0">
                <a:solidFill>
                  <a:srgbClr val="323537"/>
                </a:solidFill>
                <a:latin typeface="Montserrat"/>
                <a:cs typeface="Montserrat"/>
              </a:rPr>
              <a:t>its</a:t>
            </a:r>
            <a:r>
              <a:rPr lang="en-US" sz="900" spc="-15" dirty="0">
                <a:solidFill>
                  <a:srgbClr val="323537"/>
                </a:solidFill>
                <a:latin typeface="Montserrat"/>
                <a:cs typeface="Montserrat"/>
              </a:rPr>
              <a:t> </a:t>
            </a:r>
            <a:r>
              <a:rPr lang="en-US" sz="900" dirty="0">
                <a:solidFill>
                  <a:srgbClr val="323537"/>
                </a:solidFill>
                <a:latin typeface="Montserrat"/>
                <a:cs typeface="Montserrat"/>
              </a:rPr>
              <a:t>receipt</a:t>
            </a:r>
            <a:r>
              <a:rPr lang="en-US" sz="900" spc="-15" dirty="0">
                <a:solidFill>
                  <a:srgbClr val="323537"/>
                </a:solidFill>
                <a:latin typeface="Montserrat"/>
                <a:cs typeface="Montserrat"/>
              </a:rPr>
              <a:t> </a:t>
            </a:r>
            <a:r>
              <a:rPr lang="en-US" sz="900" dirty="0">
                <a:solidFill>
                  <a:srgbClr val="323537"/>
                </a:solidFill>
                <a:latin typeface="Montserrat"/>
                <a:cs typeface="Montserrat"/>
              </a:rPr>
              <a:t>by</a:t>
            </a:r>
            <a:r>
              <a:rPr lang="en-US" sz="900" spc="-15" dirty="0">
                <a:solidFill>
                  <a:srgbClr val="323537"/>
                </a:solidFill>
                <a:latin typeface="Montserrat"/>
                <a:cs typeface="Montserrat"/>
              </a:rPr>
              <a:t> </a:t>
            </a:r>
            <a:r>
              <a:rPr lang="en-US" sz="900" dirty="0">
                <a:solidFill>
                  <a:srgbClr val="323537"/>
                </a:solidFill>
                <a:latin typeface="Montserrat"/>
                <a:cs typeface="Montserrat"/>
              </a:rPr>
              <a:t>you,</a:t>
            </a:r>
            <a:r>
              <a:rPr lang="en-US" sz="900" spc="-15" dirty="0">
                <a:solidFill>
                  <a:srgbClr val="323537"/>
                </a:solidFill>
                <a:latin typeface="Montserrat"/>
                <a:cs typeface="Montserrat"/>
              </a:rPr>
              <a:t> </a:t>
            </a:r>
            <a:r>
              <a:rPr lang="en-US" sz="900" dirty="0">
                <a:solidFill>
                  <a:srgbClr val="323537"/>
                </a:solidFill>
                <a:latin typeface="Montserrat"/>
                <a:cs typeface="Montserrat"/>
              </a:rPr>
              <a:t>the</a:t>
            </a:r>
            <a:r>
              <a:rPr lang="en-US" sz="900" spc="-15" dirty="0">
                <a:solidFill>
                  <a:srgbClr val="323537"/>
                </a:solidFill>
                <a:latin typeface="Montserrat"/>
                <a:cs typeface="Montserrat"/>
              </a:rPr>
              <a:t> </a:t>
            </a:r>
            <a:r>
              <a:rPr lang="en-US" sz="900" dirty="0">
                <a:solidFill>
                  <a:srgbClr val="323537"/>
                </a:solidFill>
                <a:latin typeface="Montserrat"/>
                <a:cs typeface="Montserrat"/>
              </a:rPr>
              <a:t>Administrator</a:t>
            </a:r>
            <a:r>
              <a:rPr lang="en-US" sz="900" spc="-15" dirty="0">
                <a:solidFill>
                  <a:srgbClr val="323537"/>
                </a:solidFill>
                <a:latin typeface="Montserrat"/>
                <a:cs typeface="Montserrat"/>
              </a:rPr>
              <a:t> </a:t>
            </a:r>
            <a:r>
              <a:rPr lang="en-US" sz="900" spc="-25" dirty="0">
                <a:solidFill>
                  <a:srgbClr val="323537"/>
                </a:solidFill>
                <a:latin typeface="Montserrat"/>
                <a:cs typeface="Montserrat"/>
              </a:rPr>
              <a:t>and</a:t>
            </a:r>
            <a:r>
              <a:rPr lang="en-US" sz="900" spc="-25" dirty="0">
                <a:latin typeface="Montserrat"/>
                <a:cs typeface="Montserrat"/>
              </a:rPr>
              <a:t> </a:t>
            </a:r>
            <a:r>
              <a:rPr lang="en-US" sz="900" dirty="0">
                <a:solidFill>
                  <a:srgbClr val="323537"/>
                </a:solidFill>
                <a:latin typeface="Montserrat"/>
                <a:cs typeface="Montserrat"/>
              </a:rPr>
              <a:t>Custodian will </a:t>
            </a:r>
            <a:r>
              <a:rPr lang="en-US" sz="900" dirty="0" err="1">
                <a:solidFill>
                  <a:srgbClr val="323537"/>
                </a:solidFill>
                <a:latin typeface="Montserrat"/>
                <a:cs typeface="Montserrat"/>
              </a:rPr>
              <a:t>encash</a:t>
            </a:r>
            <a:r>
              <a:rPr lang="en-US" sz="900" dirty="0">
                <a:solidFill>
                  <a:srgbClr val="323537"/>
                </a:solidFill>
                <a:latin typeface="Montserrat"/>
                <a:cs typeface="Montserrat"/>
              </a:rPr>
              <a:t> your Plan as defined in Clause </a:t>
            </a:r>
            <a:r>
              <a:rPr lang="en-US" sz="900" spc="-25" dirty="0">
                <a:solidFill>
                  <a:srgbClr val="323537"/>
                </a:solidFill>
                <a:latin typeface="Montserrat"/>
                <a:cs typeface="Montserrat"/>
              </a:rPr>
              <a:t>8. </a:t>
            </a:r>
            <a:r>
              <a:rPr lang="en-US" sz="900" dirty="0">
                <a:solidFill>
                  <a:srgbClr val="323537"/>
                </a:solidFill>
                <a:latin typeface="Montserrat"/>
                <a:cs typeface="Montserrat"/>
              </a:rPr>
              <a:t>The</a:t>
            </a:r>
            <a:r>
              <a:rPr lang="en-US" sz="900" spc="-10" dirty="0">
                <a:solidFill>
                  <a:srgbClr val="323537"/>
                </a:solidFill>
                <a:latin typeface="Montserrat"/>
                <a:cs typeface="Montserrat"/>
              </a:rPr>
              <a:t> </a:t>
            </a:r>
            <a:r>
              <a:rPr lang="en-US" sz="900" dirty="0">
                <a:solidFill>
                  <a:srgbClr val="323537"/>
                </a:solidFill>
                <a:latin typeface="Montserrat"/>
                <a:cs typeface="Montserrat"/>
              </a:rPr>
              <a:t>standard</a:t>
            </a:r>
            <a:r>
              <a:rPr lang="en-US" sz="900" spc="-5" dirty="0">
                <a:solidFill>
                  <a:srgbClr val="323537"/>
                </a:solidFill>
                <a:latin typeface="Montserrat"/>
                <a:cs typeface="Montserrat"/>
              </a:rPr>
              <a:t> </a:t>
            </a:r>
            <a:r>
              <a:rPr lang="en-US" sz="900" dirty="0">
                <a:solidFill>
                  <a:srgbClr val="323537"/>
                </a:solidFill>
                <a:latin typeface="Montserrat"/>
                <a:cs typeface="Montserrat"/>
              </a:rPr>
              <a:t>early</a:t>
            </a:r>
            <a:r>
              <a:rPr lang="en-US" sz="900" spc="-5" dirty="0">
                <a:solidFill>
                  <a:srgbClr val="323537"/>
                </a:solidFill>
                <a:latin typeface="Montserrat"/>
                <a:cs typeface="Montserrat"/>
              </a:rPr>
              <a:t> </a:t>
            </a:r>
            <a:r>
              <a:rPr lang="en-US" sz="900" dirty="0">
                <a:solidFill>
                  <a:srgbClr val="323537"/>
                </a:solidFill>
                <a:latin typeface="Montserrat"/>
                <a:cs typeface="Montserrat"/>
              </a:rPr>
              <a:t>encashment</a:t>
            </a:r>
            <a:r>
              <a:rPr lang="en-US" sz="900" spc="-5" dirty="0">
                <a:solidFill>
                  <a:srgbClr val="323537"/>
                </a:solidFill>
                <a:latin typeface="Montserrat"/>
                <a:cs typeface="Montserrat"/>
              </a:rPr>
              <a:t> </a:t>
            </a:r>
            <a:r>
              <a:rPr lang="en-US" sz="900" dirty="0">
                <a:solidFill>
                  <a:srgbClr val="323537"/>
                </a:solidFill>
                <a:latin typeface="Montserrat"/>
                <a:cs typeface="Montserrat"/>
              </a:rPr>
              <a:t>administration</a:t>
            </a:r>
            <a:r>
              <a:rPr lang="en-US" sz="900" spc="-10" dirty="0">
                <a:solidFill>
                  <a:srgbClr val="323537"/>
                </a:solidFill>
                <a:latin typeface="Montserrat"/>
                <a:cs typeface="Montserrat"/>
              </a:rPr>
              <a:t> </a:t>
            </a:r>
            <a:r>
              <a:rPr lang="en-US" sz="900" dirty="0">
                <a:solidFill>
                  <a:srgbClr val="323537"/>
                </a:solidFill>
                <a:latin typeface="Montserrat"/>
                <a:cs typeface="Montserrat"/>
              </a:rPr>
              <a:t>fee</a:t>
            </a:r>
            <a:r>
              <a:rPr lang="en-US" sz="900" spc="-5" dirty="0">
                <a:solidFill>
                  <a:srgbClr val="323537"/>
                </a:solidFill>
                <a:latin typeface="Montserrat"/>
                <a:cs typeface="Montserrat"/>
              </a:rPr>
              <a:t> </a:t>
            </a:r>
            <a:r>
              <a:rPr lang="en-US" sz="900" spc="-25" dirty="0">
                <a:solidFill>
                  <a:srgbClr val="323537"/>
                </a:solidFill>
                <a:latin typeface="Montserrat"/>
                <a:cs typeface="Montserrat"/>
              </a:rPr>
              <a:t>of</a:t>
            </a:r>
            <a:r>
              <a:rPr lang="en-US" sz="900" spc="-25" dirty="0">
                <a:latin typeface="Montserrat"/>
                <a:cs typeface="Montserrat"/>
              </a:rPr>
              <a:t> </a:t>
            </a:r>
            <a:r>
              <a:rPr lang="en-US" sz="900" dirty="0">
                <a:solidFill>
                  <a:srgbClr val="323537"/>
                </a:solidFill>
                <a:latin typeface="Montserrat"/>
                <a:cs typeface="Montserrat"/>
              </a:rPr>
              <a:t>£100</a:t>
            </a:r>
            <a:r>
              <a:rPr lang="en-US" sz="900" spc="-5" dirty="0">
                <a:solidFill>
                  <a:srgbClr val="323537"/>
                </a:solidFill>
                <a:latin typeface="Montserrat"/>
                <a:cs typeface="Montserrat"/>
              </a:rPr>
              <a:t> </a:t>
            </a:r>
            <a:r>
              <a:rPr lang="en-US" sz="900" dirty="0">
                <a:solidFill>
                  <a:srgbClr val="323537"/>
                </a:solidFill>
                <a:latin typeface="Montserrat"/>
                <a:cs typeface="Montserrat"/>
              </a:rPr>
              <a:t>will not</a:t>
            </a:r>
            <a:r>
              <a:rPr lang="en-US" sz="900" spc="-5" dirty="0">
                <a:solidFill>
                  <a:srgbClr val="323537"/>
                </a:solidFill>
                <a:latin typeface="Montserrat"/>
                <a:cs typeface="Montserrat"/>
              </a:rPr>
              <a:t> </a:t>
            </a:r>
            <a:r>
              <a:rPr lang="en-US" sz="900" dirty="0">
                <a:solidFill>
                  <a:srgbClr val="323537"/>
                </a:solidFill>
                <a:latin typeface="Montserrat"/>
                <a:cs typeface="Montserrat"/>
              </a:rPr>
              <a:t>be applied in</a:t>
            </a:r>
            <a:r>
              <a:rPr lang="en-US" sz="900" spc="-5" dirty="0">
                <a:solidFill>
                  <a:srgbClr val="323537"/>
                </a:solidFill>
                <a:latin typeface="Montserrat"/>
                <a:cs typeface="Montserrat"/>
              </a:rPr>
              <a:t> </a:t>
            </a:r>
            <a:r>
              <a:rPr lang="en-US" sz="900" dirty="0">
                <a:solidFill>
                  <a:srgbClr val="323537"/>
                </a:solidFill>
                <a:latin typeface="Montserrat"/>
                <a:cs typeface="Montserrat"/>
              </a:rPr>
              <a:t>such </a:t>
            </a:r>
            <a:r>
              <a:rPr lang="en-US" sz="900" spc="-10" dirty="0">
                <a:solidFill>
                  <a:srgbClr val="323537"/>
                </a:solidFill>
                <a:latin typeface="Montserrat"/>
                <a:cs typeface="Montserrat"/>
              </a:rPr>
              <a:t>circumstances.</a:t>
            </a:r>
          </a:p>
          <a:p>
            <a:pPr marL="240665" marR="261620" indent="-228600">
              <a:lnSpc>
                <a:spcPct val="100000"/>
              </a:lnSpc>
              <a:spcBef>
                <a:spcPts val="850"/>
              </a:spcBef>
              <a:buClr>
                <a:srgbClr val="3E8B73"/>
              </a:buClr>
              <a:buFont typeface="+mj-lt"/>
              <a:buAutoNum type="alphaLcPeriod"/>
              <a:tabLst>
                <a:tab pos="228600" algn="l"/>
              </a:tabLst>
            </a:pPr>
            <a:r>
              <a:rPr lang="en-US" sz="900" dirty="0">
                <a:solidFill>
                  <a:srgbClr val="323537"/>
                </a:solidFill>
                <a:latin typeface="Montserrat"/>
                <a:cs typeface="Montserrat"/>
              </a:rPr>
              <a:t>The</a:t>
            </a:r>
            <a:r>
              <a:rPr lang="en-US" sz="900" spc="-15" dirty="0">
                <a:solidFill>
                  <a:srgbClr val="323537"/>
                </a:solidFill>
                <a:latin typeface="Montserrat"/>
                <a:cs typeface="Montserrat"/>
              </a:rPr>
              <a:t> </a:t>
            </a:r>
            <a:r>
              <a:rPr lang="en-US" sz="900" dirty="0">
                <a:solidFill>
                  <a:srgbClr val="323537"/>
                </a:solidFill>
                <a:latin typeface="Montserrat"/>
                <a:cs typeface="Montserrat"/>
              </a:rPr>
              <a:t>return</a:t>
            </a:r>
            <a:r>
              <a:rPr lang="en-US" sz="900" spc="-10" dirty="0">
                <a:solidFill>
                  <a:srgbClr val="323537"/>
                </a:solidFill>
                <a:latin typeface="Montserrat"/>
                <a:cs typeface="Montserrat"/>
              </a:rPr>
              <a:t> </a:t>
            </a:r>
            <a:r>
              <a:rPr lang="en-US" sz="900" dirty="0">
                <a:solidFill>
                  <a:srgbClr val="323537"/>
                </a:solidFill>
                <a:latin typeface="Montserrat"/>
                <a:cs typeface="Montserrat"/>
              </a:rPr>
              <a:t>of</a:t>
            </a:r>
            <a:r>
              <a:rPr lang="en-US" sz="900" spc="-15" dirty="0">
                <a:solidFill>
                  <a:srgbClr val="323537"/>
                </a:solidFill>
                <a:latin typeface="Montserrat"/>
                <a:cs typeface="Montserrat"/>
              </a:rPr>
              <a:t> </a:t>
            </a:r>
            <a:r>
              <a:rPr lang="en-US" sz="900" dirty="0">
                <a:solidFill>
                  <a:srgbClr val="323537"/>
                </a:solidFill>
                <a:latin typeface="Montserrat"/>
                <a:cs typeface="Montserrat"/>
              </a:rPr>
              <a:t>monies</a:t>
            </a:r>
            <a:r>
              <a:rPr lang="en-US" sz="900" spc="-10" dirty="0">
                <a:solidFill>
                  <a:srgbClr val="323537"/>
                </a:solidFill>
                <a:latin typeface="Montserrat"/>
                <a:cs typeface="Montserrat"/>
              </a:rPr>
              <a:t> </a:t>
            </a:r>
            <a:r>
              <a:rPr lang="en-US" sz="900" dirty="0">
                <a:solidFill>
                  <a:srgbClr val="323537"/>
                </a:solidFill>
                <a:latin typeface="Montserrat"/>
                <a:cs typeface="Montserrat"/>
              </a:rPr>
              <a:t>to</a:t>
            </a:r>
            <a:r>
              <a:rPr lang="en-US" sz="900" spc="-15" dirty="0">
                <a:solidFill>
                  <a:srgbClr val="323537"/>
                </a:solidFill>
                <a:latin typeface="Montserrat"/>
                <a:cs typeface="Montserrat"/>
              </a:rPr>
              <a:t> </a:t>
            </a:r>
            <a:r>
              <a:rPr lang="en-US" sz="900" dirty="0">
                <a:solidFill>
                  <a:srgbClr val="323537"/>
                </a:solidFill>
                <a:latin typeface="Montserrat"/>
                <a:cs typeface="Montserrat"/>
              </a:rPr>
              <a:t>you</a:t>
            </a:r>
            <a:r>
              <a:rPr lang="en-US" sz="900" spc="-10" dirty="0">
                <a:solidFill>
                  <a:srgbClr val="323537"/>
                </a:solidFill>
                <a:latin typeface="Montserrat"/>
                <a:cs typeface="Montserrat"/>
              </a:rPr>
              <a:t> </a:t>
            </a:r>
            <a:r>
              <a:rPr lang="en-US" sz="900" dirty="0">
                <a:solidFill>
                  <a:srgbClr val="323537"/>
                </a:solidFill>
                <a:latin typeface="Montserrat"/>
                <a:cs typeface="Montserrat"/>
              </a:rPr>
              <a:t>following</a:t>
            </a:r>
            <a:r>
              <a:rPr lang="en-US" sz="900" spc="-15" dirty="0">
                <a:solidFill>
                  <a:srgbClr val="323537"/>
                </a:solidFill>
                <a:latin typeface="Montserrat"/>
                <a:cs typeface="Montserrat"/>
              </a:rPr>
              <a:t> </a:t>
            </a:r>
            <a:r>
              <a:rPr lang="en-US" sz="900" spc="-10" dirty="0">
                <a:solidFill>
                  <a:srgbClr val="323537"/>
                </a:solidFill>
                <a:latin typeface="Montserrat"/>
                <a:cs typeface="Montserrat"/>
              </a:rPr>
              <a:t>cancellation </a:t>
            </a:r>
            <a:r>
              <a:rPr lang="en-US" sz="900" dirty="0">
                <a:solidFill>
                  <a:srgbClr val="323537"/>
                </a:solidFill>
                <a:latin typeface="Montserrat"/>
                <a:cs typeface="Montserrat"/>
              </a:rPr>
              <a:t>will</a:t>
            </a:r>
            <a:r>
              <a:rPr lang="en-US" sz="900" spc="-10" dirty="0">
                <a:solidFill>
                  <a:srgbClr val="323537"/>
                </a:solidFill>
                <a:latin typeface="Montserrat"/>
                <a:cs typeface="Montserrat"/>
              </a:rPr>
              <a:t> </a:t>
            </a:r>
            <a:r>
              <a:rPr lang="en-US" sz="900" dirty="0">
                <a:solidFill>
                  <a:srgbClr val="323537"/>
                </a:solidFill>
                <a:latin typeface="Montserrat"/>
                <a:cs typeface="Montserrat"/>
              </a:rPr>
              <a:t>be</a:t>
            </a:r>
            <a:r>
              <a:rPr lang="en-US" sz="900" spc="-10" dirty="0">
                <a:solidFill>
                  <a:srgbClr val="323537"/>
                </a:solidFill>
                <a:latin typeface="Montserrat"/>
                <a:cs typeface="Montserrat"/>
              </a:rPr>
              <a:t> </a:t>
            </a:r>
            <a:r>
              <a:rPr lang="en-US" sz="900" dirty="0">
                <a:solidFill>
                  <a:srgbClr val="323537"/>
                </a:solidFill>
                <a:latin typeface="Montserrat"/>
                <a:cs typeface="Montserrat"/>
              </a:rPr>
              <a:t>done</a:t>
            </a:r>
            <a:r>
              <a:rPr lang="en-US" sz="900" spc="-10" dirty="0">
                <a:solidFill>
                  <a:srgbClr val="323537"/>
                </a:solidFill>
                <a:latin typeface="Montserrat"/>
                <a:cs typeface="Montserrat"/>
              </a:rPr>
              <a:t> </a:t>
            </a:r>
            <a:r>
              <a:rPr lang="en-US" sz="900" dirty="0">
                <a:solidFill>
                  <a:srgbClr val="323537"/>
                </a:solidFill>
                <a:latin typeface="Montserrat"/>
                <a:cs typeface="Montserrat"/>
              </a:rPr>
              <a:t>once</a:t>
            </a:r>
            <a:r>
              <a:rPr lang="en-US" sz="900" spc="-10" dirty="0">
                <a:solidFill>
                  <a:srgbClr val="323537"/>
                </a:solidFill>
                <a:latin typeface="Montserrat"/>
                <a:cs typeface="Montserrat"/>
              </a:rPr>
              <a:t> </a:t>
            </a:r>
            <a:r>
              <a:rPr lang="en-US" sz="900" dirty="0">
                <a:solidFill>
                  <a:srgbClr val="323537"/>
                </a:solidFill>
                <a:latin typeface="Montserrat"/>
                <a:cs typeface="Montserrat"/>
              </a:rPr>
              <a:t>the</a:t>
            </a:r>
            <a:r>
              <a:rPr lang="en-US" sz="900" spc="-10" dirty="0">
                <a:solidFill>
                  <a:srgbClr val="323537"/>
                </a:solidFill>
                <a:latin typeface="Montserrat"/>
                <a:cs typeface="Montserrat"/>
              </a:rPr>
              <a:t> </a:t>
            </a:r>
            <a:r>
              <a:rPr lang="en-US" sz="900" dirty="0">
                <a:solidFill>
                  <a:srgbClr val="323537"/>
                </a:solidFill>
                <a:latin typeface="Montserrat"/>
                <a:cs typeface="Montserrat"/>
              </a:rPr>
              <a:t>Administrator</a:t>
            </a:r>
            <a:r>
              <a:rPr lang="en-US" sz="900" spc="-10" dirty="0">
                <a:solidFill>
                  <a:srgbClr val="323537"/>
                </a:solidFill>
                <a:latin typeface="Montserrat"/>
                <a:cs typeface="Montserrat"/>
              </a:rPr>
              <a:t> </a:t>
            </a:r>
            <a:r>
              <a:rPr lang="en-US" sz="900" dirty="0">
                <a:solidFill>
                  <a:srgbClr val="323537"/>
                </a:solidFill>
                <a:latin typeface="Montserrat"/>
                <a:cs typeface="Montserrat"/>
              </a:rPr>
              <a:t>and</a:t>
            </a:r>
            <a:r>
              <a:rPr lang="en-US" sz="900" spc="-10" dirty="0">
                <a:solidFill>
                  <a:srgbClr val="323537"/>
                </a:solidFill>
                <a:latin typeface="Montserrat"/>
                <a:cs typeface="Montserrat"/>
              </a:rPr>
              <a:t> Custodian </a:t>
            </a:r>
            <a:r>
              <a:rPr lang="en-US" sz="900" dirty="0">
                <a:solidFill>
                  <a:srgbClr val="323537"/>
                </a:solidFill>
                <a:latin typeface="Montserrat"/>
                <a:cs typeface="Montserrat"/>
              </a:rPr>
              <a:t>is</a:t>
            </a:r>
            <a:r>
              <a:rPr lang="en-US" sz="900" spc="-10" dirty="0">
                <a:solidFill>
                  <a:srgbClr val="323537"/>
                </a:solidFill>
                <a:latin typeface="Montserrat"/>
                <a:cs typeface="Montserrat"/>
              </a:rPr>
              <a:t> </a:t>
            </a:r>
            <a:r>
              <a:rPr lang="en-US" sz="900" dirty="0">
                <a:solidFill>
                  <a:srgbClr val="323537"/>
                </a:solidFill>
                <a:latin typeface="Montserrat"/>
                <a:cs typeface="Montserrat"/>
              </a:rPr>
              <a:t>certain</a:t>
            </a:r>
            <a:r>
              <a:rPr lang="en-US" sz="900" spc="-10" dirty="0">
                <a:solidFill>
                  <a:srgbClr val="323537"/>
                </a:solidFill>
                <a:latin typeface="Montserrat"/>
                <a:cs typeface="Montserrat"/>
              </a:rPr>
              <a:t> </a:t>
            </a:r>
            <a:r>
              <a:rPr lang="en-US" sz="900" dirty="0">
                <a:solidFill>
                  <a:srgbClr val="323537"/>
                </a:solidFill>
                <a:latin typeface="Montserrat"/>
                <a:cs typeface="Montserrat"/>
              </a:rPr>
              <a:t>of</a:t>
            </a:r>
            <a:r>
              <a:rPr lang="en-US" sz="900" spc="-5" dirty="0">
                <a:solidFill>
                  <a:srgbClr val="323537"/>
                </a:solidFill>
                <a:latin typeface="Montserrat"/>
                <a:cs typeface="Montserrat"/>
              </a:rPr>
              <a:t> </a:t>
            </a:r>
            <a:r>
              <a:rPr lang="en-US" sz="900" dirty="0">
                <a:solidFill>
                  <a:srgbClr val="323537"/>
                </a:solidFill>
                <a:latin typeface="Montserrat"/>
                <a:cs typeface="Montserrat"/>
              </a:rPr>
              <a:t>cleared</a:t>
            </a:r>
            <a:r>
              <a:rPr lang="en-US" sz="900" spc="-10" dirty="0">
                <a:solidFill>
                  <a:srgbClr val="323537"/>
                </a:solidFill>
                <a:latin typeface="Montserrat"/>
                <a:cs typeface="Montserrat"/>
              </a:rPr>
              <a:t> </a:t>
            </a:r>
            <a:r>
              <a:rPr lang="en-US" sz="900" dirty="0">
                <a:solidFill>
                  <a:srgbClr val="323537"/>
                </a:solidFill>
                <a:latin typeface="Montserrat"/>
                <a:cs typeface="Montserrat"/>
              </a:rPr>
              <a:t>funds</a:t>
            </a:r>
            <a:r>
              <a:rPr lang="en-US" sz="900" spc="-5" dirty="0">
                <a:solidFill>
                  <a:srgbClr val="323537"/>
                </a:solidFill>
                <a:latin typeface="Montserrat"/>
                <a:cs typeface="Montserrat"/>
              </a:rPr>
              <a:t> </a:t>
            </a:r>
            <a:r>
              <a:rPr lang="en-US" sz="900" dirty="0">
                <a:solidFill>
                  <a:srgbClr val="323537"/>
                </a:solidFill>
                <a:latin typeface="Montserrat"/>
                <a:cs typeface="Montserrat"/>
              </a:rPr>
              <a:t>having</a:t>
            </a:r>
            <a:r>
              <a:rPr lang="en-US" sz="900" spc="-10" dirty="0">
                <a:solidFill>
                  <a:srgbClr val="323537"/>
                </a:solidFill>
                <a:latin typeface="Montserrat"/>
                <a:cs typeface="Montserrat"/>
              </a:rPr>
              <a:t> </a:t>
            </a:r>
            <a:r>
              <a:rPr lang="en-US" sz="900" dirty="0">
                <a:solidFill>
                  <a:srgbClr val="323537"/>
                </a:solidFill>
                <a:latin typeface="Montserrat"/>
                <a:cs typeface="Montserrat"/>
              </a:rPr>
              <a:t>been</a:t>
            </a:r>
            <a:r>
              <a:rPr lang="en-US" sz="900" spc="-10" dirty="0">
                <a:solidFill>
                  <a:srgbClr val="323537"/>
                </a:solidFill>
                <a:latin typeface="Montserrat"/>
                <a:cs typeface="Montserrat"/>
              </a:rPr>
              <a:t> received</a:t>
            </a:r>
            <a:r>
              <a:rPr lang="en-US" sz="900" spc="-10" dirty="0">
                <a:latin typeface="Montserrat"/>
                <a:cs typeface="Montserrat"/>
              </a:rPr>
              <a:t> </a:t>
            </a:r>
            <a:r>
              <a:rPr lang="en-US" sz="900" dirty="0">
                <a:solidFill>
                  <a:srgbClr val="323537"/>
                </a:solidFill>
                <a:latin typeface="Montserrat"/>
                <a:cs typeface="Montserrat"/>
              </a:rPr>
              <a:t>by</a:t>
            </a:r>
            <a:r>
              <a:rPr lang="en-US" sz="900" spc="-15" dirty="0">
                <a:solidFill>
                  <a:srgbClr val="323537"/>
                </a:solidFill>
                <a:latin typeface="Montserrat"/>
                <a:cs typeface="Montserrat"/>
              </a:rPr>
              <a:t> </a:t>
            </a:r>
            <a:r>
              <a:rPr lang="en-US" sz="900" dirty="0">
                <a:solidFill>
                  <a:srgbClr val="323537"/>
                </a:solidFill>
                <a:latin typeface="Montserrat"/>
                <a:cs typeface="Montserrat"/>
              </a:rPr>
              <a:t>them</a:t>
            </a:r>
            <a:r>
              <a:rPr lang="en-US" sz="900" spc="-15" dirty="0">
                <a:solidFill>
                  <a:srgbClr val="323537"/>
                </a:solidFill>
                <a:latin typeface="Montserrat"/>
                <a:cs typeface="Montserrat"/>
              </a:rPr>
              <a:t> </a:t>
            </a:r>
            <a:r>
              <a:rPr lang="en-US" sz="900" dirty="0">
                <a:solidFill>
                  <a:srgbClr val="323537"/>
                </a:solidFill>
                <a:latin typeface="Montserrat"/>
                <a:cs typeface="Montserrat"/>
              </a:rPr>
              <a:t>in</a:t>
            </a:r>
            <a:r>
              <a:rPr lang="en-US" sz="900" spc="-15" dirty="0">
                <a:solidFill>
                  <a:srgbClr val="323537"/>
                </a:solidFill>
                <a:latin typeface="Montserrat"/>
                <a:cs typeface="Montserrat"/>
              </a:rPr>
              <a:t> </a:t>
            </a:r>
            <a:r>
              <a:rPr lang="en-US" sz="900" dirty="0">
                <a:solidFill>
                  <a:srgbClr val="323537"/>
                </a:solidFill>
                <a:latin typeface="Montserrat"/>
                <a:cs typeface="Montserrat"/>
              </a:rPr>
              <a:t>respect</a:t>
            </a:r>
            <a:r>
              <a:rPr lang="en-US" sz="900" spc="-15" dirty="0">
                <a:solidFill>
                  <a:srgbClr val="323537"/>
                </a:solidFill>
                <a:latin typeface="Montserrat"/>
                <a:cs typeface="Montserrat"/>
              </a:rPr>
              <a:t> </a:t>
            </a:r>
            <a:r>
              <a:rPr lang="en-US" sz="900" dirty="0">
                <a:solidFill>
                  <a:srgbClr val="323537"/>
                </a:solidFill>
                <a:latin typeface="Montserrat"/>
                <a:cs typeface="Montserrat"/>
              </a:rPr>
              <a:t>of</a:t>
            </a:r>
            <a:r>
              <a:rPr lang="en-US" sz="900" spc="-15" dirty="0">
                <a:solidFill>
                  <a:srgbClr val="323537"/>
                </a:solidFill>
                <a:latin typeface="Montserrat"/>
                <a:cs typeface="Montserrat"/>
              </a:rPr>
              <a:t> </a:t>
            </a:r>
            <a:r>
              <a:rPr lang="en-US" sz="900" dirty="0">
                <a:solidFill>
                  <a:srgbClr val="323537"/>
                </a:solidFill>
                <a:latin typeface="Montserrat"/>
                <a:cs typeface="Montserrat"/>
              </a:rPr>
              <a:t>your</a:t>
            </a:r>
            <a:r>
              <a:rPr lang="en-US" sz="900" spc="-15" dirty="0">
                <a:solidFill>
                  <a:srgbClr val="323537"/>
                </a:solidFill>
                <a:latin typeface="Montserrat"/>
                <a:cs typeface="Montserrat"/>
              </a:rPr>
              <a:t> </a:t>
            </a:r>
            <a:r>
              <a:rPr lang="en-US" sz="900" dirty="0">
                <a:solidFill>
                  <a:srgbClr val="323537"/>
                </a:solidFill>
                <a:latin typeface="Montserrat"/>
                <a:cs typeface="Montserrat"/>
              </a:rPr>
              <a:t>Payment</a:t>
            </a:r>
            <a:r>
              <a:rPr lang="en-US" sz="900" spc="-15" dirty="0">
                <a:solidFill>
                  <a:srgbClr val="323537"/>
                </a:solidFill>
                <a:latin typeface="Montserrat"/>
                <a:cs typeface="Montserrat"/>
              </a:rPr>
              <a:t> </a:t>
            </a:r>
            <a:r>
              <a:rPr lang="en-US" sz="900" dirty="0">
                <a:solidFill>
                  <a:srgbClr val="323537"/>
                </a:solidFill>
                <a:latin typeface="Montserrat"/>
                <a:cs typeface="Montserrat"/>
              </a:rPr>
              <a:t>(banks</a:t>
            </a:r>
            <a:r>
              <a:rPr lang="en-US" sz="900" spc="-10" dirty="0">
                <a:solidFill>
                  <a:srgbClr val="323537"/>
                </a:solidFill>
                <a:latin typeface="Montserrat"/>
                <a:cs typeface="Montserrat"/>
              </a:rPr>
              <a:t> </a:t>
            </a:r>
            <a:r>
              <a:rPr lang="en-US" sz="900" spc="-25" dirty="0">
                <a:solidFill>
                  <a:srgbClr val="323537"/>
                </a:solidFill>
                <a:latin typeface="Montserrat"/>
                <a:cs typeface="Montserrat"/>
              </a:rPr>
              <a:t>and </a:t>
            </a:r>
            <a:r>
              <a:rPr lang="en-US" sz="900" dirty="0">
                <a:solidFill>
                  <a:srgbClr val="323537"/>
                </a:solidFill>
                <a:latin typeface="Montserrat"/>
                <a:cs typeface="Montserrat"/>
              </a:rPr>
              <a:t>building</a:t>
            </a:r>
            <a:r>
              <a:rPr lang="en-US" sz="900" spc="-10" dirty="0">
                <a:solidFill>
                  <a:srgbClr val="323537"/>
                </a:solidFill>
                <a:latin typeface="Montserrat"/>
                <a:cs typeface="Montserrat"/>
              </a:rPr>
              <a:t> </a:t>
            </a:r>
            <a:r>
              <a:rPr lang="en-US" sz="900" dirty="0">
                <a:solidFill>
                  <a:srgbClr val="323537"/>
                </a:solidFill>
                <a:latin typeface="Montserrat"/>
                <a:cs typeface="Montserrat"/>
              </a:rPr>
              <a:t>societies</a:t>
            </a:r>
            <a:r>
              <a:rPr lang="en-US" sz="900" spc="-10" dirty="0">
                <a:solidFill>
                  <a:srgbClr val="323537"/>
                </a:solidFill>
                <a:latin typeface="Montserrat"/>
                <a:cs typeface="Montserrat"/>
              </a:rPr>
              <a:t> </a:t>
            </a:r>
            <a:r>
              <a:rPr lang="en-US" sz="900" dirty="0">
                <a:solidFill>
                  <a:srgbClr val="323537"/>
                </a:solidFill>
                <a:latin typeface="Montserrat"/>
                <a:cs typeface="Montserrat"/>
              </a:rPr>
              <a:t>may</a:t>
            </a:r>
            <a:r>
              <a:rPr lang="en-US" sz="900" spc="-5" dirty="0">
                <a:solidFill>
                  <a:srgbClr val="323537"/>
                </a:solidFill>
                <a:latin typeface="Montserrat"/>
                <a:cs typeface="Montserrat"/>
              </a:rPr>
              <a:t> </a:t>
            </a:r>
            <a:r>
              <a:rPr lang="en-US" sz="900" dirty="0">
                <a:solidFill>
                  <a:srgbClr val="323537"/>
                </a:solidFill>
                <a:latin typeface="Montserrat"/>
                <a:cs typeface="Montserrat"/>
              </a:rPr>
              <a:t>take</a:t>
            </a:r>
            <a:r>
              <a:rPr lang="en-US" sz="900" spc="-10" dirty="0">
                <a:solidFill>
                  <a:srgbClr val="323537"/>
                </a:solidFill>
                <a:latin typeface="Montserrat"/>
                <a:cs typeface="Montserrat"/>
              </a:rPr>
              <a:t> </a:t>
            </a:r>
            <a:r>
              <a:rPr lang="en-US" sz="900" dirty="0">
                <a:solidFill>
                  <a:srgbClr val="323537"/>
                </a:solidFill>
                <a:latin typeface="Montserrat"/>
                <a:cs typeface="Montserrat"/>
              </a:rPr>
              <a:t>up</a:t>
            </a:r>
            <a:r>
              <a:rPr lang="en-US" sz="900" spc="-10" dirty="0">
                <a:solidFill>
                  <a:srgbClr val="323537"/>
                </a:solidFill>
                <a:latin typeface="Montserrat"/>
                <a:cs typeface="Montserrat"/>
              </a:rPr>
              <a:t> </a:t>
            </a:r>
            <a:r>
              <a:rPr lang="en-US" sz="900" dirty="0">
                <a:solidFill>
                  <a:srgbClr val="323537"/>
                </a:solidFill>
                <a:latin typeface="Montserrat"/>
                <a:cs typeface="Montserrat"/>
              </a:rPr>
              <a:t>to</a:t>
            </a:r>
            <a:r>
              <a:rPr lang="en-US" sz="900" spc="-5" dirty="0">
                <a:solidFill>
                  <a:srgbClr val="323537"/>
                </a:solidFill>
                <a:latin typeface="Montserrat"/>
                <a:cs typeface="Montserrat"/>
              </a:rPr>
              <a:t> </a:t>
            </a:r>
            <a:r>
              <a:rPr lang="en-US" sz="900" dirty="0">
                <a:solidFill>
                  <a:srgbClr val="323537"/>
                </a:solidFill>
                <a:latin typeface="Montserrat"/>
                <a:cs typeface="Montserrat"/>
              </a:rPr>
              <a:t>ten</a:t>
            </a:r>
            <a:r>
              <a:rPr lang="en-US" sz="900" spc="-10" dirty="0">
                <a:solidFill>
                  <a:srgbClr val="323537"/>
                </a:solidFill>
                <a:latin typeface="Montserrat"/>
                <a:cs typeface="Montserrat"/>
              </a:rPr>
              <a:t> </a:t>
            </a:r>
            <a:r>
              <a:rPr lang="en-US" sz="900" dirty="0">
                <a:solidFill>
                  <a:srgbClr val="323537"/>
                </a:solidFill>
                <a:latin typeface="Montserrat"/>
                <a:cs typeface="Montserrat"/>
              </a:rPr>
              <a:t>business</a:t>
            </a:r>
            <a:r>
              <a:rPr lang="en-US" sz="900" spc="-5" dirty="0">
                <a:solidFill>
                  <a:srgbClr val="323537"/>
                </a:solidFill>
                <a:latin typeface="Montserrat"/>
                <a:cs typeface="Montserrat"/>
              </a:rPr>
              <a:t> </a:t>
            </a:r>
            <a:r>
              <a:rPr lang="en-US" sz="900" spc="-20" dirty="0">
                <a:solidFill>
                  <a:srgbClr val="323537"/>
                </a:solidFill>
                <a:latin typeface="Montserrat"/>
                <a:cs typeface="Montserrat"/>
              </a:rPr>
              <a:t>days</a:t>
            </a:r>
            <a:r>
              <a:rPr lang="en-US" sz="900" spc="500" dirty="0">
                <a:solidFill>
                  <a:srgbClr val="323537"/>
                </a:solidFill>
                <a:latin typeface="Montserrat"/>
                <a:cs typeface="Montserrat"/>
              </a:rPr>
              <a:t> </a:t>
            </a:r>
            <a:r>
              <a:rPr lang="en-US" sz="900" dirty="0">
                <a:solidFill>
                  <a:srgbClr val="323537"/>
                </a:solidFill>
                <a:latin typeface="Montserrat"/>
                <a:cs typeface="Montserrat"/>
              </a:rPr>
              <a:t>to</a:t>
            </a:r>
            <a:r>
              <a:rPr lang="en-US" sz="900" spc="-15" dirty="0">
                <a:solidFill>
                  <a:srgbClr val="323537"/>
                </a:solidFill>
                <a:latin typeface="Montserrat"/>
                <a:cs typeface="Montserrat"/>
              </a:rPr>
              <a:t> </a:t>
            </a:r>
            <a:r>
              <a:rPr lang="en-US" sz="900" dirty="0">
                <a:solidFill>
                  <a:srgbClr val="323537"/>
                </a:solidFill>
                <a:latin typeface="Montserrat"/>
                <a:cs typeface="Montserrat"/>
              </a:rPr>
              <a:t>fully</a:t>
            </a:r>
            <a:r>
              <a:rPr lang="en-US" sz="900" spc="-10" dirty="0">
                <a:solidFill>
                  <a:srgbClr val="323537"/>
                </a:solidFill>
                <a:latin typeface="Montserrat"/>
                <a:cs typeface="Montserrat"/>
              </a:rPr>
              <a:t> </a:t>
            </a:r>
            <a:r>
              <a:rPr lang="en-US" sz="900" dirty="0" err="1">
                <a:solidFill>
                  <a:srgbClr val="323537"/>
                </a:solidFill>
                <a:latin typeface="Montserrat"/>
                <a:cs typeface="Montserrat"/>
              </a:rPr>
              <a:t>honour</a:t>
            </a:r>
            <a:r>
              <a:rPr lang="en-US" sz="900" spc="-10" dirty="0">
                <a:solidFill>
                  <a:srgbClr val="323537"/>
                </a:solidFill>
                <a:latin typeface="Montserrat"/>
                <a:cs typeface="Montserrat"/>
              </a:rPr>
              <a:t> </a:t>
            </a:r>
            <a:r>
              <a:rPr lang="en-US" sz="900" dirty="0">
                <a:solidFill>
                  <a:srgbClr val="323537"/>
                </a:solidFill>
                <a:latin typeface="Montserrat"/>
                <a:cs typeface="Montserrat"/>
              </a:rPr>
              <a:t>your</a:t>
            </a:r>
            <a:r>
              <a:rPr lang="en-US" sz="900" spc="-10" dirty="0">
                <a:solidFill>
                  <a:srgbClr val="323537"/>
                </a:solidFill>
                <a:latin typeface="Montserrat"/>
                <a:cs typeface="Montserrat"/>
              </a:rPr>
              <a:t> </a:t>
            </a:r>
            <a:r>
              <a:rPr lang="en-US" sz="900" dirty="0">
                <a:solidFill>
                  <a:srgbClr val="323537"/>
                </a:solidFill>
                <a:latin typeface="Montserrat"/>
                <a:cs typeface="Montserrat"/>
              </a:rPr>
              <a:t>Payment).</a:t>
            </a:r>
            <a:r>
              <a:rPr lang="en-US" sz="900" spc="-10" dirty="0">
                <a:solidFill>
                  <a:srgbClr val="323537"/>
                </a:solidFill>
                <a:latin typeface="Montserrat"/>
                <a:cs typeface="Montserrat"/>
              </a:rPr>
              <a:t> </a:t>
            </a:r>
            <a:r>
              <a:rPr lang="en-US" sz="900" dirty="0">
                <a:solidFill>
                  <a:srgbClr val="323537"/>
                </a:solidFill>
                <a:latin typeface="Montserrat"/>
                <a:cs typeface="Montserrat"/>
              </a:rPr>
              <a:t>Any</a:t>
            </a:r>
            <a:r>
              <a:rPr lang="en-US" sz="900" spc="-10" dirty="0">
                <a:solidFill>
                  <a:srgbClr val="323537"/>
                </a:solidFill>
                <a:latin typeface="Montserrat"/>
                <a:cs typeface="Montserrat"/>
              </a:rPr>
              <a:t> </a:t>
            </a:r>
            <a:r>
              <a:rPr lang="en-US" sz="900" dirty="0">
                <a:solidFill>
                  <a:srgbClr val="323537"/>
                </a:solidFill>
                <a:latin typeface="Montserrat"/>
                <a:cs typeface="Montserrat"/>
              </a:rPr>
              <a:t>monies</a:t>
            </a:r>
            <a:r>
              <a:rPr lang="en-US" sz="900" spc="-10" dirty="0">
                <a:solidFill>
                  <a:srgbClr val="323537"/>
                </a:solidFill>
                <a:latin typeface="Montserrat"/>
                <a:cs typeface="Montserrat"/>
              </a:rPr>
              <a:t> </a:t>
            </a:r>
            <a:r>
              <a:rPr lang="en-US" sz="900" dirty="0">
                <a:solidFill>
                  <a:srgbClr val="323537"/>
                </a:solidFill>
                <a:latin typeface="Montserrat"/>
                <a:cs typeface="Montserrat"/>
              </a:rPr>
              <a:t>due</a:t>
            </a:r>
            <a:r>
              <a:rPr lang="en-US" sz="900" spc="-10" dirty="0">
                <a:solidFill>
                  <a:srgbClr val="323537"/>
                </a:solidFill>
                <a:latin typeface="Montserrat"/>
                <a:cs typeface="Montserrat"/>
              </a:rPr>
              <a:t> </a:t>
            </a:r>
            <a:r>
              <a:rPr lang="en-US" sz="900" spc="-25" dirty="0">
                <a:solidFill>
                  <a:srgbClr val="323537"/>
                </a:solidFill>
                <a:latin typeface="Montserrat"/>
                <a:cs typeface="Montserrat"/>
              </a:rPr>
              <a:t>on </a:t>
            </a:r>
            <a:r>
              <a:rPr lang="en-US" sz="900" dirty="0">
                <a:solidFill>
                  <a:srgbClr val="323537"/>
                </a:solidFill>
                <a:latin typeface="Montserrat"/>
                <a:cs typeface="Montserrat"/>
              </a:rPr>
              <a:t>cancellation</a:t>
            </a:r>
            <a:r>
              <a:rPr lang="en-US" sz="900" spc="-20" dirty="0">
                <a:solidFill>
                  <a:srgbClr val="323537"/>
                </a:solidFill>
                <a:latin typeface="Montserrat"/>
                <a:cs typeface="Montserrat"/>
              </a:rPr>
              <a:t> </a:t>
            </a:r>
            <a:r>
              <a:rPr lang="en-US" sz="900" dirty="0">
                <a:solidFill>
                  <a:srgbClr val="323537"/>
                </a:solidFill>
                <a:latin typeface="Montserrat"/>
                <a:cs typeface="Montserrat"/>
              </a:rPr>
              <a:t>will</a:t>
            </a:r>
            <a:r>
              <a:rPr lang="en-US" sz="900" spc="-15" dirty="0">
                <a:solidFill>
                  <a:srgbClr val="323537"/>
                </a:solidFill>
                <a:latin typeface="Montserrat"/>
                <a:cs typeface="Montserrat"/>
              </a:rPr>
              <a:t> </a:t>
            </a:r>
            <a:r>
              <a:rPr lang="en-US" sz="900" dirty="0">
                <a:solidFill>
                  <a:srgbClr val="323537"/>
                </a:solidFill>
                <a:latin typeface="Montserrat"/>
                <a:cs typeface="Montserrat"/>
              </a:rPr>
              <a:t>be</a:t>
            </a:r>
            <a:r>
              <a:rPr lang="en-US" sz="900" spc="-15" dirty="0">
                <a:solidFill>
                  <a:srgbClr val="323537"/>
                </a:solidFill>
                <a:latin typeface="Montserrat"/>
                <a:cs typeface="Montserrat"/>
              </a:rPr>
              <a:t> </a:t>
            </a:r>
            <a:r>
              <a:rPr lang="en-US" sz="900" dirty="0">
                <a:solidFill>
                  <a:srgbClr val="323537"/>
                </a:solidFill>
                <a:latin typeface="Montserrat"/>
                <a:cs typeface="Montserrat"/>
              </a:rPr>
              <a:t>returned</a:t>
            </a:r>
            <a:r>
              <a:rPr lang="en-US" sz="900" spc="-15" dirty="0">
                <a:solidFill>
                  <a:srgbClr val="323537"/>
                </a:solidFill>
                <a:latin typeface="Montserrat"/>
                <a:cs typeface="Montserrat"/>
              </a:rPr>
              <a:t> </a:t>
            </a:r>
            <a:r>
              <a:rPr lang="en-US" sz="900" dirty="0">
                <a:solidFill>
                  <a:srgbClr val="323537"/>
                </a:solidFill>
                <a:latin typeface="Montserrat"/>
                <a:cs typeface="Montserrat"/>
              </a:rPr>
              <a:t>to</a:t>
            </a:r>
            <a:r>
              <a:rPr lang="en-US" sz="900" spc="-20" dirty="0">
                <a:solidFill>
                  <a:srgbClr val="323537"/>
                </a:solidFill>
                <a:latin typeface="Montserrat"/>
                <a:cs typeface="Montserrat"/>
              </a:rPr>
              <a:t> </a:t>
            </a:r>
            <a:r>
              <a:rPr lang="en-US" sz="900" dirty="0">
                <a:solidFill>
                  <a:srgbClr val="323537"/>
                </a:solidFill>
                <a:latin typeface="Montserrat"/>
                <a:cs typeface="Montserrat"/>
              </a:rPr>
              <a:t>you</a:t>
            </a:r>
            <a:r>
              <a:rPr lang="en-US" sz="900" spc="-15" dirty="0">
                <a:solidFill>
                  <a:srgbClr val="323537"/>
                </a:solidFill>
                <a:latin typeface="Montserrat"/>
                <a:cs typeface="Montserrat"/>
              </a:rPr>
              <a:t> </a:t>
            </a:r>
            <a:r>
              <a:rPr lang="en-US" sz="900" dirty="0">
                <a:solidFill>
                  <a:srgbClr val="323537"/>
                </a:solidFill>
                <a:latin typeface="Montserrat"/>
                <a:cs typeface="Montserrat"/>
              </a:rPr>
              <a:t>by</a:t>
            </a:r>
            <a:r>
              <a:rPr lang="en-US" sz="900" spc="-15" dirty="0">
                <a:solidFill>
                  <a:srgbClr val="323537"/>
                </a:solidFill>
                <a:latin typeface="Montserrat"/>
                <a:cs typeface="Montserrat"/>
              </a:rPr>
              <a:t> </a:t>
            </a:r>
            <a:r>
              <a:rPr lang="en-US" sz="900" spc="-10" dirty="0">
                <a:solidFill>
                  <a:srgbClr val="323537"/>
                </a:solidFill>
                <a:latin typeface="Montserrat"/>
                <a:cs typeface="Montserrat"/>
              </a:rPr>
              <a:t>electronic </a:t>
            </a:r>
            <a:r>
              <a:rPr lang="en-US" sz="900" dirty="0">
                <a:solidFill>
                  <a:srgbClr val="323537"/>
                </a:solidFill>
                <a:latin typeface="Montserrat"/>
                <a:cs typeface="Montserrat"/>
              </a:rPr>
              <a:t>transfer</a:t>
            </a:r>
            <a:r>
              <a:rPr lang="en-US" sz="900" spc="-20" dirty="0">
                <a:solidFill>
                  <a:srgbClr val="323537"/>
                </a:solidFill>
                <a:latin typeface="Montserrat"/>
                <a:cs typeface="Montserrat"/>
              </a:rPr>
              <a:t> </a:t>
            </a:r>
            <a:r>
              <a:rPr lang="en-US" sz="900" dirty="0">
                <a:solidFill>
                  <a:srgbClr val="323537"/>
                </a:solidFill>
                <a:latin typeface="Montserrat"/>
                <a:cs typeface="Montserrat"/>
              </a:rPr>
              <a:t>except</a:t>
            </a:r>
            <a:r>
              <a:rPr lang="en-US" sz="900" spc="-15" dirty="0">
                <a:solidFill>
                  <a:srgbClr val="323537"/>
                </a:solidFill>
                <a:latin typeface="Montserrat"/>
                <a:cs typeface="Montserrat"/>
              </a:rPr>
              <a:t> </a:t>
            </a:r>
            <a:r>
              <a:rPr lang="en-US" sz="900" dirty="0">
                <a:solidFill>
                  <a:srgbClr val="323537"/>
                </a:solidFill>
                <a:latin typeface="Montserrat"/>
                <a:cs typeface="Montserrat"/>
              </a:rPr>
              <a:t>where</a:t>
            </a:r>
            <a:r>
              <a:rPr lang="en-US" sz="900" spc="-15" dirty="0">
                <a:solidFill>
                  <a:srgbClr val="323537"/>
                </a:solidFill>
                <a:latin typeface="Montserrat"/>
                <a:cs typeface="Montserrat"/>
              </a:rPr>
              <a:t> </a:t>
            </a:r>
            <a:r>
              <a:rPr lang="en-US" sz="900" dirty="0">
                <a:solidFill>
                  <a:srgbClr val="323537"/>
                </a:solidFill>
                <a:latin typeface="Montserrat"/>
                <a:cs typeface="Montserrat"/>
              </a:rPr>
              <a:t>your</a:t>
            </a:r>
            <a:r>
              <a:rPr lang="en-US" sz="900" spc="-20" dirty="0">
                <a:solidFill>
                  <a:srgbClr val="323537"/>
                </a:solidFill>
                <a:latin typeface="Montserrat"/>
                <a:cs typeface="Montserrat"/>
              </a:rPr>
              <a:t> </a:t>
            </a:r>
            <a:r>
              <a:rPr lang="en-US" sz="900" dirty="0">
                <a:solidFill>
                  <a:srgbClr val="323537"/>
                </a:solidFill>
                <a:latin typeface="Montserrat"/>
                <a:cs typeface="Montserrat"/>
              </a:rPr>
              <a:t>Payment</a:t>
            </a:r>
            <a:r>
              <a:rPr lang="en-US" sz="900" spc="-15" dirty="0">
                <a:solidFill>
                  <a:srgbClr val="323537"/>
                </a:solidFill>
                <a:latin typeface="Montserrat"/>
                <a:cs typeface="Montserrat"/>
              </a:rPr>
              <a:t> </a:t>
            </a:r>
            <a:r>
              <a:rPr lang="en-US" sz="900" dirty="0">
                <a:solidFill>
                  <a:srgbClr val="323537"/>
                </a:solidFill>
                <a:latin typeface="Montserrat"/>
                <a:cs typeface="Montserrat"/>
              </a:rPr>
              <a:t>has</a:t>
            </a:r>
            <a:r>
              <a:rPr lang="en-US" sz="900" spc="-15" dirty="0">
                <a:solidFill>
                  <a:srgbClr val="323537"/>
                </a:solidFill>
                <a:latin typeface="Montserrat"/>
                <a:cs typeface="Montserrat"/>
              </a:rPr>
              <a:t> </a:t>
            </a:r>
            <a:r>
              <a:rPr lang="en-US" sz="900" dirty="0">
                <a:solidFill>
                  <a:srgbClr val="323537"/>
                </a:solidFill>
                <a:latin typeface="Montserrat"/>
                <a:cs typeface="Montserrat"/>
              </a:rPr>
              <a:t>come</a:t>
            </a:r>
            <a:r>
              <a:rPr lang="en-US" sz="900" spc="-15" dirty="0">
                <a:solidFill>
                  <a:srgbClr val="323537"/>
                </a:solidFill>
                <a:latin typeface="Montserrat"/>
                <a:cs typeface="Montserrat"/>
              </a:rPr>
              <a:t> </a:t>
            </a:r>
            <a:r>
              <a:rPr lang="en-US" sz="900" dirty="0">
                <a:solidFill>
                  <a:srgbClr val="323537"/>
                </a:solidFill>
                <a:latin typeface="Montserrat"/>
                <a:cs typeface="Montserrat"/>
              </a:rPr>
              <a:t>as</a:t>
            </a:r>
            <a:r>
              <a:rPr lang="en-US" sz="900" spc="-20" dirty="0">
                <a:solidFill>
                  <a:srgbClr val="323537"/>
                </a:solidFill>
                <a:latin typeface="Montserrat"/>
                <a:cs typeface="Montserrat"/>
              </a:rPr>
              <a:t> </a:t>
            </a:r>
            <a:r>
              <a:rPr lang="en-US" sz="900" spc="-50" dirty="0">
                <a:solidFill>
                  <a:srgbClr val="323537"/>
                </a:solidFill>
                <a:latin typeface="Montserrat"/>
                <a:cs typeface="Montserrat"/>
              </a:rPr>
              <a:t>a</a:t>
            </a:r>
            <a:r>
              <a:rPr lang="en-US" sz="900" dirty="0">
                <a:solidFill>
                  <a:srgbClr val="323537"/>
                </a:solidFill>
                <a:latin typeface="Montserrat"/>
                <a:cs typeface="Montserrat"/>
              </a:rPr>
              <a:t> result</a:t>
            </a:r>
            <a:r>
              <a:rPr lang="en-US" sz="900" spc="-10" dirty="0">
                <a:solidFill>
                  <a:srgbClr val="323537"/>
                </a:solidFill>
                <a:latin typeface="Montserrat"/>
                <a:cs typeface="Montserrat"/>
              </a:rPr>
              <a:t> </a:t>
            </a:r>
            <a:r>
              <a:rPr lang="en-US" sz="900" dirty="0">
                <a:solidFill>
                  <a:srgbClr val="323537"/>
                </a:solidFill>
                <a:latin typeface="Montserrat"/>
                <a:cs typeface="Montserrat"/>
              </a:rPr>
              <a:t>of</a:t>
            </a:r>
            <a:r>
              <a:rPr lang="en-US" sz="900" spc="-5" dirty="0">
                <a:solidFill>
                  <a:srgbClr val="323537"/>
                </a:solidFill>
                <a:latin typeface="Montserrat"/>
                <a:cs typeface="Montserrat"/>
              </a:rPr>
              <a:t> </a:t>
            </a:r>
            <a:r>
              <a:rPr lang="en-US" sz="900" dirty="0">
                <a:solidFill>
                  <a:srgbClr val="323537"/>
                </a:solidFill>
                <a:latin typeface="Montserrat"/>
                <a:cs typeface="Montserrat"/>
              </a:rPr>
              <a:t>an</a:t>
            </a:r>
            <a:r>
              <a:rPr lang="en-US" sz="900" spc="-5" dirty="0">
                <a:solidFill>
                  <a:srgbClr val="323537"/>
                </a:solidFill>
                <a:latin typeface="Montserrat"/>
                <a:cs typeface="Montserrat"/>
              </a:rPr>
              <a:t> </a:t>
            </a:r>
            <a:r>
              <a:rPr lang="en-US" sz="900" dirty="0">
                <a:solidFill>
                  <a:srgbClr val="323537"/>
                </a:solidFill>
                <a:latin typeface="Montserrat"/>
                <a:cs typeface="Montserrat"/>
              </a:rPr>
              <a:t>ISA</a:t>
            </a:r>
            <a:r>
              <a:rPr lang="en-US" sz="900" spc="-10" dirty="0">
                <a:solidFill>
                  <a:srgbClr val="323537"/>
                </a:solidFill>
                <a:latin typeface="Montserrat"/>
                <a:cs typeface="Montserrat"/>
              </a:rPr>
              <a:t> </a:t>
            </a:r>
            <a:r>
              <a:rPr lang="en-US" sz="900" dirty="0">
                <a:solidFill>
                  <a:srgbClr val="323537"/>
                </a:solidFill>
                <a:latin typeface="Montserrat"/>
                <a:cs typeface="Montserrat"/>
              </a:rPr>
              <a:t>transfer,</a:t>
            </a:r>
            <a:r>
              <a:rPr lang="en-US" sz="900" spc="-5" dirty="0">
                <a:solidFill>
                  <a:srgbClr val="323537"/>
                </a:solidFill>
                <a:latin typeface="Montserrat"/>
                <a:cs typeface="Montserrat"/>
              </a:rPr>
              <a:t> </a:t>
            </a:r>
            <a:r>
              <a:rPr lang="en-US" sz="900" dirty="0">
                <a:solidFill>
                  <a:srgbClr val="323537"/>
                </a:solidFill>
                <a:latin typeface="Montserrat"/>
                <a:cs typeface="Montserrat"/>
              </a:rPr>
              <a:t>in</a:t>
            </a:r>
            <a:r>
              <a:rPr lang="en-US" sz="900" spc="-5" dirty="0">
                <a:solidFill>
                  <a:srgbClr val="323537"/>
                </a:solidFill>
                <a:latin typeface="Montserrat"/>
                <a:cs typeface="Montserrat"/>
              </a:rPr>
              <a:t> </a:t>
            </a:r>
            <a:r>
              <a:rPr lang="en-US" sz="900" dirty="0">
                <a:solidFill>
                  <a:srgbClr val="323537"/>
                </a:solidFill>
                <a:latin typeface="Montserrat"/>
                <a:cs typeface="Montserrat"/>
              </a:rPr>
              <a:t>such</a:t>
            </a:r>
            <a:r>
              <a:rPr lang="en-US" sz="900" spc="-5" dirty="0">
                <a:solidFill>
                  <a:srgbClr val="323537"/>
                </a:solidFill>
                <a:latin typeface="Montserrat"/>
                <a:cs typeface="Montserrat"/>
              </a:rPr>
              <a:t> </a:t>
            </a:r>
            <a:r>
              <a:rPr lang="en-US" sz="900" dirty="0">
                <a:solidFill>
                  <a:srgbClr val="323537"/>
                </a:solidFill>
                <a:latin typeface="Montserrat"/>
                <a:cs typeface="Montserrat"/>
              </a:rPr>
              <a:t>cases</a:t>
            </a:r>
            <a:r>
              <a:rPr lang="en-US" sz="900" spc="-10" dirty="0">
                <a:solidFill>
                  <a:srgbClr val="323537"/>
                </a:solidFill>
                <a:latin typeface="Montserrat"/>
                <a:cs typeface="Montserrat"/>
              </a:rPr>
              <a:t> </a:t>
            </a:r>
            <a:r>
              <a:rPr lang="en-US" sz="900" dirty="0">
                <a:solidFill>
                  <a:srgbClr val="323537"/>
                </a:solidFill>
                <a:latin typeface="Montserrat"/>
                <a:cs typeface="Montserrat"/>
              </a:rPr>
              <a:t>the</a:t>
            </a:r>
            <a:r>
              <a:rPr lang="en-US" sz="900" spc="-5" dirty="0">
                <a:solidFill>
                  <a:srgbClr val="323537"/>
                </a:solidFill>
                <a:latin typeface="Montserrat"/>
                <a:cs typeface="Montserrat"/>
              </a:rPr>
              <a:t> </a:t>
            </a:r>
            <a:r>
              <a:rPr lang="en-US" sz="900" dirty="0">
                <a:solidFill>
                  <a:srgbClr val="323537"/>
                </a:solidFill>
                <a:latin typeface="Montserrat"/>
                <a:cs typeface="Montserrat"/>
              </a:rPr>
              <a:t>monies</a:t>
            </a:r>
            <a:r>
              <a:rPr lang="en-US" sz="900" spc="-5" dirty="0">
                <a:solidFill>
                  <a:srgbClr val="323537"/>
                </a:solidFill>
                <a:latin typeface="Montserrat"/>
                <a:cs typeface="Montserrat"/>
              </a:rPr>
              <a:t> </a:t>
            </a:r>
            <a:r>
              <a:rPr lang="en-US" sz="900" spc="-20" dirty="0">
                <a:solidFill>
                  <a:srgbClr val="323537"/>
                </a:solidFill>
                <a:latin typeface="Montserrat"/>
                <a:cs typeface="Montserrat"/>
              </a:rPr>
              <a:t>will </a:t>
            </a:r>
            <a:r>
              <a:rPr lang="en-US" sz="900" dirty="0">
                <a:solidFill>
                  <a:srgbClr val="323537"/>
                </a:solidFill>
                <a:latin typeface="Montserrat"/>
                <a:cs typeface="Montserrat"/>
              </a:rPr>
              <a:t>be</a:t>
            </a:r>
            <a:r>
              <a:rPr lang="en-US" sz="900" spc="-10" dirty="0">
                <a:solidFill>
                  <a:srgbClr val="323537"/>
                </a:solidFill>
                <a:latin typeface="Montserrat"/>
                <a:cs typeface="Montserrat"/>
              </a:rPr>
              <a:t> </a:t>
            </a:r>
            <a:r>
              <a:rPr lang="en-US" sz="900" dirty="0">
                <a:solidFill>
                  <a:srgbClr val="323537"/>
                </a:solidFill>
                <a:latin typeface="Montserrat"/>
                <a:cs typeface="Montserrat"/>
              </a:rPr>
              <a:t>retained</a:t>
            </a:r>
            <a:r>
              <a:rPr lang="en-US" sz="900" spc="-10" dirty="0">
                <a:solidFill>
                  <a:srgbClr val="323537"/>
                </a:solidFill>
                <a:latin typeface="Montserrat"/>
                <a:cs typeface="Montserrat"/>
              </a:rPr>
              <a:t> </a:t>
            </a:r>
            <a:r>
              <a:rPr lang="en-US" sz="900" dirty="0">
                <a:solidFill>
                  <a:srgbClr val="323537"/>
                </a:solidFill>
                <a:latin typeface="Montserrat"/>
                <a:cs typeface="Montserrat"/>
              </a:rPr>
              <a:t>in</a:t>
            </a:r>
            <a:r>
              <a:rPr lang="en-US" sz="900" spc="-10" dirty="0">
                <a:solidFill>
                  <a:srgbClr val="323537"/>
                </a:solidFill>
                <a:latin typeface="Montserrat"/>
                <a:cs typeface="Montserrat"/>
              </a:rPr>
              <a:t> </a:t>
            </a:r>
            <a:r>
              <a:rPr lang="en-US" sz="900" dirty="0">
                <a:solidFill>
                  <a:srgbClr val="323537"/>
                </a:solidFill>
                <a:latin typeface="Montserrat"/>
                <a:cs typeface="Montserrat"/>
              </a:rPr>
              <a:t>your</a:t>
            </a:r>
            <a:r>
              <a:rPr lang="en-US" sz="900" spc="-5" dirty="0">
                <a:solidFill>
                  <a:srgbClr val="323537"/>
                </a:solidFill>
                <a:latin typeface="Montserrat"/>
                <a:cs typeface="Montserrat"/>
              </a:rPr>
              <a:t> </a:t>
            </a:r>
            <a:r>
              <a:rPr lang="en-US" sz="900" spc="-20" dirty="0">
                <a:solidFill>
                  <a:srgbClr val="323537"/>
                </a:solidFill>
                <a:latin typeface="Montserrat"/>
                <a:cs typeface="Montserrat"/>
              </a:rPr>
              <a:t>ISA.</a:t>
            </a:r>
          </a:p>
          <a:p>
            <a:pPr marL="240665" marR="261620" indent="-228600">
              <a:lnSpc>
                <a:spcPct val="100000"/>
              </a:lnSpc>
              <a:spcBef>
                <a:spcPts val="850"/>
              </a:spcBef>
              <a:buClr>
                <a:srgbClr val="3E8B73"/>
              </a:buClr>
              <a:buFont typeface="+mj-lt"/>
              <a:buAutoNum type="alphaLcPeriod"/>
              <a:tabLst>
                <a:tab pos="228600" algn="l"/>
              </a:tabLst>
            </a:pPr>
            <a:r>
              <a:rPr lang="en-GB" sz="900" dirty="0">
                <a:solidFill>
                  <a:srgbClr val="323537"/>
                </a:solidFill>
                <a:latin typeface="Montserrat"/>
              </a:rPr>
              <a:t>If you decide to cancel your investment into the Plan, you will need to discuss reclaiming any Adviser Fee that you instructed us to pay, with your adviser. Neither the Plan Administrator nor Plan Manager are responsible for reclaiming or refunding this to you, after it has been paid to your adviser. </a:t>
            </a:r>
            <a:endParaRPr lang="en-US" sz="900" dirty="0">
              <a:solidFill>
                <a:srgbClr val="323537"/>
              </a:solidFill>
              <a:latin typeface="Montserrat"/>
            </a:endParaRPr>
          </a:p>
        </p:txBody>
      </p:sp>
      <p:sp>
        <p:nvSpPr>
          <p:cNvPr id="4" name="object 4"/>
          <p:cNvSpPr txBox="1"/>
          <p:nvPr/>
        </p:nvSpPr>
        <p:spPr>
          <a:xfrm>
            <a:off x="375875" y="6743272"/>
            <a:ext cx="3342640" cy="3380413"/>
          </a:xfrm>
          <a:prstGeom prst="rect">
            <a:avLst/>
          </a:prstGeom>
        </p:spPr>
        <p:txBody>
          <a:bodyPr vert="horz" wrap="square" lIns="0" tIns="12700" rIns="0" bIns="0" rtlCol="0">
            <a:spAutoFit/>
          </a:bodyPr>
          <a:lstStyle/>
          <a:p>
            <a:pPr marL="12700">
              <a:lnSpc>
                <a:spcPct val="100000"/>
              </a:lnSpc>
              <a:spcBef>
                <a:spcPts val="100"/>
              </a:spcBef>
              <a:tabLst>
                <a:tab pos="226695" algn="l"/>
              </a:tabLst>
            </a:pPr>
            <a:r>
              <a:rPr lang="en-US" sz="1100" b="1" dirty="0">
                <a:solidFill>
                  <a:srgbClr val="3E8B73"/>
                </a:solidFill>
                <a:latin typeface="Montserrat SemiBold"/>
                <a:cs typeface="Montserrat SemiBold"/>
              </a:rPr>
              <a:t>6.   Plans and how they are held </a:t>
            </a:r>
          </a:p>
          <a:p>
            <a:pPr marL="241300" indent="-228600">
              <a:lnSpc>
                <a:spcPct val="100000"/>
              </a:lnSpc>
              <a:spcBef>
                <a:spcPts val="100"/>
              </a:spcBef>
              <a:buClr>
                <a:srgbClr val="3E8C74"/>
              </a:buClr>
              <a:buFont typeface="+mj-lt"/>
              <a:buAutoNum type="alphaLcPeriod"/>
              <a:tabLst>
                <a:tab pos="226695" algn="l"/>
              </a:tabLst>
            </a:pPr>
            <a:r>
              <a:rPr lang="en-US" sz="900" spc="-10" dirty="0">
                <a:solidFill>
                  <a:srgbClr val="323537"/>
                </a:solidFill>
                <a:latin typeface="Montserrat"/>
                <a:cs typeface="Montserrat"/>
              </a:rPr>
              <a:t>Your</a:t>
            </a:r>
            <a:r>
              <a:rPr lang="en-US" sz="900" spc="-15" dirty="0">
                <a:solidFill>
                  <a:srgbClr val="323537"/>
                </a:solidFill>
                <a:latin typeface="Montserrat"/>
                <a:cs typeface="Montserrat"/>
              </a:rPr>
              <a:t> </a:t>
            </a:r>
            <a:r>
              <a:rPr lang="en-US" sz="900" dirty="0">
                <a:solidFill>
                  <a:srgbClr val="323537"/>
                </a:solidFill>
                <a:latin typeface="Montserrat"/>
                <a:cs typeface="Montserrat"/>
              </a:rPr>
              <a:t>money</a:t>
            </a:r>
            <a:r>
              <a:rPr lang="en-US" sz="900" spc="-10" dirty="0">
                <a:solidFill>
                  <a:srgbClr val="323537"/>
                </a:solidFill>
                <a:latin typeface="Montserrat"/>
                <a:cs typeface="Montserrat"/>
              </a:rPr>
              <a:t> </a:t>
            </a:r>
            <a:r>
              <a:rPr lang="en-US" sz="900" dirty="0">
                <a:solidFill>
                  <a:srgbClr val="323537"/>
                </a:solidFill>
                <a:latin typeface="Montserrat"/>
                <a:cs typeface="Montserrat"/>
              </a:rPr>
              <a:t>will</a:t>
            </a:r>
            <a:r>
              <a:rPr lang="en-US" sz="900" spc="-10" dirty="0">
                <a:solidFill>
                  <a:srgbClr val="323537"/>
                </a:solidFill>
                <a:latin typeface="Montserrat"/>
                <a:cs typeface="Montserrat"/>
              </a:rPr>
              <a:t> </a:t>
            </a:r>
            <a:r>
              <a:rPr lang="en-US" sz="900" dirty="0">
                <a:solidFill>
                  <a:srgbClr val="323537"/>
                </a:solidFill>
                <a:latin typeface="Montserrat"/>
                <a:cs typeface="Montserrat"/>
              </a:rPr>
              <a:t>be</a:t>
            </a:r>
            <a:r>
              <a:rPr lang="en-US" sz="900" spc="-10" dirty="0">
                <a:solidFill>
                  <a:srgbClr val="323537"/>
                </a:solidFill>
                <a:latin typeface="Montserrat"/>
                <a:cs typeface="Montserrat"/>
              </a:rPr>
              <a:t> </a:t>
            </a:r>
            <a:r>
              <a:rPr lang="en-US" sz="900" dirty="0">
                <a:solidFill>
                  <a:srgbClr val="323537"/>
                </a:solidFill>
                <a:latin typeface="Montserrat"/>
                <a:cs typeface="Montserrat"/>
              </a:rPr>
              <a:t>administered</a:t>
            </a:r>
            <a:r>
              <a:rPr lang="en-US" sz="900" spc="-15" dirty="0">
                <a:solidFill>
                  <a:srgbClr val="323537"/>
                </a:solidFill>
                <a:latin typeface="Montserrat"/>
                <a:cs typeface="Montserrat"/>
              </a:rPr>
              <a:t> </a:t>
            </a:r>
            <a:r>
              <a:rPr lang="en-US" sz="900" dirty="0">
                <a:solidFill>
                  <a:srgbClr val="323537"/>
                </a:solidFill>
                <a:latin typeface="Montserrat"/>
                <a:cs typeface="Montserrat"/>
              </a:rPr>
              <a:t>by</a:t>
            </a:r>
            <a:r>
              <a:rPr lang="en-US" sz="900" spc="-10" dirty="0">
                <a:solidFill>
                  <a:srgbClr val="323537"/>
                </a:solidFill>
                <a:latin typeface="Montserrat"/>
                <a:cs typeface="Montserrat"/>
              </a:rPr>
              <a:t> </a:t>
            </a:r>
            <a:r>
              <a:rPr lang="en-US" sz="900" dirty="0">
                <a:solidFill>
                  <a:srgbClr val="323537"/>
                </a:solidFill>
                <a:latin typeface="Montserrat"/>
                <a:cs typeface="Montserrat"/>
              </a:rPr>
              <a:t>the</a:t>
            </a:r>
            <a:r>
              <a:rPr lang="en-US" sz="900" spc="-10" dirty="0">
                <a:solidFill>
                  <a:srgbClr val="323537"/>
                </a:solidFill>
                <a:latin typeface="Montserrat"/>
                <a:cs typeface="Montserrat"/>
              </a:rPr>
              <a:t> Administrator </a:t>
            </a:r>
            <a:r>
              <a:rPr lang="en-US" sz="900" dirty="0">
                <a:solidFill>
                  <a:srgbClr val="323537"/>
                </a:solidFill>
                <a:latin typeface="Montserrat"/>
                <a:cs typeface="Montserrat"/>
              </a:rPr>
              <a:t>and</a:t>
            </a:r>
            <a:r>
              <a:rPr lang="en-US" sz="900" spc="-10" dirty="0">
                <a:solidFill>
                  <a:srgbClr val="323537"/>
                </a:solidFill>
                <a:latin typeface="Montserrat"/>
                <a:cs typeface="Montserrat"/>
              </a:rPr>
              <a:t> </a:t>
            </a:r>
            <a:r>
              <a:rPr lang="en-US" sz="900" dirty="0">
                <a:solidFill>
                  <a:srgbClr val="323537"/>
                </a:solidFill>
                <a:latin typeface="Montserrat"/>
                <a:cs typeface="Montserrat"/>
              </a:rPr>
              <a:t>Custodian</a:t>
            </a:r>
            <a:r>
              <a:rPr lang="en-US" sz="900" spc="-5" dirty="0">
                <a:solidFill>
                  <a:srgbClr val="323537"/>
                </a:solidFill>
                <a:latin typeface="Montserrat"/>
                <a:cs typeface="Montserrat"/>
              </a:rPr>
              <a:t> </a:t>
            </a:r>
            <a:r>
              <a:rPr lang="en-US" sz="900" dirty="0">
                <a:solidFill>
                  <a:srgbClr val="323537"/>
                </a:solidFill>
                <a:latin typeface="Montserrat"/>
                <a:cs typeface="Montserrat"/>
              </a:rPr>
              <a:t>of</a:t>
            </a:r>
            <a:r>
              <a:rPr lang="en-US" sz="900" spc="-5" dirty="0">
                <a:solidFill>
                  <a:srgbClr val="323537"/>
                </a:solidFill>
                <a:latin typeface="Montserrat"/>
                <a:cs typeface="Montserrat"/>
              </a:rPr>
              <a:t> </a:t>
            </a:r>
            <a:r>
              <a:rPr lang="en-US" sz="900" dirty="0">
                <a:solidFill>
                  <a:srgbClr val="323537"/>
                </a:solidFill>
                <a:latin typeface="Montserrat"/>
                <a:cs typeface="Montserrat"/>
              </a:rPr>
              <a:t>the</a:t>
            </a:r>
            <a:r>
              <a:rPr lang="en-US" sz="900" spc="-5" dirty="0">
                <a:solidFill>
                  <a:srgbClr val="323537"/>
                </a:solidFill>
                <a:latin typeface="Montserrat"/>
                <a:cs typeface="Montserrat"/>
              </a:rPr>
              <a:t> </a:t>
            </a:r>
            <a:r>
              <a:rPr lang="en-US" sz="900" dirty="0">
                <a:solidFill>
                  <a:srgbClr val="323537"/>
                </a:solidFill>
                <a:latin typeface="Montserrat"/>
                <a:cs typeface="Montserrat"/>
              </a:rPr>
              <a:t>Plan,</a:t>
            </a:r>
            <a:r>
              <a:rPr lang="en-US" sz="900" spc="-5" dirty="0">
                <a:solidFill>
                  <a:srgbClr val="323537"/>
                </a:solidFill>
                <a:latin typeface="Montserrat"/>
                <a:cs typeface="Montserrat"/>
              </a:rPr>
              <a:t> </a:t>
            </a:r>
            <a:r>
              <a:rPr lang="en-US" sz="900" dirty="0">
                <a:solidFill>
                  <a:srgbClr val="323537"/>
                </a:solidFill>
                <a:latin typeface="Montserrat"/>
                <a:cs typeface="Montserrat"/>
              </a:rPr>
              <a:t>James</a:t>
            </a:r>
            <a:r>
              <a:rPr lang="en-US" sz="900" spc="-5" dirty="0">
                <a:solidFill>
                  <a:srgbClr val="323537"/>
                </a:solidFill>
                <a:latin typeface="Montserrat"/>
                <a:cs typeface="Montserrat"/>
              </a:rPr>
              <a:t> </a:t>
            </a:r>
            <a:r>
              <a:rPr lang="en-US" sz="900" spc="-10" dirty="0">
                <a:solidFill>
                  <a:srgbClr val="323537"/>
                </a:solidFill>
                <a:latin typeface="Montserrat"/>
                <a:cs typeface="Montserrat"/>
              </a:rPr>
              <a:t>Brearley.</a:t>
            </a:r>
            <a:r>
              <a:rPr lang="en-US" sz="900" spc="-5" dirty="0">
                <a:solidFill>
                  <a:srgbClr val="323537"/>
                </a:solidFill>
                <a:latin typeface="Montserrat"/>
                <a:cs typeface="Montserrat"/>
              </a:rPr>
              <a:t> </a:t>
            </a:r>
            <a:r>
              <a:rPr lang="en-US" sz="900" spc="-20" dirty="0">
                <a:solidFill>
                  <a:srgbClr val="323537"/>
                </a:solidFill>
                <a:latin typeface="Montserrat"/>
                <a:cs typeface="Montserrat"/>
              </a:rPr>
              <a:t>Once</a:t>
            </a:r>
            <a:r>
              <a:rPr lang="en-US" sz="900" spc="-20" dirty="0">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subscribe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when</a:t>
            </a:r>
            <a:r>
              <a:rPr sz="900" spc="-5"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matures,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administer</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under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Financial</a:t>
            </a:r>
            <a:r>
              <a:rPr sz="900" spc="-25" dirty="0">
                <a:solidFill>
                  <a:srgbClr val="323537"/>
                </a:solidFill>
                <a:latin typeface="Montserrat"/>
                <a:cs typeface="Montserrat"/>
              </a:rPr>
              <a:t> </a:t>
            </a:r>
            <a:r>
              <a:rPr sz="900" dirty="0">
                <a:solidFill>
                  <a:srgbClr val="323537"/>
                </a:solidFill>
                <a:latin typeface="Montserrat"/>
                <a:cs typeface="Montserrat"/>
              </a:rPr>
              <a:t>Conduct</a:t>
            </a:r>
            <a:r>
              <a:rPr sz="900" spc="-25" dirty="0">
                <a:solidFill>
                  <a:srgbClr val="323537"/>
                </a:solidFill>
                <a:latin typeface="Montserrat"/>
                <a:cs typeface="Montserrat"/>
              </a:rPr>
              <a:t> </a:t>
            </a:r>
            <a:r>
              <a:rPr sz="900" dirty="0">
                <a:solidFill>
                  <a:srgbClr val="323537"/>
                </a:solidFill>
                <a:latin typeface="Montserrat"/>
                <a:cs typeface="Montserrat"/>
              </a:rPr>
              <a:t>Authority’s</a:t>
            </a:r>
            <a:r>
              <a:rPr sz="900" spc="-25" dirty="0">
                <a:solidFill>
                  <a:srgbClr val="323537"/>
                </a:solidFill>
                <a:latin typeface="Montserrat"/>
                <a:cs typeface="Montserrat"/>
              </a:rPr>
              <a:t> </a:t>
            </a:r>
            <a:r>
              <a:rPr sz="900" dirty="0">
                <a:solidFill>
                  <a:srgbClr val="323537"/>
                </a:solidFill>
                <a:latin typeface="Montserrat"/>
                <a:cs typeface="Montserrat"/>
              </a:rPr>
              <a:t>client</a:t>
            </a:r>
            <a:r>
              <a:rPr sz="900" spc="-25" dirty="0">
                <a:solidFill>
                  <a:srgbClr val="323537"/>
                </a:solidFill>
                <a:latin typeface="Montserrat"/>
                <a:cs typeface="Montserrat"/>
              </a:rPr>
              <a:t> </a:t>
            </a:r>
            <a:r>
              <a:rPr sz="900" spc="-20" dirty="0">
                <a:solidFill>
                  <a:srgbClr val="323537"/>
                </a:solidFill>
                <a:latin typeface="Montserrat"/>
                <a:cs typeface="Montserrat"/>
              </a:rPr>
              <a:t>money </a:t>
            </a:r>
            <a:r>
              <a:rPr sz="900" dirty="0">
                <a:solidFill>
                  <a:srgbClr val="323537"/>
                </a:solidFill>
                <a:latin typeface="Montserrat"/>
                <a:cs typeface="Montserrat"/>
              </a:rPr>
              <a:t>rules.</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a:t>
            </a:r>
            <a:r>
              <a:rPr sz="900" dirty="0">
                <a:solidFill>
                  <a:srgbClr val="323537"/>
                </a:solidFill>
                <a:latin typeface="Montserrat"/>
                <a:cs typeface="Montserrat"/>
              </a:rPr>
              <a:t>rules</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trust</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&amp;</a:t>
            </a:r>
            <a:r>
              <a:rPr sz="900" spc="-15" dirty="0">
                <a:solidFill>
                  <a:srgbClr val="323537"/>
                </a:solidFill>
                <a:latin typeface="Montserrat"/>
                <a:cs typeface="Montserrat"/>
              </a:rPr>
              <a:t> </a:t>
            </a:r>
            <a:r>
              <a:rPr sz="900" dirty="0">
                <a:solidFill>
                  <a:srgbClr val="323537"/>
                </a:solidFill>
                <a:latin typeface="Montserrat"/>
                <a:cs typeface="Montserrat"/>
              </a:rPr>
              <a:t>Sons</a:t>
            </a:r>
            <a:r>
              <a:rPr sz="900" spc="-10" dirty="0">
                <a:solidFill>
                  <a:srgbClr val="323537"/>
                </a:solidFill>
                <a:latin typeface="Montserrat"/>
                <a:cs typeface="Montserrat"/>
              </a:rPr>
              <a:t> </a:t>
            </a:r>
            <a:r>
              <a:rPr sz="900" dirty="0">
                <a:solidFill>
                  <a:srgbClr val="323537"/>
                </a:solidFill>
                <a:latin typeface="Montserrat"/>
                <a:cs typeface="Montserrat"/>
              </a:rPr>
              <a:t>Ltd.</a:t>
            </a:r>
            <a:r>
              <a:rPr sz="900" spc="-10" dirty="0">
                <a:solidFill>
                  <a:srgbClr val="323537"/>
                </a:solidFill>
                <a:latin typeface="Montserrat"/>
                <a:cs typeface="Montserrat"/>
              </a:rPr>
              <a:t> </a:t>
            </a:r>
            <a:r>
              <a:rPr sz="900" spc="-25" dirty="0">
                <a:solidFill>
                  <a:srgbClr val="323537"/>
                </a:solidFill>
                <a:latin typeface="Montserrat"/>
                <a:cs typeface="Montserrat"/>
              </a:rPr>
              <a:t>You</a:t>
            </a:r>
            <a:r>
              <a:rPr lang="en-US" sz="900" spc="-25" dirty="0">
                <a:latin typeface="Montserrat"/>
                <a:cs typeface="Montserrat"/>
              </a:rPr>
              <a:t> </a:t>
            </a:r>
            <a:r>
              <a:rPr sz="900" dirty="0">
                <a:solidFill>
                  <a:srgbClr val="323537"/>
                </a:solidFill>
                <a:latin typeface="Montserrat"/>
                <a:cs typeface="Montserrat"/>
              </a:rPr>
              <a:t>remain the beneficial owner of your money and </a:t>
            </a:r>
            <a:r>
              <a:rPr sz="900" spc="-25" dirty="0">
                <a:solidFill>
                  <a:srgbClr val="323537"/>
                </a:solidFill>
                <a:latin typeface="Montserrat"/>
                <a:cs typeface="Montserrat"/>
              </a:rPr>
              <a:t>the </a:t>
            </a:r>
            <a:r>
              <a:rPr sz="900" dirty="0">
                <a:solidFill>
                  <a:srgbClr val="323537"/>
                </a:solidFill>
                <a:latin typeface="Montserrat"/>
                <a:cs typeface="Montserrat"/>
              </a:rPr>
              <a:t>interest</a:t>
            </a:r>
            <a:r>
              <a:rPr sz="900" spc="-20" dirty="0">
                <a:solidFill>
                  <a:srgbClr val="323537"/>
                </a:solidFill>
                <a:latin typeface="Montserrat"/>
                <a:cs typeface="Montserrat"/>
              </a:rPr>
              <a:t> </a:t>
            </a:r>
            <a:r>
              <a:rPr sz="900" dirty="0">
                <a:solidFill>
                  <a:srgbClr val="323537"/>
                </a:solidFill>
                <a:latin typeface="Montserrat"/>
                <a:cs typeface="Montserrat"/>
              </a:rPr>
              <a:t>it</a:t>
            </a:r>
            <a:r>
              <a:rPr sz="900" spc="-15" dirty="0">
                <a:solidFill>
                  <a:srgbClr val="323537"/>
                </a:solidFill>
                <a:latin typeface="Montserrat"/>
                <a:cs typeface="Montserrat"/>
              </a:rPr>
              <a:t> </a:t>
            </a:r>
            <a:r>
              <a:rPr sz="900" dirty="0">
                <a:solidFill>
                  <a:srgbClr val="323537"/>
                </a:solidFill>
                <a:latin typeface="Montserrat"/>
                <a:cs typeface="Montserrat"/>
              </a:rPr>
              <a:t>accrues,</a:t>
            </a:r>
            <a:r>
              <a:rPr sz="900" spc="-15" dirty="0">
                <a:solidFill>
                  <a:srgbClr val="323537"/>
                </a:solidFill>
                <a:latin typeface="Montserrat"/>
                <a:cs typeface="Montserrat"/>
              </a:rPr>
              <a:t> </a:t>
            </a:r>
            <a:r>
              <a:rPr sz="900" dirty="0">
                <a:solidFill>
                  <a:srgbClr val="323537"/>
                </a:solidFill>
                <a:latin typeface="Montserrat"/>
                <a:cs typeface="Montserrat"/>
              </a:rPr>
              <a:t>even</a:t>
            </a:r>
            <a:r>
              <a:rPr sz="900" spc="-15" dirty="0">
                <a:solidFill>
                  <a:srgbClr val="323537"/>
                </a:solidFill>
                <a:latin typeface="Montserrat"/>
                <a:cs typeface="Montserrat"/>
              </a:rPr>
              <a:t> </a:t>
            </a:r>
            <a:r>
              <a:rPr sz="900" dirty="0">
                <a:solidFill>
                  <a:srgbClr val="323537"/>
                </a:solidFill>
                <a:latin typeface="Montserrat"/>
                <a:cs typeface="Montserrat"/>
              </a:rPr>
              <a:t>though</a:t>
            </a:r>
            <a:r>
              <a:rPr sz="900" spc="-15" dirty="0">
                <a:solidFill>
                  <a:srgbClr val="323537"/>
                </a:solidFill>
                <a:latin typeface="Montserrat"/>
                <a:cs typeface="Montserrat"/>
              </a:rPr>
              <a:t>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20" dirty="0">
                <a:solidFill>
                  <a:srgbClr val="323537"/>
                </a:solidFill>
                <a:latin typeface="Montserrat"/>
                <a:cs typeface="Montserrat"/>
              </a:rPr>
              <a:t> </a:t>
            </a:r>
            <a:r>
              <a:rPr sz="900" spc="-25" dirty="0">
                <a:solidFill>
                  <a:srgbClr val="323537"/>
                </a:solidFill>
                <a:latin typeface="Montserrat"/>
                <a:cs typeface="Montserrat"/>
              </a:rPr>
              <a:t>are </a:t>
            </a:r>
            <a:r>
              <a:rPr sz="900" dirty="0">
                <a:solidFill>
                  <a:srgbClr val="323537"/>
                </a:solidFill>
                <a:latin typeface="Montserrat"/>
                <a:cs typeface="Montserrat"/>
              </a:rPr>
              <a:t>administering</a:t>
            </a:r>
            <a:r>
              <a:rPr sz="900" spc="5"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purposes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fulfilling</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Plan. </a:t>
            </a:r>
            <a:r>
              <a:rPr sz="900" dirty="0">
                <a:solidFill>
                  <a:srgbClr val="323537"/>
                </a:solidFill>
                <a:latin typeface="Montserrat"/>
                <a:cs typeface="Montserrat"/>
              </a:rPr>
              <a:t>Before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starts,</a:t>
            </a:r>
            <a:r>
              <a:rPr sz="900" spc="-5" dirty="0">
                <a:solidFill>
                  <a:srgbClr val="323537"/>
                </a:solidFill>
                <a:latin typeface="Montserrat"/>
                <a:cs typeface="Montserrat"/>
              </a:rPr>
              <a:t> </a:t>
            </a:r>
            <a:r>
              <a:rPr sz="900" dirty="0">
                <a:solidFill>
                  <a:srgbClr val="323537"/>
                </a:solidFill>
                <a:latin typeface="Montserrat"/>
                <a:cs typeface="Montserrat"/>
              </a:rPr>
              <a:t>during</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offer</a:t>
            </a:r>
            <a:r>
              <a:rPr sz="900" spc="-5" dirty="0">
                <a:solidFill>
                  <a:srgbClr val="323537"/>
                </a:solidFill>
                <a:latin typeface="Montserrat"/>
                <a:cs typeface="Montserrat"/>
              </a:rPr>
              <a:t> </a:t>
            </a:r>
            <a:r>
              <a:rPr sz="900" dirty="0">
                <a:solidFill>
                  <a:srgbClr val="323537"/>
                </a:solidFill>
                <a:latin typeface="Montserrat"/>
                <a:cs typeface="Montserrat"/>
              </a:rPr>
              <a:t>period</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25" dirty="0">
                <a:solidFill>
                  <a:srgbClr val="323537"/>
                </a:solidFill>
                <a:latin typeface="Montserrat"/>
                <a:cs typeface="Montserrat"/>
              </a:rPr>
              <a:t>up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settlement</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held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one</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more financial</a:t>
            </a:r>
            <a:r>
              <a:rPr sz="900" spc="5" dirty="0">
                <a:solidFill>
                  <a:srgbClr val="323537"/>
                </a:solidFill>
                <a:latin typeface="Montserrat"/>
                <a:cs typeface="Montserrat"/>
              </a:rPr>
              <a:t> </a:t>
            </a:r>
            <a:r>
              <a:rPr sz="900" dirty="0">
                <a:solidFill>
                  <a:srgbClr val="323537"/>
                </a:solidFill>
                <a:latin typeface="Montserrat"/>
                <a:cs typeface="Montserrat"/>
              </a:rPr>
              <a:t>institutions/banks</a:t>
            </a:r>
            <a:r>
              <a:rPr sz="900" spc="5" dirty="0">
                <a:solidFill>
                  <a:srgbClr val="323537"/>
                </a:solidFill>
                <a:latin typeface="Montserrat"/>
                <a:cs typeface="Montserrat"/>
              </a:rPr>
              <a:t> </a:t>
            </a:r>
            <a:r>
              <a:rPr sz="900" dirty="0">
                <a:solidFill>
                  <a:srgbClr val="323537"/>
                </a:solidFill>
                <a:latin typeface="Montserrat"/>
                <a:cs typeface="Montserrat"/>
              </a:rPr>
              <a:t>assessed by</a:t>
            </a:r>
            <a:r>
              <a:rPr sz="900" spc="5" dirty="0">
                <a:solidFill>
                  <a:srgbClr val="323537"/>
                </a:solidFill>
                <a:latin typeface="Montserrat"/>
                <a:cs typeface="Montserrat"/>
              </a:rPr>
              <a:t> </a:t>
            </a:r>
            <a:r>
              <a:rPr sz="900" spc="-20" dirty="0">
                <a:solidFill>
                  <a:srgbClr val="323537"/>
                </a:solidFill>
                <a:latin typeface="Montserrat"/>
                <a:cs typeface="Montserrat"/>
              </a:rPr>
              <a:t>James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being</a:t>
            </a:r>
            <a:r>
              <a:rPr sz="900" spc="-10" dirty="0">
                <a:solidFill>
                  <a:srgbClr val="323537"/>
                </a:solidFill>
                <a:latin typeface="Montserrat"/>
                <a:cs typeface="Montserrat"/>
              </a:rPr>
              <a:t> </a:t>
            </a:r>
            <a:r>
              <a:rPr sz="900" dirty="0">
                <a:solidFill>
                  <a:srgbClr val="323537"/>
                </a:solidFill>
                <a:latin typeface="Montserrat"/>
                <a:cs typeface="Montserrat"/>
              </a:rPr>
              <a:t>suitable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purpose.</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start</a:t>
            </a:r>
            <a:r>
              <a:rPr sz="900" spc="-5"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Initial</a:t>
            </a:r>
            <a:r>
              <a:rPr sz="900" spc="-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passed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James </a:t>
            </a:r>
            <a:r>
              <a:rPr sz="900" dirty="0">
                <a:solidFill>
                  <a:srgbClr val="323537"/>
                </a:solidFill>
                <a:latin typeface="Montserrat"/>
                <a:cs typeface="Montserrat"/>
              </a:rPr>
              <a:t>Brearley to the</a:t>
            </a:r>
            <a:r>
              <a:rPr sz="900" spc="5" dirty="0">
                <a:solidFill>
                  <a:srgbClr val="323537"/>
                </a:solidFill>
                <a:latin typeface="Montserrat"/>
                <a:cs typeface="Montserrat"/>
              </a:rPr>
              <a:t> </a:t>
            </a:r>
            <a:r>
              <a:rPr sz="900" dirty="0">
                <a:solidFill>
                  <a:srgbClr val="323537"/>
                </a:solidFill>
                <a:latin typeface="Montserrat"/>
                <a:cs typeface="Montserrat"/>
              </a:rPr>
              <a:t>Issuer specified in</a:t>
            </a:r>
            <a:r>
              <a:rPr sz="900" spc="5" dirty="0">
                <a:solidFill>
                  <a:srgbClr val="323537"/>
                </a:solidFill>
                <a:latin typeface="Montserrat"/>
                <a:cs typeface="Montserrat"/>
              </a:rPr>
              <a:t> </a:t>
            </a:r>
            <a:r>
              <a:rPr sz="900" dirty="0">
                <a:solidFill>
                  <a:srgbClr val="323537"/>
                </a:solidFill>
                <a:latin typeface="Montserrat"/>
                <a:cs typeface="Montserrat"/>
              </a:rPr>
              <a:t>the Plan. </a:t>
            </a:r>
            <a:r>
              <a:rPr sz="900" spc="-20" dirty="0">
                <a:solidFill>
                  <a:srgbClr val="323537"/>
                </a:solidFill>
                <a:latin typeface="Montserrat"/>
                <a:cs typeface="Montserrat"/>
              </a:rPr>
              <a:t>When</a:t>
            </a:r>
            <a:r>
              <a:rPr lang="en-US" sz="900" spc="-20" dirty="0">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 redeemed</a:t>
            </a:r>
            <a:r>
              <a:rPr sz="900" spc="-5" dirty="0">
                <a:solidFill>
                  <a:srgbClr val="323537"/>
                </a:solidFill>
                <a:latin typeface="Montserrat"/>
                <a:cs typeface="Montserrat"/>
              </a:rPr>
              <a:t> </a:t>
            </a:r>
            <a:r>
              <a:rPr sz="900" dirty="0">
                <a:solidFill>
                  <a:srgbClr val="323537"/>
                </a:solidFill>
                <a:latin typeface="Montserrat"/>
                <a:cs typeface="Montserrat"/>
              </a:rPr>
              <a:t>(it matures</a:t>
            </a:r>
            <a:r>
              <a:rPr sz="900" spc="-5" dirty="0">
                <a:solidFill>
                  <a:srgbClr val="323537"/>
                </a:solidFill>
                <a:latin typeface="Montserrat"/>
                <a:cs typeface="Montserrat"/>
              </a:rPr>
              <a:t> </a:t>
            </a:r>
            <a:r>
              <a:rPr sz="900" dirty="0">
                <a:solidFill>
                  <a:srgbClr val="323537"/>
                </a:solidFill>
                <a:latin typeface="Montserrat"/>
                <a:cs typeface="Montserrat"/>
              </a:rPr>
              <a:t>or is</a:t>
            </a:r>
            <a:r>
              <a:rPr sz="900" spc="-5" dirty="0">
                <a:solidFill>
                  <a:srgbClr val="323537"/>
                </a:solidFill>
                <a:latin typeface="Montserrat"/>
                <a:cs typeface="Montserrat"/>
              </a:rPr>
              <a:t> </a:t>
            </a:r>
            <a:r>
              <a:rPr sz="900" dirty="0">
                <a:solidFill>
                  <a:srgbClr val="323537"/>
                </a:solidFill>
                <a:latin typeface="Montserrat"/>
                <a:cs typeface="Montserrat"/>
              </a:rPr>
              <a:t>called </a:t>
            </a:r>
            <a:r>
              <a:rPr sz="900" spc="-10" dirty="0">
                <a:solidFill>
                  <a:srgbClr val="323537"/>
                </a:solidFill>
                <a:latin typeface="Montserrat"/>
                <a:cs typeface="Montserrat"/>
              </a:rPr>
              <a:t>early)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proceeds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transferred</a:t>
            </a:r>
            <a:r>
              <a:rPr sz="900" spc="-15" dirty="0">
                <a:solidFill>
                  <a:srgbClr val="323537"/>
                </a:solidFill>
                <a:latin typeface="Montserrat"/>
                <a:cs typeface="Montserrat"/>
              </a:rPr>
              <a:t> </a:t>
            </a:r>
            <a:r>
              <a:rPr sz="900" dirty="0">
                <a:solidFill>
                  <a:srgbClr val="323537"/>
                </a:solidFill>
                <a:latin typeface="Montserrat"/>
                <a:cs typeface="Montserrat"/>
              </a:rPr>
              <a:t>back</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point</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be placed</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more</a:t>
            </a:r>
            <a:r>
              <a:rPr sz="900" spc="5" dirty="0">
                <a:solidFill>
                  <a:srgbClr val="323537"/>
                </a:solidFill>
                <a:latin typeface="Montserrat"/>
                <a:cs typeface="Montserrat"/>
              </a:rPr>
              <a:t> </a:t>
            </a:r>
            <a:r>
              <a:rPr sz="900" dirty="0">
                <a:solidFill>
                  <a:srgbClr val="323537"/>
                </a:solidFill>
                <a:latin typeface="Montserrat"/>
                <a:cs typeface="Montserrat"/>
              </a:rPr>
              <a:t>financial</a:t>
            </a:r>
            <a:r>
              <a:rPr sz="900" spc="5" dirty="0">
                <a:solidFill>
                  <a:srgbClr val="323537"/>
                </a:solidFill>
                <a:latin typeface="Montserrat"/>
                <a:cs typeface="Montserrat"/>
              </a:rPr>
              <a:t> </a:t>
            </a:r>
            <a:r>
              <a:rPr sz="900" spc="-10" dirty="0">
                <a:solidFill>
                  <a:srgbClr val="323537"/>
                </a:solidFill>
                <a:latin typeface="Montserrat"/>
                <a:cs typeface="Montserrat"/>
              </a:rPr>
              <a:t>institutions/ </a:t>
            </a:r>
            <a:r>
              <a:rPr sz="900" dirty="0">
                <a:solidFill>
                  <a:srgbClr val="323537"/>
                </a:solidFill>
                <a:latin typeface="Montserrat"/>
                <a:cs typeface="Montserrat"/>
              </a:rPr>
              <a:t>banks</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assessed</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them</a:t>
            </a:r>
            <a:r>
              <a:rPr sz="900" spc="-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suitable</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spc="-20" dirty="0">
                <a:solidFill>
                  <a:srgbClr val="323537"/>
                </a:solidFill>
                <a:latin typeface="Montserrat"/>
                <a:cs typeface="Montserrat"/>
              </a:rPr>
              <a:t>this</a:t>
            </a:r>
            <a:r>
              <a:rPr lang="en-US" sz="900" spc="-20" dirty="0">
                <a:latin typeface="Montserrat"/>
                <a:cs typeface="Montserrat"/>
              </a:rPr>
              <a:t> </a:t>
            </a:r>
            <a:r>
              <a:rPr sz="900" dirty="0">
                <a:solidFill>
                  <a:srgbClr val="323537"/>
                </a:solidFill>
                <a:latin typeface="Montserrat"/>
                <a:cs typeface="Montserrat"/>
              </a:rPr>
              <a:t>purpose.</a:t>
            </a:r>
            <a:r>
              <a:rPr sz="900" spc="-10" dirty="0">
                <a:solidFill>
                  <a:srgbClr val="323537"/>
                </a:solidFill>
                <a:latin typeface="Montserrat"/>
                <a:cs typeface="Montserrat"/>
              </a:rPr>
              <a:t> </a:t>
            </a:r>
            <a:r>
              <a:rPr sz="900" dirty="0">
                <a:solidFill>
                  <a:srgbClr val="323537"/>
                </a:solidFill>
                <a:latin typeface="Montserrat"/>
                <a:cs typeface="Montserrat"/>
              </a:rPr>
              <a:t>Thereafter</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available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paid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spc="-25" dirty="0">
                <a:solidFill>
                  <a:srgbClr val="323537"/>
                </a:solidFill>
                <a:latin typeface="Montserrat"/>
                <a:cs typeface="Montserrat"/>
              </a:rPr>
              <a:t>in </a:t>
            </a:r>
            <a:r>
              <a:rPr sz="900" spc="-10" dirty="0">
                <a:solidFill>
                  <a:srgbClr val="323537"/>
                </a:solidFill>
                <a:latin typeface="Montserrat"/>
                <a:cs typeface="Montserrat"/>
              </a:rPr>
              <a:t>accordance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wishes.</a:t>
            </a:r>
            <a:endParaRPr sz="900" dirty="0">
              <a:latin typeface="Montserrat"/>
              <a:cs typeface="Montserrat"/>
            </a:endParaRPr>
          </a:p>
        </p:txBody>
      </p:sp>
      <p:sp>
        <p:nvSpPr>
          <p:cNvPr id="5" name="object 5"/>
          <p:cNvSpPr txBox="1"/>
          <p:nvPr/>
        </p:nvSpPr>
        <p:spPr>
          <a:xfrm>
            <a:off x="3839300" y="343644"/>
            <a:ext cx="3357879" cy="3533775"/>
          </a:xfrm>
          <a:prstGeom prst="rect">
            <a:avLst/>
          </a:prstGeom>
        </p:spPr>
        <p:txBody>
          <a:bodyPr vert="horz" wrap="square" lIns="0" tIns="12700" rIns="0" bIns="0" rtlCol="0">
            <a:spAutoFit/>
          </a:bodyPr>
          <a:lstStyle/>
          <a:p>
            <a:pPr marL="228600" marR="41275" indent="-216535">
              <a:lnSpc>
                <a:spcPct val="100000"/>
              </a:lnSpc>
              <a:spcBef>
                <a:spcPts val="100"/>
              </a:spcBef>
              <a:buClr>
                <a:srgbClr val="3E8B73"/>
              </a:buClr>
              <a:buFont typeface="Montserrat SemiBold"/>
              <a:buAutoNum type="alphaLcPeriod" startAt="2"/>
              <a:tabLst>
                <a:tab pos="228600" algn="l"/>
              </a:tabLst>
            </a:pP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enters</a:t>
            </a:r>
            <a:r>
              <a:rPr sz="900" spc="-10" dirty="0">
                <a:solidFill>
                  <a:srgbClr val="323537"/>
                </a:solidFill>
                <a:latin typeface="Montserrat"/>
                <a:cs typeface="Montserrat"/>
              </a:rPr>
              <a:t> </a:t>
            </a:r>
            <a:r>
              <a:rPr sz="900" dirty="0">
                <a:solidFill>
                  <a:srgbClr val="323537"/>
                </a:solidFill>
                <a:latin typeface="Montserrat"/>
                <a:cs typeface="Montserrat"/>
              </a:rPr>
              <a:t>into</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agreement</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spc="-20" dirty="0">
                <a:solidFill>
                  <a:srgbClr val="323537"/>
                </a:solidFill>
                <a:latin typeface="Montserrat"/>
                <a:cs typeface="Montserrat"/>
              </a:rPr>
              <a:t>both </a:t>
            </a:r>
            <a:r>
              <a:rPr sz="900" dirty="0">
                <a:solidFill>
                  <a:srgbClr val="323537"/>
                </a:solidFill>
                <a:latin typeface="Montserrat"/>
                <a:cs typeface="Montserrat"/>
              </a:rPr>
              <a:t>the Issuer</a:t>
            </a:r>
            <a:r>
              <a:rPr sz="900" spc="5" dirty="0">
                <a:solidFill>
                  <a:srgbClr val="323537"/>
                </a:solidFill>
                <a:latin typeface="Montserrat"/>
                <a:cs typeface="Montserrat"/>
              </a:rPr>
              <a:t> </a:t>
            </a:r>
            <a:r>
              <a:rPr sz="900" dirty="0">
                <a:solidFill>
                  <a:srgbClr val="323537"/>
                </a:solidFill>
                <a:latin typeface="Montserrat"/>
                <a:cs typeface="Montserrat"/>
              </a:rPr>
              <a:t>and each</a:t>
            </a:r>
            <a:r>
              <a:rPr sz="900" spc="5" dirty="0">
                <a:solidFill>
                  <a:srgbClr val="323537"/>
                </a:solidFill>
                <a:latin typeface="Montserrat"/>
                <a:cs typeface="Montserrat"/>
              </a:rPr>
              <a:t> </a:t>
            </a:r>
            <a:r>
              <a:rPr sz="900" dirty="0">
                <a:solidFill>
                  <a:srgbClr val="323537"/>
                </a:solidFill>
                <a:latin typeface="Montserrat"/>
                <a:cs typeface="Montserrat"/>
              </a:rPr>
              <a:t>financial</a:t>
            </a:r>
            <a:r>
              <a:rPr sz="900" spc="5" dirty="0">
                <a:solidFill>
                  <a:srgbClr val="323537"/>
                </a:solidFill>
                <a:latin typeface="Montserrat"/>
                <a:cs typeface="Montserrat"/>
              </a:rPr>
              <a:t> </a:t>
            </a:r>
            <a:r>
              <a:rPr sz="900" dirty="0">
                <a:solidFill>
                  <a:srgbClr val="323537"/>
                </a:solidFill>
                <a:latin typeface="Montserrat"/>
                <a:cs typeface="Montserrat"/>
              </a:rPr>
              <a:t>institution/bank that</a:t>
            </a:r>
            <a:r>
              <a:rPr sz="900" spc="5" dirty="0">
                <a:solidFill>
                  <a:srgbClr val="323537"/>
                </a:solidFill>
                <a:latin typeface="Montserrat"/>
                <a:cs typeface="Montserrat"/>
              </a:rPr>
              <a:t> </a:t>
            </a:r>
            <a:r>
              <a:rPr sz="900" spc="-25" dirty="0">
                <a:solidFill>
                  <a:srgbClr val="323537"/>
                </a:solidFill>
                <a:latin typeface="Montserrat"/>
                <a:cs typeface="Montserrat"/>
              </a:rPr>
              <a:t>it </a:t>
            </a:r>
            <a:r>
              <a:rPr sz="900" dirty="0">
                <a:solidFill>
                  <a:srgbClr val="323537"/>
                </a:solidFill>
                <a:latin typeface="Montserrat"/>
                <a:cs typeface="Montserrat"/>
              </a:rPr>
              <a:t>deems</a:t>
            </a:r>
            <a:r>
              <a:rPr sz="900" spc="-15" dirty="0">
                <a:solidFill>
                  <a:srgbClr val="323537"/>
                </a:solidFill>
                <a:latin typeface="Montserrat"/>
                <a:cs typeface="Montserrat"/>
              </a:rPr>
              <a:t> </a:t>
            </a:r>
            <a:r>
              <a:rPr sz="900" dirty="0">
                <a:solidFill>
                  <a:srgbClr val="323537"/>
                </a:solidFill>
                <a:latin typeface="Montserrat"/>
                <a:cs typeface="Montserrat"/>
              </a:rPr>
              <a:t>suitable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holding</a:t>
            </a:r>
            <a:r>
              <a:rPr sz="900" spc="-10" dirty="0">
                <a:solidFill>
                  <a:srgbClr val="323537"/>
                </a:solidFill>
                <a:latin typeface="Montserrat"/>
                <a:cs typeface="Montserrat"/>
              </a:rPr>
              <a:t> </a:t>
            </a:r>
            <a:r>
              <a:rPr sz="900" dirty="0">
                <a:solidFill>
                  <a:srgbClr val="323537"/>
                </a:solidFill>
                <a:latin typeface="Montserrat"/>
                <a:cs typeface="Montserrat"/>
              </a:rPr>
              <a:t>client</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15" dirty="0">
                <a:solidFill>
                  <a:srgbClr val="323537"/>
                </a:solidFill>
                <a:latin typeface="Montserrat"/>
                <a:cs typeface="Montserrat"/>
              </a:rPr>
              <a:t> </a:t>
            </a:r>
            <a:r>
              <a:rPr sz="900" dirty="0">
                <a:solidFill>
                  <a:srgbClr val="323537"/>
                </a:solidFill>
                <a:latin typeface="Montserrat"/>
                <a:cs typeface="Montserrat"/>
              </a:rPr>
              <a:t>Under</a:t>
            </a:r>
            <a:r>
              <a:rPr sz="900" spc="-15" dirty="0">
                <a:solidFill>
                  <a:srgbClr val="323537"/>
                </a:solidFill>
                <a:latin typeface="Montserrat"/>
                <a:cs typeface="Montserrat"/>
              </a:rPr>
              <a:t> </a:t>
            </a:r>
            <a:r>
              <a:rPr sz="900" spc="-10" dirty="0">
                <a:solidFill>
                  <a:srgbClr val="323537"/>
                </a:solidFill>
                <a:latin typeface="Montserrat"/>
                <a:cs typeface="Montserrat"/>
              </a:rPr>
              <a:t>these </a:t>
            </a:r>
            <a:r>
              <a:rPr sz="900" dirty="0">
                <a:solidFill>
                  <a:srgbClr val="323537"/>
                </a:solidFill>
                <a:latin typeface="Montserrat"/>
                <a:cs typeface="Montserrat"/>
              </a:rPr>
              <a:t>agreements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spc="-10" dirty="0">
                <a:solidFill>
                  <a:srgbClr val="323537"/>
                </a:solidFill>
                <a:latin typeface="Montserrat"/>
                <a:cs typeface="Montserrat"/>
              </a:rPr>
              <a:t>institution/bank </a:t>
            </a:r>
            <a:r>
              <a:rPr sz="900" dirty="0">
                <a:solidFill>
                  <a:srgbClr val="323537"/>
                </a:solidFill>
                <a:latin typeface="Montserrat"/>
                <a:cs typeface="Montserrat"/>
              </a:rPr>
              <a:t>each</a:t>
            </a:r>
            <a:r>
              <a:rPr sz="900" spc="-15" dirty="0">
                <a:solidFill>
                  <a:srgbClr val="323537"/>
                </a:solidFill>
                <a:latin typeface="Montserrat"/>
                <a:cs typeface="Montserrat"/>
              </a:rPr>
              <a:t> </a:t>
            </a:r>
            <a:r>
              <a:rPr sz="900" dirty="0">
                <a:solidFill>
                  <a:srgbClr val="323537"/>
                </a:solidFill>
                <a:latin typeface="Montserrat"/>
                <a:cs typeface="Montserrat"/>
              </a:rPr>
              <a:t>acknowledge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amongst</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15" dirty="0">
                <a:solidFill>
                  <a:srgbClr val="323537"/>
                </a:solidFill>
                <a:latin typeface="Montserrat"/>
                <a:cs typeface="Montserrat"/>
              </a:rPr>
              <a:t> </a:t>
            </a:r>
            <a:r>
              <a:rPr sz="900" dirty="0">
                <a:solidFill>
                  <a:srgbClr val="323537"/>
                </a:solidFill>
                <a:latin typeface="Montserrat"/>
                <a:cs typeface="Montserrat"/>
              </a:rPr>
              <a:t>things,</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dirty="0">
                <a:solidFill>
                  <a:srgbClr val="323537"/>
                </a:solidFill>
                <a:latin typeface="Montserrat"/>
                <a:cs typeface="Montserrat"/>
              </a:rPr>
              <a:t>opened</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spc="-20" dirty="0">
                <a:solidFill>
                  <a:srgbClr val="323537"/>
                </a:solidFill>
                <a:latin typeface="Montserrat"/>
                <a:cs typeface="Montserrat"/>
              </a:rPr>
              <a:t>them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purposes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depositing</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behalf</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clients.</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also</a:t>
            </a:r>
            <a:r>
              <a:rPr sz="900" spc="-5" dirty="0">
                <a:solidFill>
                  <a:srgbClr val="323537"/>
                </a:solidFill>
                <a:latin typeface="Montserrat"/>
                <a:cs typeface="Montserrat"/>
              </a:rPr>
              <a:t> </a:t>
            </a:r>
            <a:r>
              <a:rPr sz="900" dirty="0">
                <a:solidFill>
                  <a:srgbClr val="323537"/>
                </a:solidFill>
                <a:latin typeface="Montserrat"/>
                <a:cs typeface="Montserrat"/>
              </a:rPr>
              <a:t>confirm</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do</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recourse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right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offset</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monies</a:t>
            </a:r>
            <a:r>
              <a:rPr sz="900" spc="-10" dirty="0">
                <a:solidFill>
                  <a:srgbClr val="323537"/>
                </a:solidFill>
                <a:latin typeface="Montserrat"/>
                <a:cs typeface="Montserrat"/>
              </a:rPr>
              <a:t> </a:t>
            </a:r>
            <a:r>
              <a:rPr sz="900" spc="-20" dirty="0">
                <a:solidFill>
                  <a:srgbClr val="323537"/>
                </a:solidFill>
                <a:latin typeface="Montserrat"/>
                <a:cs typeface="Montserrat"/>
              </a:rPr>
              <a:t>held</a:t>
            </a:r>
            <a:endParaRPr sz="900" dirty="0">
              <a:latin typeface="Montserrat"/>
              <a:cs typeface="Montserrat"/>
            </a:endParaRPr>
          </a:p>
          <a:p>
            <a:pPr marL="228600" marR="36830">
              <a:lnSpc>
                <a:spcPct val="100000"/>
              </a:lnSpc>
            </a:pP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James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&amp;</a:t>
            </a:r>
            <a:r>
              <a:rPr sz="900" spc="-10" dirty="0">
                <a:solidFill>
                  <a:srgbClr val="323537"/>
                </a:solidFill>
                <a:latin typeface="Montserrat"/>
                <a:cs typeface="Montserrat"/>
              </a:rPr>
              <a:t> </a:t>
            </a:r>
            <a:r>
              <a:rPr sz="900" dirty="0">
                <a:solidFill>
                  <a:srgbClr val="323537"/>
                </a:solidFill>
                <a:latin typeface="Montserrat"/>
                <a:cs typeface="Montserrat"/>
              </a:rPr>
              <a:t>Sons</a:t>
            </a:r>
            <a:r>
              <a:rPr sz="900" spc="-10" dirty="0">
                <a:solidFill>
                  <a:srgbClr val="323537"/>
                </a:solidFill>
                <a:latin typeface="Montserrat"/>
                <a:cs typeface="Montserrat"/>
              </a:rPr>
              <a:t> </a:t>
            </a:r>
            <a:r>
              <a:rPr sz="900" dirty="0">
                <a:solidFill>
                  <a:srgbClr val="323537"/>
                </a:solidFill>
                <a:latin typeface="Montserrat"/>
                <a:cs typeface="Montserrat"/>
              </a:rPr>
              <a:t>Limited</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them.</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unlikely</a:t>
            </a:r>
            <a:r>
              <a:rPr sz="900" spc="-15" dirty="0">
                <a:solidFill>
                  <a:srgbClr val="323537"/>
                </a:solidFill>
                <a:latin typeface="Montserrat"/>
                <a:cs typeface="Montserrat"/>
              </a:rPr>
              <a:t> </a:t>
            </a:r>
            <a:r>
              <a:rPr sz="900" dirty="0">
                <a:solidFill>
                  <a:srgbClr val="323537"/>
                </a:solidFill>
                <a:latin typeface="Montserrat"/>
                <a:cs typeface="Montserrat"/>
              </a:rPr>
              <a:t>event</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a:t>
            </a:r>
            <a:r>
              <a:rPr sz="900" spc="50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unable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meet</a:t>
            </a:r>
            <a:r>
              <a:rPr sz="900" spc="5" dirty="0">
                <a:solidFill>
                  <a:srgbClr val="323537"/>
                </a:solidFill>
                <a:latin typeface="Montserrat"/>
                <a:cs typeface="Montserrat"/>
              </a:rPr>
              <a:t> </a:t>
            </a:r>
            <a:r>
              <a:rPr sz="900" dirty="0">
                <a:solidFill>
                  <a:srgbClr val="323537"/>
                </a:solidFill>
                <a:latin typeface="Montserrat"/>
                <a:cs typeface="Montserrat"/>
              </a:rPr>
              <a:t>its</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5" dirty="0">
                <a:solidFill>
                  <a:srgbClr val="323537"/>
                </a:solidFill>
                <a:latin typeface="Montserrat"/>
                <a:cs typeface="Montserrat"/>
              </a:rPr>
              <a:t> </a:t>
            </a:r>
            <a:r>
              <a:rPr sz="900" dirty="0">
                <a:solidFill>
                  <a:srgbClr val="323537"/>
                </a:solidFill>
                <a:latin typeface="Montserrat"/>
                <a:cs typeface="Montserrat"/>
              </a:rPr>
              <a:t>obligations</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spc="-10" dirty="0">
                <a:solidFill>
                  <a:srgbClr val="323537"/>
                </a:solidFill>
                <a:latin typeface="Montserrat"/>
                <a:cs typeface="Montserrat"/>
              </a:rPr>
              <a:t>shortfall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calculated</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spc="-25" dirty="0">
                <a:solidFill>
                  <a:srgbClr val="323537"/>
                </a:solidFill>
                <a:latin typeface="Montserrat"/>
                <a:cs typeface="Montserrat"/>
              </a:rPr>
              <a:t>the</a:t>
            </a:r>
            <a:endParaRPr sz="900" dirty="0">
              <a:latin typeface="Montserrat"/>
              <a:cs typeface="Montserrat"/>
            </a:endParaRPr>
          </a:p>
          <a:p>
            <a:pPr marL="228600" marR="5080">
              <a:lnSpc>
                <a:spcPct val="100000"/>
              </a:lnSpc>
            </a:pPr>
            <a:r>
              <a:rPr sz="900" dirty="0">
                <a:solidFill>
                  <a:srgbClr val="323537"/>
                </a:solidFill>
                <a:latin typeface="Montserrat"/>
                <a:cs typeface="Montserrat"/>
              </a:rPr>
              <a:t>rules</a:t>
            </a:r>
            <a:r>
              <a:rPr sz="900" spc="-10" dirty="0">
                <a:solidFill>
                  <a:srgbClr val="323537"/>
                </a:solidFill>
                <a:latin typeface="Montserrat"/>
                <a:cs typeface="Montserrat"/>
              </a:rPr>
              <a:t> </a:t>
            </a:r>
            <a:r>
              <a:rPr sz="900" dirty="0">
                <a:solidFill>
                  <a:srgbClr val="323537"/>
                </a:solidFill>
                <a:latin typeface="Montserrat"/>
                <a:cs typeface="Montserrat"/>
              </a:rPr>
              <a:t>applying</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trust</a:t>
            </a:r>
            <a:r>
              <a:rPr sz="900" spc="-5"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spc="-10" dirty="0">
                <a:solidFill>
                  <a:srgbClr val="323537"/>
                </a:solidFill>
                <a:latin typeface="Montserrat"/>
                <a:cs typeface="Montserrat"/>
              </a:rPr>
              <a:t>insolvency </a:t>
            </a:r>
            <a:r>
              <a:rPr sz="900" dirty="0">
                <a:solidFill>
                  <a:srgbClr val="323537"/>
                </a:solidFill>
                <a:latin typeface="Montserrat"/>
                <a:cs typeface="Montserrat"/>
              </a:rPr>
              <a:t>legislation.</a:t>
            </a:r>
            <a:r>
              <a:rPr sz="900" spc="-20" dirty="0">
                <a:solidFill>
                  <a:srgbClr val="323537"/>
                </a:solidFill>
                <a:latin typeface="Montserrat"/>
                <a:cs typeface="Montserrat"/>
              </a:rPr>
              <a:t> </a:t>
            </a: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such</a:t>
            </a:r>
            <a:r>
              <a:rPr sz="900" spc="-2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eventuality</a:t>
            </a:r>
            <a:r>
              <a:rPr sz="900" spc="-15" dirty="0">
                <a:solidFill>
                  <a:srgbClr val="323537"/>
                </a:solidFill>
                <a:latin typeface="Montserrat"/>
                <a:cs typeface="Montserrat"/>
              </a:rPr>
              <a:t> </a:t>
            </a:r>
            <a:r>
              <a:rPr sz="900" dirty="0">
                <a:solidFill>
                  <a:srgbClr val="323537"/>
                </a:solidFill>
                <a:latin typeface="Montserrat"/>
                <a:cs typeface="Montserrat"/>
              </a:rPr>
              <a:t>were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occur,</a:t>
            </a:r>
            <a:r>
              <a:rPr sz="900" spc="-1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be eligible for</a:t>
            </a:r>
            <a:r>
              <a:rPr sz="900" spc="-5" dirty="0">
                <a:solidFill>
                  <a:srgbClr val="323537"/>
                </a:solidFill>
                <a:latin typeface="Montserrat"/>
                <a:cs typeface="Montserrat"/>
              </a:rPr>
              <a:t> </a:t>
            </a:r>
            <a:r>
              <a:rPr sz="900" dirty="0">
                <a:solidFill>
                  <a:srgbClr val="323537"/>
                </a:solidFill>
                <a:latin typeface="Montserrat"/>
                <a:cs typeface="Montserrat"/>
              </a:rPr>
              <a:t>compensation under the </a:t>
            </a:r>
            <a:r>
              <a:rPr sz="900" spc="-10" dirty="0">
                <a:solidFill>
                  <a:srgbClr val="323537"/>
                </a:solidFill>
                <a:latin typeface="Montserrat"/>
                <a:cs typeface="Montserrat"/>
              </a:rPr>
              <a:t>Financial </a:t>
            </a:r>
            <a:r>
              <a:rPr sz="900" dirty="0">
                <a:solidFill>
                  <a:srgbClr val="323537"/>
                </a:solidFill>
                <a:latin typeface="Montserrat"/>
                <a:cs typeface="Montserrat"/>
              </a:rPr>
              <a:t>Services</a:t>
            </a:r>
            <a:r>
              <a:rPr sz="900" spc="-25" dirty="0">
                <a:solidFill>
                  <a:srgbClr val="323537"/>
                </a:solidFill>
                <a:latin typeface="Montserrat"/>
                <a:cs typeface="Montserrat"/>
              </a:rPr>
              <a:t> </a:t>
            </a:r>
            <a:r>
              <a:rPr sz="900" dirty="0">
                <a:solidFill>
                  <a:srgbClr val="323537"/>
                </a:solidFill>
                <a:latin typeface="Montserrat"/>
                <a:cs typeface="Montserrat"/>
              </a:rPr>
              <a:t>Compensation</a:t>
            </a:r>
            <a:r>
              <a:rPr sz="900" spc="-20" dirty="0">
                <a:solidFill>
                  <a:srgbClr val="323537"/>
                </a:solidFill>
                <a:latin typeface="Montserrat"/>
                <a:cs typeface="Montserrat"/>
              </a:rPr>
              <a:t> </a:t>
            </a:r>
            <a:r>
              <a:rPr sz="900" spc="-10" dirty="0">
                <a:solidFill>
                  <a:srgbClr val="323537"/>
                </a:solidFill>
                <a:latin typeface="Montserrat"/>
                <a:cs typeface="Montserrat"/>
              </a:rPr>
              <a:t>Scheme.</a:t>
            </a:r>
            <a:endParaRPr sz="900" dirty="0">
              <a:latin typeface="Montserrat"/>
              <a:cs typeface="Montserrat"/>
            </a:endParaRPr>
          </a:p>
          <a:p>
            <a:pPr marL="228600" marR="253365" indent="-216535">
              <a:lnSpc>
                <a:spcPct val="100000"/>
              </a:lnSpc>
              <a:spcBef>
                <a:spcPts val="850"/>
              </a:spcBef>
              <a:buClr>
                <a:srgbClr val="3E8B73"/>
              </a:buClr>
              <a:buFont typeface="Montserrat SemiBold"/>
              <a:buAutoNum type="alphaLcPeriod" startAt="3"/>
              <a:tabLst>
                <a:tab pos="228600" algn="l"/>
              </a:tabLst>
            </a:pPr>
            <a:r>
              <a:rPr sz="900" spc="-10" dirty="0">
                <a:solidFill>
                  <a:srgbClr val="323537"/>
                </a:solidFill>
                <a:latin typeface="Montserrat"/>
                <a:cs typeface="Montserrat"/>
              </a:rPr>
              <a:t>You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charge,</a:t>
            </a:r>
            <a:r>
              <a:rPr sz="900" spc="-5" dirty="0">
                <a:solidFill>
                  <a:srgbClr val="323537"/>
                </a:solidFill>
                <a:latin typeface="Montserrat"/>
                <a:cs typeface="Montserrat"/>
              </a:rPr>
              <a:t> </a:t>
            </a:r>
            <a:r>
              <a:rPr sz="900" dirty="0">
                <a:solidFill>
                  <a:srgbClr val="323537"/>
                </a:solidFill>
                <a:latin typeface="Montserrat"/>
                <a:cs typeface="Montserrat"/>
              </a:rPr>
              <a:t>pledge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otherwise</a:t>
            </a:r>
            <a:r>
              <a:rPr sz="900" spc="-10" dirty="0">
                <a:solidFill>
                  <a:srgbClr val="323537"/>
                </a:solidFill>
                <a:latin typeface="Montserrat"/>
                <a:cs typeface="Montserrat"/>
              </a:rPr>
              <a:t> </a:t>
            </a:r>
            <a:r>
              <a:rPr sz="900" dirty="0">
                <a:solidFill>
                  <a:srgbClr val="323537"/>
                </a:solidFill>
                <a:latin typeface="Montserrat"/>
                <a:cs typeface="Montserrat"/>
              </a:rPr>
              <a:t>use</a:t>
            </a:r>
            <a:r>
              <a:rPr sz="900" spc="-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security</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loan</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other</a:t>
            </a:r>
            <a:r>
              <a:rPr sz="900" spc="-5" dirty="0">
                <a:solidFill>
                  <a:srgbClr val="323537"/>
                </a:solidFill>
                <a:latin typeface="Montserrat"/>
                <a:cs typeface="Montserrat"/>
              </a:rPr>
              <a:t> </a:t>
            </a:r>
            <a:r>
              <a:rPr sz="900" spc="-10" dirty="0">
                <a:solidFill>
                  <a:srgbClr val="323537"/>
                </a:solidFill>
                <a:latin typeface="Montserrat"/>
                <a:cs typeface="Montserrat"/>
              </a:rPr>
              <a:t>obligation.</a:t>
            </a:r>
            <a:endParaRPr sz="900" dirty="0">
              <a:latin typeface="Montserrat"/>
              <a:cs typeface="Montserrat"/>
            </a:endParaRPr>
          </a:p>
          <a:p>
            <a:pPr marL="228600" marR="104139"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 held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behalf by</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until</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Maturity</a:t>
            </a:r>
            <a:r>
              <a:rPr sz="900" spc="-15" dirty="0">
                <a:solidFill>
                  <a:srgbClr val="323537"/>
                </a:solidFill>
                <a:latin typeface="Montserrat"/>
                <a:cs typeface="Montserrat"/>
              </a:rPr>
              <a:t> </a:t>
            </a:r>
            <a:r>
              <a:rPr sz="900" spc="-20" dirty="0">
                <a:solidFill>
                  <a:srgbClr val="323537"/>
                </a:solidFill>
                <a:latin typeface="Montserrat"/>
                <a:cs typeface="Montserrat"/>
              </a:rPr>
              <a:t>Date, </a:t>
            </a:r>
            <a:r>
              <a:rPr sz="900" dirty="0">
                <a:solidFill>
                  <a:srgbClr val="323537"/>
                </a:solidFill>
                <a:latin typeface="Montserrat"/>
                <a:cs typeface="Montserrat"/>
              </a:rPr>
              <a:t>unless it is withdrawn early in </a:t>
            </a:r>
            <a:r>
              <a:rPr sz="900" spc="-10" dirty="0">
                <a:solidFill>
                  <a:srgbClr val="323537"/>
                </a:solidFill>
                <a:latin typeface="Montserrat"/>
                <a:cs typeface="Montserrat"/>
              </a:rPr>
              <a:t>accordance</a:t>
            </a:r>
            <a:r>
              <a:rPr sz="900" dirty="0">
                <a:solidFill>
                  <a:srgbClr val="323537"/>
                </a:solidFill>
                <a:latin typeface="Montserrat"/>
                <a:cs typeface="Montserrat"/>
              </a:rPr>
              <a:t> with </a:t>
            </a:r>
            <a:r>
              <a:rPr sz="900" spc="-10" dirty="0">
                <a:solidFill>
                  <a:srgbClr val="323537"/>
                </a:solidFill>
                <a:latin typeface="Montserrat"/>
                <a:cs typeface="Montserrat"/>
              </a:rPr>
              <a:t>these Terms </a:t>
            </a:r>
            <a:r>
              <a:rPr sz="900" dirty="0">
                <a:solidFill>
                  <a:srgbClr val="323537"/>
                </a:solidFill>
                <a:latin typeface="Montserrat"/>
                <a:cs typeface="Montserrat"/>
              </a:rPr>
              <a:t>and</a:t>
            </a:r>
            <a:r>
              <a:rPr sz="900" spc="-10" dirty="0">
                <a:solidFill>
                  <a:srgbClr val="323537"/>
                </a:solidFill>
                <a:latin typeface="Montserrat"/>
                <a:cs typeface="Montserrat"/>
              </a:rPr>
              <a:t> Conditions.</a:t>
            </a:r>
            <a:endParaRPr sz="900" dirty="0">
              <a:latin typeface="Montserrat"/>
              <a:cs typeface="Montserrat"/>
            </a:endParaRPr>
          </a:p>
        </p:txBody>
      </p:sp>
      <p:pic>
        <p:nvPicPr>
          <p:cNvPr id="6" name="object 6"/>
          <p:cNvPicPr/>
          <p:nvPr/>
        </p:nvPicPr>
        <p:blipFill>
          <a:blip r:embed="rId2" cstate="print"/>
          <a:stretch>
            <a:fillRect/>
          </a:stretch>
        </p:blipFill>
        <p:spPr>
          <a:xfrm>
            <a:off x="4079989" y="4960913"/>
            <a:ext cx="3120008" cy="5033987"/>
          </a:xfrm>
          <a:prstGeom prst="rect">
            <a:avLst/>
          </a:prstGeom>
        </p:spPr>
      </p:pic>
      <p:sp>
        <p:nvSpPr>
          <p:cNvPr id="7" name="object 7"/>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21</a:t>
            </a:fld>
            <a:endParaRPr spc="-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2830"/>
            <a:ext cx="192913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7.</a:t>
            </a:r>
            <a:r>
              <a:rPr sz="1100" b="1" spc="-55" dirty="0">
                <a:solidFill>
                  <a:srgbClr val="3E8B73"/>
                </a:solidFill>
                <a:latin typeface="Montserrat SemiBold"/>
                <a:cs typeface="Montserrat SemiBold"/>
              </a:rPr>
              <a:t> </a:t>
            </a:r>
            <a:r>
              <a:rPr sz="1100" b="1" dirty="0">
                <a:solidFill>
                  <a:srgbClr val="3E8B73"/>
                </a:solidFill>
                <a:latin typeface="Montserrat SemiBold"/>
                <a:cs typeface="Montserrat SemiBold"/>
              </a:rPr>
              <a:t>Administering</a:t>
            </a:r>
            <a:r>
              <a:rPr sz="1100" b="1" spc="-50" dirty="0">
                <a:solidFill>
                  <a:srgbClr val="3E8B73"/>
                </a:solidFill>
                <a:latin typeface="Montserrat SemiBold"/>
                <a:cs typeface="Montserrat SemiBold"/>
              </a:rPr>
              <a:t> </a:t>
            </a:r>
            <a:r>
              <a:rPr sz="1100" b="1" dirty="0">
                <a:solidFill>
                  <a:srgbClr val="3E8B73"/>
                </a:solidFill>
                <a:latin typeface="Montserrat SemiBold"/>
                <a:cs typeface="Montserrat SemiBold"/>
              </a:rPr>
              <a:t>your</a:t>
            </a:r>
            <a:r>
              <a:rPr sz="1100" b="1" spc="-55" dirty="0">
                <a:solidFill>
                  <a:srgbClr val="3E8B73"/>
                </a:solidFill>
                <a:latin typeface="Montserrat SemiBold"/>
                <a:cs typeface="Montserrat SemiBold"/>
              </a:rPr>
              <a:t> </a:t>
            </a:r>
            <a:r>
              <a:rPr sz="1100" b="1" spc="-20" dirty="0">
                <a:solidFill>
                  <a:srgbClr val="3E8B73"/>
                </a:solidFill>
                <a:latin typeface="Montserrat SemiBold"/>
                <a:cs typeface="Montserrat SemiBold"/>
              </a:rPr>
              <a:t>Plan</a:t>
            </a:r>
            <a:endParaRPr sz="1100">
              <a:latin typeface="Montserrat SemiBold"/>
              <a:cs typeface="Montserrat SemiBold"/>
            </a:endParaRPr>
          </a:p>
        </p:txBody>
      </p:sp>
      <p:sp>
        <p:nvSpPr>
          <p:cNvPr id="10" name="object 10"/>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22</a:t>
            </a:fld>
            <a:endParaRPr spc="-25" dirty="0"/>
          </a:p>
        </p:txBody>
      </p:sp>
      <p:sp>
        <p:nvSpPr>
          <p:cNvPr id="3" name="object 3"/>
          <p:cNvSpPr txBox="1"/>
          <p:nvPr/>
        </p:nvSpPr>
        <p:spPr>
          <a:xfrm>
            <a:off x="226515" y="500945"/>
            <a:ext cx="3364865" cy="6755696"/>
          </a:xfrm>
          <a:prstGeom prst="rect">
            <a:avLst/>
          </a:prstGeom>
        </p:spPr>
        <p:txBody>
          <a:bodyPr vert="horz" wrap="square" lIns="0" tIns="12700" rIns="0" bIns="0" rtlCol="0">
            <a:spAutoFit/>
          </a:bodyPr>
          <a:lstStyle/>
          <a:p>
            <a:pPr marL="240665" marR="41275" indent="-228600">
              <a:lnSpc>
                <a:spcPct val="100000"/>
              </a:lnSpc>
              <a:spcBef>
                <a:spcPts val="100"/>
              </a:spcBef>
              <a:buClr>
                <a:srgbClr val="3E8B73"/>
              </a:buClr>
              <a:buFont typeface="+mj-lt"/>
              <a:buAutoNum type="alphaLcPeriod"/>
              <a:tabLst>
                <a:tab pos="228600" algn="l"/>
              </a:tabLst>
            </a:pPr>
            <a:r>
              <a:rPr sz="900" dirty="0">
                <a:solidFill>
                  <a:srgbClr val="323537"/>
                </a:solidFill>
                <a:latin typeface="Montserrat"/>
                <a:cs typeface="Montserrat"/>
              </a:rPr>
              <a:t>After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Start</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 </a:t>
            </a:r>
            <a:r>
              <a:rPr sz="900" dirty="0">
                <a:solidFill>
                  <a:srgbClr val="323537"/>
                </a:solidFill>
                <a:latin typeface="Montserrat"/>
                <a:cs typeface="Montserrat"/>
              </a:rPr>
              <a:t>will send you a</a:t>
            </a:r>
            <a:r>
              <a:rPr sz="900" spc="5" dirty="0">
                <a:solidFill>
                  <a:srgbClr val="323537"/>
                </a:solidFill>
                <a:latin typeface="Montserrat"/>
                <a:cs typeface="Montserrat"/>
              </a:rPr>
              <a:t> </a:t>
            </a:r>
            <a:r>
              <a:rPr sz="900" dirty="0">
                <a:solidFill>
                  <a:srgbClr val="323537"/>
                </a:solidFill>
                <a:latin typeface="Montserrat"/>
                <a:cs typeface="Montserrat"/>
              </a:rPr>
              <a:t>confirmation note detailing</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investment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Plan. </a:t>
            </a:r>
            <a:r>
              <a:rPr sz="900" dirty="0">
                <a:solidFill>
                  <a:srgbClr val="323537"/>
                </a:solidFill>
                <a:latin typeface="Montserrat"/>
                <a:cs typeface="Montserrat"/>
              </a:rPr>
              <a:t>Subsequently</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send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quarterly</a:t>
            </a:r>
            <a:r>
              <a:rPr sz="900" spc="-10" dirty="0">
                <a:solidFill>
                  <a:srgbClr val="323537"/>
                </a:solidFill>
                <a:latin typeface="Montserrat"/>
                <a:cs typeface="Montserrat"/>
              </a:rPr>
              <a:t> </a:t>
            </a:r>
            <a:r>
              <a:rPr sz="900" dirty="0">
                <a:solidFill>
                  <a:srgbClr val="323537"/>
                </a:solidFill>
                <a:latin typeface="Montserrat"/>
                <a:cs typeface="Montserrat"/>
              </a:rPr>
              <a:t>valuation</a:t>
            </a:r>
            <a:r>
              <a:rPr sz="900" spc="-10" dirty="0">
                <a:solidFill>
                  <a:srgbClr val="323537"/>
                </a:solidFill>
                <a:latin typeface="Montserrat"/>
                <a:cs typeface="Montserrat"/>
              </a:rPr>
              <a:t> </a:t>
            </a:r>
            <a:r>
              <a:rPr sz="900" dirty="0">
                <a:solidFill>
                  <a:srgbClr val="323537"/>
                </a:solidFill>
                <a:latin typeface="Montserrat"/>
                <a:cs typeface="Montserrat"/>
              </a:rPr>
              <a:t>report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25" dirty="0">
                <a:solidFill>
                  <a:srgbClr val="323537"/>
                </a:solidFill>
                <a:latin typeface="Montserrat"/>
                <a:cs typeface="Montserrat"/>
              </a:rPr>
              <a:t>as</a:t>
            </a:r>
            <a:r>
              <a:rPr sz="900" spc="50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end</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March,</a:t>
            </a:r>
            <a:r>
              <a:rPr sz="900" spc="-5" dirty="0">
                <a:solidFill>
                  <a:srgbClr val="323537"/>
                </a:solidFill>
                <a:latin typeface="Montserrat"/>
                <a:cs typeface="Montserrat"/>
              </a:rPr>
              <a:t> </a:t>
            </a:r>
            <a:r>
              <a:rPr sz="900" dirty="0">
                <a:solidFill>
                  <a:srgbClr val="323537"/>
                </a:solidFill>
                <a:latin typeface="Montserrat"/>
                <a:cs typeface="Montserrat"/>
              </a:rPr>
              <a:t>June,</a:t>
            </a:r>
            <a:r>
              <a:rPr sz="900" spc="-10" dirty="0">
                <a:solidFill>
                  <a:srgbClr val="323537"/>
                </a:solidFill>
                <a:latin typeface="Montserrat"/>
                <a:cs typeface="Montserrat"/>
              </a:rPr>
              <a:t> </a:t>
            </a:r>
            <a:r>
              <a:rPr sz="900" dirty="0">
                <a:solidFill>
                  <a:srgbClr val="323537"/>
                </a:solidFill>
                <a:latin typeface="Montserrat"/>
                <a:cs typeface="Montserrat"/>
              </a:rPr>
              <a:t>September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December,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include</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valuation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statement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dirty="0">
                <a:solidFill>
                  <a:srgbClr val="323537"/>
                </a:solidFill>
                <a:latin typeface="Montserrat"/>
                <a:cs typeface="Montserrat"/>
              </a:rPr>
              <a:t>Settlement</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spc="-1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elect</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valuation</a:t>
            </a:r>
            <a:r>
              <a:rPr sz="900" spc="-10" dirty="0">
                <a:solidFill>
                  <a:srgbClr val="323537"/>
                </a:solidFill>
                <a:latin typeface="Montserrat"/>
                <a:cs typeface="Montserrat"/>
              </a:rPr>
              <a:t> </a:t>
            </a:r>
            <a:r>
              <a:rPr sz="900" dirty="0">
                <a:solidFill>
                  <a:srgbClr val="323537"/>
                </a:solidFill>
                <a:latin typeface="Montserrat"/>
                <a:cs typeface="Montserrat"/>
              </a:rPr>
              <a:t>report</a:t>
            </a:r>
            <a:r>
              <a:rPr sz="900" spc="-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more</a:t>
            </a:r>
            <a:r>
              <a:rPr sz="900" spc="-10" dirty="0">
                <a:solidFill>
                  <a:srgbClr val="323537"/>
                </a:solidFill>
                <a:latin typeface="Montserrat"/>
                <a:cs typeface="Montserrat"/>
              </a:rPr>
              <a:t> </a:t>
            </a:r>
            <a:r>
              <a:rPr sz="900" dirty="0">
                <a:solidFill>
                  <a:srgbClr val="323537"/>
                </a:solidFill>
                <a:latin typeface="Montserrat"/>
                <a:cs typeface="Montserrat"/>
              </a:rPr>
              <a:t>regular</a:t>
            </a:r>
            <a:r>
              <a:rPr sz="900" spc="-5" dirty="0">
                <a:solidFill>
                  <a:srgbClr val="323537"/>
                </a:solidFill>
                <a:latin typeface="Montserrat"/>
                <a:cs typeface="Montserrat"/>
              </a:rPr>
              <a:t> </a:t>
            </a:r>
            <a:r>
              <a:rPr sz="900" dirty="0">
                <a:solidFill>
                  <a:srgbClr val="323537"/>
                </a:solidFill>
                <a:latin typeface="Montserrat"/>
                <a:cs typeface="Montserrat"/>
              </a:rPr>
              <a:t>basis,</a:t>
            </a:r>
            <a:r>
              <a:rPr sz="900" spc="-10" dirty="0">
                <a:solidFill>
                  <a:srgbClr val="323537"/>
                </a:solidFill>
                <a:latin typeface="Montserrat"/>
                <a:cs typeface="Montserrat"/>
              </a:rPr>
              <a:t> however</a:t>
            </a:r>
            <a:r>
              <a:rPr lang="en-US" sz="900" spc="-10" dirty="0">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apply</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charge </a:t>
            </a:r>
            <a:r>
              <a:rPr sz="900" dirty="0">
                <a:solidFill>
                  <a:srgbClr val="323537"/>
                </a:solidFill>
                <a:latin typeface="Montserrat"/>
                <a:cs typeface="Montserrat"/>
              </a:rPr>
              <a:t>for</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production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reports</a:t>
            </a:r>
            <a:r>
              <a:rPr sz="900" spc="-20" dirty="0">
                <a:solidFill>
                  <a:srgbClr val="323537"/>
                </a:solidFill>
                <a:latin typeface="Montserrat"/>
                <a:cs typeface="Montserrat"/>
              </a:rPr>
              <a:t> </a:t>
            </a:r>
            <a:r>
              <a:rPr sz="900" dirty="0">
                <a:solidFill>
                  <a:srgbClr val="323537"/>
                </a:solidFill>
                <a:latin typeface="Montserrat"/>
                <a:cs typeface="Montserrat"/>
              </a:rPr>
              <a:t>(£25</a:t>
            </a:r>
            <a:r>
              <a:rPr sz="900" spc="-20" dirty="0">
                <a:solidFill>
                  <a:srgbClr val="323537"/>
                </a:solidFill>
                <a:latin typeface="Montserrat"/>
                <a:cs typeface="Montserrat"/>
              </a:rPr>
              <a:t> </a:t>
            </a:r>
            <a:r>
              <a:rPr sz="900" dirty="0">
                <a:solidFill>
                  <a:srgbClr val="323537"/>
                </a:solidFill>
                <a:latin typeface="Montserrat"/>
                <a:cs typeface="Montserrat"/>
              </a:rPr>
              <a:t>each).</a:t>
            </a:r>
            <a:r>
              <a:rPr sz="900" spc="-15" dirty="0">
                <a:solidFill>
                  <a:srgbClr val="323537"/>
                </a:solidFill>
                <a:latin typeface="Montserrat"/>
                <a:cs typeface="Montserrat"/>
              </a:rPr>
              <a:t> </a:t>
            </a:r>
            <a:r>
              <a:rPr lang="en-US" sz="900" spc="-20" dirty="0">
                <a:solidFill>
                  <a:srgbClr val="323537"/>
                </a:solidFill>
                <a:latin typeface="Montserrat"/>
                <a:cs typeface="Montserrat"/>
              </a:rPr>
              <a:t>Each May the Administrator and Custodian may provide you with a report of the income you have received over the previous tax year. This will include a consolidated tax certificate and supporting income schedules, where income entitlements have been credited to your Cash Settlement Account. Where appropriate they will also provide you with a capital gains report.  There are no shareholders’ or Investment-holders’ mailing or voting rights applicable to your Plan. Valuations are available online via the Plan Administrator’s Web Portal.</a:t>
            </a:r>
          </a:p>
          <a:p>
            <a:pPr marL="240665" marR="41275" indent="-228600">
              <a:lnSpc>
                <a:spcPct val="100000"/>
              </a:lnSpc>
              <a:spcBef>
                <a:spcPts val="100"/>
              </a:spcBef>
              <a:buClr>
                <a:srgbClr val="3E8B73"/>
              </a:buClr>
              <a:buFont typeface="+mj-lt"/>
              <a:buAutoNum type="alphaLcPeriod"/>
              <a:tabLst>
                <a:tab pos="228600" algn="l"/>
              </a:tabLst>
            </a:pPr>
            <a:endParaRPr lang="en-US" sz="900" spc="-20" dirty="0">
              <a:solidFill>
                <a:srgbClr val="323537"/>
              </a:solidFill>
              <a:latin typeface="Montserrat"/>
              <a:cs typeface="Montserrat"/>
            </a:endParaRPr>
          </a:p>
          <a:p>
            <a:pPr marL="240665" marR="41275" indent="-228600">
              <a:lnSpc>
                <a:spcPct val="100000"/>
              </a:lnSpc>
              <a:spcBef>
                <a:spcPts val="100"/>
              </a:spcBef>
              <a:buClr>
                <a:srgbClr val="3E8B73"/>
              </a:buClr>
              <a:buFont typeface="+mj-lt"/>
              <a:buAutoNum type="alphaLcPeriod"/>
              <a:tabLst>
                <a:tab pos="228600" algn="l"/>
              </a:tabLst>
            </a:pPr>
            <a:r>
              <a:rPr sz="900" dirty="0">
                <a:solidFill>
                  <a:srgbClr val="323537"/>
                </a:solidFill>
                <a:latin typeface="Montserrat"/>
                <a:cs typeface="Montserrat"/>
              </a:rPr>
              <a:t>All</a:t>
            </a:r>
            <a:r>
              <a:rPr sz="900" spc="-15" dirty="0">
                <a:solidFill>
                  <a:srgbClr val="323537"/>
                </a:solidFill>
                <a:latin typeface="Montserrat"/>
                <a:cs typeface="Montserrat"/>
              </a:rPr>
              <a:t> </a:t>
            </a:r>
            <a:r>
              <a:rPr sz="900" dirty="0">
                <a:solidFill>
                  <a:srgbClr val="323537"/>
                </a:solidFill>
                <a:latin typeface="Montserrat"/>
                <a:cs typeface="Montserrat"/>
              </a:rPr>
              <a:t>information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electronic</a:t>
            </a:r>
            <a:r>
              <a:rPr sz="900" spc="-10" dirty="0">
                <a:solidFill>
                  <a:srgbClr val="323537"/>
                </a:solidFill>
                <a:latin typeface="Montserrat"/>
                <a:cs typeface="Montserrat"/>
              </a:rPr>
              <a:t> format</a:t>
            </a:r>
            <a:r>
              <a:rPr lang="en-US" sz="900" spc="500" dirty="0">
                <a:solidFill>
                  <a:srgbClr val="323537"/>
                </a:solidFill>
                <a:latin typeface="Montserrat"/>
                <a:cs typeface="Montserrat"/>
              </a:rPr>
              <a:t> </a:t>
            </a:r>
            <a:r>
              <a:rPr sz="900" dirty="0">
                <a:solidFill>
                  <a:srgbClr val="323537"/>
                </a:solidFill>
                <a:latin typeface="Montserrat"/>
                <a:cs typeface="Montserrat"/>
              </a:rPr>
              <a:t>via</a:t>
            </a:r>
            <a:r>
              <a:rPr sz="900" spc="-5"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spc="-10" dirty="0">
                <a:solidFill>
                  <a:srgbClr val="323537"/>
                </a:solidFill>
                <a:latin typeface="Montserrat"/>
                <a:cs typeface="Montserrat"/>
              </a:rPr>
              <a:t>and/or</a:t>
            </a:r>
            <a:r>
              <a:rPr sz="900" spc="-5" dirty="0">
                <a:solidFill>
                  <a:srgbClr val="323537"/>
                </a:solidFill>
                <a:latin typeface="Montserrat"/>
                <a:cs typeface="Montserrat"/>
              </a:rPr>
              <a:t> </a:t>
            </a:r>
            <a:r>
              <a:rPr sz="900" dirty="0">
                <a:solidFill>
                  <a:srgbClr val="323537"/>
                </a:solidFill>
                <a:latin typeface="Montserrat"/>
                <a:cs typeface="Montserrat"/>
              </a:rPr>
              <a:t>via</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Custodian’s Web </a:t>
            </a:r>
            <a:r>
              <a:rPr sz="900" dirty="0">
                <a:solidFill>
                  <a:srgbClr val="323537"/>
                </a:solidFill>
                <a:latin typeface="Montserrat"/>
                <a:cs typeface="Montserrat"/>
              </a:rPr>
              <a:t>Portal.</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Web</a:t>
            </a:r>
            <a:r>
              <a:rPr sz="900" spc="-10" dirty="0">
                <a:solidFill>
                  <a:srgbClr val="323537"/>
                </a:solidFill>
                <a:latin typeface="Montserrat"/>
                <a:cs typeface="Montserrat"/>
              </a:rPr>
              <a:t> </a:t>
            </a:r>
            <a:r>
              <a:rPr sz="900" dirty="0">
                <a:solidFill>
                  <a:srgbClr val="323537"/>
                </a:solidFill>
                <a:latin typeface="Montserrat"/>
                <a:cs typeface="Montserrat"/>
              </a:rPr>
              <a:t>Portal</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secure</a:t>
            </a:r>
            <a:r>
              <a:rPr sz="900" spc="-10" dirty="0">
                <a:solidFill>
                  <a:srgbClr val="323537"/>
                </a:solidFill>
                <a:latin typeface="Montserrat"/>
                <a:cs typeface="Montserrat"/>
              </a:rPr>
              <a:t> online</a:t>
            </a:r>
            <a:r>
              <a:rPr lang="en-US" sz="900" spc="500" dirty="0">
                <a:solidFill>
                  <a:srgbClr val="323537"/>
                </a:solidFill>
                <a:latin typeface="Montserrat"/>
                <a:cs typeface="Montserrat"/>
              </a:rPr>
              <a:t> </a:t>
            </a:r>
            <a:r>
              <a:rPr sz="900" dirty="0">
                <a:solidFill>
                  <a:srgbClr val="323537"/>
                </a:solidFill>
                <a:latin typeface="Montserrat"/>
                <a:cs typeface="Montserrat"/>
              </a:rPr>
              <a:t>platform</a:t>
            </a:r>
            <a:r>
              <a:rPr sz="900" spc="-20" dirty="0">
                <a:solidFill>
                  <a:srgbClr val="323537"/>
                </a:solidFill>
                <a:latin typeface="Montserrat"/>
                <a:cs typeface="Montserrat"/>
              </a:rPr>
              <a:t> </a:t>
            </a:r>
            <a:r>
              <a:rPr sz="900" dirty="0">
                <a:solidFill>
                  <a:srgbClr val="323537"/>
                </a:solidFill>
                <a:latin typeface="Montserrat"/>
                <a:cs typeface="Montserrat"/>
              </a:rPr>
              <a:t>through</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obtain</a:t>
            </a:r>
            <a:r>
              <a:rPr sz="900" spc="-2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valuation</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statement</a:t>
            </a:r>
            <a:r>
              <a:rPr sz="900" spc="-2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Cash</a:t>
            </a:r>
            <a:r>
              <a:rPr sz="900" spc="-20" dirty="0">
                <a:solidFill>
                  <a:srgbClr val="323537"/>
                </a:solidFill>
                <a:latin typeface="Montserrat"/>
                <a:cs typeface="Montserrat"/>
              </a:rPr>
              <a:t> </a:t>
            </a:r>
            <a:r>
              <a:rPr sz="900" dirty="0">
                <a:solidFill>
                  <a:srgbClr val="323537"/>
                </a:solidFill>
                <a:latin typeface="Montserrat"/>
                <a:cs typeface="Montserrat"/>
              </a:rPr>
              <a:t>Settlement</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spc="-10" dirty="0">
                <a:solidFill>
                  <a:srgbClr val="323537"/>
                </a:solidFill>
                <a:latin typeface="Montserrat"/>
                <a:cs typeface="Montserrat"/>
              </a:rPr>
              <a:t>You</a:t>
            </a:r>
            <a:r>
              <a:rPr sz="900" spc="-20" dirty="0">
                <a:solidFill>
                  <a:srgbClr val="323537"/>
                </a:solidFill>
                <a:latin typeface="Montserrat"/>
                <a:cs typeface="Montserrat"/>
              </a:rPr>
              <a:t> will </a:t>
            </a:r>
            <a:r>
              <a:rPr sz="900" dirty="0">
                <a:solidFill>
                  <a:srgbClr val="323537"/>
                </a:solidFill>
                <a:latin typeface="Montserrat"/>
                <a:cs typeface="Montserrat"/>
              </a:rPr>
              <a:t>be</a:t>
            </a:r>
            <a:r>
              <a:rPr sz="900" spc="-20" dirty="0">
                <a:solidFill>
                  <a:srgbClr val="323537"/>
                </a:solidFill>
                <a:latin typeface="Montserrat"/>
                <a:cs typeface="Montserrat"/>
              </a:rPr>
              <a:t> </a:t>
            </a:r>
            <a:r>
              <a:rPr sz="900" dirty="0">
                <a:solidFill>
                  <a:srgbClr val="323537"/>
                </a:solidFill>
                <a:latin typeface="Montserrat"/>
                <a:cs typeface="Montserrat"/>
              </a:rPr>
              <a:t>provided</a:t>
            </a:r>
            <a:r>
              <a:rPr sz="900" spc="-20"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secure</a:t>
            </a:r>
            <a:r>
              <a:rPr sz="900" spc="-20" dirty="0">
                <a:solidFill>
                  <a:srgbClr val="323537"/>
                </a:solidFill>
                <a:latin typeface="Montserrat"/>
                <a:cs typeface="Montserrat"/>
              </a:rPr>
              <a:t> </a:t>
            </a:r>
            <a:r>
              <a:rPr sz="900" dirty="0">
                <a:solidFill>
                  <a:srgbClr val="323537"/>
                </a:solidFill>
                <a:latin typeface="Montserrat"/>
                <a:cs typeface="Montserrat"/>
              </a:rPr>
              <a:t>access</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Web</a:t>
            </a:r>
            <a:r>
              <a:rPr sz="900" spc="-20" dirty="0">
                <a:solidFill>
                  <a:srgbClr val="323537"/>
                </a:solidFill>
                <a:latin typeface="Montserrat"/>
                <a:cs typeface="Montserrat"/>
              </a:rPr>
              <a:t> </a:t>
            </a:r>
            <a:r>
              <a:rPr sz="900" dirty="0">
                <a:solidFill>
                  <a:srgbClr val="323537"/>
                </a:solidFill>
                <a:latin typeface="Montserrat"/>
                <a:cs typeface="Montserrat"/>
              </a:rPr>
              <a:t>Portal</a:t>
            </a:r>
            <a:r>
              <a:rPr sz="900" spc="-15" dirty="0">
                <a:solidFill>
                  <a:srgbClr val="323537"/>
                </a:solidFill>
                <a:latin typeface="Montserrat"/>
                <a:cs typeface="Montserrat"/>
              </a:rPr>
              <a:t> </a:t>
            </a:r>
            <a:r>
              <a:rPr sz="900" spc="-25" dirty="0">
                <a:solidFill>
                  <a:srgbClr val="323537"/>
                </a:solidFill>
                <a:latin typeface="Montserrat"/>
                <a:cs typeface="Montserrat"/>
              </a:rPr>
              <a:t>and</a:t>
            </a:r>
            <a:r>
              <a:rPr lang="en-US" sz="900" spc="-2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required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provide</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email</a:t>
            </a:r>
            <a:r>
              <a:rPr sz="900" spc="-15"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spc="-20" dirty="0">
                <a:solidFill>
                  <a:srgbClr val="323537"/>
                </a:solidFill>
                <a:latin typeface="Montserrat"/>
                <a:cs typeface="Montserrat"/>
              </a:rPr>
              <a:t>when</a:t>
            </a:r>
            <a:r>
              <a:rPr sz="900" dirty="0">
                <a:solidFill>
                  <a:srgbClr val="323537"/>
                </a:solidFill>
                <a:latin typeface="Montserrat"/>
                <a:cs typeface="Montserrat"/>
              </a:rPr>
              <a:t> you</a:t>
            </a:r>
            <a:r>
              <a:rPr lang="en-US" sz="900" spc="-15" dirty="0">
                <a:solidFill>
                  <a:srgbClr val="323537"/>
                </a:solidFill>
                <a:latin typeface="Montserrat"/>
                <a:cs typeface="Montserrat"/>
              </a:rPr>
              <a:t> </a:t>
            </a:r>
            <a:r>
              <a:rPr sz="900" dirty="0">
                <a:solidFill>
                  <a:srgbClr val="323537"/>
                </a:solidFill>
                <a:latin typeface="Montserrat"/>
                <a:cs typeface="Montserrat"/>
              </a:rPr>
              <a:t>complete</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a:p>
            <a:pPr marL="240665" marR="273685" indent="-228600">
              <a:lnSpc>
                <a:spcPct val="100000"/>
              </a:lnSpc>
              <a:spcBef>
                <a:spcPts val="850"/>
              </a:spcBef>
              <a:buClr>
                <a:srgbClr val="3E8B73"/>
              </a:buClr>
              <a:buFont typeface="+mj-lt"/>
              <a:buAutoNum type="alphaLcPeriod"/>
              <a:tabLst>
                <a:tab pos="228600" algn="l"/>
              </a:tabLst>
            </a:pPr>
            <a:r>
              <a:rPr sz="900" dirty="0">
                <a:solidFill>
                  <a:srgbClr val="323537"/>
                </a:solidFill>
                <a:latin typeface="Montserrat"/>
                <a:cs typeface="Montserrat"/>
              </a:rPr>
              <a:t>Currently</a:t>
            </a:r>
            <a:r>
              <a:rPr sz="900" spc="-15" dirty="0">
                <a:solidFill>
                  <a:srgbClr val="323537"/>
                </a:solidFill>
                <a:latin typeface="Montserrat"/>
                <a:cs typeface="Montserrat"/>
              </a:rPr>
              <a:t> </a:t>
            </a: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paid</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held</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Cash</a:t>
            </a:r>
            <a:r>
              <a:rPr sz="900" spc="-20" dirty="0">
                <a:solidFill>
                  <a:srgbClr val="323537"/>
                </a:solidFill>
                <a:latin typeface="Montserrat"/>
                <a:cs typeface="Montserrat"/>
              </a:rPr>
              <a:t> </a:t>
            </a:r>
            <a:r>
              <a:rPr sz="900" dirty="0">
                <a:solidFill>
                  <a:srgbClr val="323537"/>
                </a:solidFill>
                <a:latin typeface="Montserrat"/>
                <a:cs typeface="Montserrat"/>
              </a:rPr>
              <a:t>Settlement</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ISA</a:t>
            </a:r>
            <a:r>
              <a:rPr sz="900" spc="-20" dirty="0">
                <a:solidFill>
                  <a:srgbClr val="323537"/>
                </a:solidFill>
                <a:latin typeface="Montserrat"/>
                <a:cs typeface="Montserrat"/>
              </a:rPr>
              <a:t>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spc="-10" dirty="0">
                <a:solidFill>
                  <a:srgbClr val="323537"/>
                </a:solidFill>
                <a:latin typeface="Montserrat"/>
                <a:cs typeface="Montserrat"/>
              </a:rPr>
              <a:t>Account.</a:t>
            </a:r>
            <a:endParaRPr sz="900" dirty="0">
              <a:latin typeface="Montserrat"/>
              <a:cs typeface="Montserrat"/>
            </a:endParaRPr>
          </a:p>
          <a:p>
            <a:pPr marL="240665" marR="42545" indent="-228600">
              <a:lnSpc>
                <a:spcPct val="100000"/>
              </a:lnSpc>
              <a:spcBef>
                <a:spcPts val="850"/>
              </a:spcBef>
              <a:buClr>
                <a:srgbClr val="3E8B73"/>
              </a:buClr>
              <a:buFont typeface="+mj-lt"/>
              <a:buAutoNum type="alphaLcPeriod"/>
              <a:tabLst>
                <a:tab pos="228600" algn="l"/>
              </a:tabLst>
            </a:pP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5"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spc="-10" dirty="0">
                <a:solidFill>
                  <a:srgbClr val="323537"/>
                </a:solidFill>
                <a:latin typeface="Montserrat"/>
                <a:cs typeface="Montserrat"/>
              </a:rPr>
              <a:t>required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pay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Payment</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Shortly</a:t>
            </a:r>
            <a:r>
              <a:rPr sz="900" spc="-10" dirty="0">
                <a:solidFill>
                  <a:srgbClr val="323537"/>
                </a:solidFill>
                <a:latin typeface="Montserrat"/>
                <a:cs typeface="Montserrat"/>
              </a:rPr>
              <a:t> </a:t>
            </a:r>
            <a:r>
              <a:rPr sz="900" spc="-20" dirty="0">
                <a:solidFill>
                  <a:srgbClr val="323537"/>
                </a:solidFill>
                <a:latin typeface="Montserrat"/>
                <a:cs typeface="Montserrat"/>
              </a:rPr>
              <a:t>after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write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outlining</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options available</a:t>
            </a:r>
            <a:r>
              <a:rPr sz="900" spc="-5" dirty="0">
                <a:solidFill>
                  <a:srgbClr val="323537"/>
                </a:solidFill>
                <a:latin typeface="Montserrat"/>
                <a:cs typeface="Montserrat"/>
              </a:rPr>
              <a:t> </a:t>
            </a:r>
            <a:r>
              <a:rPr sz="900" spc="-25" dirty="0">
                <a:solidFill>
                  <a:srgbClr val="323537"/>
                </a:solidFill>
                <a:latin typeface="Montserrat"/>
                <a:cs typeface="Montserrat"/>
              </a:rPr>
              <a:t>to</a:t>
            </a:r>
            <a:r>
              <a:rPr lang="en-US" sz="900" spc="-25" dirty="0">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hold</a:t>
            </a:r>
            <a:r>
              <a:rPr sz="900" spc="-1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Maturity</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dirty="0">
                <a:solidFill>
                  <a:srgbClr val="323537"/>
                </a:solidFill>
                <a:latin typeface="Montserrat"/>
                <a:cs typeface="Montserrat"/>
              </a:rPr>
              <a:t>Settlement</a:t>
            </a:r>
            <a:r>
              <a:rPr sz="900" spc="-15" dirty="0">
                <a:solidFill>
                  <a:srgbClr val="323537"/>
                </a:solidFill>
                <a:latin typeface="Montserrat"/>
                <a:cs typeface="Montserrat"/>
              </a:rPr>
              <a:t> </a:t>
            </a:r>
            <a:r>
              <a:rPr sz="900" spc="-10" dirty="0">
                <a:solidFill>
                  <a:srgbClr val="323537"/>
                </a:solidFill>
                <a:latin typeface="Montserrat"/>
                <a:cs typeface="Montserrat"/>
              </a:rPr>
              <a:t>Account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ISA</a:t>
            </a:r>
            <a:r>
              <a:rPr sz="900" spc="-20" dirty="0">
                <a:solidFill>
                  <a:srgbClr val="323537"/>
                </a:solidFill>
                <a:latin typeface="Montserrat"/>
                <a:cs typeface="Montserrat"/>
              </a:rPr>
              <a:t> </a:t>
            </a:r>
            <a:r>
              <a:rPr sz="900" dirty="0">
                <a:solidFill>
                  <a:srgbClr val="323537"/>
                </a:solidFill>
                <a:latin typeface="Montserrat"/>
                <a:cs typeface="Montserrat"/>
              </a:rPr>
              <a:t>Cash</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20" dirty="0">
                <a:solidFill>
                  <a:srgbClr val="323537"/>
                </a:solidFill>
                <a:latin typeface="Montserrat"/>
                <a:cs typeface="Montserrat"/>
              </a:rPr>
              <a:t> </a:t>
            </a:r>
            <a:r>
              <a:rPr sz="900" dirty="0">
                <a:solidFill>
                  <a:srgbClr val="323537"/>
                </a:solidFill>
                <a:latin typeface="Montserrat"/>
                <a:cs typeface="Montserrat"/>
              </a:rPr>
              <a:t>pending</a:t>
            </a:r>
            <a:r>
              <a:rPr sz="900" spc="-15" dirty="0">
                <a:solidFill>
                  <a:srgbClr val="323537"/>
                </a:solidFill>
                <a:latin typeface="Montserrat"/>
                <a:cs typeface="Montserrat"/>
              </a:rPr>
              <a:t> </a:t>
            </a:r>
            <a:r>
              <a:rPr sz="900" dirty="0">
                <a:solidFill>
                  <a:srgbClr val="323537"/>
                </a:solidFill>
                <a:latin typeface="Montserrat"/>
                <a:cs typeface="Montserrat"/>
              </a:rPr>
              <a:t>receipt</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spc="-10" dirty="0">
                <a:solidFill>
                  <a:srgbClr val="323537"/>
                </a:solidFill>
                <a:latin typeface="Montserrat"/>
                <a:cs typeface="Montserrat"/>
              </a:rPr>
              <a:t>written instructions.</a:t>
            </a:r>
            <a:endParaRPr sz="900" dirty="0">
              <a:latin typeface="Montserrat"/>
              <a:cs typeface="Montserrat"/>
            </a:endParaRPr>
          </a:p>
          <a:p>
            <a:pPr marL="240665" marR="168910" indent="-228600">
              <a:lnSpc>
                <a:spcPct val="100000"/>
              </a:lnSpc>
              <a:spcBef>
                <a:spcPts val="850"/>
              </a:spcBef>
              <a:buClr>
                <a:srgbClr val="3E8B73"/>
              </a:buClr>
              <a:buFont typeface="+mj-lt"/>
              <a:buAutoNum type="alphaLcPeriod"/>
              <a:tabLst>
                <a:tab pos="228600" algn="l"/>
              </a:tabLst>
            </a:pPr>
            <a:r>
              <a:rPr sz="900" dirty="0">
                <a:solidFill>
                  <a:srgbClr val="323537"/>
                </a:solidFill>
                <a:latin typeface="Montserrat"/>
                <a:cs typeface="Montserrat"/>
              </a:rPr>
              <a:t>Records</a:t>
            </a:r>
            <a:r>
              <a:rPr sz="900" spc="-15" dirty="0">
                <a:solidFill>
                  <a:srgbClr val="323537"/>
                </a:solidFill>
                <a:latin typeface="Montserrat"/>
                <a:cs typeface="Montserrat"/>
              </a:rPr>
              <a:t> </a:t>
            </a:r>
            <a:r>
              <a:rPr sz="900" dirty="0">
                <a:solidFill>
                  <a:srgbClr val="323537"/>
                </a:solidFill>
                <a:latin typeface="Montserrat"/>
                <a:cs typeface="Montserrat"/>
              </a:rPr>
              <a:t>relating</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retained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length</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spc="-20" dirty="0">
                <a:solidFill>
                  <a:srgbClr val="323537"/>
                </a:solidFill>
                <a:latin typeface="Montserrat"/>
                <a:cs typeface="Montserrat"/>
              </a:rPr>
              <a:t>time</a:t>
            </a:r>
            <a:r>
              <a:rPr lang="en-US" sz="900" spc="-20" dirty="0">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line with</a:t>
            </a:r>
            <a:r>
              <a:rPr sz="900" spc="-5" dirty="0">
                <a:solidFill>
                  <a:srgbClr val="323537"/>
                </a:solidFill>
                <a:latin typeface="Montserrat"/>
                <a:cs typeface="Montserrat"/>
              </a:rPr>
              <a:t> </a:t>
            </a:r>
            <a:r>
              <a:rPr sz="900" dirty="0">
                <a:solidFill>
                  <a:srgbClr val="323537"/>
                </a:solidFill>
                <a:latin typeface="Montserrat"/>
                <a:cs typeface="Montserrat"/>
              </a:rPr>
              <a:t>regulatory and statutory</a:t>
            </a:r>
            <a:r>
              <a:rPr sz="900" spc="-5" dirty="0">
                <a:solidFill>
                  <a:srgbClr val="323537"/>
                </a:solidFill>
                <a:latin typeface="Montserrat"/>
                <a:cs typeface="Montserrat"/>
              </a:rPr>
              <a:t> </a:t>
            </a:r>
            <a:r>
              <a:rPr sz="900" spc="-10" dirty="0">
                <a:solidFill>
                  <a:srgbClr val="323537"/>
                </a:solidFill>
                <a:latin typeface="Montserrat"/>
                <a:cs typeface="Montserrat"/>
              </a:rPr>
              <a:t>requirements </a:t>
            </a:r>
            <a:r>
              <a:rPr sz="900" dirty="0">
                <a:solidFill>
                  <a:srgbClr val="323537"/>
                </a:solidFill>
                <a:latin typeface="Montserrat"/>
                <a:cs typeface="Montserrat"/>
              </a:rPr>
              <a:t>following</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termination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relationship</a:t>
            </a:r>
            <a:r>
              <a:rPr sz="900" spc="-10" dirty="0">
                <a:solidFill>
                  <a:srgbClr val="323537"/>
                </a:solidFill>
                <a:latin typeface="Montserrat"/>
                <a:cs typeface="Montserrat"/>
              </a:rPr>
              <a:t> between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a:t>
            </a:r>
            <a:endParaRPr sz="900" dirty="0">
              <a:latin typeface="Montserrat"/>
              <a:cs typeface="Montserrat"/>
            </a:endParaRPr>
          </a:p>
        </p:txBody>
      </p:sp>
      <p:sp>
        <p:nvSpPr>
          <p:cNvPr id="4" name="object 4"/>
          <p:cNvSpPr txBox="1"/>
          <p:nvPr/>
        </p:nvSpPr>
        <p:spPr>
          <a:xfrm>
            <a:off x="372700" y="7152005"/>
            <a:ext cx="2535555" cy="360680"/>
          </a:xfrm>
          <a:prstGeom prst="rect">
            <a:avLst/>
          </a:prstGeom>
        </p:spPr>
        <p:txBody>
          <a:bodyPr vert="horz" wrap="square" lIns="0" tIns="12700" rIns="0" bIns="0" rtlCol="0">
            <a:spAutoFit/>
          </a:bodyPr>
          <a:lstStyle/>
          <a:p>
            <a:pPr marL="177800" marR="5080" indent="-165735">
              <a:lnSpc>
                <a:spcPct val="100000"/>
              </a:lnSpc>
              <a:spcBef>
                <a:spcPts val="100"/>
              </a:spcBef>
            </a:pPr>
            <a:r>
              <a:rPr sz="1100" b="1" dirty="0">
                <a:solidFill>
                  <a:srgbClr val="3E8B73"/>
                </a:solidFill>
                <a:latin typeface="Montserrat SemiBold"/>
                <a:cs typeface="Montserrat SemiBold"/>
              </a:rPr>
              <a:t>8.</a:t>
            </a:r>
            <a:r>
              <a:rPr sz="1100" b="1" spc="-30" dirty="0">
                <a:solidFill>
                  <a:srgbClr val="3E8B73"/>
                </a:solidFill>
                <a:latin typeface="Montserrat SemiBold"/>
                <a:cs typeface="Montserrat SemiBold"/>
              </a:rPr>
              <a:t> </a:t>
            </a:r>
            <a:r>
              <a:rPr sz="1100" b="1" dirty="0">
                <a:solidFill>
                  <a:srgbClr val="3E8B73"/>
                </a:solidFill>
                <a:latin typeface="Montserrat SemiBold"/>
                <a:cs typeface="Montserrat SemiBold"/>
              </a:rPr>
              <a:t>Withdrawal,</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termination</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or</a:t>
            </a:r>
            <a:r>
              <a:rPr sz="1100" b="1" spc="-25" dirty="0">
                <a:solidFill>
                  <a:srgbClr val="3E8B73"/>
                </a:solidFill>
                <a:latin typeface="Montserrat SemiBold"/>
                <a:cs typeface="Montserrat SemiBold"/>
              </a:rPr>
              <a:t> </a:t>
            </a:r>
            <a:r>
              <a:rPr sz="1100" b="1" spc="-20" dirty="0">
                <a:solidFill>
                  <a:srgbClr val="3E8B73"/>
                </a:solidFill>
                <a:latin typeface="Montserrat SemiBold"/>
                <a:cs typeface="Montserrat SemiBold"/>
              </a:rPr>
              <a:t>early </a:t>
            </a:r>
            <a:r>
              <a:rPr sz="1100" b="1" spc="-10" dirty="0">
                <a:solidFill>
                  <a:srgbClr val="3E8B73"/>
                </a:solidFill>
                <a:latin typeface="Montserrat SemiBold"/>
                <a:cs typeface="Montserrat SemiBold"/>
              </a:rPr>
              <a:t>encashment</a:t>
            </a:r>
            <a:endParaRPr sz="1100" dirty="0">
              <a:latin typeface="Montserrat SemiBold"/>
              <a:cs typeface="Montserrat SemiBold"/>
            </a:endParaRPr>
          </a:p>
        </p:txBody>
      </p:sp>
      <p:sp>
        <p:nvSpPr>
          <p:cNvPr id="5" name="object 5"/>
          <p:cNvSpPr txBox="1"/>
          <p:nvPr/>
        </p:nvSpPr>
        <p:spPr>
          <a:xfrm>
            <a:off x="347300" y="7512685"/>
            <a:ext cx="3371215" cy="2710815"/>
          </a:xfrm>
          <a:prstGeom prst="rect">
            <a:avLst/>
          </a:prstGeom>
        </p:spPr>
        <p:txBody>
          <a:bodyPr vert="horz" wrap="square" lIns="0" tIns="12700" rIns="0" bIns="0" rtlCol="0">
            <a:spAutoFit/>
          </a:bodyPr>
          <a:lstStyle/>
          <a:p>
            <a:pPr marL="228600" marR="92075"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 structured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be held</a:t>
            </a:r>
            <a:r>
              <a:rPr sz="900" spc="-5" dirty="0">
                <a:solidFill>
                  <a:srgbClr val="323537"/>
                </a:solidFill>
                <a:latin typeface="Montserrat"/>
                <a:cs typeface="Montserrat"/>
              </a:rPr>
              <a:t> </a:t>
            </a:r>
            <a:r>
              <a:rPr sz="900" dirty="0">
                <a:solidFill>
                  <a:srgbClr val="323537"/>
                </a:solidFill>
                <a:latin typeface="Montserrat"/>
                <a:cs typeface="Montserrat"/>
              </a:rPr>
              <a:t>until</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10" dirty="0">
                <a:solidFill>
                  <a:srgbClr val="323537"/>
                </a:solidFill>
                <a:latin typeface="Montserrat"/>
                <a:cs typeface="Montserrat"/>
              </a:rPr>
              <a:t>Maturity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spc="-1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spc="-10" dirty="0">
                <a:solidFill>
                  <a:srgbClr val="323537"/>
                </a:solidFill>
                <a:latin typeface="Montserrat"/>
                <a:cs typeface="Montserrat"/>
              </a:rPr>
              <a:t>however,</a:t>
            </a:r>
            <a:r>
              <a:rPr sz="900" spc="-15" dirty="0">
                <a:solidFill>
                  <a:srgbClr val="323537"/>
                </a:solidFill>
                <a:latin typeface="Montserrat"/>
                <a:cs typeface="Montserrat"/>
              </a:rPr>
              <a:t> </a:t>
            </a:r>
            <a:r>
              <a:rPr sz="900" dirty="0">
                <a:solidFill>
                  <a:srgbClr val="323537"/>
                </a:solidFill>
                <a:latin typeface="Montserrat"/>
                <a:cs typeface="Montserrat"/>
              </a:rPr>
              <a:t>subject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consent</a:t>
            </a:r>
            <a:r>
              <a:rPr sz="900" spc="-15" dirty="0">
                <a:solidFill>
                  <a:srgbClr val="323537"/>
                </a:solidFill>
                <a:latin typeface="Montserrat"/>
                <a:cs typeface="Montserrat"/>
              </a:rPr>
              <a:t> </a:t>
            </a:r>
            <a:r>
              <a:rPr sz="900" spc="-25" dirty="0">
                <a:solidFill>
                  <a:srgbClr val="323537"/>
                </a:solidFill>
                <a:latin typeface="Montserrat"/>
                <a:cs typeface="Montserrat"/>
              </a:rPr>
              <a:t>of</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encash</a:t>
            </a:r>
            <a:r>
              <a:rPr sz="900" spc="-5" dirty="0">
                <a:solidFill>
                  <a:srgbClr val="323537"/>
                </a:solidFill>
                <a:latin typeface="Montserrat"/>
                <a:cs typeface="Montserrat"/>
              </a:rPr>
              <a:t> </a:t>
            </a:r>
            <a:r>
              <a:rPr sz="900" dirty="0">
                <a:solidFill>
                  <a:srgbClr val="323537"/>
                </a:solidFill>
                <a:latin typeface="Montserrat"/>
                <a:cs typeface="Montserrat"/>
              </a:rPr>
              <a:t>some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 before</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Maturity</a:t>
            </a:r>
            <a:r>
              <a:rPr sz="900" spc="-25" dirty="0">
                <a:solidFill>
                  <a:srgbClr val="323537"/>
                </a:solidFill>
                <a:latin typeface="Montserrat"/>
                <a:cs typeface="Montserrat"/>
              </a:rPr>
              <a:t> </a:t>
            </a:r>
            <a:r>
              <a:rPr sz="900" dirty="0">
                <a:solidFill>
                  <a:srgbClr val="323537"/>
                </a:solidFill>
                <a:latin typeface="Montserrat"/>
                <a:cs typeface="Montserrat"/>
              </a:rPr>
              <a:t>Date</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dirty="0">
                <a:solidFill>
                  <a:srgbClr val="323537"/>
                </a:solidFill>
                <a:latin typeface="Montserrat"/>
                <a:cs typeface="Montserrat"/>
              </a:rPr>
              <a:t>providing</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written</a:t>
            </a:r>
            <a:r>
              <a:rPr sz="900" spc="-20" dirty="0">
                <a:solidFill>
                  <a:srgbClr val="323537"/>
                </a:solidFill>
                <a:latin typeface="Montserrat"/>
                <a:cs typeface="Montserrat"/>
              </a:rPr>
              <a:t> </a:t>
            </a:r>
            <a:r>
              <a:rPr sz="900" dirty="0">
                <a:solidFill>
                  <a:srgbClr val="323537"/>
                </a:solidFill>
                <a:latin typeface="Montserrat"/>
                <a:cs typeface="Montserrat"/>
              </a:rPr>
              <a:t>instruction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20" dirty="0">
                <a:solidFill>
                  <a:srgbClr val="323537"/>
                </a:solidFill>
                <a:latin typeface="Montserrat"/>
                <a:cs typeface="Montserrat"/>
              </a:rPr>
              <a:t> </a:t>
            </a:r>
            <a:r>
              <a:rPr sz="900" spc="-10" dirty="0">
                <a:solidFill>
                  <a:srgbClr val="323537"/>
                </a:solidFill>
                <a:latin typeface="Montserrat"/>
                <a:cs typeface="Montserrat"/>
              </a:rPr>
              <a:t>effect. You</a:t>
            </a:r>
            <a:r>
              <a:rPr sz="900" spc="-15" dirty="0">
                <a:solidFill>
                  <a:srgbClr val="323537"/>
                </a:solidFill>
                <a:latin typeface="Montserrat"/>
                <a:cs typeface="Montserrat"/>
              </a:rPr>
              <a:t> </a:t>
            </a:r>
            <a:r>
              <a:rPr sz="900" dirty="0">
                <a:solidFill>
                  <a:srgbClr val="323537"/>
                </a:solidFill>
                <a:latin typeface="Montserrat"/>
                <a:cs typeface="Montserrat"/>
              </a:rPr>
              <a:t>must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aware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receive</a:t>
            </a:r>
            <a:r>
              <a:rPr sz="900" spc="-20" dirty="0">
                <a:solidFill>
                  <a:srgbClr val="323537"/>
                </a:solidFill>
                <a:latin typeface="Montserrat"/>
                <a:cs typeface="Montserrat"/>
              </a:rPr>
              <a:t> </a:t>
            </a:r>
            <a:r>
              <a:rPr sz="900" dirty="0">
                <a:solidFill>
                  <a:srgbClr val="323537"/>
                </a:solidFill>
                <a:latin typeface="Montserrat"/>
                <a:cs typeface="Montserrat"/>
              </a:rPr>
              <a:t>an</a:t>
            </a:r>
            <a:r>
              <a:rPr sz="900" spc="-20" dirty="0">
                <a:solidFill>
                  <a:srgbClr val="323537"/>
                </a:solidFill>
                <a:latin typeface="Montserrat"/>
                <a:cs typeface="Montserrat"/>
              </a:rPr>
              <a:t> </a:t>
            </a:r>
            <a:r>
              <a:rPr sz="900" dirty="0">
                <a:solidFill>
                  <a:srgbClr val="323537"/>
                </a:solidFill>
                <a:latin typeface="Montserrat"/>
                <a:cs typeface="Montserrat"/>
              </a:rPr>
              <a:t>encashment</a:t>
            </a:r>
            <a:r>
              <a:rPr sz="900" spc="-15" dirty="0">
                <a:solidFill>
                  <a:srgbClr val="323537"/>
                </a:solidFill>
                <a:latin typeface="Montserrat"/>
                <a:cs typeface="Montserrat"/>
              </a:rPr>
              <a:t> </a:t>
            </a:r>
            <a:r>
              <a:rPr sz="900" dirty="0">
                <a:solidFill>
                  <a:srgbClr val="323537"/>
                </a:solidFill>
                <a:latin typeface="Montserrat"/>
                <a:cs typeface="Montserrat"/>
              </a:rPr>
              <a:t>request</a:t>
            </a:r>
            <a:r>
              <a:rPr sz="900" spc="-20" dirty="0">
                <a:solidFill>
                  <a:srgbClr val="323537"/>
                </a:solidFill>
                <a:latin typeface="Montserrat"/>
                <a:cs typeface="Montserrat"/>
              </a:rPr>
              <a:t> </a:t>
            </a:r>
            <a:r>
              <a:rPr sz="900" dirty="0">
                <a:solidFill>
                  <a:srgbClr val="323537"/>
                </a:solidFill>
                <a:latin typeface="Montserrat"/>
                <a:cs typeface="Montserrat"/>
              </a:rPr>
              <a:t>after</a:t>
            </a:r>
            <a:r>
              <a:rPr sz="900" spc="-20" dirty="0">
                <a:solidFill>
                  <a:srgbClr val="323537"/>
                </a:solidFill>
                <a:latin typeface="Montserrat"/>
                <a:cs typeface="Montserrat"/>
              </a:rPr>
              <a:t> </a:t>
            </a:r>
            <a:r>
              <a:rPr sz="900" spc="-25" dirty="0">
                <a:solidFill>
                  <a:srgbClr val="323537"/>
                </a:solidFill>
                <a:latin typeface="Montserrat"/>
                <a:cs typeface="Montserrat"/>
              </a:rPr>
              <a:t>the</a:t>
            </a:r>
            <a:endParaRPr sz="900" dirty="0">
              <a:latin typeface="Montserrat"/>
              <a:cs typeface="Montserrat"/>
            </a:endParaRPr>
          </a:p>
          <a:p>
            <a:pPr marL="228600" marR="5080">
              <a:lnSpc>
                <a:spcPct val="100000"/>
              </a:lnSpc>
            </a:pPr>
            <a:r>
              <a:rPr sz="900" dirty="0">
                <a:solidFill>
                  <a:srgbClr val="323537"/>
                </a:solidFill>
                <a:latin typeface="Montserrat"/>
                <a:cs typeface="Montserrat"/>
              </a:rPr>
              <a:t>Start</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receive</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spc="-10" dirty="0">
                <a:solidFill>
                  <a:srgbClr val="323537"/>
                </a:solidFill>
                <a:latin typeface="Montserrat"/>
                <a:cs typeface="Montserrat"/>
              </a:rPr>
              <a:t>encashment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considerably</a:t>
            </a:r>
            <a:r>
              <a:rPr sz="900" spc="-10" dirty="0">
                <a:solidFill>
                  <a:srgbClr val="323537"/>
                </a:solidFill>
                <a:latin typeface="Montserrat"/>
                <a:cs typeface="Montserrat"/>
              </a:rPr>
              <a:t> </a:t>
            </a:r>
            <a:r>
              <a:rPr sz="900" dirty="0">
                <a:solidFill>
                  <a:srgbClr val="323537"/>
                </a:solidFill>
                <a:latin typeface="Montserrat"/>
                <a:cs typeface="Montserrat"/>
              </a:rPr>
              <a:t>less</a:t>
            </a:r>
            <a:r>
              <a:rPr sz="900" spc="-10" dirty="0">
                <a:solidFill>
                  <a:srgbClr val="323537"/>
                </a:solidFill>
                <a:latin typeface="Montserrat"/>
                <a:cs typeface="Montserrat"/>
              </a:rPr>
              <a:t> </a:t>
            </a:r>
            <a:r>
              <a:rPr sz="900" dirty="0">
                <a:solidFill>
                  <a:srgbClr val="323537"/>
                </a:solidFill>
                <a:latin typeface="Montserrat"/>
                <a:cs typeface="Montserrat"/>
              </a:rPr>
              <a:t>than</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also be</a:t>
            </a:r>
            <a:r>
              <a:rPr sz="900" spc="-5" dirty="0">
                <a:solidFill>
                  <a:srgbClr val="323537"/>
                </a:solidFill>
                <a:latin typeface="Montserrat"/>
                <a:cs typeface="Montserrat"/>
              </a:rPr>
              <a:t> </a:t>
            </a:r>
            <a:r>
              <a:rPr sz="900" dirty="0">
                <a:solidFill>
                  <a:srgbClr val="323537"/>
                </a:solidFill>
                <a:latin typeface="Montserrat"/>
                <a:cs typeface="Montserrat"/>
              </a:rPr>
              <a:t>charged an</a:t>
            </a:r>
            <a:r>
              <a:rPr sz="900" spc="-5" dirty="0">
                <a:solidFill>
                  <a:srgbClr val="323537"/>
                </a:solidFill>
                <a:latin typeface="Montserrat"/>
                <a:cs typeface="Montserrat"/>
              </a:rPr>
              <a:t> </a:t>
            </a:r>
            <a:r>
              <a:rPr sz="900" dirty="0">
                <a:solidFill>
                  <a:srgbClr val="323537"/>
                </a:solidFill>
                <a:latin typeface="Montserrat"/>
                <a:cs typeface="Montserrat"/>
              </a:rPr>
              <a:t>administration fee</a:t>
            </a:r>
            <a:r>
              <a:rPr sz="900" spc="-5" dirty="0">
                <a:solidFill>
                  <a:srgbClr val="323537"/>
                </a:solidFill>
                <a:latin typeface="Montserrat"/>
                <a:cs typeface="Montserrat"/>
              </a:rPr>
              <a:t> </a:t>
            </a:r>
            <a:r>
              <a:rPr sz="900" dirty="0">
                <a:solidFill>
                  <a:srgbClr val="323537"/>
                </a:solidFill>
                <a:latin typeface="Montserrat"/>
                <a:cs typeface="Montserrat"/>
              </a:rPr>
              <a:t>as set</a:t>
            </a:r>
            <a:r>
              <a:rPr sz="900" spc="-5" dirty="0">
                <a:solidFill>
                  <a:srgbClr val="323537"/>
                </a:solidFill>
                <a:latin typeface="Montserrat"/>
                <a:cs typeface="Montserrat"/>
              </a:rPr>
              <a:t> </a:t>
            </a:r>
            <a:r>
              <a:rPr sz="900" spc="-25" dirty="0">
                <a:solidFill>
                  <a:srgbClr val="323537"/>
                </a:solidFill>
                <a:latin typeface="Montserrat"/>
                <a:cs typeface="Montserrat"/>
              </a:rPr>
              <a:t>out </a:t>
            </a:r>
            <a:r>
              <a:rPr sz="900" spc="-10" dirty="0">
                <a:solidFill>
                  <a:srgbClr val="323537"/>
                </a:solidFill>
                <a:latin typeface="Montserrat"/>
                <a:cs typeface="Montserrat"/>
              </a:rPr>
              <a:t>below.</a:t>
            </a:r>
            <a:endParaRPr sz="900" dirty="0">
              <a:latin typeface="Montserrat"/>
              <a:cs typeface="Montserrat"/>
            </a:endParaRPr>
          </a:p>
          <a:p>
            <a:pPr marL="228600" marR="138430" indent="-216535">
              <a:lnSpc>
                <a:spcPct val="100000"/>
              </a:lnSpc>
              <a:spcBef>
                <a:spcPts val="850"/>
              </a:spcBef>
              <a:buClr>
                <a:srgbClr val="3E8B73"/>
              </a:buClr>
              <a:buFont typeface="Montserrat SemiBold"/>
              <a:buAutoNum type="alphaLcPeriod" startAt="2"/>
              <a:tabLst>
                <a:tab pos="228600" algn="l"/>
              </a:tabLst>
            </a:pP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early</a:t>
            </a:r>
            <a:r>
              <a:rPr sz="900" spc="-5" dirty="0">
                <a:solidFill>
                  <a:srgbClr val="323537"/>
                </a:solidFill>
                <a:latin typeface="Montserrat"/>
                <a:cs typeface="Montserrat"/>
              </a:rPr>
              <a:t> </a:t>
            </a:r>
            <a:r>
              <a:rPr sz="900" dirty="0">
                <a:solidFill>
                  <a:srgbClr val="323537"/>
                </a:solidFill>
                <a:latin typeface="Montserrat"/>
                <a:cs typeface="Montserrat"/>
              </a:rPr>
              <a:t>encashment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(either</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full</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part)</a:t>
            </a:r>
            <a:r>
              <a:rPr sz="900" spc="-15" dirty="0">
                <a:solidFill>
                  <a:srgbClr val="323537"/>
                </a:solidFill>
                <a:latin typeface="Montserrat"/>
                <a:cs typeface="Montserrat"/>
              </a:rPr>
              <a:t> </a:t>
            </a:r>
            <a:r>
              <a:rPr sz="900" dirty="0">
                <a:solidFill>
                  <a:srgbClr val="323537"/>
                </a:solidFill>
                <a:latin typeface="Montserrat"/>
                <a:cs typeface="Montserrat"/>
              </a:rPr>
              <a:t>before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charged</a:t>
            </a:r>
            <a:r>
              <a:rPr sz="900" spc="-1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total</a:t>
            </a:r>
            <a:r>
              <a:rPr sz="900" spc="-10" dirty="0">
                <a:solidFill>
                  <a:srgbClr val="323537"/>
                </a:solidFill>
                <a:latin typeface="Montserrat"/>
                <a:cs typeface="Montserrat"/>
              </a:rPr>
              <a:t> </a:t>
            </a:r>
            <a:r>
              <a:rPr sz="900" dirty="0">
                <a:solidFill>
                  <a:srgbClr val="323537"/>
                </a:solidFill>
                <a:latin typeface="Montserrat"/>
                <a:cs typeface="Montserrat"/>
              </a:rPr>
              <a:t>administration</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£100.</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administration </a:t>
            </a:r>
            <a:r>
              <a:rPr sz="900" dirty="0">
                <a:solidFill>
                  <a:srgbClr val="323537"/>
                </a:solidFill>
                <a:latin typeface="Montserrat"/>
                <a:cs typeface="Montserrat"/>
              </a:rPr>
              <a:t>fee 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included 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confirmation</a:t>
            </a:r>
            <a:r>
              <a:rPr sz="900" spc="5" dirty="0">
                <a:solidFill>
                  <a:srgbClr val="323537"/>
                </a:solidFill>
                <a:latin typeface="Montserrat"/>
                <a:cs typeface="Montserrat"/>
              </a:rPr>
              <a:t> </a:t>
            </a:r>
            <a:r>
              <a:rPr sz="900" spc="-10" dirty="0">
                <a:solidFill>
                  <a:srgbClr val="323537"/>
                </a:solidFill>
                <a:latin typeface="Montserrat"/>
                <a:cs typeface="Montserrat"/>
              </a:rPr>
              <a:t>notice</a:t>
            </a:r>
            <a:r>
              <a:rPr sz="900" spc="500" dirty="0">
                <a:solidFill>
                  <a:srgbClr val="323537"/>
                </a:solidFill>
                <a:latin typeface="Montserrat"/>
                <a:cs typeface="Montserrat"/>
              </a:rPr>
              <a:t> </a:t>
            </a:r>
            <a:r>
              <a:rPr sz="900" dirty="0">
                <a:solidFill>
                  <a:srgbClr val="323537"/>
                </a:solidFill>
                <a:latin typeface="Montserrat"/>
                <a:cs typeface="Montserrat"/>
              </a:rPr>
              <a:t>which</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issued</a:t>
            </a:r>
            <a:r>
              <a:rPr sz="900" spc="-5" dirty="0">
                <a:solidFill>
                  <a:srgbClr val="323537"/>
                </a:solidFill>
                <a:latin typeface="Montserrat"/>
                <a:cs typeface="Montserrat"/>
              </a:rPr>
              <a:t> </a:t>
            </a:r>
            <a:r>
              <a:rPr sz="900" dirty="0">
                <a:solidFill>
                  <a:srgbClr val="323537"/>
                </a:solidFill>
                <a:latin typeface="Montserrat"/>
                <a:cs typeface="Montserrat"/>
              </a:rPr>
              <a:t>within 1</a:t>
            </a:r>
            <a:r>
              <a:rPr sz="900" spc="-5" dirty="0">
                <a:solidFill>
                  <a:srgbClr val="323537"/>
                </a:solidFill>
                <a:latin typeface="Montserrat"/>
                <a:cs typeface="Montserrat"/>
              </a:rPr>
              <a:t> </a:t>
            </a:r>
            <a:r>
              <a:rPr sz="900" dirty="0">
                <a:solidFill>
                  <a:srgbClr val="323537"/>
                </a:solidFill>
                <a:latin typeface="Montserrat"/>
                <a:cs typeface="Montserrat"/>
              </a:rPr>
              <a:t>business</a:t>
            </a:r>
            <a:r>
              <a:rPr sz="900" spc="-5" dirty="0">
                <a:solidFill>
                  <a:srgbClr val="323537"/>
                </a:solidFill>
                <a:latin typeface="Montserrat"/>
                <a:cs typeface="Montserrat"/>
              </a:rPr>
              <a:t> </a:t>
            </a:r>
            <a:r>
              <a:rPr sz="900" dirty="0">
                <a:solidFill>
                  <a:srgbClr val="323537"/>
                </a:solidFill>
                <a:latin typeface="Montserrat"/>
                <a:cs typeface="Montserrat"/>
              </a:rPr>
              <a:t>day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0" dirty="0">
                <a:solidFill>
                  <a:srgbClr val="323537"/>
                </a:solidFill>
                <a:latin typeface="Montserrat"/>
                <a:cs typeface="Montserrat"/>
              </a:rPr>
              <a:t>your</a:t>
            </a:r>
            <a:endParaRPr sz="900" dirty="0">
              <a:latin typeface="Montserrat"/>
              <a:cs typeface="Montserrat"/>
            </a:endParaRPr>
          </a:p>
          <a:p>
            <a:pPr marL="228600">
              <a:lnSpc>
                <a:spcPct val="100000"/>
              </a:lnSpc>
            </a:pPr>
            <a:r>
              <a:rPr sz="900" dirty="0">
                <a:solidFill>
                  <a:srgbClr val="323537"/>
                </a:solidFill>
                <a:latin typeface="Montserrat"/>
                <a:cs typeface="Montserrat"/>
              </a:rPr>
              <a:t>encashment</a:t>
            </a:r>
            <a:r>
              <a:rPr sz="900" spc="-15" dirty="0">
                <a:solidFill>
                  <a:srgbClr val="323537"/>
                </a:solidFill>
                <a:latin typeface="Montserrat"/>
                <a:cs typeface="Montserrat"/>
              </a:rPr>
              <a:t> </a:t>
            </a:r>
            <a:r>
              <a:rPr sz="900" dirty="0">
                <a:solidFill>
                  <a:srgbClr val="323537"/>
                </a:solidFill>
                <a:latin typeface="Montserrat"/>
                <a:cs typeface="Montserrat"/>
              </a:rPr>
              <a:t>instruction</a:t>
            </a:r>
            <a:r>
              <a:rPr sz="900" spc="-10" dirty="0">
                <a:solidFill>
                  <a:srgbClr val="323537"/>
                </a:solidFill>
                <a:latin typeface="Montserrat"/>
                <a:cs typeface="Montserrat"/>
              </a:rPr>
              <a:t> </a:t>
            </a:r>
            <a:r>
              <a:rPr sz="900" dirty="0">
                <a:solidFill>
                  <a:srgbClr val="323537"/>
                </a:solidFill>
                <a:latin typeface="Montserrat"/>
                <a:cs typeface="Montserrat"/>
              </a:rPr>
              <a:t>being</a:t>
            </a:r>
            <a:r>
              <a:rPr sz="900" spc="-10" dirty="0">
                <a:solidFill>
                  <a:srgbClr val="323537"/>
                </a:solidFill>
                <a:latin typeface="Montserrat"/>
                <a:cs typeface="Montserrat"/>
              </a:rPr>
              <a:t> </a:t>
            </a:r>
            <a:r>
              <a:rPr sz="900" dirty="0">
                <a:solidFill>
                  <a:srgbClr val="323537"/>
                </a:solidFill>
                <a:latin typeface="Montserrat"/>
                <a:cs typeface="Montserrat"/>
              </a:rPr>
              <a:t>executed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Issuer.</a:t>
            </a:r>
            <a:endParaRPr sz="900" dirty="0">
              <a:latin typeface="Montserrat"/>
              <a:cs typeface="Montserrat"/>
            </a:endParaRPr>
          </a:p>
          <a:p>
            <a:pPr marL="228600" indent="-215900">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If</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receives</a:t>
            </a:r>
            <a:r>
              <a:rPr sz="900" spc="-20" dirty="0">
                <a:solidFill>
                  <a:srgbClr val="323537"/>
                </a:solidFill>
                <a:latin typeface="Montserrat"/>
                <a:cs typeface="Montserrat"/>
              </a:rPr>
              <a:t> your</a:t>
            </a:r>
            <a:endParaRPr sz="900" dirty="0">
              <a:latin typeface="Montserrat"/>
              <a:cs typeface="Montserrat"/>
            </a:endParaRPr>
          </a:p>
        </p:txBody>
      </p:sp>
      <p:sp>
        <p:nvSpPr>
          <p:cNvPr id="6" name="object 6"/>
          <p:cNvSpPr txBox="1"/>
          <p:nvPr/>
        </p:nvSpPr>
        <p:spPr>
          <a:xfrm>
            <a:off x="3839300" y="343644"/>
            <a:ext cx="3368675" cy="6708775"/>
          </a:xfrm>
          <a:prstGeom prst="rect">
            <a:avLst/>
          </a:prstGeom>
        </p:spPr>
        <p:txBody>
          <a:bodyPr vert="horz" wrap="square" lIns="0" tIns="12700" rIns="0" bIns="0" rtlCol="0">
            <a:spAutoFit/>
          </a:bodyPr>
          <a:lstStyle/>
          <a:p>
            <a:pPr marL="228600" marR="216535">
              <a:lnSpc>
                <a:spcPct val="100000"/>
              </a:lnSpc>
              <a:spcBef>
                <a:spcPts val="100"/>
              </a:spcBef>
            </a:pPr>
            <a:r>
              <a:rPr sz="900" dirty="0">
                <a:solidFill>
                  <a:srgbClr val="323537"/>
                </a:solidFill>
                <a:latin typeface="Montserrat"/>
                <a:cs typeface="Montserrat"/>
              </a:rPr>
              <a:t>instruction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encash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after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Start</a:t>
            </a:r>
            <a:r>
              <a:rPr sz="900" spc="-5" dirty="0">
                <a:solidFill>
                  <a:srgbClr val="323537"/>
                </a:solidFill>
                <a:latin typeface="Montserrat"/>
                <a:cs typeface="Montserrat"/>
              </a:rPr>
              <a:t> </a:t>
            </a:r>
            <a:r>
              <a:rPr sz="900" spc="-20" dirty="0">
                <a:solidFill>
                  <a:srgbClr val="323537"/>
                </a:solidFill>
                <a:latin typeface="Montserrat"/>
                <a:cs typeface="Montserrat"/>
              </a:rPr>
              <a:t>Date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pass</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encashment</a:t>
            </a:r>
            <a:r>
              <a:rPr sz="900" spc="-5" dirty="0">
                <a:solidFill>
                  <a:srgbClr val="323537"/>
                </a:solidFill>
                <a:latin typeface="Montserrat"/>
                <a:cs typeface="Montserrat"/>
              </a:rPr>
              <a:t> </a:t>
            </a:r>
            <a:r>
              <a:rPr sz="900" dirty="0">
                <a:solidFill>
                  <a:srgbClr val="323537"/>
                </a:solidFill>
                <a:latin typeface="Montserrat"/>
                <a:cs typeface="Montserrat"/>
              </a:rPr>
              <a:t>instruction</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5" dirty="0">
                <a:solidFill>
                  <a:srgbClr val="323537"/>
                </a:solidFill>
                <a:latin typeface="Montserrat"/>
                <a:cs typeface="Montserrat"/>
              </a:rPr>
              <a:t> </a:t>
            </a:r>
            <a:r>
              <a:rPr sz="900" dirty="0">
                <a:solidFill>
                  <a:srgbClr val="323537"/>
                </a:solidFill>
                <a:latin typeface="Montserrat"/>
                <a:cs typeface="Montserrat"/>
              </a:rPr>
              <a:t>1 business</a:t>
            </a:r>
            <a:r>
              <a:rPr sz="900" spc="-5" dirty="0">
                <a:solidFill>
                  <a:srgbClr val="323537"/>
                </a:solidFill>
                <a:latin typeface="Montserrat"/>
                <a:cs typeface="Montserrat"/>
              </a:rPr>
              <a:t> </a:t>
            </a:r>
            <a:r>
              <a:rPr sz="900" dirty="0">
                <a:solidFill>
                  <a:srgbClr val="323537"/>
                </a:solidFill>
                <a:latin typeface="Montserrat"/>
                <a:cs typeface="Montserrat"/>
              </a:rPr>
              <a:t>day.</a:t>
            </a:r>
            <a:r>
              <a:rPr sz="900" spc="-5" dirty="0">
                <a:solidFill>
                  <a:srgbClr val="323537"/>
                </a:solidFill>
                <a:latin typeface="Montserrat"/>
                <a:cs typeface="Montserrat"/>
              </a:rPr>
              <a:t> </a:t>
            </a:r>
            <a:r>
              <a:rPr sz="900" dirty="0">
                <a:solidFill>
                  <a:srgbClr val="323537"/>
                </a:solidFill>
                <a:latin typeface="Montserrat"/>
                <a:cs typeface="Montserrat"/>
              </a:rPr>
              <a:t>The Issuer</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spc="-20" dirty="0">
                <a:solidFill>
                  <a:srgbClr val="323537"/>
                </a:solidFill>
                <a:latin typeface="Montserrat"/>
                <a:cs typeface="Montserrat"/>
              </a:rPr>
              <a:t>then </a:t>
            </a:r>
            <a:r>
              <a:rPr sz="900" dirty="0">
                <a:solidFill>
                  <a:srgbClr val="323537"/>
                </a:solidFill>
                <a:latin typeface="Montserrat"/>
                <a:cs typeface="Montserrat"/>
              </a:rPr>
              <a:t>execute</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instruction</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10" dirty="0">
                <a:solidFill>
                  <a:srgbClr val="323537"/>
                </a:solidFill>
                <a:latin typeface="Montserrat"/>
                <a:cs typeface="Montserrat"/>
              </a:rPr>
              <a:t> </a:t>
            </a:r>
            <a:r>
              <a:rPr sz="900" dirty="0">
                <a:solidFill>
                  <a:srgbClr val="323537"/>
                </a:solidFill>
                <a:latin typeface="Montserrat"/>
                <a:cs typeface="Montserrat"/>
              </a:rPr>
              <a:t>1</a:t>
            </a:r>
            <a:r>
              <a:rPr sz="900" spc="-5" dirty="0">
                <a:solidFill>
                  <a:srgbClr val="323537"/>
                </a:solidFill>
                <a:latin typeface="Montserrat"/>
                <a:cs typeface="Montserrat"/>
              </a:rPr>
              <a:t> </a:t>
            </a:r>
            <a:r>
              <a:rPr sz="900" dirty="0">
                <a:solidFill>
                  <a:srgbClr val="323537"/>
                </a:solidFill>
                <a:latin typeface="Montserrat"/>
                <a:cs typeface="Montserrat"/>
              </a:rPr>
              <a:t>business</a:t>
            </a:r>
            <a:r>
              <a:rPr sz="900" spc="-5" dirty="0">
                <a:solidFill>
                  <a:srgbClr val="323537"/>
                </a:solidFill>
                <a:latin typeface="Montserrat"/>
                <a:cs typeface="Montserrat"/>
              </a:rPr>
              <a:t> </a:t>
            </a:r>
            <a:r>
              <a:rPr sz="900" spc="-20" dirty="0">
                <a:solidFill>
                  <a:srgbClr val="323537"/>
                </a:solidFill>
                <a:latin typeface="Montserrat"/>
                <a:cs typeface="Montserrat"/>
              </a:rPr>
              <a:t>day.</a:t>
            </a:r>
            <a:endParaRPr sz="900" dirty="0">
              <a:latin typeface="Montserrat"/>
              <a:cs typeface="Montserrat"/>
            </a:endParaRPr>
          </a:p>
          <a:p>
            <a:pPr marL="228600" marR="5080"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proceeds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encashment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when</a:t>
            </a:r>
            <a:r>
              <a:rPr sz="900" spc="-5" dirty="0">
                <a:solidFill>
                  <a:srgbClr val="323537"/>
                </a:solidFill>
                <a:latin typeface="Montserrat"/>
                <a:cs typeface="Montserrat"/>
              </a:rPr>
              <a:t> </a:t>
            </a:r>
            <a:r>
              <a:rPr sz="900" spc="-20" dirty="0">
                <a:solidFill>
                  <a:srgbClr val="323537"/>
                </a:solidFill>
                <a:latin typeface="Montserrat"/>
                <a:cs typeface="Montserrat"/>
              </a:rPr>
              <a:t>they </a:t>
            </a:r>
            <a:r>
              <a:rPr sz="900" dirty="0">
                <a:solidFill>
                  <a:srgbClr val="323537"/>
                </a:solidFill>
                <a:latin typeface="Montserrat"/>
                <a:cs typeface="Montserrat"/>
              </a:rPr>
              <a:t>are received</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the Issuer</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in </a:t>
            </a:r>
            <a:r>
              <a:rPr sz="900" spc="-10" dirty="0">
                <a:solidFill>
                  <a:srgbClr val="323537"/>
                </a:solidFill>
                <a:latin typeface="Montserrat"/>
                <a:cs typeface="Montserrat"/>
              </a:rPr>
              <a:t>accordance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Settlement</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stated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confirmation</a:t>
            </a:r>
            <a:r>
              <a:rPr sz="900" spc="-5" dirty="0">
                <a:solidFill>
                  <a:srgbClr val="323537"/>
                </a:solidFill>
                <a:latin typeface="Montserrat"/>
                <a:cs typeface="Montserrat"/>
              </a:rPr>
              <a:t> </a:t>
            </a:r>
            <a:r>
              <a:rPr sz="900" spc="-10" dirty="0">
                <a:solidFill>
                  <a:srgbClr val="323537"/>
                </a:solidFill>
                <a:latin typeface="Montserrat"/>
                <a:cs typeface="Montserrat"/>
              </a:rPr>
              <a:t>notice, </a:t>
            </a:r>
            <a:r>
              <a:rPr sz="900" dirty="0">
                <a:solidFill>
                  <a:srgbClr val="323537"/>
                </a:solidFill>
                <a:latin typeface="Montserrat"/>
                <a:cs typeface="Montserrat"/>
              </a:rPr>
              <a:t>whichever</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later</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Settlement</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spc="-20" dirty="0">
                <a:solidFill>
                  <a:srgbClr val="323537"/>
                </a:solidFill>
                <a:latin typeface="Montserrat"/>
                <a:cs typeface="Montserrat"/>
              </a:rPr>
              <a:t>will</a:t>
            </a:r>
            <a:r>
              <a:rPr sz="900" spc="50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contract</a:t>
            </a:r>
            <a:r>
              <a:rPr sz="900" spc="-10" dirty="0">
                <a:solidFill>
                  <a:srgbClr val="323537"/>
                </a:solidFill>
                <a:latin typeface="Montserrat"/>
                <a:cs typeface="Montserrat"/>
              </a:rPr>
              <a:t> </a:t>
            </a:r>
            <a:r>
              <a:rPr sz="900" dirty="0">
                <a:solidFill>
                  <a:srgbClr val="323537"/>
                </a:solidFill>
                <a:latin typeface="Montserrat"/>
                <a:cs typeface="Montserrat"/>
              </a:rPr>
              <a:t>note</a:t>
            </a:r>
            <a:r>
              <a:rPr sz="900" spc="-10"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a:t>
            </a:r>
            <a:r>
              <a:rPr sz="900" dirty="0">
                <a:solidFill>
                  <a:srgbClr val="323537"/>
                </a:solidFill>
                <a:latin typeface="Montserrat"/>
                <a:cs typeface="Montserrat"/>
              </a:rPr>
              <a:t>from</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Custodian</a:t>
            </a:r>
            <a:r>
              <a:rPr sz="900" spc="-3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Encashment</a:t>
            </a:r>
            <a:r>
              <a:rPr sz="900" spc="-30" dirty="0">
                <a:solidFill>
                  <a:srgbClr val="323537"/>
                </a:solidFill>
                <a:latin typeface="Montserrat"/>
                <a:cs typeface="Montserrat"/>
              </a:rPr>
              <a:t> </a:t>
            </a:r>
            <a:r>
              <a:rPr sz="900" spc="-10" dirty="0">
                <a:solidFill>
                  <a:srgbClr val="323537"/>
                </a:solidFill>
                <a:latin typeface="Montserrat"/>
                <a:cs typeface="Montserrat"/>
              </a:rPr>
              <a:t>proceeds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transferred</a:t>
            </a:r>
            <a:r>
              <a:rPr sz="900" spc="-10" dirty="0">
                <a:solidFill>
                  <a:srgbClr val="323537"/>
                </a:solidFill>
                <a:latin typeface="Montserrat"/>
                <a:cs typeface="Montserrat"/>
              </a:rPr>
              <a:t> </a:t>
            </a:r>
            <a:r>
              <a:rPr sz="900" dirty="0">
                <a:solidFill>
                  <a:srgbClr val="323537"/>
                </a:solidFill>
                <a:latin typeface="Montserrat"/>
                <a:cs typeface="Montserrat"/>
              </a:rPr>
              <a:t>into</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building</a:t>
            </a:r>
            <a:r>
              <a:rPr sz="900" spc="-5" dirty="0">
                <a:solidFill>
                  <a:srgbClr val="323537"/>
                </a:solidFill>
                <a:latin typeface="Montserrat"/>
                <a:cs typeface="Montserrat"/>
              </a:rPr>
              <a:t> </a:t>
            </a:r>
            <a:r>
              <a:rPr sz="900" spc="-10" dirty="0">
                <a:solidFill>
                  <a:srgbClr val="323537"/>
                </a:solidFill>
                <a:latin typeface="Montserrat"/>
                <a:cs typeface="Montserrat"/>
              </a:rPr>
              <a:t>society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nominated</a:t>
            </a:r>
            <a:r>
              <a:rPr sz="900" spc="-10" dirty="0">
                <a:solidFill>
                  <a:srgbClr val="323537"/>
                </a:solidFill>
                <a:latin typeface="Montserrat"/>
                <a:cs typeface="Montserrat"/>
              </a:rPr>
              <a:t> </a:t>
            </a:r>
            <a:r>
              <a:rPr sz="900" dirty="0">
                <a:solidFill>
                  <a:srgbClr val="323537"/>
                </a:solidFill>
                <a:latin typeface="Montserrat"/>
                <a:cs typeface="Montserrat"/>
              </a:rPr>
              <a:t>within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subsequently</a:t>
            </a:r>
            <a:r>
              <a:rPr sz="900" spc="-15" dirty="0">
                <a:solidFill>
                  <a:srgbClr val="323537"/>
                </a:solidFill>
                <a:latin typeface="Montserrat"/>
                <a:cs typeface="Montserrat"/>
              </a:rPr>
              <a:t> </a:t>
            </a:r>
            <a:r>
              <a:rPr sz="900" dirty="0">
                <a:solidFill>
                  <a:srgbClr val="323537"/>
                </a:solidFill>
                <a:latin typeface="Montserrat"/>
                <a:cs typeface="Montserrat"/>
              </a:rPr>
              <a:t>informed</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writing</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20" dirty="0">
                <a:solidFill>
                  <a:srgbClr val="323537"/>
                </a:solidFill>
                <a:latin typeface="Montserrat"/>
                <a:cs typeface="Montserrat"/>
              </a:rPr>
              <a:t>that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dirty="0">
                <a:solidFill>
                  <a:srgbClr val="323537"/>
                </a:solidFill>
                <a:latin typeface="Montserrat"/>
                <a:cs typeface="Montserrat"/>
              </a:rPr>
              <a:t>verified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line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procedures.</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only</a:t>
            </a:r>
            <a:r>
              <a:rPr sz="900" spc="-15" dirty="0">
                <a:solidFill>
                  <a:srgbClr val="323537"/>
                </a:solidFill>
                <a:latin typeface="Montserrat"/>
                <a:cs typeface="Montserrat"/>
              </a:rPr>
              <a:t> </a:t>
            </a:r>
            <a:r>
              <a:rPr sz="900" dirty="0">
                <a:solidFill>
                  <a:srgbClr val="323537"/>
                </a:solidFill>
                <a:latin typeface="Montserrat"/>
                <a:cs typeface="Montserrat"/>
              </a:rPr>
              <a:t>transfer</a:t>
            </a:r>
            <a:r>
              <a:rPr sz="900" spc="-15" dirty="0">
                <a:solidFill>
                  <a:srgbClr val="323537"/>
                </a:solidFill>
                <a:latin typeface="Montserrat"/>
                <a:cs typeface="Montserrat"/>
              </a:rPr>
              <a:t> </a:t>
            </a:r>
            <a:r>
              <a:rPr sz="900" spc="-10" dirty="0">
                <a:solidFill>
                  <a:srgbClr val="323537"/>
                </a:solidFill>
                <a:latin typeface="Montserrat"/>
                <a:cs typeface="Montserrat"/>
              </a:rPr>
              <a:t>monies </a:t>
            </a:r>
            <a:r>
              <a:rPr sz="900" dirty="0">
                <a:solidFill>
                  <a:srgbClr val="323537"/>
                </a:solidFill>
                <a:latin typeface="Montserrat"/>
                <a:cs typeface="Montserrat"/>
              </a:rPr>
              <a:t>from</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Settlement</a:t>
            </a:r>
            <a:r>
              <a:rPr sz="900" spc="-5"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5" dirty="0">
                <a:solidFill>
                  <a:srgbClr val="323537"/>
                </a:solidFill>
                <a:latin typeface="Montserrat"/>
                <a:cs typeface="Montserrat"/>
              </a:rPr>
              <a:t> </a:t>
            </a:r>
            <a:r>
              <a:rPr sz="900" spc="-10" dirty="0">
                <a:solidFill>
                  <a:srgbClr val="323537"/>
                </a:solidFill>
                <a:latin typeface="Montserrat"/>
                <a:cs typeface="Montserrat"/>
              </a:rPr>
              <a:t>account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name.</a:t>
            </a:r>
            <a:endParaRPr sz="900" dirty="0">
              <a:latin typeface="Montserrat"/>
              <a:cs typeface="Montserrat"/>
            </a:endParaRPr>
          </a:p>
          <a:p>
            <a:pPr marL="228600" marR="272415"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Where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has</a:t>
            </a:r>
            <a:r>
              <a:rPr sz="900" spc="-20" dirty="0">
                <a:solidFill>
                  <a:srgbClr val="323537"/>
                </a:solidFill>
                <a:latin typeface="Montserrat"/>
                <a:cs typeface="Montserrat"/>
              </a:rPr>
              <a:t> good </a:t>
            </a:r>
            <a:r>
              <a:rPr sz="900" dirty="0">
                <a:solidFill>
                  <a:srgbClr val="323537"/>
                </a:solidFill>
                <a:latin typeface="Montserrat"/>
                <a:cs typeface="Montserrat"/>
              </a:rPr>
              <a:t>reason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question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validity</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encashment </a:t>
            </a:r>
            <a:r>
              <a:rPr sz="900" dirty="0">
                <a:solidFill>
                  <a:srgbClr val="323537"/>
                </a:solidFill>
                <a:latin typeface="Montserrat"/>
                <a:cs typeface="Montserrat"/>
              </a:rPr>
              <a:t>instruction</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process</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encashment </a:t>
            </a:r>
            <a:r>
              <a:rPr sz="900" dirty="0">
                <a:solidFill>
                  <a:srgbClr val="323537"/>
                </a:solidFill>
                <a:latin typeface="Montserrat"/>
                <a:cs typeface="Montserrat"/>
              </a:rPr>
              <a:t>instruction</a:t>
            </a:r>
            <a:r>
              <a:rPr sz="900" spc="-10" dirty="0">
                <a:solidFill>
                  <a:srgbClr val="323537"/>
                </a:solidFill>
                <a:latin typeface="Montserrat"/>
                <a:cs typeface="Montserrat"/>
              </a:rPr>
              <a:t> </a:t>
            </a:r>
            <a:r>
              <a:rPr sz="900" dirty="0">
                <a:solidFill>
                  <a:srgbClr val="323537"/>
                </a:solidFill>
                <a:latin typeface="Montserrat"/>
                <a:cs typeface="Montserrat"/>
              </a:rPr>
              <a:t>until</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resolved</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connected </a:t>
            </a:r>
            <a:r>
              <a:rPr sz="900" dirty="0">
                <a:solidFill>
                  <a:srgbClr val="323537"/>
                </a:solidFill>
                <a:latin typeface="Montserrat"/>
                <a:cs typeface="Montserrat"/>
              </a:rPr>
              <a:t>matters</a:t>
            </a:r>
            <a:r>
              <a:rPr sz="900" spc="-25"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their</a:t>
            </a:r>
            <a:r>
              <a:rPr sz="900" spc="-20" dirty="0">
                <a:solidFill>
                  <a:srgbClr val="323537"/>
                </a:solidFill>
                <a:latin typeface="Montserrat"/>
                <a:cs typeface="Montserrat"/>
              </a:rPr>
              <a:t> </a:t>
            </a:r>
            <a:r>
              <a:rPr sz="900" spc="-10" dirty="0">
                <a:solidFill>
                  <a:srgbClr val="323537"/>
                </a:solidFill>
                <a:latin typeface="Montserrat"/>
                <a:cs typeface="Montserrat"/>
              </a:rPr>
              <a:t>satisfaction.</a:t>
            </a:r>
            <a:endParaRPr sz="900" dirty="0">
              <a:latin typeface="Montserrat"/>
              <a:cs typeface="Montserrat"/>
            </a:endParaRPr>
          </a:p>
          <a:p>
            <a:pPr marL="228600" marR="11430"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instruct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transfer</a:t>
            </a:r>
            <a:r>
              <a:rPr sz="900" spc="-15"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from</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Settlement</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a</a:t>
            </a:r>
            <a:r>
              <a:rPr sz="900" spc="-20" dirty="0">
                <a:solidFill>
                  <a:srgbClr val="323537"/>
                </a:solidFill>
                <a:latin typeface="Montserrat"/>
                <a:cs typeface="Montserrat"/>
              </a:rPr>
              <a:t> </a:t>
            </a:r>
            <a:r>
              <a:rPr sz="900" spc="-10" dirty="0">
                <a:solidFill>
                  <a:srgbClr val="323537"/>
                </a:solidFill>
                <a:latin typeface="Montserrat"/>
                <a:cs typeface="Montserrat"/>
              </a:rPr>
              <a:t>non-</a:t>
            </a:r>
            <a:r>
              <a:rPr sz="900" dirty="0">
                <a:solidFill>
                  <a:srgbClr val="323537"/>
                </a:solidFill>
                <a:latin typeface="Montserrat"/>
                <a:cs typeface="Montserrat"/>
              </a:rPr>
              <a:t>sterling</a:t>
            </a:r>
            <a:r>
              <a:rPr sz="900" spc="-15" dirty="0">
                <a:solidFill>
                  <a:srgbClr val="323537"/>
                </a:solidFill>
                <a:latin typeface="Montserrat"/>
                <a:cs typeface="Montserrat"/>
              </a:rPr>
              <a:t> </a:t>
            </a:r>
            <a:r>
              <a:rPr sz="900" dirty="0">
                <a:solidFill>
                  <a:srgbClr val="323537"/>
                </a:solidFill>
                <a:latin typeface="Montserrat"/>
                <a:cs typeface="Montserrat"/>
              </a:rPr>
              <a:t>bank</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nominated,</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made</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sterling</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Administrator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costs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spc="-10" dirty="0">
                <a:solidFill>
                  <a:srgbClr val="323537"/>
                </a:solidFill>
                <a:latin typeface="Montserrat"/>
                <a:cs typeface="Montserrat"/>
              </a:rPr>
              <a:t>currency conversion.</a:t>
            </a:r>
            <a:r>
              <a:rPr sz="900" spc="5" dirty="0">
                <a:solidFill>
                  <a:srgbClr val="323537"/>
                </a:solidFill>
                <a:latin typeface="Montserrat"/>
                <a:cs typeface="Montserrat"/>
              </a:rPr>
              <a:t> </a:t>
            </a:r>
            <a:r>
              <a:rPr sz="900" spc="-10" dirty="0">
                <a:solidFill>
                  <a:srgbClr val="323537"/>
                </a:solidFill>
                <a:latin typeface="Montserrat"/>
                <a:cs typeface="Montserrat"/>
              </a:rPr>
              <a:t>Transferring</a:t>
            </a:r>
            <a:r>
              <a:rPr sz="900" spc="10" dirty="0">
                <a:solidFill>
                  <a:srgbClr val="323537"/>
                </a:solidFill>
                <a:latin typeface="Montserrat"/>
                <a:cs typeface="Montserrat"/>
              </a:rPr>
              <a:t> </a:t>
            </a:r>
            <a:r>
              <a:rPr sz="900" dirty="0">
                <a:solidFill>
                  <a:srgbClr val="323537"/>
                </a:solidFill>
                <a:latin typeface="Montserrat"/>
                <a:cs typeface="Montserrat"/>
              </a:rPr>
              <a:t>monies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anyone</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5" dirty="0">
                <a:solidFill>
                  <a:srgbClr val="323537"/>
                </a:solidFill>
                <a:latin typeface="Montserrat"/>
                <a:cs typeface="Montserrat"/>
              </a:rPr>
              <a:t> </a:t>
            </a:r>
            <a:r>
              <a:rPr sz="900" spc="-20" dirty="0">
                <a:solidFill>
                  <a:srgbClr val="323537"/>
                </a:solidFill>
                <a:latin typeface="Montserrat"/>
                <a:cs typeface="Montserrat"/>
              </a:rPr>
              <a:t>than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only be</a:t>
            </a:r>
            <a:r>
              <a:rPr sz="900" spc="-5" dirty="0">
                <a:solidFill>
                  <a:srgbClr val="323537"/>
                </a:solidFill>
                <a:latin typeface="Montserrat"/>
                <a:cs typeface="Montserrat"/>
              </a:rPr>
              <a:t> </a:t>
            </a:r>
            <a:r>
              <a:rPr sz="900" dirty="0">
                <a:solidFill>
                  <a:srgbClr val="323537"/>
                </a:solidFill>
                <a:latin typeface="Montserrat"/>
                <a:cs typeface="Montserrat"/>
              </a:rPr>
              <a:t>made</a:t>
            </a:r>
            <a:r>
              <a:rPr sz="900" spc="-5" dirty="0">
                <a:solidFill>
                  <a:srgbClr val="323537"/>
                </a:solidFill>
                <a:latin typeface="Montserrat"/>
                <a:cs typeface="Montserrat"/>
              </a:rPr>
              <a:t> </a:t>
            </a:r>
            <a:r>
              <a:rPr sz="900" dirty="0">
                <a:solidFill>
                  <a:srgbClr val="323537"/>
                </a:solidFill>
                <a:latin typeface="Montserrat"/>
                <a:cs typeface="Montserrat"/>
              </a:rPr>
              <a:t>on death</a:t>
            </a:r>
            <a:r>
              <a:rPr sz="900" spc="-5" dirty="0">
                <a:solidFill>
                  <a:srgbClr val="323537"/>
                </a:solidFill>
                <a:latin typeface="Montserrat"/>
                <a:cs typeface="Montserrat"/>
              </a:rPr>
              <a:t> </a:t>
            </a:r>
            <a:r>
              <a:rPr sz="900" dirty="0">
                <a:solidFill>
                  <a:srgbClr val="323537"/>
                </a:solidFill>
                <a:latin typeface="Montserrat"/>
                <a:cs typeface="Montserrat"/>
              </a:rPr>
              <a:t>(see</a:t>
            </a:r>
            <a:r>
              <a:rPr sz="900" spc="-5" dirty="0">
                <a:solidFill>
                  <a:srgbClr val="323537"/>
                </a:solidFill>
                <a:latin typeface="Montserrat"/>
                <a:cs typeface="Montserrat"/>
              </a:rPr>
              <a:t> </a:t>
            </a:r>
            <a:r>
              <a:rPr sz="900" dirty="0">
                <a:solidFill>
                  <a:srgbClr val="323537"/>
                </a:solidFill>
                <a:latin typeface="Montserrat"/>
                <a:cs typeface="Montserrat"/>
              </a:rPr>
              <a:t>clause 12)</a:t>
            </a:r>
            <a:r>
              <a:rPr sz="900" spc="-5" dirty="0">
                <a:solidFill>
                  <a:srgbClr val="323537"/>
                </a:solidFill>
                <a:latin typeface="Montserrat"/>
                <a:cs typeface="Montserrat"/>
              </a:rPr>
              <a:t> </a:t>
            </a:r>
            <a:r>
              <a:rPr sz="900" dirty="0">
                <a:solidFill>
                  <a:srgbClr val="323537"/>
                </a:solidFill>
                <a:latin typeface="Montserrat"/>
                <a:cs typeface="Montserrat"/>
              </a:rPr>
              <a:t>or </a:t>
            </a:r>
            <a:r>
              <a:rPr sz="900" spc="-20" dirty="0">
                <a:solidFill>
                  <a:srgbClr val="323537"/>
                </a:solidFill>
                <a:latin typeface="Montserrat"/>
                <a:cs typeface="Montserrat"/>
              </a:rPr>
              <a:t>when </a:t>
            </a:r>
            <a:r>
              <a:rPr sz="900" dirty="0">
                <a:solidFill>
                  <a:srgbClr val="323537"/>
                </a:solidFill>
                <a:latin typeface="Montserrat"/>
                <a:cs typeface="Montserrat"/>
              </a:rPr>
              <a:t>transferring</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another</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(see</a:t>
            </a:r>
            <a:r>
              <a:rPr sz="900" spc="-10" dirty="0">
                <a:solidFill>
                  <a:srgbClr val="323537"/>
                </a:solidFill>
                <a:latin typeface="Montserrat"/>
                <a:cs typeface="Montserrat"/>
              </a:rPr>
              <a:t> </a:t>
            </a:r>
            <a:r>
              <a:rPr sz="900" dirty="0">
                <a:solidFill>
                  <a:srgbClr val="323537"/>
                </a:solidFill>
                <a:latin typeface="Montserrat"/>
                <a:cs typeface="Montserrat"/>
              </a:rPr>
              <a:t>clause</a:t>
            </a:r>
            <a:r>
              <a:rPr sz="900" spc="-15" dirty="0">
                <a:solidFill>
                  <a:srgbClr val="323537"/>
                </a:solidFill>
                <a:latin typeface="Montserrat"/>
                <a:cs typeface="Montserrat"/>
              </a:rPr>
              <a:t> </a:t>
            </a:r>
            <a:r>
              <a:rPr sz="900" spc="-25" dirty="0">
                <a:solidFill>
                  <a:srgbClr val="323537"/>
                </a:solidFill>
                <a:latin typeface="Montserrat"/>
                <a:cs typeface="Montserrat"/>
              </a:rPr>
              <a:t>10)</a:t>
            </a:r>
            <a:endParaRPr sz="900" dirty="0">
              <a:latin typeface="Montserrat"/>
              <a:cs typeface="Montserrat"/>
            </a:endParaRPr>
          </a:p>
          <a:p>
            <a:pPr marL="228600" marR="12700"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Money</a:t>
            </a:r>
            <a:r>
              <a:rPr sz="900" spc="-10" dirty="0">
                <a:solidFill>
                  <a:srgbClr val="323537"/>
                </a:solidFill>
                <a:latin typeface="Montserrat"/>
                <a:cs typeface="Montserrat"/>
              </a:rPr>
              <a:t> </a:t>
            </a:r>
            <a:r>
              <a:rPr sz="900" dirty="0">
                <a:solidFill>
                  <a:srgbClr val="323537"/>
                </a:solidFill>
                <a:latin typeface="Montserrat"/>
                <a:cs typeface="Montserrat"/>
              </a:rPr>
              <a:t>transfers</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made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individuals </a:t>
            </a:r>
            <a:r>
              <a:rPr sz="900" dirty="0">
                <a:solidFill>
                  <a:srgbClr val="323537"/>
                </a:solidFill>
                <a:latin typeface="Montserrat"/>
                <a:cs typeface="Montserrat"/>
              </a:rPr>
              <a:t>holding</a:t>
            </a:r>
            <a:r>
              <a:rPr sz="900" spc="-20" dirty="0">
                <a:solidFill>
                  <a:srgbClr val="323537"/>
                </a:solidFill>
                <a:latin typeface="Montserrat"/>
                <a:cs typeface="Montserrat"/>
              </a:rPr>
              <a:t> </a:t>
            </a:r>
            <a:r>
              <a:rPr sz="900" dirty="0">
                <a:solidFill>
                  <a:srgbClr val="323537"/>
                </a:solidFill>
                <a:latin typeface="Montserrat"/>
                <a:cs typeface="Montserrat"/>
              </a:rPr>
              <a:t>powers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attorney</a:t>
            </a:r>
            <a:r>
              <a:rPr sz="900" spc="-15" dirty="0">
                <a:solidFill>
                  <a:srgbClr val="323537"/>
                </a:solidFill>
                <a:latin typeface="Montserrat"/>
                <a:cs typeface="Montserrat"/>
              </a:rPr>
              <a:t> </a:t>
            </a:r>
            <a:r>
              <a:rPr sz="900" dirty="0">
                <a:solidFill>
                  <a:srgbClr val="323537"/>
                </a:solidFill>
                <a:latin typeface="Montserrat"/>
                <a:cs typeface="Montserrat"/>
              </a:rPr>
              <a:t>unless</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operate</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spc="-20" dirty="0">
                <a:solidFill>
                  <a:srgbClr val="323537"/>
                </a:solidFill>
                <a:latin typeface="Montserrat"/>
                <a:cs typeface="Montserrat"/>
              </a:rPr>
              <a:t>Cash </a:t>
            </a:r>
            <a:r>
              <a:rPr sz="900" dirty="0">
                <a:solidFill>
                  <a:srgbClr val="323537"/>
                </a:solidFill>
                <a:latin typeface="Montserrat"/>
                <a:cs typeface="Montserrat"/>
              </a:rPr>
              <a:t>Settlement</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part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spc="-10" dirty="0">
                <a:solidFill>
                  <a:srgbClr val="323537"/>
                </a:solidFill>
                <a:latin typeface="Montserrat"/>
                <a:cs typeface="Montserrat"/>
              </a:rPr>
              <a:t>already </a:t>
            </a:r>
            <a:r>
              <a:rPr sz="900" dirty="0">
                <a:solidFill>
                  <a:srgbClr val="323537"/>
                </a:solidFill>
                <a:latin typeface="Montserrat"/>
                <a:cs typeface="Montserrat"/>
              </a:rPr>
              <a:t>hold</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a:t>
            </a:r>
            <a:endParaRPr sz="900" dirty="0">
              <a:latin typeface="Montserrat"/>
              <a:cs typeface="Montserrat"/>
            </a:endParaRPr>
          </a:p>
          <a:p>
            <a:pPr marL="228600" marR="119380"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reserve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right</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deduct</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outstanding</a:t>
            </a:r>
            <a:r>
              <a:rPr sz="900" spc="-10" dirty="0">
                <a:solidFill>
                  <a:srgbClr val="323537"/>
                </a:solidFill>
                <a:latin typeface="Montserrat"/>
                <a:cs typeface="Montserrat"/>
              </a:rPr>
              <a:t> </a:t>
            </a:r>
            <a:r>
              <a:rPr sz="900" dirty="0">
                <a:solidFill>
                  <a:srgbClr val="323537"/>
                </a:solidFill>
                <a:latin typeface="Montserrat"/>
                <a:cs typeface="Montserrat"/>
              </a:rPr>
              <a:t>fees,</a:t>
            </a:r>
            <a:r>
              <a:rPr sz="900" spc="-10" dirty="0">
                <a:solidFill>
                  <a:srgbClr val="323537"/>
                </a:solidFill>
                <a:latin typeface="Montserrat"/>
                <a:cs typeface="Montserrat"/>
              </a:rPr>
              <a:t> </a:t>
            </a:r>
            <a:r>
              <a:rPr sz="900" dirty="0">
                <a:solidFill>
                  <a:srgbClr val="323537"/>
                </a:solidFill>
                <a:latin typeface="Montserrat"/>
                <a:cs typeface="Montserrat"/>
              </a:rPr>
              <a:t>charges</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spc="-10" dirty="0">
                <a:solidFill>
                  <a:srgbClr val="323537"/>
                </a:solidFill>
                <a:latin typeface="Montserrat"/>
                <a:cs typeface="Montserrat"/>
              </a:rPr>
              <a:t>expenses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due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0" dirty="0">
                <a:solidFill>
                  <a:srgbClr val="323537"/>
                </a:solidFill>
                <a:latin typeface="Montserrat"/>
                <a:cs typeface="Montserrat"/>
              </a:rPr>
              <a:t>you.</a:t>
            </a:r>
            <a:endParaRPr sz="900" dirty="0">
              <a:latin typeface="Montserrat"/>
              <a:cs typeface="Montserrat"/>
            </a:endParaRPr>
          </a:p>
          <a:p>
            <a:pPr marL="228600" marR="150495"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there</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5" dirty="0">
                <a:solidFill>
                  <a:srgbClr val="323537"/>
                </a:solidFill>
                <a:latin typeface="Montserrat"/>
                <a:cs typeface="Montserrat"/>
              </a:rPr>
              <a:t> </a:t>
            </a:r>
            <a:r>
              <a:rPr sz="900" spc="-10" dirty="0">
                <a:solidFill>
                  <a:srgbClr val="323537"/>
                </a:solidFill>
                <a:latin typeface="Montserrat"/>
                <a:cs typeface="Montserrat"/>
              </a:rPr>
              <a:t>certain </a:t>
            </a:r>
            <a:r>
              <a:rPr sz="900" dirty="0">
                <a:solidFill>
                  <a:srgbClr val="323537"/>
                </a:solidFill>
                <a:latin typeface="Montserrat"/>
                <a:cs typeface="Montserrat"/>
              </a:rPr>
              <a:t>circumstances</a:t>
            </a:r>
            <a:r>
              <a:rPr sz="900" spc="-25" dirty="0">
                <a:solidFill>
                  <a:srgbClr val="323537"/>
                </a:solidFill>
                <a:latin typeface="Montserrat"/>
                <a:cs typeface="Montserrat"/>
              </a:rPr>
              <a:t> </a:t>
            </a:r>
            <a:r>
              <a:rPr sz="900" dirty="0">
                <a:solidFill>
                  <a:srgbClr val="323537"/>
                </a:solidFill>
                <a:latin typeface="Montserrat"/>
                <a:cs typeface="Montserrat"/>
              </a:rPr>
              <a:t>where</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and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no</a:t>
            </a:r>
            <a:r>
              <a:rPr sz="900" spc="-5" dirty="0">
                <a:solidFill>
                  <a:srgbClr val="323537"/>
                </a:solidFill>
                <a:latin typeface="Montserrat"/>
                <a:cs typeface="Montserrat"/>
              </a:rPr>
              <a:t> </a:t>
            </a:r>
            <a:r>
              <a:rPr sz="900" dirty="0">
                <a:solidFill>
                  <a:srgbClr val="323537"/>
                </a:solidFill>
                <a:latin typeface="Montserrat"/>
                <a:cs typeface="Montserrat"/>
              </a:rPr>
              <a:t>longer</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able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willing</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Examples</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spc="-10" dirty="0">
                <a:solidFill>
                  <a:srgbClr val="323537"/>
                </a:solidFill>
                <a:latin typeface="Montserrat"/>
                <a:cs typeface="Montserrat"/>
              </a:rPr>
              <a:t>these </a:t>
            </a:r>
            <a:r>
              <a:rPr sz="900" dirty="0">
                <a:solidFill>
                  <a:srgbClr val="323537"/>
                </a:solidFill>
                <a:latin typeface="Montserrat"/>
                <a:cs typeface="Montserrat"/>
              </a:rPr>
              <a:t>circumstances</a:t>
            </a:r>
            <a:r>
              <a:rPr sz="900" spc="-50" dirty="0">
                <a:solidFill>
                  <a:srgbClr val="323537"/>
                </a:solidFill>
                <a:latin typeface="Montserrat"/>
                <a:cs typeface="Montserrat"/>
              </a:rPr>
              <a:t> </a:t>
            </a:r>
            <a:r>
              <a:rPr sz="900" spc="-20" dirty="0">
                <a:solidFill>
                  <a:srgbClr val="323537"/>
                </a:solidFill>
                <a:latin typeface="Montserrat"/>
                <a:cs typeface="Montserrat"/>
              </a:rPr>
              <a:t>are:</a:t>
            </a:r>
            <a:endParaRPr sz="900" dirty="0">
              <a:latin typeface="Montserrat"/>
              <a:cs typeface="Montserrat"/>
            </a:endParaRPr>
          </a:p>
        </p:txBody>
      </p:sp>
      <p:sp>
        <p:nvSpPr>
          <p:cNvPr id="7" name="object 7"/>
          <p:cNvSpPr txBox="1"/>
          <p:nvPr/>
        </p:nvSpPr>
        <p:spPr>
          <a:xfrm>
            <a:off x="4055327" y="8036483"/>
            <a:ext cx="152400" cy="162560"/>
          </a:xfrm>
          <a:prstGeom prst="rect">
            <a:avLst/>
          </a:prstGeom>
        </p:spPr>
        <p:txBody>
          <a:bodyPr vert="horz" wrap="square" lIns="0" tIns="12700" rIns="0" bIns="0" rtlCol="0">
            <a:spAutoFit/>
          </a:bodyPr>
          <a:lstStyle/>
          <a:p>
            <a:pPr marL="12700">
              <a:lnSpc>
                <a:spcPct val="100000"/>
              </a:lnSpc>
              <a:spcBef>
                <a:spcPts val="100"/>
              </a:spcBef>
            </a:pPr>
            <a:r>
              <a:rPr sz="900" b="1" spc="-20" dirty="0">
                <a:solidFill>
                  <a:srgbClr val="3E8B73"/>
                </a:solidFill>
                <a:latin typeface="Montserrat SemiBold"/>
                <a:cs typeface="Montserrat SemiBold"/>
              </a:rPr>
              <a:t>iii.</a:t>
            </a:r>
            <a:endParaRPr sz="900">
              <a:latin typeface="Montserrat SemiBold"/>
              <a:cs typeface="Montserrat SemiBold"/>
            </a:endParaRPr>
          </a:p>
        </p:txBody>
      </p:sp>
      <p:sp>
        <p:nvSpPr>
          <p:cNvPr id="8" name="object 8"/>
          <p:cNvSpPr txBox="1"/>
          <p:nvPr/>
        </p:nvSpPr>
        <p:spPr>
          <a:xfrm>
            <a:off x="4055327" y="7134683"/>
            <a:ext cx="3075305" cy="1202055"/>
          </a:xfrm>
          <a:prstGeom prst="rect">
            <a:avLst/>
          </a:prstGeom>
        </p:spPr>
        <p:txBody>
          <a:bodyPr vert="horz" wrap="square" lIns="0" tIns="12700" rIns="0" bIns="0" rtlCol="0">
            <a:spAutoFit/>
          </a:bodyPr>
          <a:lstStyle/>
          <a:p>
            <a:pPr marL="253365" marR="5080" indent="-241300">
              <a:lnSpc>
                <a:spcPct val="100000"/>
              </a:lnSpc>
              <a:spcBef>
                <a:spcPts val="100"/>
              </a:spcBef>
              <a:buClr>
                <a:srgbClr val="3E8B73"/>
              </a:buClr>
              <a:buFont typeface="Montserrat SemiBold"/>
              <a:buAutoNum type="romanLcPeriod"/>
              <a:tabLst>
                <a:tab pos="253365" algn="l"/>
              </a:tabLst>
            </a:pPr>
            <a:r>
              <a:rPr sz="900" dirty="0">
                <a:solidFill>
                  <a:srgbClr val="323537"/>
                </a:solidFill>
                <a:latin typeface="Montserrat"/>
                <a:cs typeface="Montserrat"/>
              </a:rPr>
              <a:t>HMRC</a:t>
            </a:r>
            <a:r>
              <a:rPr sz="900" spc="-25" dirty="0">
                <a:solidFill>
                  <a:srgbClr val="323537"/>
                </a:solidFill>
                <a:latin typeface="Montserrat"/>
                <a:cs typeface="Montserrat"/>
              </a:rPr>
              <a:t> </a:t>
            </a:r>
            <a:r>
              <a:rPr sz="900" dirty="0">
                <a:solidFill>
                  <a:srgbClr val="323537"/>
                </a:solidFill>
                <a:latin typeface="Montserrat"/>
                <a:cs typeface="Montserrat"/>
              </a:rPr>
              <a:t>removes</a:t>
            </a:r>
            <a:r>
              <a:rPr sz="900" spc="-20" dirty="0">
                <a:solidFill>
                  <a:srgbClr val="323537"/>
                </a:solidFill>
                <a:latin typeface="Montserrat"/>
                <a:cs typeface="Montserrat"/>
              </a:rPr>
              <a:t> </a:t>
            </a:r>
            <a:r>
              <a:rPr sz="900" dirty="0">
                <a:solidFill>
                  <a:srgbClr val="323537"/>
                </a:solidFill>
                <a:latin typeface="Montserrat"/>
                <a:cs typeface="Montserrat"/>
              </a:rPr>
              <a:t>its</a:t>
            </a:r>
            <a:r>
              <a:rPr sz="900" spc="-20" dirty="0">
                <a:solidFill>
                  <a:srgbClr val="323537"/>
                </a:solidFill>
                <a:latin typeface="Montserrat"/>
                <a:cs typeface="Montserrat"/>
              </a:rPr>
              <a:t> </a:t>
            </a:r>
            <a:r>
              <a:rPr sz="900" dirty="0">
                <a:solidFill>
                  <a:srgbClr val="323537"/>
                </a:solidFill>
                <a:latin typeface="Montserrat"/>
                <a:cs typeface="Montserrat"/>
              </a:rPr>
              <a:t>approval</a:t>
            </a:r>
            <a:r>
              <a:rPr sz="900" spc="-20" dirty="0">
                <a:solidFill>
                  <a:srgbClr val="323537"/>
                </a:solidFill>
                <a:latin typeface="Montserrat"/>
                <a:cs typeface="Montserrat"/>
              </a:rPr>
              <a:t> </a:t>
            </a:r>
            <a:r>
              <a:rPr sz="900" dirty="0">
                <a:solidFill>
                  <a:srgbClr val="323537"/>
                </a:solidFill>
                <a:latin typeface="Montserrat"/>
                <a:cs typeface="Montserrat"/>
              </a:rPr>
              <a:t>for</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Administrator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5" dirty="0">
                <a:solidFill>
                  <a:srgbClr val="323537"/>
                </a:solidFill>
                <a:latin typeface="Montserrat"/>
                <a:cs typeface="Montserrat"/>
              </a:rPr>
              <a:t> </a:t>
            </a:r>
            <a:r>
              <a:rPr sz="900" spc="-10" dirty="0">
                <a:solidFill>
                  <a:srgbClr val="323537"/>
                </a:solidFill>
                <a:latin typeface="Montserrat"/>
                <a:cs typeface="Montserrat"/>
              </a:rPr>
              <a:t>Manager;</a:t>
            </a:r>
            <a:endParaRPr sz="900" dirty="0">
              <a:latin typeface="Montserrat"/>
              <a:cs typeface="Montserrat"/>
            </a:endParaRPr>
          </a:p>
          <a:p>
            <a:pPr marL="253365" marR="231140" indent="-241300">
              <a:lnSpc>
                <a:spcPct val="100000"/>
              </a:lnSpc>
              <a:spcBef>
                <a:spcPts val="850"/>
              </a:spcBef>
              <a:buClr>
                <a:srgbClr val="3E8B73"/>
              </a:buClr>
              <a:buFont typeface="Montserrat SemiBold"/>
              <a:buAutoNum type="romanLcPeriod"/>
              <a:tabLst>
                <a:tab pos="253365"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no</a:t>
            </a:r>
            <a:r>
              <a:rPr sz="900" spc="-15" dirty="0">
                <a:solidFill>
                  <a:srgbClr val="323537"/>
                </a:solidFill>
                <a:latin typeface="Montserrat"/>
                <a:cs typeface="Montserrat"/>
              </a:rPr>
              <a:t> </a:t>
            </a:r>
            <a:r>
              <a:rPr sz="900" spc="-10" dirty="0">
                <a:solidFill>
                  <a:srgbClr val="323537"/>
                </a:solidFill>
                <a:latin typeface="Montserrat"/>
                <a:cs typeface="Montserrat"/>
              </a:rPr>
              <a:t>longer </a:t>
            </a:r>
            <a:r>
              <a:rPr sz="900" dirty="0">
                <a:solidFill>
                  <a:srgbClr val="323537"/>
                </a:solidFill>
                <a:latin typeface="Montserrat"/>
                <a:cs typeface="Montserrat"/>
              </a:rPr>
              <a:t>qualified to</a:t>
            </a:r>
            <a:r>
              <a:rPr sz="900" spc="5" dirty="0">
                <a:solidFill>
                  <a:srgbClr val="323537"/>
                </a:solidFill>
                <a:latin typeface="Montserrat"/>
                <a:cs typeface="Montserrat"/>
              </a:rPr>
              <a:t> </a:t>
            </a:r>
            <a:r>
              <a:rPr sz="900" dirty="0">
                <a:solidFill>
                  <a:srgbClr val="323537"/>
                </a:solidFill>
                <a:latin typeface="Montserrat"/>
                <a:cs typeface="Montserrat"/>
              </a:rPr>
              <a:t>act as</a:t>
            </a:r>
            <a:r>
              <a:rPr sz="900" spc="5" dirty="0">
                <a:solidFill>
                  <a:srgbClr val="323537"/>
                </a:solidFill>
                <a:latin typeface="Montserrat"/>
                <a:cs typeface="Montserrat"/>
              </a:rPr>
              <a:t> </a:t>
            </a:r>
            <a:r>
              <a:rPr sz="900" dirty="0">
                <a:solidFill>
                  <a:srgbClr val="323537"/>
                </a:solidFill>
                <a:latin typeface="Montserrat"/>
                <a:cs typeface="Montserrat"/>
              </a:rPr>
              <a:t>an ISA</a:t>
            </a:r>
            <a:r>
              <a:rPr sz="900" spc="5" dirty="0">
                <a:solidFill>
                  <a:srgbClr val="323537"/>
                </a:solidFill>
                <a:latin typeface="Montserrat"/>
                <a:cs typeface="Montserrat"/>
              </a:rPr>
              <a:t> </a:t>
            </a:r>
            <a:r>
              <a:rPr sz="900" dirty="0">
                <a:solidFill>
                  <a:srgbClr val="323537"/>
                </a:solidFill>
                <a:latin typeface="Montserrat"/>
                <a:cs typeface="Montserrat"/>
              </a:rPr>
              <a:t>Manager due</a:t>
            </a:r>
            <a:r>
              <a:rPr sz="900" spc="5" dirty="0">
                <a:solidFill>
                  <a:srgbClr val="323537"/>
                </a:solidFill>
                <a:latin typeface="Montserrat"/>
                <a:cs typeface="Montserrat"/>
              </a:rPr>
              <a:t> </a:t>
            </a:r>
            <a:r>
              <a:rPr sz="900" dirty="0">
                <a:solidFill>
                  <a:srgbClr val="323537"/>
                </a:solidFill>
                <a:latin typeface="Montserrat"/>
                <a:cs typeface="Montserrat"/>
              </a:rPr>
              <a:t>to </a:t>
            </a:r>
            <a:r>
              <a:rPr sz="900" spc="-50" dirty="0">
                <a:solidFill>
                  <a:srgbClr val="323537"/>
                </a:solidFill>
                <a:latin typeface="Montserrat"/>
                <a:cs typeface="Montserrat"/>
              </a:rPr>
              <a:t>a</a:t>
            </a:r>
            <a:r>
              <a:rPr sz="900" dirty="0">
                <a:solidFill>
                  <a:srgbClr val="323537"/>
                </a:solidFill>
                <a:latin typeface="Montserrat"/>
                <a:cs typeface="Montserrat"/>
              </a:rPr>
              <a:t> change</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applicable</a:t>
            </a:r>
            <a:r>
              <a:rPr sz="900" spc="-10" dirty="0">
                <a:solidFill>
                  <a:srgbClr val="323537"/>
                </a:solidFill>
                <a:latin typeface="Montserrat"/>
                <a:cs typeface="Montserrat"/>
              </a:rPr>
              <a:t> </a:t>
            </a:r>
            <a:r>
              <a:rPr sz="900" dirty="0">
                <a:solidFill>
                  <a:srgbClr val="323537"/>
                </a:solidFill>
                <a:latin typeface="Montserrat"/>
                <a:cs typeface="Montserrat"/>
              </a:rPr>
              <a:t>law</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regulation;</a:t>
            </a:r>
            <a:r>
              <a:rPr sz="900" spc="-10" dirty="0">
                <a:solidFill>
                  <a:srgbClr val="323537"/>
                </a:solidFill>
                <a:latin typeface="Montserrat"/>
                <a:cs typeface="Montserrat"/>
              </a:rPr>
              <a:t> </a:t>
            </a:r>
            <a:r>
              <a:rPr sz="900" spc="-25" dirty="0">
                <a:solidFill>
                  <a:srgbClr val="323537"/>
                </a:solidFill>
                <a:latin typeface="Montserrat"/>
                <a:cs typeface="Montserrat"/>
              </a:rPr>
              <a:t>or</a:t>
            </a:r>
            <a:endParaRPr sz="900" dirty="0">
              <a:latin typeface="Montserrat"/>
              <a:cs typeface="Montserrat"/>
            </a:endParaRPr>
          </a:p>
          <a:p>
            <a:pPr marL="253365" marR="300990">
              <a:lnSpc>
                <a:spcPct val="100000"/>
              </a:lnSpc>
              <a:spcBef>
                <a:spcPts val="850"/>
              </a:spcBef>
            </a:pP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10" dirty="0">
                <a:solidFill>
                  <a:srgbClr val="323537"/>
                </a:solidFill>
                <a:latin typeface="Montserrat"/>
                <a:cs typeface="Montserrat"/>
              </a:rPr>
              <a:t>voluntarily </a:t>
            </a:r>
            <a:r>
              <a:rPr sz="900" dirty="0">
                <a:solidFill>
                  <a:srgbClr val="323537"/>
                </a:solidFill>
                <a:latin typeface="Montserrat"/>
                <a:cs typeface="Montserrat"/>
              </a:rPr>
              <a:t>ceases</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Manager.</a:t>
            </a:r>
            <a:endParaRPr sz="900" dirty="0">
              <a:latin typeface="Montserrat"/>
              <a:cs typeface="Montserrat"/>
            </a:endParaRPr>
          </a:p>
        </p:txBody>
      </p:sp>
      <p:sp>
        <p:nvSpPr>
          <p:cNvPr id="9" name="object 9"/>
          <p:cNvSpPr txBox="1"/>
          <p:nvPr/>
        </p:nvSpPr>
        <p:spPr>
          <a:xfrm>
            <a:off x="3839300" y="8418803"/>
            <a:ext cx="3318510" cy="848360"/>
          </a:xfrm>
          <a:prstGeom prst="rect">
            <a:avLst/>
          </a:prstGeom>
        </p:spPr>
        <p:txBody>
          <a:bodyPr vert="horz" wrap="square" lIns="0" tIns="12700" rIns="0" bIns="0" rtlCol="0">
            <a:spAutoFit/>
          </a:bodyPr>
          <a:lstStyle/>
          <a:p>
            <a:pPr marL="228600" marR="5080" indent="-216535">
              <a:lnSpc>
                <a:spcPct val="100000"/>
              </a:lnSpc>
              <a:spcBef>
                <a:spcPts val="100"/>
              </a:spcBef>
              <a:tabLst>
                <a:tab pos="228600" algn="l"/>
              </a:tabLst>
            </a:pPr>
            <a:r>
              <a:rPr sz="900" b="1" spc="-25" dirty="0">
                <a:solidFill>
                  <a:srgbClr val="3E8B73"/>
                </a:solidFill>
                <a:latin typeface="Montserrat SemiBold"/>
                <a:cs typeface="Montserrat SemiBold"/>
              </a:rPr>
              <a:t>j.</a:t>
            </a:r>
            <a:r>
              <a:rPr sz="900" b="1" dirty="0">
                <a:solidFill>
                  <a:srgbClr val="3E8B73"/>
                </a:solidFill>
                <a:latin typeface="Montserrat SemiBold"/>
                <a:cs typeface="Montserrat SemiBold"/>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spc="-20" dirty="0">
                <a:solidFill>
                  <a:srgbClr val="323537"/>
                </a:solidFill>
                <a:latin typeface="Montserrat"/>
                <a:cs typeface="Montserrat"/>
              </a:rPr>
              <a:t>that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longer</a:t>
            </a:r>
            <a:r>
              <a:rPr sz="900" spc="-15" dirty="0">
                <a:solidFill>
                  <a:srgbClr val="323537"/>
                </a:solidFill>
                <a:latin typeface="Montserrat"/>
                <a:cs typeface="Montserrat"/>
              </a:rPr>
              <a:t> </a:t>
            </a:r>
            <a:r>
              <a:rPr sz="900" dirty="0">
                <a:solidFill>
                  <a:srgbClr val="323537"/>
                </a:solidFill>
                <a:latin typeface="Montserrat"/>
                <a:cs typeface="Montserrat"/>
              </a:rPr>
              <a:t>acts</a:t>
            </a:r>
            <a:r>
              <a:rPr sz="900" spc="-15"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write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giving</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least</a:t>
            </a:r>
            <a:r>
              <a:rPr sz="900" spc="-10" dirty="0">
                <a:solidFill>
                  <a:srgbClr val="323537"/>
                </a:solidFill>
                <a:latin typeface="Montserrat"/>
                <a:cs typeface="Montserrat"/>
              </a:rPr>
              <a:t> </a:t>
            </a:r>
            <a:r>
              <a:rPr sz="900" dirty="0">
                <a:solidFill>
                  <a:srgbClr val="323537"/>
                </a:solidFill>
                <a:latin typeface="Montserrat"/>
                <a:cs typeface="Montserrat"/>
              </a:rPr>
              <a:t>30</a:t>
            </a:r>
            <a:r>
              <a:rPr sz="900" spc="-10" dirty="0">
                <a:solidFill>
                  <a:srgbClr val="323537"/>
                </a:solidFill>
                <a:latin typeface="Montserrat"/>
                <a:cs typeface="Montserrat"/>
              </a:rPr>
              <a:t> </a:t>
            </a:r>
            <a:r>
              <a:rPr sz="900" dirty="0">
                <a:solidFill>
                  <a:srgbClr val="323537"/>
                </a:solidFill>
                <a:latin typeface="Montserrat"/>
                <a:cs typeface="Montserrat"/>
              </a:rPr>
              <a:t>calendar</a:t>
            </a:r>
            <a:r>
              <a:rPr sz="900" spc="-5" dirty="0">
                <a:solidFill>
                  <a:srgbClr val="323537"/>
                </a:solidFill>
                <a:latin typeface="Montserrat"/>
                <a:cs typeface="Montserrat"/>
              </a:rPr>
              <a:t> </a:t>
            </a:r>
            <a:r>
              <a:rPr sz="900" dirty="0">
                <a:solidFill>
                  <a:srgbClr val="323537"/>
                </a:solidFill>
                <a:latin typeface="Montserrat"/>
                <a:cs typeface="Montserrat"/>
              </a:rPr>
              <a:t>days’</a:t>
            </a:r>
            <a:r>
              <a:rPr sz="900" spc="-10" dirty="0">
                <a:solidFill>
                  <a:srgbClr val="323537"/>
                </a:solidFill>
                <a:latin typeface="Montserrat"/>
                <a:cs typeface="Montserrat"/>
              </a:rPr>
              <a:t> </a:t>
            </a:r>
            <a:r>
              <a:rPr sz="900" dirty="0">
                <a:solidFill>
                  <a:srgbClr val="323537"/>
                </a:solidFill>
                <a:latin typeface="Montserrat"/>
                <a:cs typeface="Montserrat"/>
              </a:rPr>
              <a:t>notice</a:t>
            </a:r>
            <a:r>
              <a:rPr sz="900" spc="-10" dirty="0">
                <a:solidFill>
                  <a:srgbClr val="323537"/>
                </a:solidFill>
                <a:latin typeface="Montserrat"/>
                <a:cs typeface="Montserrat"/>
              </a:rPr>
              <a:t> </a:t>
            </a:r>
            <a:r>
              <a:rPr sz="900" dirty="0">
                <a:solidFill>
                  <a:srgbClr val="323537"/>
                </a:solidFill>
                <a:latin typeface="Montserrat"/>
                <a:cs typeface="Montserrat"/>
              </a:rPr>
              <a:t>before</a:t>
            </a:r>
            <a:r>
              <a:rPr sz="900" spc="-5"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made,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let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know</a:t>
            </a:r>
            <a:r>
              <a:rPr sz="900" spc="-10" dirty="0">
                <a:solidFill>
                  <a:srgbClr val="323537"/>
                </a:solidFill>
                <a:latin typeface="Montserrat"/>
                <a:cs typeface="Montserrat"/>
              </a:rPr>
              <a:t> </a:t>
            </a:r>
            <a:r>
              <a:rPr sz="900" dirty="0">
                <a:solidFill>
                  <a:srgbClr val="323537"/>
                </a:solidFill>
                <a:latin typeface="Montserrat"/>
                <a:cs typeface="Montserrat"/>
              </a:rPr>
              <a:t>how</a:t>
            </a:r>
            <a:r>
              <a:rPr sz="900" spc="-5"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affect</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way</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spc="-10" dirty="0">
                <a:solidFill>
                  <a:srgbClr val="323537"/>
                </a:solidFill>
                <a:latin typeface="Montserrat"/>
                <a:cs typeface="Montserrat"/>
              </a:rPr>
              <a:t>administered.</a:t>
            </a:r>
            <a:endParaRPr sz="900" dirty="0">
              <a:latin typeface="Montserrat"/>
              <a:cs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305299" y="1223273"/>
            <a:ext cx="2254885" cy="4687570"/>
          </a:xfrm>
          <a:custGeom>
            <a:avLst/>
            <a:gdLst/>
            <a:ahLst/>
            <a:cxnLst/>
            <a:rect l="l" t="t" r="r" b="b"/>
            <a:pathLst>
              <a:path w="2254884" h="4687570">
                <a:moveTo>
                  <a:pt x="2254705" y="0"/>
                </a:moveTo>
                <a:lnTo>
                  <a:pt x="2209639" y="19385"/>
                </a:lnTo>
                <a:lnTo>
                  <a:pt x="2171935" y="43323"/>
                </a:lnTo>
                <a:lnTo>
                  <a:pt x="2137274" y="73246"/>
                </a:lnTo>
                <a:lnTo>
                  <a:pt x="89768" y="2120753"/>
                </a:lnTo>
                <a:lnTo>
                  <a:pt x="59845" y="2155414"/>
                </a:lnTo>
                <a:lnTo>
                  <a:pt x="35907" y="2193116"/>
                </a:lnTo>
                <a:lnTo>
                  <a:pt x="17953" y="2233184"/>
                </a:lnTo>
                <a:lnTo>
                  <a:pt x="5984" y="2274942"/>
                </a:lnTo>
                <a:lnTo>
                  <a:pt x="0" y="2317714"/>
                </a:lnTo>
                <a:lnTo>
                  <a:pt x="0" y="2360824"/>
                </a:lnTo>
                <a:lnTo>
                  <a:pt x="5984" y="2403596"/>
                </a:lnTo>
                <a:lnTo>
                  <a:pt x="17953" y="2445354"/>
                </a:lnTo>
                <a:lnTo>
                  <a:pt x="35907" y="2485422"/>
                </a:lnTo>
                <a:lnTo>
                  <a:pt x="59845" y="2523124"/>
                </a:lnTo>
                <a:lnTo>
                  <a:pt x="89768" y="2557785"/>
                </a:lnTo>
                <a:lnTo>
                  <a:pt x="2151092" y="4619110"/>
                </a:lnTo>
                <a:lnTo>
                  <a:pt x="2185750" y="4649029"/>
                </a:lnTo>
                <a:lnTo>
                  <a:pt x="2223451" y="4672965"/>
                </a:lnTo>
                <a:lnTo>
                  <a:pt x="2254705" y="4686968"/>
                </a:lnTo>
                <a:lnTo>
                  <a:pt x="2254705" y="0"/>
                </a:lnTo>
                <a:close/>
              </a:path>
            </a:pathLst>
          </a:custGeom>
          <a:solidFill>
            <a:srgbClr val="3E8B73">
              <a:alpha val="5000"/>
            </a:srgbClr>
          </a:solidFill>
        </p:spPr>
        <p:txBody>
          <a:bodyPr wrap="square" lIns="0" tIns="0" rIns="0" bIns="0" rtlCol="0"/>
          <a:lstStyle/>
          <a:p>
            <a:endParaRPr/>
          </a:p>
        </p:txBody>
      </p:sp>
      <p:sp>
        <p:nvSpPr>
          <p:cNvPr id="3" name="object 3"/>
          <p:cNvSpPr txBox="1"/>
          <p:nvPr/>
        </p:nvSpPr>
        <p:spPr>
          <a:xfrm>
            <a:off x="347300" y="343644"/>
            <a:ext cx="3373754" cy="2191385"/>
          </a:xfrm>
          <a:prstGeom prst="rect">
            <a:avLst/>
          </a:prstGeom>
        </p:spPr>
        <p:txBody>
          <a:bodyPr vert="horz" wrap="square" lIns="0" tIns="12700" rIns="0" bIns="0" rtlCol="0">
            <a:spAutoFit/>
          </a:bodyPr>
          <a:lstStyle/>
          <a:p>
            <a:pPr marL="228600" marR="36195" indent="-216535">
              <a:lnSpc>
                <a:spcPct val="100000"/>
              </a:lnSpc>
              <a:spcBef>
                <a:spcPts val="100"/>
              </a:spcBef>
              <a:buClr>
                <a:srgbClr val="3E8B73"/>
              </a:buClr>
              <a:buFont typeface="Montserrat SemiBold"/>
              <a:buAutoNum type="alphaLcPeriod" startAt="11"/>
              <a:tabLst>
                <a:tab pos="228600" algn="l"/>
              </a:tabLst>
            </a:pP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 is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within an</a:t>
            </a:r>
            <a:r>
              <a:rPr sz="900" spc="-5"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it may</a:t>
            </a:r>
            <a:r>
              <a:rPr sz="900" spc="-5" dirty="0">
                <a:solidFill>
                  <a:srgbClr val="323537"/>
                </a:solidFill>
                <a:latin typeface="Montserrat"/>
                <a:cs typeface="Montserrat"/>
              </a:rPr>
              <a:t> </a:t>
            </a:r>
            <a:r>
              <a:rPr sz="900" spc="-10" dirty="0">
                <a:solidFill>
                  <a:srgbClr val="323537"/>
                </a:solidFill>
                <a:latin typeface="Montserrat"/>
                <a:cs typeface="Montserrat"/>
              </a:rPr>
              <a:t>become </a:t>
            </a:r>
            <a:r>
              <a:rPr sz="900" dirty="0">
                <a:solidFill>
                  <a:srgbClr val="323537"/>
                </a:solidFill>
                <a:latin typeface="Montserrat"/>
                <a:cs typeface="Montserrat"/>
              </a:rPr>
              <a:t>subject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effect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changes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HMRC</a:t>
            </a:r>
            <a:r>
              <a:rPr sz="900" spc="-10" dirty="0">
                <a:solidFill>
                  <a:srgbClr val="323537"/>
                </a:solidFill>
                <a:latin typeface="Montserrat"/>
                <a:cs typeface="Montserrat"/>
              </a:rPr>
              <a:t> </a:t>
            </a:r>
            <a:r>
              <a:rPr sz="900" dirty="0">
                <a:solidFill>
                  <a:srgbClr val="323537"/>
                </a:solidFill>
                <a:latin typeface="Montserrat"/>
                <a:cs typeface="Montserrat"/>
              </a:rPr>
              <a:t>rules</a:t>
            </a:r>
            <a:r>
              <a:rPr sz="900" spc="-10" dirty="0">
                <a:solidFill>
                  <a:srgbClr val="323537"/>
                </a:solidFill>
                <a:latin typeface="Montserrat"/>
                <a:cs typeface="Montserrat"/>
              </a:rPr>
              <a:t> </a:t>
            </a:r>
            <a:r>
              <a:rPr sz="900" spc="-25" dirty="0">
                <a:solidFill>
                  <a:srgbClr val="323537"/>
                </a:solidFill>
                <a:latin typeface="Montserrat"/>
                <a:cs typeface="Montserrat"/>
              </a:rPr>
              <a:t>or</a:t>
            </a:r>
            <a:r>
              <a:rPr sz="900" spc="500" dirty="0">
                <a:solidFill>
                  <a:srgbClr val="323537"/>
                </a:solidFill>
                <a:latin typeface="Montserrat"/>
                <a:cs typeface="Montserrat"/>
              </a:rPr>
              <a:t> </a:t>
            </a:r>
            <a:r>
              <a:rPr sz="900" dirty="0">
                <a:solidFill>
                  <a:srgbClr val="323537"/>
                </a:solidFill>
                <a:latin typeface="Montserrat"/>
                <a:cs typeface="Montserrat"/>
              </a:rPr>
              <a:t>other</a:t>
            </a:r>
            <a:r>
              <a:rPr sz="900" spc="-15" dirty="0">
                <a:solidFill>
                  <a:srgbClr val="323537"/>
                </a:solidFill>
                <a:latin typeface="Montserrat"/>
                <a:cs typeface="Montserrat"/>
              </a:rPr>
              <a:t> </a:t>
            </a:r>
            <a:r>
              <a:rPr sz="900" dirty="0">
                <a:solidFill>
                  <a:srgbClr val="323537"/>
                </a:solidFill>
                <a:latin typeface="Montserrat"/>
                <a:cs typeface="Montserrat"/>
              </a:rPr>
              <a:t>changes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legislation</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spc="-25" dirty="0">
                <a:solidFill>
                  <a:srgbClr val="323537"/>
                </a:solidFill>
                <a:latin typeface="Montserrat"/>
                <a:cs typeface="Montserrat"/>
              </a:rPr>
              <a:t>no </a:t>
            </a:r>
            <a:r>
              <a:rPr sz="900" dirty="0">
                <a:solidFill>
                  <a:srgbClr val="323537"/>
                </a:solidFill>
                <a:latin typeface="Montserrat"/>
                <a:cs typeface="Montserrat"/>
              </a:rPr>
              <a:t>longer</a:t>
            </a:r>
            <a:r>
              <a:rPr sz="900" spc="5" dirty="0">
                <a:solidFill>
                  <a:srgbClr val="323537"/>
                </a:solidFill>
                <a:latin typeface="Montserrat"/>
                <a:cs typeface="Montserrat"/>
              </a:rPr>
              <a:t> </a:t>
            </a:r>
            <a:r>
              <a:rPr sz="900" dirty="0">
                <a:solidFill>
                  <a:srgbClr val="323537"/>
                </a:solidFill>
                <a:latin typeface="Montserrat"/>
                <a:cs typeface="Montserrat"/>
              </a:rPr>
              <a:t>qualifies</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Qualifying</a:t>
            </a:r>
            <a:r>
              <a:rPr sz="900" spc="5"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capable</a:t>
            </a:r>
            <a:r>
              <a:rPr sz="900" spc="10"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being</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within</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circumstance</a:t>
            </a:r>
            <a:r>
              <a:rPr sz="900" spc="-5" dirty="0">
                <a:solidFill>
                  <a:srgbClr val="323537"/>
                </a:solidFill>
                <a:latin typeface="Montserrat"/>
                <a:cs typeface="Montserrat"/>
              </a:rPr>
              <a:t> </a:t>
            </a:r>
            <a:r>
              <a:rPr sz="900" spc="-10" dirty="0">
                <a:solidFill>
                  <a:srgbClr val="323537"/>
                </a:solidFill>
                <a:latin typeface="Montserrat"/>
                <a:cs typeface="Montserrat"/>
              </a:rPr>
              <a:t>arises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inform</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spc="-25" dirty="0">
                <a:solidFill>
                  <a:srgbClr val="323537"/>
                </a:solidFill>
                <a:latin typeface="Montserrat"/>
                <a:cs typeface="Montserrat"/>
              </a:rPr>
              <a:t>of</a:t>
            </a:r>
            <a:r>
              <a:rPr sz="900" spc="50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options available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20" dirty="0">
                <a:solidFill>
                  <a:srgbClr val="323537"/>
                </a:solidFill>
                <a:latin typeface="Montserrat"/>
                <a:cs typeface="Montserrat"/>
              </a:rPr>
              <a:t>you.</a:t>
            </a:r>
            <a:endParaRPr sz="900">
              <a:latin typeface="Montserrat"/>
              <a:cs typeface="Montserrat"/>
            </a:endParaRPr>
          </a:p>
          <a:p>
            <a:pPr marL="228600" marR="5080" indent="-216535">
              <a:lnSpc>
                <a:spcPct val="100000"/>
              </a:lnSpc>
              <a:spcBef>
                <a:spcPts val="850"/>
              </a:spcBef>
              <a:buClr>
                <a:srgbClr val="3E8B73"/>
              </a:buClr>
              <a:buFont typeface="Montserrat SemiBold"/>
              <a:buAutoNum type="alphaLcPeriod" startAt="11"/>
              <a:tabLst>
                <a:tab pos="228600" algn="l"/>
              </a:tabLst>
            </a:pP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case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terminate</a:t>
            </a:r>
            <a:r>
              <a:rPr sz="900" spc="-10" dirty="0">
                <a:solidFill>
                  <a:srgbClr val="323537"/>
                </a:solidFill>
                <a:latin typeface="Montserrat"/>
                <a:cs typeface="Montserrat"/>
              </a:rPr>
              <a:t> </a:t>
            </a:r>
            <a:r>
              <a:rPr sz="900" spc="-20" dirty="0">
                <a:solidFill>
                  <a:srgbClr val="323537"/>
                </a:solidFill>
                <a:latin typeface="Montserrat"/>
                <a:cs typeface="Montserrat"/>
              </a:rPr>
              <a:t>this </a:t>
            </a:r>
            <a:r>
              <a:rPr sz="900" dirty="0">
                <a:solidFill>
                  <a:srgbClr val="323537"/>
                </a:solidFill>
                <a:latin typeface="Montserrat"/>
                <a:cs typeface="Montserrat"/>
              </a:rPr>
              <a:t>arrangement</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giving</a:t>
            </a:r>
            <a:r>
              <a:rPr sz="900" spc="-15" dirty="0">
                <a:solidFill>
                  <a:srgbClr val="323537"/>
                </a:solidFill>
                <a:latin typeface="Montserrat"/>
                <a:cs typeface="Montserrat"/>
              </a:rPr>
              <a:t> </a:t>
            </a:r>
            <a:r>
              <a:rPr sz="900" dirty="0">
                <a:solidFill>
                  <a:srgbClr val="323537"/>
                </a:solidFill>
                <a:latin typeface="Montserrat"/>
                <a:cs typeface="Montserrat"/>
              </a:rPr>
              <a:t>James</a:t>
            </a:r>
            <a:r>
              <a:rPr sz="900" spc="-15" dirty="0">
                <a:solidFill>
                  <a:srgbClr val="323537"/>
                </a:solidFill>
                <a:latin typeface="Montserrat"/>
                <a:cs typeface="Montserrat"/>
              </a:rPr>
              <a:t>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notice</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writing,</a:t>
            </a:r>
            <a:r>
              <a:rPr sz="900" spc="-10" dirty="0">
                <a:solidFill>
                  <a:srgbClr val="323537"/>
                </a:solidFill>
                <a:latin typeface="Montserrat"/>
                <a:cs typeface="Montserrat"/>
              </a:rPr>
              <a:t> </a:t>
            </a:r>
            <a:r>
              <a:rPr sz="900" dirty="0">
                <a:solidFill>
                  <a:srgbClr val="323537"/>
                </a:solidFill>
                <a:latin typeface="Montserrat"/>
                <a:cs typeface="Montserrat"/>
              </a:rPr>
              <a:t>requesting</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either</a:t>
            </a:r>
            <a:r>
              <a:rPr sz="900" spc="-10" dirty="0">
                <a:solidFill>
                  <a:srgbClr val="323537"/>
                </a:solidFill>
                <a:latin typeface="Montserrat"/>
                <a:cs typeface="Montserrat"/>
              </a:rPr>
              <a:t>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0" dirty="0">
                <a:solidFill>
                  <a:srgbClr val="323537"/>
                </a:solidFill>
                <a:latin typeface="Montserrat"/>
                <a:cs typeface="Montserrat"/>
              </a:rPr>
              <a:t>Plan</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general</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encash</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remit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resulting</a:t>
            </a:r>
            <a:r>
              <a:rPr sz="900" spc="-10" dirty="0">
                <a:solidFill>
                  <a:srgbClr val="323537"/>
                </a:solidFill>
                <a:latin typeface="Montserrat"/>
                <a:cs typeface="Montserrat"/>
              </a:rPr>
              <a:t> </a:t>
            </a:r>
            <a:r>
              <a:rPr sz="900" dirty="0">
                <a:solidFill>
                  <a:srgbClr val="323537"/>
                </a:solidFill>
                <a:latin typeface="Montserrat"/>
                <a:cs typeface="Montserrat"/>
              </a:rPr>
              <a:t>proceeds</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Termination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effective</a:t>
            </a:r>
            <a:r>
              <a:rPr sz="900" spc="-10" dirty="0">
                <a:solidFill>
                  <a:srgbClr val="323537"/>
                </a:solidFill>
                <a:latin typeface="Montserrat"/>
                <a:cs typeface="Montserrat"/>
              </a:rPr>
              <a:t> </a:t>
            </a:r>
            <a:r>
              <a:rPr sz="900" dirty="0">
                <a:solidFill>
                  <a:srgbClr val="323537"/>
                </a:solidFill>
                <a:latin typeface="Montserrat"/>
                <a:cs typeface="Montserrat"/>
              </a:rPr>
              <a:t>when</a:t>
            </a:r>
            <a:r>
              <a:rPr sz="900" spc="-10" dirty="0">
                <a:solidFill>
                  <a:srgbClr val="323537"/>
                </a:solidFill>
                <a:latin typeface="Montserrat"/>
                <a:cs typeface="Montserrat"/>
              </a:rPr>
              <a:t> </a:t>
            </a:r>
            <a:r>
              <a:rPr sz="900" dirty="0">
                <a:solidFill>
                  <a:srgbClr val="323537"/>
                </a:solidFill>
                <a:latin typeface="Montserrat"/>
                <a:cs typeface="Montserrat"/>
              </a:rPr>
              <a:t>written</a:t>
            </a:r>
            <a:r>
              <a:rPr sz="900" spc="-10" dirty="0">
                <a:solidFill>
                  <a:srgbClr val="323537"/>
                </a:solidFill>
                <a:latin typeface="Montserrat"/>
                <a:cs typeface="Montserrat"/>
              </a:rPr>
              <a:t> </a:t>
            </a:r>
            <a:r>
              <a:rPr sz="900" dirty="0">
                <a:solidFill>
                  <a:srgbClr val="323537"/>
                </a:solidFill>
                <a:latin typeface="Montserrat"/>
                <a:cs typeface="Montserrat"/>
              </a:rPr>
              <a:t>notice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received</a:t>
            </a:r>
            <a:r>
              <a:rPr sz="900" spc="-10"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15" dirty="0">
                <a:solidFill>
                  <a:srgbClr val="323537"/>
                </a:solidFill>
                <a:latin typeface="Montserrat"/>
                <a:cs typeface="Montserrat"/>
              </a:rPr>
              <a:t> </a:t>
            </a:r>
            <a:r>
              <a:rPr sz="900" dirty="0">
                <a:solidFill>
                  <a:srgbClr val="323537"/>
                </a:solidFill>
                <a:latin typeface="Montserrat"/>
                <a:cs typeface="Montserrat"/>
              </a:rPr>
              <a:t>benefits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relief</a:t>
            </a:r>
            <a:r>
              <a:rPr sz="900" spc="15" dirty="0">
                <a:solidFill>
                  <a:srgbClr val="323537"/>
                </a:solidFill>
                <a:latin typeface="Montserrat"/>
                <a:cs typeface="Montserrat"/>
              </a:rPr>
              <a:t> </a:t>
            </a:r>
            <a:r>
              <a:rPr sz="900" dirty="0">
                <a:solidFill>
                  <a:srgbClr val="323537"/>
                </a:solidFill>
                <a:latin typeface="Montserrat"/>
                <a:cs typeface="Montserrat"/>
              </a:rPr>
              <a:t>from</a:t>
            </a:r>
            <a:r>
              <a:rPr sz="900" spc="10" dirty="0">
                <a:solidFill>
                  <a:srgbClr val="323537"/>
                </a:solidFill>
                <a:latin typeface="Montserrat"/>
                <a:cs typeface="Montserrat"/>
              </a:rPr>
              <a:t> </a:t>
            </a:r>
            <a:r>
              <a:rPr sz="900" dirty="0">
                <a:solidFill>
                  <a:srgbClr val="323537"/>
                </a:solidFill>
                <a:latin typeface="Montserrat"/>
                <a:cs typeface="Montserrat"/>
              </a:rPr>
              <a:t>tax</a:t>
            </a:r>
            <a:r>
              <a:rPr sz="900" spc="10"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cease</a:t>
            </a:r>
            <a:r>
              <a:rPr sz="900" spc="-30" dirty="0">
                <a:solidFill>
                  <a:srgbClr val="323537"/>
                </a:solidFill>
                <a:latin typeface="Montserrat"/>
                <a:cs typeface="Montserrat"/>
              </a:rPr>
              <a:t> </a:t>
            </a:r>
            <a:r>
              <a:rPr sz="900" spc="-10" dirty="0">
                <a:solidFill>
                  <a:srgbClr val="323537"/>
                </a:solidFill>
                <a:latin typeface="Montserrat"/>
                <a:cs typeface="Montserrat"/>
              </a:rPr>
              <a:t>immediately.</a:t>
            </a:r>
            <a:endParaRPr sz="900">
              <a:latin typeface="Montserrat"/>
              <a:cs typeface="Montserrat"/>
            </a:endParaRPr>
          </a:p>
        </p:txBody>
      </p:sp>
      <p:sp>
        <p:nvSpPr>
          <p:cNvPr id="11" name="object 11"/>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23</a:t>
            </a:fld>
            <a:endParaRPr spc="-25" dirty="0"/>
          </a:p>
        </p:txBody>
      </p:sp>
      <p:sp>
        <p:nvSpPr>
          <p:cNvPr id="4" name="object 4"/>
          <p:cNvSpPr txBox="1"/>
          <p:nvPr/>
        </p:nvSpPr>
        <p:spPr>
          <a:xfrm>
            <a:off x="347300" y="2622123"/>
            <a:ext cx="79819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9.</a:t>
            </a:r>
            <a:r>
              <a:rPr sz="1100" b="1" spc="-10" dirty="0">
                <a:solidFill>
                  <a:srgbClr val="3E8B73"/>
                </a:solidFill>
                <a:latin typeface="Montserrat SemiBold"/>
                <a:cs typeface="Montserrat SemiBold"/>
              </a:rPr>
              <a:t> Taxation</a:t>
            </a:r>
            <a:endParaRPr sz="1100">
              <a:latin typeface="Montserrat SemiBold"/>
              <a:cs typeface="Montserrat SemiBold"/>
            </a:endParaRPr>
          </a:p>
        </p:txBody>
      </p:sp>
      <p:sp>
        <p:nvSpPr>
          <p:cNvPr id="5" name="object 5"/>
          <p:cNvSpPr txBox="1"/>
          <p:nvPr/>
        </p:nvSpPr>
        <p:spPr>
          <a:xfrm>
            <a:off x="347300" y="2892683"/>
            <a:ext cx="3360420" cy="2955925"/>
          </a:xfrm>
          <a:prstGeom prst="rect">
            <a:avLst/>
          </a:prstGeom>
        </p:spPr>
        <p:txBody>
          <a:bodyPr vert="horz" wrap="square" lIns="0" tIns="12700" rIns="0" bIns="0" rtlCol="0">
            <a:spAutoFit/>
          </a:bodyPr>
          <a:lstStyle/>
          <a:p>
            <a:pPr marL="228600" marR="5080"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your Plan</a:t>
            </a:r>
            <a:r>
              <a:rPr sz="900" spc="-5" dirty="0">
                <a:solidFill>
                  <a:srgbClr val="323537"/>
                </a:solidFill>
                <a:latin typeface="Montserrat"/>
                <a:cs typeface="Montserrat"/>
              </a:rPr>
              <a:t> </a:t>
            </a:r>
            <a:r>
              <a:rPr sz="900" dirty="0">
                <a:solidFill>
                  <a:srgbClr val="323537"/>
                </a:solidFill>
                <a:latin typeface="Montserrat"/>
                <a:cs typeface="Montserrat"/>
              </a:rPr>
              <a:t>is held</a:t>
            </a:r>
            <a:r>
              <a:rPr sz="900" spc="-5" dirty="0">
                <a:solidFill>
                  <a:srgbClr val="323537"/>
                </a:solidFill>
                <a:latin typeface="Montserrat"/>
                <a:cs typeface="Montserrat"/>
              </a:rPr>
              <a:t> </a:t>
            </a:r>
            <a:r>
              <a:rPr sz="900" dirty="0">
                <a:solidFill>
                  <a:srgbClr val="323537"/>
                </a:solidFill>
                <a:latin typeface="Montserrat"/>
                <a:cs typeface="Montserrat"/>
              </a:rPr>
              <a:t>in an</a:t>
            </a:r>
            <a:r>
              <a:rPr sz="900" spc="-5" dirty="0">
                <a:solidFill>
                  <a:srgbClr val="323537"/>
                </a:solidFill>
                <a:latin typeface="Montserrat"/>
                <a:cs typeface="Montserrat"/>
              </a:rPr>
              <a:t> </a:t>
            </a:r>
            <a:r>
              <a:rPr sz="900" dirty="0">
                <a:solidFill>
                  <a:srgbClr val="323537"/>
                </a:solidFill>
                <a:latin typeface="Montserrat"/>
                <a:cs typeface="Montserrat"/>
              </a:rPr>
              <a:t>ISA you</a:t>
            </a:r>
            <a:r>
              <a:rPr sz="900" spc="-5" dirty="0">
                <a:solidFill>
                  <a:srgbClr val="323537"/>
                </a:solidFill>
                <a:latin typeface="Montserrat"/>
                <a:cs typeface="Montserrat"/>
              </a:rPr>
              <a:t> </a:t>
            </a:r>
            <a:r>
              <a:rPr sz="900" dirty="0">
                <a:solidFill>
                  <a:srgbClr val="323537"/>
                </a:solidFill>
                <a:latin typeface="Montserrat"/>
                <a:cs typeface="Montserrat"/>
              </a:rPr>
              <a:t>will not,</a:t>
            </a:r>
            <a:r>
              <a:rPr sz="900" spc="-5" dirty="0">
                <a:solidFill>
                  <a:srgbClr val="323537"/>
                </a:solidFill>
                <a:latin typeface="Montserrat"/>
                <a:cs typeface="Montserrat"/>
              </a:rPr>
              <a:t> </a:t>
            </a:r>
            <a:r>
              <a:rPr sz="900" dirty="0">
                <a:solidFill>
                  <a:srgbClr val="323537"/>
                </a:solidFill>
                <a:latin typeface="Montserrat"/>
                <a:cs typeface="Montserrat"/>
              </a:rPr>
              <a:t>under </a:t>
            </a:r>
            <a:r>
              <a:rPr sz="900" spc="-10" dirty="0">
                <a:solidFill>
                  <a:srgbClr val="323537"/>
                </a:solidFill>
                <a:latin typeface="Montserrat"/>
                <a:cs typeface="Montserrat"/>
              </a:rPr>
              <a:t>current </a:t>
            </a:r>
            <a:r>
              <a:rPr sz="900" dirty="0">
                <a:solidFill>
                  <a:srgbClr val="323537"/>
                </a:solidFill>
                <a:latin typeface="Montserrat"/>
                <a:cs typeface="Montserrat"/>
              </a:rPr>
              <a:t>tax</a:t>
            </a:r>
            <a:r>
              <a:rPr sz="900" spc="-5" dirty="0">
                <a:solidFill>
                  <a:srgbClr val="323537"/>
                </a:solidFill>
                <a:latin typeface="Montserrat"/>
                <a:cs typeface="Montserrat"/>
              </a:rPr>
              <a:t> </a:t>
            </a:r>
            <a:r>
              <a:rPr sz="900" dirty="0">
                <a:solidFill>
                  <a:srgbClr val="323537"/>
                </a:solidFill>
                <a:latin typeface="Montserrat"/>
                <a:cs typeface="Montserrat"/>
              </a:rPr>
              <a:t>rules,</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pay</a:t>
            </a:r>
            <a:r>
              <a:rPr sz="900" spc="-5" dirty="0">
                <a:solidFill>
                  <a:srgbClr val="323537"/>
                </a:solidFill>
                <a:latin typeface="Montserrat"/>
                <a:cs typeface="Montserrat"/>
              </a:rPr>
              <a:t> </a:t>
            </a:r>
            <a:r>
              <a:rPr sz="900" dirty="0">
                <a:solidFill>
                  <a:srgbClr val="323537"/>
                </a:solidFill>
                <a:latin typeface="Montserrat"/>
                <a:cs typeface="Montserrat"/>
              </a:rPr>
              <a:t>UK</a:t>
            </a:r>
            <a:r>
              <a:rPr sz="900" spc="-5" dirty="0">
                <a:solidFill>
                  <a:srgbClr val="323537"/>
                </a:solidFill>
                <a:latin typeface="Montserrat"/>
                <a:cs typeface="Montserrat"/>
              </a:rPr>
              <a:t> </a:t>
            </a:r>
            <a:r>
              <a:rPr sz="900" dirty="0">
                <a:solidFill>
                  <a:srgbClr val="323537"/>
                </a:solidFill>
                <a:latin typeface="Montserrat"/>
                <a:cs typeface="Montserrat"/>
              </a:rPr>
              <a:t>income</a:t>
            </a:r>
            <a:r>
              <a:rPr sz="900" spc="-5" dirty="0">
                <a:solidFill>
                  <a:srgbClr val="323537"/>
                </a:solidFill>
                <a:latin typeface="Montserrat"/>
                <a:cs typeface="Montserrat"/>
              </a:rPr>
              <a:t> </a:t>
            </a:r>
            <a:r>
              <a:rPr sz="900" dirty="0">
                <a:solidFill>
                  <a:srgbClr val="323537"/>
                </a:solidFill>
                <a:latin typeface="Montserrat"/>
                <a:cs typeface="Montserrat"/>
              </a:rPr>
              <a:t>tax or</a:t>
            </a:r>
            <a:r>
              <a:rPr sz="900" spc="-5" dirty="0">
                <a:solidFill>
                  <a:srgbClr val="323537"/>
                </a:solidFill>
                <a:latin typeface="Montserrat"/>
                <a:cs typeface="Montserrat"/>
              </a:rPr>
              <a:t> </a:t>
            </a:r>
            <a:r>
              <a:rPr sz="900" dirty="0">
                <a:solidFill>
                  <a:srgbClr val="323537"/>
                </a:solidFill>
                <a:latin typeface="Montserrat"/>
                <a:cs typeface="Montserrat"/>
              </a:rPr>
              <a:t>UK</a:t>
            </a:r>
            <a:r>
              <a:rPr sz="900" spc="-5" dirty="0">
                <a:solidFill>
                  <a:srgbClr val="323537"/>
                </a:solidFill>
                <a:latin typeface="Montserrat"/>
                <a:cs typeface="Montserrat"/>
              </a:rPr>
              <a:t> </a:t>
            </a:r>
            <a:r>
              <a:rPr sz="900" spc="-10" dirty="0">
                <a:solidFill>
                  <a:srgbClr val="323537"/>
                </a:solidFill>
                <a:latin typeface="Montserrat"/>
                <a:cs typeface="Montserrat"/>
              </a:rPr>
              <a:t>capital</a:t>
            </a:r>
            <a:r>
              <a:rPr sz="900" dirty="0">
                <a:solidFill>
                  <a:srgbClr val="323537"/>
                </a:solidFill>
                <a:latin typeface="Montserrat"/>
                <a:cs typeface="Montserrat"/>
              </a:rPr>
              <a:t> gains</a:t>
            </a:r>
            <a:r>
              <a:rPr sz="900" spc="-10" dirty="0">
                <a:solidFill>
                  <a:srgbClr val="323537"/>
                </a:solidFill>
                <a:latin typeface="Montserrat"/>
                <a:cs typeface="Montserrat"/>
              </a:rPr>
              <a:t> </a:t>
            </a:r>
            <a:r>
              <a:rPr sz="900" dirty="0">
                <a:solidFill>
                  <a:srgbClr val="323537"/>
                </a:solidFill>
                <a:latin typeface="Montserrat"/>
                <a:cs typeface="Montserrat"/>
              </a:rPr>
              <a:t>tax</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income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5" dirty="0">
                <a:solidFill>
                  <a:srgbClr val="323537"/>
                </a:solidFill>
                <a:latin typeface="Montserrat"/>
                <a:cs typeface="Montserrat"/>
              </a:rPr>
              <a:t> </a:t>
            </a:r>
            <a:r>
              <a:rPr sz="900" dirty="0">
                <a:solidFill>
                  <a:srgbClr val="323537"/>
                </a:solidFill>
                <a:latin typeface="Montserrat"/>
                <a:cs typeface="Montserrat"/>
              </a:rPr>
              <a:t>growth</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spc="-10" dirty="0">
                <a:solidFill>
                  <a:srgbClr val="323537"/>
                </a:solidFill>
                <a:latin typeface="Montserrat"/>
                <a:cs typeface="Montserrat"/>
              </a:rPr>
              <a:t>receive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your Initial Capital investment in the</a:t>
            </a:r>
            <a:r>
              <a:rPr sz="900" spc="-5" dirty="0">
                <a:solidFill>
                  <a:srgbClr val="323537"/>
                </a:solidFill>
                <a:latin typeface="Montserrat"/>
                <a:cs typeface="Montserrat"/>
              </a:rPr>
              <a:t> </a:t>
            </a:r>
            <a:r>
              <a:rPr sz="900" dirty="0">
                <a:solidFill>
                  <a:srgbClr val="323537"/>
                </a:solidFill>
                <a:latin typeface="Montserrat"/>
                <a:cs typeface="Montserrat"/>
              </a:rPr>
              <a:t>Plan </a:t>
            </a:r>
            <a:r>
              <a:rPr sz="900" spc="-25" dirty="0">
                <a:solidFill>
                  <a:srgbClr val="323537"/>
                </a:solidFill>
                <a:latin typeface="Montserrat"/>
                <a:cs typeface="Montserrat"/>
              </a:rPr>
              <a:t>but</a:t>
            </a:r>
            <a:r>
              <a:rPr sz="900" spc="50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losses</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investment</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ignored</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purposes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UK</a:t>
            </a:r>
            <a:r>
              <a:rPr sz="900" spc="-5" dirty="0">
                <a:solidFill>
                  <a:srgbClr val="323537"/>
                </a:solidFill>
                <a:latin typeface="Montserrat"/>
                <a:cs typeface="Montserrat"/>
              </a:rPr>
              <a:t> </a:t>
            </a:r>
            <a:r>
              <a:rPr sz="900" dirty="0">
                <a:solidFill>
                  <a:srgbClr val="323537"/>
                </a:solidFill>
                <a:latin typeface="Montserrat"/>
                <a:cs typeface="Montserrat"/>
              </a:rPr>
              <a:t>capital</a:t>
            </a:r>
            <a:r>
              <a:rPr sz="900" spc="-5" dirty="0">
                <a:solidFill>
                  <a:srgbClr val="323537"/>
                </a:solidFill>
                <a:latin typeface="Montserrat"/>
                <a:cs typeface="Montserrat"/>
              </a:rPr>
              <a:t> </a:t>
            </a:r>
            <a:r>
              <a:rPr sz="900" dirty="0">
                <a:solidFill>
                  <a:srgbClr val="323537"/>
                </a:solidFill>
                <a:latin typeface="Montserrat"/>
                <a:cs typeface="Montserrat"/>
              </a:rPr>
              <a:t>gains</a:t>
            </a:r>
            <a:r>
              <a:rPr sz="900" spc="-5" dirty="0">
                <a:solidFill>
                  <a:srgbClr val="323537"/>
                </a:solidFill>
                <a:latin typeface="Montserrat"/>
                <a:cs typeface="Montserrat"/>
              </a:rPr>
              <a:t> </a:t>
            </a:r>
            <a:r>
              <a:rPr sz="900" spc="-20" dirty="0">
                <a:solidFill>
                  <a:srgbClr val="323537"/>
                </a:solidFill>
                <a:latin typeface="Montserrat"/>
                <a:cs typeface="Montserrat"/>
              </a:rPr>
              <a:t>tax.</a:t>
            </a:r>
            <a:endParaRPr sz="900">
              <a:latin typeface="Montserrat"/>
              <a:cs typeface="Montserrat"/>
            </a:endParaRPr>
          </a:p>
          <a:p>
            <a:pPr marL="228600" marR="23241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These</a:t>
            </a:r>
            <a:r>
              <a:rPr sz="900" spc="-10" dirty="0">
                <a:solidFill>
                  <a:srgbClr val="323537"/>
                </a:solidFill>
                <a:latin typeface="Montserrat"/>
                <a:cs typeface="Montserrat"/>
              </a:rPr>
              <a:t> </a:t>
            </a:r>
            <a:r>
              <a:rPr sz="900" dirty="0">
                <a:solidFill>
                  <a:srgbClr val="323537"/>
                </a:solidFill>
                <a:latin typeface="Montserrat"/>
                <a:cs typeface="Montserrat"/>
              </a:rPr>
              <a:t>taxation</a:t>
            </a:r>
            <a:r>
              <a:rPr sz="900" spc="-10" dirty="0">
                <a:solidFill>
                  <a:srgbClr val="323537"/>
                </a:solidFill>
                <a:latin typeface="Montserrat"/>
                <a:cs typeface="Montserrat"/>
              </a:rPr>
              <a:t> </a:t>
            </a:r>
            <a:r>
              <a:rPr sz="900" dirty="0">
                <a:solidFill>
                  <a:srgbClr val="323537"/>
                </a:solidFill>
                <a:latin typeface="Montserrat"/>
                <a:cs typeface="Montserrat"/>
              </a:rPr>
              <a:t>statements</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based</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spc="-10" dirty="0">
                <a:solidFill>
                  <a:srgbClr val="323537"/>
                </a:solidFill>
                <a:latin typeface="Montserrat"/>
                <a:cs typeface="Montserrat"/>
              </a:rPr>
              <a:t>current </a:t>
            </a:r>
            <a:r>
              <a:rPr sz="900" dirty="0">
                <a:solidFill>
                  <a:srgbClr val="323537"/>
                </a:solidFill>
                <a:latin typeface="Montserrat"/>
                <a:cs typeface="Montserrat"/>
              </a:rPr>
              <a:t>tax</a:t>
            </a:r>
            <a:r>
              <a:rPr sz="900" spc="-10" dirty="0">
                <a:solidFill>
                  <a:srgbClr val="323537"/>
                </a:solidFill>
                <a:latin typeface="Montserrat"/>
                <a:cs typeface="Montserrat"/>
              </a:rPr>
              <a:t> </a:t>
            </a:r>
            <a:r>
              <a:rPr sz="900" dirty="0">
                <a:solidFill>
                  <a:srgbClr val="323537"/>
                </a:solidFill>
                <a:latin typeface="Montserrat"/>
                <a:cs typeface="Montserrat"/>
              </a:rPr>
              <a:t>legislation,</a:t>
            </a:r>
            <a:r>
              <a:rPr sz="900" spc="-10" dirty="0">
                <a:solidFill>
                  <a:srgbClr val="323537"/>
                </a:solidFill>
                <a:latin typeface="Montserrat"/>
                <a:cs typeface="Montserrat"/>
              </a:rPr>
              <a:t> </a:t>
            </a:r>
            <a:r>
              <a:rPr sz="900" dirty="0">
                <a:solidFill>
                  <a:srgbClr val="323537"/>
                </a:solidFill>
                <a:latin typeface="Montserrat"/>
                <a:cs typeface="Montserrat"/>
              </a:rPr>
              <a:t>regulation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practice.</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5" dirty="0">
                <a:solidFill>
                  <a:srgbClr val="323537"/>
                </a:solidFill>
                <a:latin typeface="Montserrat"/>
                <a:cs typeface="Montserrat"/>
              </a:rPr>
              <a:t> </a:t>
            </a:r>
            <a:r>
              <a:rPr sz="900" spc="-25" dirty="0">
                <a:solidFill>
                  <a:srgbClr val="323537"/>
                </a:solidFill>
                <a:latin typeface="Montserrat"/>
                <a:cs typeface="Montserrat"/>
              </a:rPr>
              <a:t>tax </a:t>
            </a:r>
            <a:r>
              <a:rPr sz="900" dirty="0">
                <a:solidFill>
                  <a:srgbClr val="323537"/>
                </a:solidFill>
                <a:latin typeface="Montserrat"/>
                <a:cs typeface="Montserrat"/>
              </a:rPr>
              <a:t>legislation,</a:t>
            </a:r>
            <a:r>
              <a:rPr sz="900" spc="-10" dirty="0">
                <a:solidFill>
                  <a:srgbClr val="323537"/>
                </a:solidFill>
                <a:latin typeface="Montserrat"/>
                <a:cs typeface="Montserrat"/>
              </a:rPr>
              <a:t> </a:t>
            </a:r>
            <a:r>
              <a:rPr sz="900" dirty="0">
                <a:solidFill>
                  <a:srgbClr val="323537"/>
                </a:solidFill>
                <a:latin typeface="Montserrat"/>
                <a:cs typeface="Montserrat"/>
              </a:rPr>
              <a:t>regulation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practice</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subject</a:t>
            </a:r>
            <a:endParaRPr sz="900">
              <a:latin typeface="Montserrat"/>
              <a:cs typeface="Montserrat"/>
            </a:endParaRPr>
          </a:p>
          <a:p>
            <a:pPr marL="228600" marR="117475">
              <a:lnSpc>
                <a:spcPct val="100000"/>
              </a:lnSpc>
            </a:pP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future</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nothing</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Brochure </a:t>
            </a:r>
            <a:r>
              <a:rPr sz="900" dirty="0">
                <a:solidFill>
                  <a:srgbClr val="323537"/>
                </a:solidFill>
                <a:latin typeface="Montserrat"/>
                <a:cs typeface="Montserrat"/>
              </a:rPr>
              <a:t>constitutes</a:t>
            </a:r>
            <a:r>
              <a:rPr sz="900" spc="-15" dirty="0">
                <a:solidFill>
                  <a:srgbClr val="323537"/>
                </a:solidFill>
                <a:latin typeface="Montserrat"/>
                <a:cs typeface="Montserrat"/>
              </a:rPr>
              <a:t> </a:t>
            </a:r>
            <a:r>
              <a:rPr sz="900" dirty="0">
                <a:solidFill>
                  <a:srgbClr val="323537"/>
                </a:solidFill>
                <a:latin typeface="Montserrat"/>
                <a:cs typeface="Montserrat"/>
              </a:rPr>
              <a:t>tax</a:t>
            </a:r>
            <a:r>
              <a:rPr sz="900" spc="-15" dirty="0">
                <a:solidFill>
                  <a:srgbClr val="323537"/>
                </a:solidFill>
                <a:latin typeface="Montserrat"/>
                <a:cs typeface="Montserrat"/>
              </a:rPr>
              <a:t> </a:t>
            </a:r>
            <a:r>
              <a:rPr sz="900" spc="-10" dirty="0">
                <a:solidFill>
                  <a:srgbClr val="323537"/>
                </a:solidFill>
                <a:latin typeface="Montserrat"/>
                <a:cs typeface="Montserrat"/>
              </a:rPr>
              <a:t>advice.</a:t>
            </a:r>
            <a:endParaRPr sz="900">
              <a:latin typeface="Montserrat"/>
              <a:cs typeface="Montserrat"/>
            </a:endParaRPr>
          </a:p>
          <a:p>
            <a:pPr marL="228600" marR="149860"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Where</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receive</a:t>
            </a:r>
            <a:r>
              <a:rPr sz="900" spc="-20" dirty="0">
                <a:solidFill>
                  <a:srgbClr val="323537"/>
                </a:solidFill>
                <a:latin typeface="Montserrat"/>
                <a:cs typeface="Montserrat"/>
              </a:rPr>
              <a:t> </a:t>
            </a:r>
            <a:r>
              <a:rPr sz="900" dirty="0">
                <a:solidFill>
                  <a:srgbClr val="323537"/>
                </a:solidFill>
                <a:latin typeface="Montserrat"/>
                <a:cs typeface="Montserrat"/>
              </a:rPr>
              <a:t>interest</a:t>
            </a:r>
            <a:r>
              <a:rPr sz="900" spc="-15" dirty="0">
                <a:solidFill>
                  <a:srgbClr val="323537"/>
                </a:solidFill>
                <a:latin typeface="Montserrat"/>
                <a:cs typeface="Montserrat"/>
              </a:rPr>
              <a:t> </a:t>
            </a:r>
            <a:r>
              <a:rPr sz="900" dirty="0">
                <a:solidFill>
                  <a:srgbClr val="323537"/>
                </a:solidFill>
                <a:latin typeface="Montserrat"/>
                <a:cs typeface="Montserrat"/>
              </a:rPr>
              <a:t>gross,</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responsible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accounting</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HMRC</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tax</a:t>
            </a:r>
            <a:r>
              <a:rPr sz="900" spc="-15" dirty="0">
                <a:solidFill>
                  <a:srgbClr val="323537"/>
                </a:solidFill>
                <a:latin typeface="Montserrat"/>
                <a:cs typeface="Montserrat"/>
              </a:rPr>
              <a:t> </a:t>
            </a:r>
            <a:r>
              <a:rPr sz="900" spc="-20" dirty="0">
                <a:solidFill>
                  <a:srgbClr val="323537"/>
                </a:solidFill>
                <a:latin typeface="Montserrat"/>
                <a:cs typeface="Montserrat"/>
              </a:rPr>
              <a:t>due.</a:t>
            </a:r>
            <a:endParaRPr sz="900">
              <a:latin typeface="Montserrat"/>
              <a:cs typeface="Montserrat"/>
            </a:endParaRPr>
          </a:p>
          <a:p>
            <a:pPr marL="228600" marR="469900" indent="-216535">
              <a:lnSpc>
                <a:spcPct val="100000"/>
              </a:lnSpc>
              <a:spcBef>
                <a:spcPts val="850"/>
              </a:spcBef>
              <a:buClr>
                <a:srgbClr val="3E8B73"/>
              </a:buClr>
              <a:buFont typeface="Montserrat SemiBold"/>
              <a:buAutoNum type="alphaLcPeriod" startAt="3"/>
              <a:tabLst>
                <a:tab pos="228600" algn="l"/>
              </a:tabLst>
            </a:pPr>
            <a:r>
              <a:rPr sz="900" spc="-10" dirty="0">
                <a:solidFill>
                  <a:srgbClr val="323537"/>
                </a:solidFill>
                <a:latin typeface="Montserrat"/>
                <a:cs typeface="Montserrat"/>
              </a:rPr>
              <a:t>You </a:t>
            </a:r>
            <a:r>
              <a:rPr sz="900" dirty="0">
                <a:solidFill>
                  <a:srgbClr val="323537"/>
                </a:solidFill>
                <a:latin typeface="Montserrat"/>
                <a:cs typeface="Montserrat"/>
              </a:rPr>
              <a:t>confirm</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taken</a:t>
            </a:r>
            <a:r>
              <a:rPr sz="900" spc="-5" dirty="0">
                <a:solidFill>
                  <a:srgbClr val="323537"/>
                </a:solidFill>
                <a:latin typeface="Montserrat"/>
                <a:cs typeface="Montserrat"/>
              </a:rPr>
              <a:t> </a:t>
            </a:r>
            <a:r>
              <a:rPr sz="900" dirty="0">
                <a:solidFill>
                  <a:srgbClr val="323537"/>
                </a:solidFill>
                <a:latin typeface="Montserrat"/>
                <a:cs typeface="Montserrat"/>
              </a:rPr>
              <a:t>tax</a:t>
            </a:r>
            <a:r>
              <a:rPr sz="900" spc="-10" dirty="0">
                <a:solidFill>
                  <a:srgbClr val="323537"/>
                </a:solidFill>
                <a:latin typeface="Montserrat"/>
                <a:cs typeface="Montserrat"/>
              </a:rPr>
              <a:t> </a:t>
            </a:r>
            <a:r>
              <a:rPr sz="900" dirty="0">
                <a:solidFill>
                  <a:srgbClr val="323537"/>
                </a:solidFill>
                <a:latin typeface="Montserrat"/>
                <a:cs typeface="Montserrat"/>
              </a:rPr>
              <a:t>advice</a:t>
            </a:r>
            <a:r>
              <a:rPr sz="900" spc="-5" dirty="0">
                <a:solidFill>
                  <a:srgbClr val="323537"/>
                </a:solidFill>
                <a:latin typeface="Montserrat"/>
                <a:cs typeface="Montserrat"/>
              </a:rPr>
              <a:t> </a:t>
            </a:r>
            <a:r>
              <a:rPr sz="900" spc="-25" dirty="0">
                <a:solidFill>
                  <a:srgbClr val="323537"/>
                </a:solidFill>
                <a:latin typeface="Montserrat"/>
                <a:cs typeface="Montserrat"/>
              </a:rPr>
              <a:t>as </a:t>
            </a:r>
            <a:r>
              <a:rPr sz="900" spc="-10" dirty="0">
                <a:solidFill>
                  <a:srgbClr val="323537"/>
                </a:solidFill>
                <a:latin typeface="Montserrat"/>
                <a:cs typeface="Montserrat"/>
              </a:rPr>
              <a:t>appropriate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circumstances</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respect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relying</a:t>
            </a:r>
            <a:r>
              <a:rPr sz="900" spc="-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spc="-25" dirty="0">
                <a:solidFill>
                  <a:srgbClr val="323537"/>
                </a:solidFill>
                <a:latin typeface="Montserrat"/>
                <a:cs typeface="Montserrat"/>
              </a:rPr>
              <a:t>any</a:t>
            </a:r>
            <a:endParaRPr sz="900">
              <a:latin typeface="Montserrat"/>
              <a:cs typeface="Montserrat"/>
            </a:endParaRPr>
          </a:p>
          <a:p>
            <a:pPr marL="228600" marR="123189">
              <a:lnSpc>
                <a:spcPct val="100000"/>
              </a:lnSpc>
            </a:pPr>
            <a:r>
              <a:rPr sz="900" spc="-10" dirty="0">
                <a:solidFill>
                  <a:srgbClr val="323537"/>
                </a:solidFill>
                <a:latin typeface="Montserrat"/>
                <a:cs typeface="Montserrat"/>
              </a:rPr>
              <a:t>communication/advice</a:t>
            </a:r>
            <a:r>
              <a:rPr sz="900" spc="15" dirty="0">
                <a:solidFill>
                  <a:srgbClr val="323537"/>
                </a:solidFill>
                <a:latin typeface="Montserrat"/>
                <a:cs typeface="Montserrat"/>
              </a:rPr>
              <a:t> </a:t>
            </a:r>
            <a:r>
              <a:rPr sz="900" dirty="0">
                <a:solidFill>
                  <a:srgbClr val="323537"/>
                </a:solidFill>
                <a:latin typeface="Montserrat"/>
                <a:cs typeface="Montserrat"/>
              </a:rPr>
              <a:t>(written</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oral)</a:t>
            </a:r>
            <a:r>
              <a:rPr sz="900" spc="20" dirty="0">
                <a:solidFill>
                  <a:srgbClr val="323537"/>
                </a:solidFill>
                <a:latin typeface="Montserrat"/>
                <a:cs typeface="Montserrat"/>
              </a:rPr>
              <a:t> </a:t>
            </a:r>
            <a:r>
              <a:rPr sz="900" dirty="0">
                <a:solidFill>
                  <a:srgbClr val="323537"/>
                </a:solidFill>
                <a:latin typeface="Montserrat"/>
                <a:cs typeface="Montserrat"/>
              </a:rPr>
              <a:t>from</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this </a:t>
            </a:r>
            <a:r>
              <a:rPr sz="900" spc="-10" dirty="0">
                <a:solidFill>
                  <a:srgbClr val="323537"/>
                </a:solidFill>
                <a:latin typeface="Montserrat"/>
                <a:cs typeface="Montserrat"/>
              </a:rPr>
              <a:t>respect.</a:t>
            </a:r>
            <a:endParaRPr sz="900">
              <a:latin typeface="Montserrat"/>
              <a:cs typeface="Montserrat"/>
            </a:endParaRPr>
          </a:p>
        </p:txBody>
      </p:sp>
      <p:sp>
        <p:nvSpPr>
          <p:cNvPr id="6" name="object 6"/>
          <p:cNvSpPr txBox="1"/>
          <p:nvPr/>
        </p:nvSpPr>
        <p:spPr>
          <a:xfrm>
            <a:off x="347300" y="5930723"/>
            <a:ext cx="2764790"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3E8B73"/>
                </a:solidFill>
                <a:latin typeface="Montserrat SemiBold"/>
                <a:cs typeface="Montserrat SemiBold"/>
              </a:rPr>
              <a:t>10.</a:t>
            </a:r>
            <a:r>
              <a:rPr sz="900" b="1" spc="-5" dirty="0">
                <a:solidFill>
                  <a:srgbClr val="3E8B73"/>
                </a:solidFill>
                <a:latin typeface="Montserrat SemiBold"/>
                <a:cs typeface="Montserrat SemiBold"/>
              </a:rPr>
              <a:t> </a:t>
            </a:r>
            <a:r>
              <a:rPr sz="900" b="1" spc="-10" dirty="0">
                <a:solidFill>
                  <a:srgbClr val="3E8B73"/>
                </a:solidFill>
                <a:latin typeface="Montserrat SemiBold"/>
                <a:cs typeface="Montserrat SemiBold"/>
              </a:rPr>
              <a:t>Transferring</a:t>
            </a:r>
            <a:r>
              <a:rPr sz="900" b="1" spc="-5" dirty="0">
                <a:solidFill>
                  <a:srgbClr val="3E8B73"/>
                </a:solidFill>
                <a:latin typeface="Montserrat SemiBold"/>
                <a:cs typeface="Montserrat SemiBold"/>
              </a:rPr>
              <a:t> </a:t>
            </a:r>
            <a:r>
              <a:rPr sz="900" b="1" dirty="0">
                <a:solidFill>
                  <a:srgbClr val="3E8B73"/>
                </a:solidFill>
                <a:latin typeface="Montserrat SemiBold"/>
                <a:cs typeface="Montserrat SemiBold"/>
              </a:rPr>
              <a:t>your</a:t>
            </a:r>
            <a:r>
              <a:rPr sz="900" b="1" spc="-5" dirty="0">
                <a:solidFill>
                  <a:srgbClr val="3E8B73"/>
                </a:solidFill>
                <a:latin typeface="Montserrat SemiBold"/>
                <a:cs typeface="Montserrat SemiBold"/>
              </a:rPr>
              <a:t> </a:t>
            </a:r>
            <a:r>
              <a:rPr sz="900" b="1" dirty="0">
                <a:solidFill>
                  <a:srgbClr val="3E8B73"/>
                </a:solidFill>
                <a:latin typeface="Montserrat SemiBold"/>
                <a:cs typeface="Montserrat SemiBold"/>
              </a:rPr>
              <a:t>ISA</a:t>
            </a:r>
            <a:r>
              <a:rPr sz="900" b="1" spc="-5" dirty="0">
                <a:solidFill>
                  <a:srgbClr val="3E8B73"/>
                </a:solidFill>
                <a:latin typeface="Montserrat SemiBold"/>
                <a:cs typeface="Montserrat SemiBold"/>
              </a:rPr>
              <a:t> </a:t>
            </a:r>
            <a:r>
              <a:rPr sz="900" b="1" dirty="0">
                <a:solidFill>
                  <a:srgbClr val="3E8B73"/>
                </a:solidFill>
                <a:latin typeface="Montserrat SemiBold"/>
                <a:cs typeface="Montserrat SemiBold"/>
              </a:rPr>
              <a:t>to</a:t>
            </a:r>
            <a:r>
              <a:rPr sz="900" b="1" spc="-5" dirty="0">
                <a:solidFill>
                  <a:srgbClr val="3E8B73"/>
                </a:solidFill>
                <a:latin typeface="Montserrat SemiBold"/>
                <a:cs typeface="Montserrat SemiBold"/>
              </a:rPr>
              <a:t> </a:t>
            </a:r>
            <a:r>
              <a:rPr sz="900" b="1" dirty="0">
                <a:solidFill>
                  <a:srgbClr val="3E8B73"/>
                </a:solidFill>
                <a:latin typeface="Montserrat SemiBold"/>
                <a:cs typeface="Montserrat SemiBold"/>
              </a:rPr>
              <a:t>a new</a:t>
            </a:r>
            <a:r>
              <a:rPr sz="900" b="1" spc="-5" dirty="0">
                <a:solidFill>
                  <a:srgbClr val="3E8B73"/>
                </a:solidFill>
                <a:latin typeface="Montserrat SemiBold"/>
                <a:cs typeface="Montserrat SemiBold"/>
              </a:rPr>
              <a:t> </a:t>
            </a:r>
            <a:r>
              <a:rPr sz="900" b="1" dirty="0">
                <a:solidFill>
                  <a:srgbClr val="3E8B73"/>
                </a:solidFill>
                <a:latin typeface="Montserrat SemiBold"/>
                <a:cs typeface="Montserrat SemiBold"/>
              </a:rPr>
              <a:t>ISA</a:t>
            </a:r>
            <a:r>
              <a:rPr sz="900" b="1" spc="-5" dirty="0">
                <a:solidFill>
                  <a:srgbClr val="3E8B73"/>
                </a:solidFill>
                <a:latin typeface="Montserrat SemiBold"/>
                <a:cs typeface="Montserrat SemiBold"/>
              </a:rPr>
              <a:t> </a:t>
            </a:r>
            <a:r>
              <a:rPr sz="900" b="1" spc="-10" dirty="0">
                <a:solidFill>
                  <a:srgbClr val="3E8B73"/>
                </a:solidFill>
                <a:latin typeface="Montserrat SemiBold"/>
                <a:cs typeface="Montserrat SemiBold"/>
              </a:rPr>
              <a:t>Manager</a:t>
            </a:r>
            <a:endParaRPr sz="900">
              <a:latin typeface="Montserrat SemiBold"/>
              <a:cs typeface="Montserrat SemiBold"/>
            </a:endParaRPr>
          </a:p>
        </p:txBody>
      </p:sp>
      <p:sp>
        <p:nvSpPr>
          <p:cNvPr id="7" name="object 7"/>
          <p:cNvSpPr txBox="1"/>
          <p:nvPr/>
        </p:nvSpPr>
        <p:spPr>
          <a:xfrm>
            <a:off x="347300" y="6175884"/>
            <a:ext cx="3298190" cy="2573655"/>
          </a:xfrm>
          <a:prstGeom prst="rect">
            <a:avLst/>
          </a:prstGeom>
        </p:spPr>
        <p:txBody>
          <a:bodyPr vert="horz" wrap="square" lIns="0" tIns="12700" rIns="0" bIns="0" rtlCol="0">
            <a:spAutoFit/>
          </a:bodyPr>
          <a:lstStyle/>
          <a:p>
            <a:pPr marL="228600" marR="224790" indent="-216535">
              <a:lnSpc>
                <a:spcPct val="100000"/>
              </a:lnSpc>
              <a:spcBef>
                <a:spcPts val="100"/>
              </a:spcBef>
              <a:buClr>
                <a:srgbClr val="3E8B73"/>
              </a:buClr>
              <a:buFont typeface="Montserrat SemiBold"/>
              <a:buAutoNum type="alphaLcPeriod" startAt="5"/>
              <a:tabLst>
                <a:tab pos="228600" algn="l"/>
              </a:tabLst>
            </a:pPr>
            <a:r>
              <a:rPr sz="900" dirty="0">
                <a:solidFill>
                  <a:srgbClr val="323537"/>
                </a:solidFill>
                <a:latin typeface="Montserrat"/>
                <a:cs typeface="Montserrat"/>
              </a:rPr>
              <a:t>Subject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Regulations,</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right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time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another</a:t>
            </a:r>
            <a:r>
              <a:rPr sz="900" spc="-10" dirty="0">
                <a:solidFill>
                  <a:srgbClr val="323537"/>
                </a:solidFill>
                <a:latin typeface="Montserrat"/>
                <a:cs typeface="Montserrat"/>
              </a:rPr>
              <a:t> </a:t>
            </a:r>
            <a:r>
              <a:rPr sz="900" spc="-25" dirty="0">
                <a:solidFill>
                  <a:srgbClr val="323537"/>
                </a:solidFill>
                <a:latin typeface="Montserrat"/>
                <a:cs typeface="Montserrat"/>
              </a:rPr>
              <a:t>ISA </a:t>
            </a:r>
            <a:r>
              <a:rPr sz="900" dirty="0">
                <a:solidFill>
                  <a:srgbClr val="323537"/>
                </a:solidFill>
                <a:latin typeface="Montserrat"/>
                <a:cs typeface="Montserrat"/>
              </a:rPr>
              <a:t>Manager.</a:t>
            </a:r>
            <a:r>
              <a:rPr sz="900" spc="-25" dirty="0">
                <a:solidFill>
                  <a:srgbClr val="323537"/>
                </a:solidFill>
                <a:latin typeface="Montserrat"/>
                <a:cs typeface="Montserrat"/>
              </a:rPr>
              <a:t> </a:t>
            </a:r>
            <a:r>
              <a:rPr sz="900" dirty="0">
                <a:solidFill>
                  <a:srgbClr val="323537"/>
                </a:solidFill>
                <a:latin typeface="Montserrat"/>
                <a:cs typeface="Montserrat"/>
              </a:rPr>
              <a:t>For</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25" dirty="0">
                <a:solidFill>
                  <a:srgbClr val="323537"/>
                </a:solidFill>
                <a:latin typeface="Montserrat"/>
                <a:cs typeface="Montserrat"/>
              </a:rPr>
              <a:t>to</a:t>
            </a:r>
            <a:endParaRPr sz="900">
              <a:latin typeface="Montserrat"/>
              <a:cs typeface="Montserrat"/>
            </a:endParaRPr>
          </a:p>
          <a:p>
            <a:pPr marL="228600" marR="44450">
              <a:lnSpc>
                <a:spcPct val="100000"/>
              </a:lnSpc>
            </a:pPr>
            <a:r>
              <a:rPr sz="900" dirty="0">
                <a:solidFill>
                  <a:srgbClr val="323537"/>
                </a:solidFill>
                <a:latin typeface="Montserrat"/>
                <a:cs typeface="Montserrat"/>
              </a:rPr>
              <a:t>arrange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transfer</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must</a:t>
            </a:r>
            <a:r>
              <a:rPr sz="900" spc="-5" dirty="0">
                <a:solidFill>
                  <a:srgbClr val="323537"/>
                </a:solidFill>
                <a:latin typeface="Montserrat"/>
                <a:cs typeface="Montserrat"/>
              </a:rPr>
              <a:t> </a:t>
            </a:r>
            <a:r>
              <a:rPr sz="900" dirty="0">
                <a:solidFill>
                  <a:srgbClr val="323537"/>
                </a:solidFill>
                <a:latin typeface="Montserrat"/>
                <a:cs typeface="Montserrat"/>
              </a:rPr>
              <a:t>submit</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written </a:t>
            </a:r>
            <a:r>
              <a:rPr sz="900" dirty="0">
                <a:solidFill>
                  <a:srgbClr val="323537"/>
                </a:solidFill>
                <a:latin typeface="Montserrat"/>
                <a:cs typeface="Montserrat"/>
              </a:rPr>
              <a:t>instruction</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0" dirty="0">
                <a:solidFill>
                  <a:srgbClr val="323537"/>
                </a:solidFill>
                <a:latin typeface="Montserrat"/>
                <a:cs typeface="Montserrat"/>
              </a:rPr>
              <a:t>with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appropriate</a:t>
            </a:r>
            <a:r>
              <a:rPr sz="900" spc="-5" dirty="0">
                <a:solidFill>
                  <a:srgbClr val="323537"/>
                </a:solidFill>
                <a:latin typeface="Montserrat"/>
                <a:cs typeface="Montserrat"/>
              </a:rPr>
              <a:t> </a:t>
            </a:r>
            <a:r>
              <a:rPr sz="900" dirty="0">
                <a:solidFill>
                  <a:srgbClr val="323537"/>
                </a:solidFill>
                <a:latin typeface="Montserrat"/>
                <a:cs typeface="Montserrat"/>
              </a:rPr>
              <a:t>letter</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authority</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new</a:t>
            </a:r>
            <a:r>
              <a:rPr sz="900" spc="-5" dirty="0">
                <a:solidFill>
                  <a:srgbClr val="323537"/>
                </a:solidFill>
                <a:latin typeface="Montserrat"/>
                <a:cs typeface="Montserrat"/>
              </a:rPr>
              <a:t> </a:t>
            </a:r>
            <a:r>
              <a:rPr sz="900" spc="-25" dirty="0">
                <a:solidFill>
                  <a:srgbClr val="323537"/>
                </a:solidFill>
                <a:latin typeface="Montserrat"/>
                <a:cs typeface="Montserrat"/>
              </a:rPr>
              <a:t>ISA </a:t>
            </a:r>
            <a:r>
              <a:rPr sz="900" spc="-10" dirty="0">
                <a:solidFill>
                  <a:srgbClr val="323537"/>
                </a:solidFill>
                <a:latin typeface="Montserrat"/>
                <a:cs typeface="Montserrat"/>
              </a:rPr>
              <a:t>manager.</a:t>
            </a:r>
            <a:endParaRPr sz="900">
              <a:latin typeface="Montserrat"/>
              <a:cs typeface="Montserrat"/>
            </a:endParaRPr>
          </a:p>
          <a:p>
            <a:pPr marL="228600" marR="52069" indent="-216535" algn="just">
              <a:lnSpc>
                <a:spcPct val="100000"/>
              </a:lnSpc>
              <a:spcBef>
                <a:spcPts val="850"/>
              </a:spcBef>
              <a:buClr>
                <a:srgbClr val="3E8B73"/>
              </a:buClr>
              <a:buFont typeface="Montserrat SemiBold"/>
              <a:buAutoNum type="alphaLcPeriod" startAt="6"/>
              <a:tabLst>
                <a:tab pos="228600" algn="l"/>
              </a:tabLst>
            </a:pPr>
            <a:r>
              <a:rPr sz="900" dirty="0">
                <a:solidFill>
                  <a:srgbClr val="323537"/>
                </a:solidFill>
                <a:latin typeface="Montserrat"/>
                <a:cs typeface="Montserrat"/>
              </a:rPr>
              <a:t>If</a:t>
            </a:r>
            <a:r>
              <a:rPr sz="900" spc="-2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wish</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transfer</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new</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Manager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aware</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spc="-10" dirty="0">
                <a:solidFill>
                  <a:srgbClr val="323537"/>
                </a:solidFill>
                <a:latin typeface="Montserrat"/>
                <a:cs typeface="Montserrat"/>
              </a:rPr>
              <a:t>encashed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10" dirty="0">
                <a:solidFill>
                  <a:srgbClr val="323537"/>
                </a:solidFill>
                <a:latin typeface="Montserrat"/>
                <a:cs typeface="Montserrat"/>
              </a:rPr>
              <a:t>accordance</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10" dirty="0">
                <a:solidFill>
                  <a:srgbClr val="323537"/>
                </a:solidFill>
                <a:latin typeface="Montserrat"/>
                <a:cs typeface="Montserrat"/>
              </a:rPr>
              <a:t>procedures</a:t>
            </a:r>
            <a:r>
              <a:rPr sz="900" spc="5"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spc="-10" dirty="0">
                <a:solidFill>
                  <a:srgbClr val="323537"/>
                </a:solidFill>
                <a:latin typeface="Montserrat"/>
                <a:cs typeface="Montserrat"/>
              </a:rPr>
              <a:t>clause</a:t>
            </a:r>
            <a:endParaRPr sz="900">
              <a:latin typeface="Montserrat"/>
              <a:cs typeface="Montserrat"/>
            </a:endParaRPr>
          </a:p>
          <a:p>
            <a:pPr marL="228600" marR="5080">
              <a:lnSpc>
                <a:spcPct val="100000"/>
              </a:lnSpc>
            </a:pPr>
            <a:r>
              <a:rPr sz="900" dirty="0">
                <a:solidFill>
                  <a:srgbClr val="323537"/>
                </a:solidFill>
                <a:latin typeface="Montserrat"/>
                <a:cs typeface="Montserrat"/>
              </a:rPr>
              <a:t>8.</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0" dirty="0">
                <a:solidFill>
                  <a:srgbClr val="323537"/>
                </a:solidFill>
                <a:latin typeface="Montserrat"/>
                <a:cs typeface="Montserrat"/>
              </a:rPr>
              <a:t> </a:t>
            </a:r>
            <a:r>
              <a:rPr sz="900" dirty="0">
                <a:solidFill>
                  <a:srgbClr val="323537"/>
                </a:solidFill>
                <a:latin typeface="Montserrat"/>
                <a:cs typeface="Montserrat"/>
              </a:rPr>
              <a:t>only</a:t>
            </a:r>
            <a:r>
              <a:rPr sz="900" spc="-10" dirty="0">
                <a:solidFill>
                  <a:srgbClr val="323537"/>
                </a:solidFill>
                <a:latin typeface="Montserrat"/>
                <a:cs typeface="Montserrat"/>
              </a:rPr>
              <a:t> </a:t>
            </a:r>
            <a:r>
              <a:rPr sz="900" dirty="0">
                <a:solidFill>
                  <a:srgbClr val="323537"/>
                </a:solidFill>
                <a:latin typeface="Montserrat"/>
                <a:cs typeface="Montserrat"/>
              </a:rPr>
              <a:t>effect</a:t>
            </a:r>
            <a:r>
              <a:rPr sz="900" spc="-1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transfer</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cash</a:t>
            </a:r>
            <a:r>
              <a:rPr sz="900" spc="-10" dirty="0">
                <a:solidFill>
                  <a:srgbClr val="323537"/>
                </a:solidFill>
                <a:latin typeface="Montserrat"/>
                <a:cs typeface="Montserrat"/>
              </a:rPr>
              <a:t> </a:t>
            </a:r>
            <a:r>
              <a:rPr sz="900" dirty="0">
                <a:solidFill>
                  <a:srgbClr val="323537"/>
                </a:solidFill>
                <a:latin typeface="Montserrat"/>
                <a:cs typeface="Montserrat"/>
              </a:rPr>
              <a:t>following</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encashment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dirty="0">
                <a:solidFill>
                  <a:srgbClr val="323537"/>
                </a:solidFill>
                <a:latin typeface="Montserrat"/>
                <a:cs typeface="Montserrat"/>
              </a:rPr>
              <a:t>could</a:t>
            </a:r>
            <a:r>
              <a:rPr sz="900" spc="-5" dirty="0">
                <a:solidFill>
                  <a:srgbClr val="323537"/>
                </a:solidFill>
                <a:latin typeface="Montserrat"/>
                <a:cs typeface="Montserrat"/>
              </a:rPr>
              <a:t> </a:t>
            </a:r>
            <a:r>
              <a:rPr sz="900" dirty="0">
                <a:solidFill>
                  <a:srgbClr val="323537"/>
                </a:solidFill>
                <a:latin typeface="Montserrat"/>
                <a:cs typeface="Montserrat"/>
              </a:rPr>
              <a:t>take</a:t>
            </a:r>
            <a:r>
              <a:rPr sz="900" spc="-10" dirty="0">
                <a:solidFill>
                  <a:srgbClr val="323537"/>
                </a:solidFill>
                <a:latin typeface="Montserrat"/>
                <a:cs typeface="Montserrat"/>
              </a:rPr>
              <a:t> </a:t>
            </a:r>
            <a:r>
              <a:rPr sz="900" dirty="0">
                <a:solidFill>
                  <a:srgbClr val="323537"/>
                </a:solidFill>
                <a:latin typeface="Montserrat"/>
                <a:cs typeface="Montserrat"/>
              </a:rPr>
              <a:t>up</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30</a:t>
            </a:r>
            <a:r>
              <a:rPr sz="900" spc="-5" dirty="0">
                <a:solidFill>
                  <a:srgbClr val="323537"/>
                </a:solidFill>
                <a:latin typeface="Montserrat"/>
                <a:cs typeface="Montserrat"/>
              </a:rPr>
              <a:t> </a:t>
            </a:r>
            <a:r>
              <a:rPr sz="900" dirty="0">
                <a:solidFill>
                  <a:srgbClr val="323537"/>
                </a:solidFill>
                <a:latin typeface="Montserrat"/>
                <a:cs typeface="Montserrat"/>
              </a:rPr>
              <a:t>calendar</a:t>
            </a:r>
            <a:r>
              <a:rPr sz="900" spc="-10" dirty="0">
                <a:solidFill>
                  <a:srgbClr val="323537"/>
                </a:solidFill>
                <a:latin typeface="Montserrat"/>
                <a:cs typeface="Montserrat"/>
              </a:rPr>
              <a:t> </a:t>
            </a:r>
            <a:r>
              <a:rPr sz="900" spc="-20" dirty="0">
                <a:solidFill>
                  <a:srgbClr val="323537"/>
                </a:solidFill>
                <a:latin typeface="Montserrat"/>
                <a:cs typeface="Montserrat"/>
              </a:rPr>
              <a:t>days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more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complete</a:t>
            </a:r>
            <a:r>
              <a:rPr sz="900" spc="-15" dirty="0">
                <a:solidFill>
                  <a:srgbClr val="323537"/>
                </a:solidFill>
                <a:latin typeface="Montserrat"/>
                <a:cs typeface="Montserrat"/>
              </a:rPr>
              <a:t> </a:t>
            </a:r>
            <a:r>
              <a:rPr sz="900" spc="-10" dirty="0">
                <a:solidFill>
                  <a:srgbClr val="323537"/>
                </a:solidFill>
                <a:latin typeface="Montserrat"/>
                <a:cs typeface="Montserrat"/>
              </a:rPr>
              <a:t>this.</a:t>
            </a:r>
            <a:endParaRPr sz="900">
              <a:latin typeface="Montserrat"/>
              <a:cs typeface="Montserrat"/>
            </a:endParaRPr>
          </a:p>
          <a:p>
            <a:pPr marL="228600" marR="141605" indent="-216535">
              <a:lnSpc>
                <a:spcPct val="100000"/>
              </a:lnSpc>
              <a:spcBef>
                <a:spcPts val="850"/>
              </a:spcBef>
              <a:buClr>
                <a:srgbClr val="3E8B73"/>
              </a:buClr>
              <a:buFont typeface="Montserrat SemiBold"/>
              <a:buAutoNum type="alphaLcPeriod" startAt="7"/>
              <a:tabLst>
                <a:tab pos="228600" algn="l"/>
              </a:tabLst>
            </a:pPr>
            <a:r>
              <a:rPr sz="900" spc="-10" dirty="0">
                <a:solidFill>
                  <a:srgbClr val="323537"/>
                </a:solidFill>
                <a:latin typeface="Montserrat"/>
                <a:cs typeface="Montserrat"/>
              </a:rPr>
              <a:t>You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charged</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administration</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0" dirty="0">
                <a:solidFill>
                  <a:srgbClr val="323537"/>
                </a:solidFill>
                <a:latin typeface="Montserrat"/>
                <a:cs typeface="Montserrat"/>
              </a:rPr>
              <a:t>£100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encashment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arranging</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transfer</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set out</a:t>
            </a:r>
            <a:r>
              <a:rPr sz="900" spc="-5" dirty="0">
                <a:solidFill>
                  <a:srgbClr val="323537"/>
                </a:solidFill>
                <a:latin typeface="Montserrat"/>
                <a:cs typeface="Montserrat"/>
              </a:rPr>
              <a:t> </a:t>
            </a:r>
            <a:r>
              <a:rPr sz="900" dirty="0">
                <a:solidFill>
                  <a:srgbClr val="323537"/>
                </a:solidFill>
                <a:latin typeface="Montserrat"/>
                <a:cs typeface="Montserrat"/>
              </a:rPr>
              <a:t>in clause</a:t>
            </a:r>
            <a:r>
              <a:rPr sz="900" spc="-5" dirty="0">
                <a:solidFill>
                  <a:srgbClr val="323537"/>
                </a:solidFill>
                <a:latin typeface="Montserrat"/>
                <a:cs typeface="Montserrat"/>
              </a:rPr>
              <a:t> </a:t>
            </a:r>
            <a:r>
              <a:rPr sz="900" spc="-25" dirty="0">
                <a:solidFill>
                  <a:srgbClr val="323537"/>
                </a:solidFill>
                <a:latin typeface="Montserrat"/>
                <a:cs typeface="Montserrat"/>
              </a:rPr>
              <a:t>8).</a:t>
            </a:r>
            <a:endParaRPr sz="900">
              <a:latin typeface="Montserrat"/>
              <a:cs typeface="Montserrat"/>
            </a:endParaRPr>
          </a:p>
        </p:txBody>
      </p:sp>
      <p:sp>
        <p:nvSpPr>
          <p:cNvPr id="8" name="object 8"/>
          <p:cNvSpPr txBox="1"/>
          <p:nvPr/>
        </p:nvSpPr>
        <p:spPr>
          <a:xfrm>
            <a:off x="347300" y="8973844"/>
            <a:ext cx="3244215" cy="845185"/>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11.</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Investment</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by</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Pension</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Scheme</a:t>
            </a:r>
            <a:r>
              <a:rPr sz="1100" b="1" spc="-25" dirty="0">
                <a:solidFill>
                  <a:srgbClr val="3E8B73"/>
                </a:solidFill>
                <a:latin typeface="Montserrat SemiBold"/>
                <a:cs typeface="Montserrat SemiBold"/>
              </a:rPr>
              <a:t> </a:t>
            </a:r>
            <a:r>
              <a:rPr sz="1100" b="1" spc="-10" dirty="0">
                <a:solidFill>
                  <a:srgbClr val="3E8B73"/>
                </a:solidFill>
                <a:latin typeface="Montserrat SemiBold"/>
                <a:cs typeface="Montserrat SemiBold"/>
              </a:rPr>
              <a:t>Trustees</a:t>
            </a:r>
            <a:endParaRPr sz="1100">
              <a:latin typeface="Montserrat SemiBold"/>
              <a:cs typeface="Montserrat SemiBold"/>
            </a:endParaRPr>
          </a:p>
          <a:p>
            <a:pPr marL="12700" marR="5080">
              <a:lnSpc>
                <a:spcPct val="100000"/>
              </a:lnSpc>
              <a:spcBef>
                <a:spcPts val="810"/>
              </a:spcBef>
            </a:pPr>
            <a:r>
              <a:rPr sz="900" dirty="0">
                <a:solidFill>
                  <a:srgbClr val="323537"/>
                </a:solidFill>
                <a:latin typeface="Montserrat"/>
                <a:cs typeface="Montserrat"/>
              </a:rPr>
              <a:t>Where</a:t>
            </a:r>
            <a:r>
              <a:rPr sz="900" spc="-20" dirty="0">
                <a:solidFill>
                  <a:srgbClr val="323537"/>
                </a:solidFill>
                <a:latin typeface="Montserrat"/>
                <a:cs typeface="Montserrat"/>
              </a:rPr>
              <a:t> </a:t>
            </a:r>
            <a:r>
              <a:rPr sz="900" dirty="0">
                <a:solidFill>
                  <a:srgbClr val="323537"/>
                </a:solidFill>
                <a:latin typeface="Montserrat"/>
                <a:cs typeface="Montserrat"/>
              </a:rPr>
              <a:t>a</a:t>
            </a:r>
            <a:r>
              <a:rPr sz="900" spc="-20" dirty="0">
                <a:solidFill>
                  <a:srgbClr val="323537"/>
                </a:solidFill>
                <a:latin typeface="Montserrat"/>
                <a:cs typeface="Montserrat"/>
              </a:rPr>
              <a:t> </a:t>
            </a:r>
            <a:r>
              <a:rPr sz="900" dirty="0">
                <a:solidFill>
                  <a:srgbClr val="323537"/>
                </a:solidFill>
                <a:latin typeface="Montserrat"/>
                <a:cs typeface="Montserrat"/>
              </a:rPr>
              <a:t>pension</a:t>
            </a:r>
            <a:r>
              <a:rPr sz="900" spc="-20" dirty="0">
                <a:solidFill>
                  <a:srgbClr val="323537"/>
                </a:solidFill>
                <a:latin typeface="Montserrat"/>
                <a:cs typeface="Montserrat"/>
              </a:rPr>
              <a:t> </a:t>
            </a:r>
            <a:r>
              <a:rPr sz="900" dirty="0">
                <a:solidFill>
                  <a:srgbClr val="323537"/>
                </a:solidFill>
                <a:latin typeface="Montserrat"/>
                <a:cs typeface="Montserrat"/>
              </a:rPr>
              <a:t>scheme</a:t>
            </a:r>
            <a:r>
              <a:rPr sz="900" spc="-20" dirty="0">
                <a:solidFill>
                  <a:srgbClr val="323537"/>
                </a:solidFill>
                <a:latin typeface="Montserrat"/>
                <a:cs typeface="Montserrat"/>
              </a:rPr>
              <a:t> </a:t>
            </a:r>
            <a:r>
              <a:rPr sz="900" dirty="0">
                <a:solidFill>
                  <a:srgbClr val="323537"/>
                </a:solidFill>
                <a:latin typeface="Montserrat"/>
                <a:cs typeface="Montserrat"/>
              </a:rPr>
              <a:t>trustee</a:t>
            </a:r>
            <a:r>
              <a:rPr sz="900" spc="-15" dirty="0">
                <a:solidFill>
                  <a:srgbClr val="323537"/>
                </a:solidFill>
                <a:latin typeface="Montserrat"/>
                <a:cs typeface="Montserrat"/>
              </a:rPr>
              <a:t> </a:t>
            </a:r>
            <a:r>
              <a:rPr sz="900" dirty="0">
                <a:solidFill>
                  <a:srgbClr val="323537"/>
                </a:solidFill>
                <a:latin typeface="Montserrat"/>
                <a:cs typeface="Montserrat"/>
              </a:rPr>
              <a:t>(“First</a:t>
            </a:r>
            <a:r>
              <a:rPr sz="900" spc="-20" dirty="0">
                <a:solidFill>
                  <a:srgbClr val="323537"/>
                </a:solidFill>
                <a:latin typeface="Montserrat"/>
                <a:cs typeface="Montserrat"/>
              </a:rPr>
              <a:t> </a:t>
            </a:r>
            <a:r>
              <a:rPr sz="900" dirty="0">
                <a:solidFill>
                  <a:srgbClr val="323537"/>
                </a:solidFill>
                <a:latin typeface="Montserrat"/>
                <a:cs typeface="Montserrat"/>
              </a:rPr>
              <a:t>Trustee”)</a:t>
            </a:r>
            <a:r>
              <a:rPr sz="900" spc="-20" dirty="0">
                <a:solidFill>
                  <a:srgbClr val="323537"/>
                </a:solidFill>
                <a:latin typeface="Montserrat"/>
                <a:cs typeface="Montserrat"/>
              </a:rPr>
              <a:t> </a:t>
            </a:r>
            <a:r>
              <a:rPr sz="900" spc="-10" dirty="0">
                <a:solidFill>
                  <a:srgbClr val="323537"/>
                </a:solidFill>
                <a:latin typeface="Montserrat"/>
                <a:cs typeface="Montserrat"/>
              </a:rPr>
              <a:t>invests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into</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scheme</a:t>
            </a:r>
            <a:r>
              <a:rPr sz="900" spc="-10" dirty="0">
                <a:solidFill>
                  <a:srgbClr val="323537"/>
                </a:solidFill>
                <a:latin typeface="Montserrat"/>
                <a:cs typeface="Montserrat"/>
              </a:rPr>
              <a:t> member</a:t>
            </a:r>
            <a:endParaRPr sz="900">
              <a:latin typeface="Montserrat"/>
              <a:cs typeface="Montserrat"/>
            </a:endParaRPr>
          </a:p>
          <a:p>
            <a:pPr marL="12700" marR="252729">
              <a:lnSpc>
                <a:spcPct val="100000"/>
              </a:lnSpc>
            </a:pP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relates</a:t>
            </a:r>
            <a:r>
              <a:rPr sz="900" spc="-15" dirty="0">
                <a:solidFill>
                  <a:srgbClr val="323537"/>
                </a:solidFill>
                <a:latin typeface="Montserrat"/>
                <a:cs typeface="Montserrat"/>
              </a:rPr>
              <a:t> </a:t>
            </a:r>
            <a:r>
              <a:rPr sz="900" dirty="0">
                <a:solidFill>
                  <a:srgbClr val="323537"/>
                </a:solidFill>
                <a:latin typeface="Montserrat"/>
                <a:cs typeface="Montserrat"/>
              </a:rPr>
              <a:t>subsequently</a:t>
            </a:r>
            <a:r>
              <a:rPr sz="900" spc="-15" dirty="0">
                <a:solidFill>
                  <a:srgbClr val="323537"/>
                </a:solidFill>
                <a:latin typeface="Montserrat"/>
                <a:cs typeface="Montserrat"/>
              </a:rPr>
              <a:t> </a:t>
            </a:r>
            <a:r>
              <a:rPr sz="900" dirty="0">
                <a:solidFill>
                  <a:srgbClr val="323537"/>
                </a:solidFill>
                <a:latin typeface="Montserrat"/>
                <a:cs typeface="Montserrat"/>
              </a:rPr>
              <a:t>transfers</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another</a:t>
            </a:r>
            <a:r>
              <a:rPr sz="900" spc="-15" dirty="0">
                <a:solidFill>
                  <a:srgbClr val="323537"/>
                </a:solidFill>
                <a:latin typeface="Montserrat"/>
                <a:cs typeface="Montserrat"/>
              </a:rPr>
              <a:t> </a:t>
            </a:r>
            <a:r>
              <a:rPr sz="900" dirty="0">
                <a:solidFill>
                  <a:srgbClr val="323537"/>
                </a:solidFill>
                <a:latin typeface="Montserrat"/>
                <a:cs typeface="Montserrat"/>
              </a:rPr>
              <a:t>pension</a:t>
            </a:r>
            <a:r>
              <a:rPr sz="900" spc="-15" dirty="0">
                <a:solidFill>
                  <a:srgbClr val="323537"/>
                </a:solidFill>
                <a:latin typeface="Montserrat"/>
                <a:cs typeface="Montserrat"/>
              </a:rPr>
              <a:t> </a:t>
            </a:r>
            <a:r>
              <a:rPr sz="900" dirty="0">
                <a:solidFill>
                  <a:srgbClr val="323537"/>
                </a:solidFill>
                <a:latin typeface="Montserrat"/>
                <a:cs typeface="Montserrat"/>
              </a:rPr>
              <a:t>scheme</a:t>
            </a:r>
            <a:r>
              <a:rPr sz="900" spc="-10" dirty="0">
                <a:solidFill>
                  <a:srgbClr val="323537"/>
                </a:solidFill>
                <a:latin typeface="Montserrat"/>
                <a:cs typeface="Montserrat"/>
              </a:rPr>
              <a:t> </a:t>
            </a:r>
            <a:r>
              <a:rPr sz="900" dirty="0">
                <a:solidFill>
                  <a:srgbClr val="323537"/>
                </a:solidFill>
                <a:latin typeface="Montserrat"/>
                <a:cs typeface="Montserrat"/>
              </a:rPr>
              <a:t>trustee</a:t>
            </a:r>
            <a:r>
              <a:rPr sz="900" spc="-15" dirty="0">
                <a:solidFill>
                  <a:srgbClr val="323537"/>
                </a:solidFill>
                <a:latin typeface="Montserrat"/>
                <a:cs typeface="Montserrat"/>
              </a:rPr>
              <a:t> </a:t>
            </a:r>
            <a:r>
              <a:rPr sz="900" dirty="0">
                <a:solidFill>
                  <a:srgbClr val="323537"/>
                </a:solidFill>
                <a:latin typeface="Montserrat"/>
                <a:cs typeface="Montserrat"/>
              </a:rPr>
              <a:t>(“Second</a:t>
            </a:r>
            <a:r>
              <a:rPr sz="900" spc="-15" dirty="0">
                <a:solidFill>
                  <a:srgbClr val="323537"/>
                </a:solidFill>
                <a:latin typeface="Montserrat"/>
                <a:cs typeface="Montserrat"/>
              </a:rPr>
              <a:t> </a:t>
            </a:r>
            <a:r>
              <a:rPr sz="900" spc="-10" dirty="0">
                <a:solidFill>
                  <a:srgbClr val="323537"/>
                </a:solidFill>
                <a:latin typeface="Montserrat"/>
                <a:cs typeface="Montserrat"/>
              </a:rPr>
              <a:t>Trustee”),</a:t>
            </a:r>
            <a:endParaRPr sz="900">
              <a:latin typeface="Montserrat"/>
              <a:cs typeface="Montserrat"/>
            </a:endParaRPr>
          </a:p>
        </p:txBody>
      </p:sp>
      <p:sp>
        <p:nvSpPr>
          <p:cNvPr id="9" name="object 9"/>
          <p:cNvSpPr txBox="1"/>
          <p:nvPr/>
        </p:nvSpPr>
        <p:spPr>
          <a:xfrm>
            <a:off x="3839300" y="343644"/>
            <a:ext cx="3357245" cy="1815464"/>
          </a:xfrm>
          <a:prstGeom prst="rect">
            <a:avLst/>
          </a:prstGeom>
        </p:spPr>
        <p:txBody>
          <a:bodyPr vert="horz" wrap="square" lIns="0" tIns="12700" rIns="0" bIns="0" rtlCol="0">
            <a:spAutoFit/>
          </a:bodyPr>
          <a:lstStyle/>
          <a:p>
            <a:pPr marL="12700" marR="192405">
              <a:lnSpc>
                <a:spcPct val="100000"/>
              </a:lnSpc>
              <a:spcBef>
                <a:spcPts val="100"/>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seek</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allow</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re-</a:t>
            </a:r>
            <a:r>
              <a:rPr sz="900" spc="-10" dirty="0">
                <a:solidFill>
                  <a:srgbClr val="323537"/>
                </a:solidFill>
                <a:latin typeface="Montserrat"/>
                <a:cs typeface="Montserrat"/>
              </a:rPr>
              <a:t> </a:t>
            </a:r>
            <a:r>
              <a:rPr sz="900" dirty="0">
                <a:solidFill>
                  <a:srgbClr val="323537"/>
                </a:solidFill>
                <a:latin typeface="Montserrat"/>
                <a:cs typeface="Montserrat"/>
              </a:rPr>
              <a:t>registration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First</a:t>
            </a:r>
            <a:r>
              <a:rPr sz="900" spc="-10" dirty="0">
                <a:solidFill>
                  <a:srgbClr val="323537"/>
                </a:solidFill>
                <a:latin typeface="Montserrat"/>
                <a:cs typeface="Montserrat"/>
              </a:rPr>
              <a:t> </a:t>
            </a:r>
            <a:r>
              <a:rPr sz="900" dirty="0">
                <a:solidFill>
                  <a:srgbClr val="323537"/>
                </a:solidFill>
                <a:latin typeface="Montserrat"/>
                <a:cs typeface="Montserrat"/>
              </a:rPr>
              <a:t>Trustee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Second</a:t>
            </a:r>
            <a:r>
              <a:rPr sz="900" spc="-10" dirty="0">
                <a:solidFill>
                  <a:srgbClr val="323537"/>
                </a:solidFill>
                <a:latin typeface="Montserrat"/>
                <a:cs typeface="Montserrat"/>
              </a:rPr>
              <a:t> </a:t>
            </a:r>
            <a:r>
              <a:rPr sz="900" dirty="0">
                <a:solidFill>
                  <a:srgbClr val="323537"/>
                </a:solidFill>
                <a:latin typeface="Montserrat"/>
                <a:cs typeface="Montserrat"/>
              </a:rPr>
              <a:t>Trustee</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means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simple</a:t>
            </a:r>
            <a:r>
              <a:rPr sz="900" spc="-10" dirty="0">
                <a:solidFill>
                  <a:srgbClr val="323537"/>
                </a:solidFill>
                <a:latin typeface="Montserrat"/>
                <a:cs typeface="Montserrat"/>
              </a:rPr>
              <a:t> re-registration</a:t>
            </a:r>
            <a:endParaRPr sz="900">
              <a:latin typeface="Montserrat"/>
              <a:cs typeface="Montserrat"/>
            </a:endParaRPr>
          </a:p>
          <a:p>
            <a:pPr marL="12700" marR="5080">
              <a:lnSpc>
                <a:spcPct val="100000"/>
              </a:lnSpc>
            </a:pPr>
            <a:r>
              <a:rPr sz="900" dirty="0">
                <a:solidFill>
                  <a:srgbClr val="323537"/>
                </a:solidFill>
                <a:latin typeface="Montserrat"/>
                <a:cs typeface="Montserrat"/>
              </a:rPr>
              <a:t>agreement.</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agreement</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allow</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First</a:t>
            </a:r>
            <a:r>
              <a:rPr sz="900" spc="-10" dirty="0">
                <a:solidFill>
                  <a:srgbClr val="323537"/>
                </a:solidFill>
                <a:latin typeface="Montserrat"/>
                <a:cs typeface="Montserrat"/>
              </a:rPr>
              <a:t> </a:t>
            </a:r>
            <a:r>
              <a:rPr sz="900" dirty="0">
                <a:solidFill>
                  <a:srgbClr val="323537"/>
                </a:solidFill>
                <a:latin typeface="Montserrat"/>
                <a:cs typeface="Montserrat"/>
              </a:rPr>
              <a:t>Trustee</a:t>
            </a:r>
            <a:r>
              <a:rPr sz="900" spc="-5" dirty="0">
                <a:solidFill>
                  <a:srgbClr val="323537"/>
                </a:solidFill>
                <a:latin typeface="Montserrat"/>
                <a:cs typeface="Montserrat"/>
              </a:rPr>
              <a:t> </a:t>
            </a:r>
            <a:r>
              <a:rPr sz="900" spc="-35" dirty="0">
                <a:solidFill>
                  <a:srgbClr val="323537"/>
                </a:solidFill>
                <a:latin typeface="Montserrat"/>
                <a:cs typeface="Montserrat"/>
              </a:rPr>
              <a:t>to </a:t>
            </a:r>
            <a:r>
              <a:rPr sz="900" dirty="0">
                <a:solidFill>
                  <a:srgbClr val="323537"/>
                </a:solidFill>
                <a:latin typeface="Montserrat"/>
                <a:cs typeface="Montserrat"/>
              </a:rPr>
              <a:t>relinquish</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Administrator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allow</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spc="-10" dirty="0">
                <a:solidFill>
                  <a:srgbClr val="323537"/>
                </a:solidFill>
                <a:latin typeface="Montserrat"/>
                <a:cs typeface="Montserrat"/>
              </a:rPr>
              <a:t>re-</a:t>
            </a:r>
            <a:r>
              <a:rPr sz="900" dirty="0">
                <a:solidFill>
                  <a:srgbClr val="323537"/>
                </a:solidFill>
                <a:latin typeface="Montserrat"/>
                <a:cs typeface="Montserrat"/>
              </a:rPr>
              <a:t>registered</a:t>
            </a:r>
            <a:r>
              <a:rPr sz="900" spc="-15" dirty="0">
                <a:solidFill>
                  <a:srgbClr val="323537"/>
                </a:solidFill>
                <a:latin typeface="Montserrat"/>
                <a:cs typeface="Montserrat"/>
              </a:rPr>
              <a:t> </a:t>
            </a:r>
            <a:r>
              <a:rPr sz="900" spc="-25" dirty="0">
                <a:solidFill>
                  <a:srgbClr val="323537"/>
                </a:solidFill>
                <a:latin typeface="Montserrat"/>
                <a:cs typeface="Montserrat"/>
              </a:rPr>
              <a:t>in</a:t>
            </a:r>
            <a:endParaRPr sz="900">
              <a:latin typeface="Montserrat"/>
              <a:cs typeface="Montserrat"/>
            </a:endParaRPr>
          </a:p>
          <a:p>
            <a:pPr marL="12700" marR="33655">
              <a:lnSpc>
                <a:spcPct val="100000"/>
              </a:lnSpc>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name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Second</a:t>
            </a:r>
            <a:r>
              <a:rPr sz="900" spc="-5" dirty="0">
                <a:solidFill>
                  <a:srgbClr val="323537"/>
                </a:solidFill>
                <a:latin typeface="Montserrat"/>
                <a:cs typeface="Montserrat"/>
              </a:rPr>
              <a:t> </a:t>
            </a:r>
            <a:r>
              <a:rPr sz="900" dirty="0">
                <a:solidFill>
                  <a:srgbClr val="323537"/>
                </a:solidFill>
                <a:latin typeface="Montserrat"/>
                <a:cs typeface="Montserrat"/>
              </a:rPr>
              <a:t>Trustee</a:t>
            </a:r>
            <a:r>
              <a:rPr sz="900" spc="-10" dirty="0">
                <a:solidFill>
                  <a:srgbClr val="323537"/>
                </a:solidFill>
                <a:latin typeface="Montserrat"/>
                <a:cs typeface="Montserrat"/>
              </a:rPr>
              <a:t> </a:t>
            </a:r>
            <a:r>
              <a:rPr sz="900" dirty="0">
                <a:solidFill>
                  <a:srgbClr val="323537"/>
                </a:solidFill>
                <a:latin typeface="Montserrat"/>
                <a:cs typeface="Montserrat"/>
              </a:rPr>
              <a:t>who</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become</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Investor</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exactly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same</a:t>
            </a:r>
            <a:r>
              <a:rPr sz="900" spc="-10"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First </a:t>
            </a:r>
            <a:r>
              <a:rPr sz="900" dirty="0">
                <a:solidFill>
                  <a:srgbClr val="323537"/>
                </a:solidFill>
                <a:latin typeface="Montserrat"/>
                <a:cs typeface="Montserrat"/>
              </a:rPr>
              <a:t>Trustee.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original</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Terms </a:t>
            </a:r>
            <a:r>
              <a:rPr sz="900" spc="-25" dirty="0">
                <a:solidFill>
                  <a:srgbClr val="323537"/>
                </a:solidFill>
                <a:latin typeface="Montserrat"/>
                <a:cs typeface="Montserrat"/>
              </a:rPr>
              <a:t>and </a:t>
            </a:r>
            <a:r>
              <a:rPr sz="900" dirty="0">
                <a:solidFill>
                  <a:srgbClr val="323537"/>
                </a:solidFill>
                <a:latin typeface="Montserrat"/>
                <a:cs typeface="Montserrat"/>
              </a:rPr>
              <a:t>Conditions</a:t>
            </a:r>
            <a:r>
              <a:rPr sz="900" spc="-20" dirty="0">
                <a:solidFill>
                  <a:srgbClr val="323537"/>
                </a:solidFill>
                <a:latin typeface="Montserrat"/>
                <a:cs typeface="Montserrat"/>
              </a:rPr>
              <a:t> </a:t>
            </a:r>
            <a:r>
              <a:rPr sz="900" dirty="0">
                <a:solidFill>
                  <a:srgbClr val="323537"/>
                </a:solidFill>
                <a:latin typeface="Montserrat"/>
                <a:cs typeface="Montserrat"/>
              </a:rPr>
              <a:t>cannot</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changed</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way</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20" dirty="0">
                <a:solidFill>
                  <a:srgbClr val="323537"/>
                </a:solidFill>
                <a:latin typeface="Montserrat"/>
                <a:cs typeface="Montserrat"/>
              </a:rPr>
              <a:t> </a:t>
            </a:r>
            <a:r>
              <a:rPr sz="900" spc="-10" dirty="0">
                <a:solidFill>
                  <a:srgbClr val="323537"/>
                </a:solidFill>
                <a:latin typeface="Montserrat"/>
                <a:cs typeface="Montserrat"/>
              </a:rPr>
              <a:t>transfer </a:t>
            </a:r>
            <a:r>
              <a:rPr sz="900" dirty="0">
                <a:solidFill>
                  <a:srgbClr val="323537"/>
                </a:solidFill>
                <a:latin typeface="Montserrat"/>
                <a:cs typeface="Montserrat"/>
              </a:rPr>
              <a:t>between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pension</a:t>
            </a:r>
            <a:r>
              <a:rPr sz="900" spc="-15" dirty="0">
                <a:solidFill>
                  <a:srgbClr val="323537"/>
                </a:solidFill>
                <a:latin typeface="Montserrat"/>
                <a:cs typeface="Montserrat"/>
              </a:rPr>
              <a:t> </a:t>
            </a:r>
            <a:r>
              <a:rPr sz="900" dirty="0">
                <a:solidFill>
                  <a:srgbClr val="323537"/>
                </a:solidFill>
                <a:latin typeface="Montserrat"/>
                <a:cs typeface="Montserrat"/>
              </a:rPr>
              <a:t>scheme</a:t>
            </a:r>
            <a:r>
              <a:rPr sz="900" spc="-10" dirty="0">
                <a:solidFill>
                  <a:srgbClr val="323537"/>
                </a:solidFill>
                <a:latin typeface="Montserrat"/>
                <a:cs typeface="Montserrat"/>
              </a:rPr>
              <a:t> trustees.</a:t>
            </a:r>
            <a:endParaRPr sz="900">
              <a:latin typeface="Montserrat"/>
              <a:cs typeface="Montserrat"/>
            </a:endParaRPr>
          </a:p>
          <a:p>
            <a:pPr marL="12700">
              <a:lnSpc>
                <a:spcPct val="100000"/>
              </a:lnSpc>
              <a:spcBef>
                <a:spcPts val="890"/>
              </a:spcBef>
            </a:pPr>
            <a:r>
              <a:rPr sz="1100" b="1" dirty="0">
                <a:solidFill>
                  <a:srgbClr val="3E8B73"/>
                </a:solidFill>
                <a:latin typeface="Montserrat SemiBold"/>
                <a:cs typeface="Montserrat SemiBold"/>
              </a:rPr>
              <a:t>12. </a:t>
            </a:r>
            <a:r>
              <a:rPr sz="1100" b="1" spc="-10" dirty="0">
                <a:solidFill>
                  <a:srgbClr val="3E8B73"/>
                </a:solidFill>
                <a:latin typeface="Montserrat SemiBold"/>
                <a:cs typeface="Montserrat SemiBold"/>
              </a:rPr>
              <a:t>Death</a:t>
            </a:r>
            <a:endParaRPr sz="1100">
              <a:latin typeface="Montserrat SemiBold"/>
              <a:cs typeface="Montserrat SemiBold"/>
            </a:endParaRPr>
          </a:p>
        </p:txBody>
      </p:sp>
      <p:sp>
        <p:nvSpPr>
          <p:cNvPr id="10" name="object 10"/>
          <p:cNvSpPr txBox="1"/>
          <p:nvPr/>
        </p:nvSpPr>
        <p:spPr>
          <a:xfrm>
            <a:off x="3839300" y="2236043"/>
            <a:ext cx="3338829" cy="7076296"/>
          </a:xfrm>
          <a:prstGeom prst="rect">
            <a:avLst/>
          </a:prstGeom>
        </p:spPr>
        <p:txBody>
          <a:bodyPr vert="horz" wrap="square" lIns="0" tIns="12700" rIns="0" bIns="0" rtlCol="0">
            <a:spAutoFit/>
          </a:bodyPr>
          <a:lstStyle/>
          <a:p>
            <a:pPr marL="228600" marR="67310" indent="-216535">
              <a:lnSpc>
                <a:spcPct val="100000"/>
              </a:lnSpc>
              <a:spcBef>
                <a:spcPts val="100"/>
              </a:spcBef>
              <a:buClr>
                <a:srgbClr val="3E8B73"/>
              </a:buClr>
              <a:buFont typeface="Montserrat SemiBold"/>
              <a:buAutoNum type="alphaLcPeriod"/>
              <a:tabLst>
                <a:tab pos="228600" algn="l"/>
              </a:tabLst>
            </a:pPr>
            <a:r>
              <a:rPr lang="en-US" sz="900" dirty="0">
                <a:solidFill>
                  <a:srgbClr val="323537"/>
                </a:solidFill>
                <a:latin typeface="Montserrat"/>
                <a:cs typeface="Montserrat"/>
              </a:rPr>
              <a:t>In the case where the Initial Capital invested in a Plan is for more than one person (for example, a joint account, trustees) then unless agreed to the contrary in writing, the Plan Administrator shall treat all Investors within the Plan as Joint Tenants. This means that in the event of death, the Plan will pass to the surviving Investors. The Plan Administrator will continue to act in accordance with the previous Application unless they are given new instructions by the surviving Investors.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continue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5" dirty="0">
                <a:solidFill>
                  <a:srgbClr val="323537"/>
                </a:solidFill>
                <a:latin typeface="Montserrat"/>
                <a:cs typeface="Montserrat"/>
              </a:rPr>
              <a:t>act </a:t>
            </a:r>
            <a:r>
              <a:rPr sz="900" dirty="0">
                <a:solidFill>
                  <a:srgbClr val="323537"/>
                </a:solidFill>
                <a:latin typeface="Montserrat"/>
                <a:cs typeface="Montserrat"/>
              </a:rPr>
              <a:t>in </a:t>
            </a:r>
            <a:r>
              <a:rPr sz="900" spc="-10" dirty="0">
                <a:solidFill>
                  <a:srgbClr val="323537"/>
                </a:solidFill>
                <a:latin typeface="Montserrat"/>
                <a:cs typeface="Montserrat"/>
              </a:rPr>
              <a:t>accordance</a:t>
            </a:r>
            <a:r>
              <a:rPr sz="900" dirty="0">
                <a:solidFill>
                  <a:srgbClr val="323537"/>
                </a:solidFill>
                <a:latin typeface="Montserrat"/>
                <a:cs typeface="Montserrat"/>
              </a:rPr>
              <a:t> with the previous Application </a:t>
            </a:r>
            <a:r>
              <a:rPr sz="900" spc="-10" dirty="0">
                <a:solidFill>
                  <a:srgbClr val="323537"/>
                </a:solidFill>
                <a:latin typeface="Montserrat"/>
                <a:cs typeface="Montserrat"/>
              </a:rPr>
              <a:t>unless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given</a:t>
            </a:r>
            <a:r>
              <a:rPr sz="900" spc="-10" dirty="0">
                <a:solidFill>
                  <a:srgbClr val="323537"/>
                </a:solidFill>
                <a:latin typeface="Montserrat"/>
                <a:cs typeface="Montserrat"/>
              </a:rPr>
              <a:t> </a:t>
            </a:r>
            <a:r>
              <a:rPr sz="900" dirty="0">
                <a:solidFill>
                  <a:srgbClr val="323537"/>
                </a:solidFill>
                <a:latin typeface="Montserrat"/>
                <a:cs typeface="Montserrat"/>
              </a:rPr>
              <a:t>new</a:t>
            </a:r>
            <a:r>
              <a:rPr sz="900" spc="-10" dirty="0">
                <a:solidFill>
                  <a:srgbClr val="323537"/>
                </a:solidFill>
                <a:latin typeface="Montserrat"/>
                <a:cs typeface="Montserrat"/>
              </a:rPr>
              <a:t> </a:t>
            </a:r>
            <a:r>
              <a:rPr sz="900" dirty="0">
                <a:solidFill>
                  <a:srgbClr val="323537"/>
                </a:solidFill>
                <a:latin typeface="Montserrat"/>
                <a:cs typeface="Montserrat"/>
              </a:rPr>
              <a:t>instructions</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surviving Investors.</a:t>
            </a:r>
            <a:endParaRPr sz="900" dirty="0">
              <a:latin typeface="Montserrat"/>
              <a:cs typeface="Montserrat"/>
            </a:endParaRPr>
          </a:p>
          <a:p>
            <a:pPr marL="228600" marR="10160" indent="-216535">
              <a:lnSpc>
                <a:spcPct val="100000"/>
              </a:lnSpc>
              <a:spcBef>
                <a:spcPts val="850"/>
              </a:spcBef>
              <a:buClr>
                <a:srgbClr val="3E8B73"/>
              </a:buClr>
              <a:buFont typeface="Montserrat SemiBold"/>
              <a:buAutoNum type="alphaLcPeriod" startAt="2"/>
              <a:tabLst>
                <a:tab pos="228600" algn="l"/>
              </a:tabLst>
            </a:pPr>
            <a:r>
              <a:rPr sz="900" dirty="0">
                <a:solidFill>
                  <a:srgbClr val="323537"/>
                </a:solidFill>
                <a:latin typeface="Montserrat"/>
                <a:cs typeface="Montserrat"/>
              </a:rPr>
              <a:t>Where</a:t>
            </a:r>
            <a:r>
              <a:rPr sz="900" spc="-5" dirty="0">
                <a:solidFill>
                  <a:srgbClr val="323537"/>
                </a:solidFill>
                <a:latin typeface="Montserrat"/>
                <a:cs typeface="Montserrat"/>
              </a:rPr>
              <a:t> </a:t>
            </a:r>
            <a:r>
              <a:rPr sz="900" dirty="0">
                <a:solidFill>
                  <a:srgbClr val="323537"/>
                </a:solidFill>
                <a:latin typeface="Montserrat"/>
                <a:cs typeface="Montserrat"/>
              </a:rPr>
              <a:t>the Plan is</a:t>
            </a:r>
            <a:r>
              <a:rPr sz="900" spc="-5" dirty="0">
                <a:solidFill>
                  <a:srgbClr val="323537"/>
                </a:solidFill>
                <a:latin typeface="Montserrat"/>
                <a:cs typeface="Montserrat"/>
              </a:rPr>
              <a:t> </a:t>
            </a:r>
            <a:r>
              <a:rPr sz="900" dirty="0">
                <a:solidFill>
                  <a:srgbClr val="323537"/>
                </a:solidFill>
                <a:latin typeface="Montserrat"/>
                <a:cs typeface="Montserrat"/>
              </a:rPr>
              <a:t>held in an</a:t>
            </a:r>
            <a:r>
              <a:rPr sz="900" spc="-5" dirty="0">
                <a:solidFill>
                  <a:srgbClr val="323537"/>
                </a:solidFill>
                <a:latin typeface="Montserrat"/>
                <a:cs typeface="Montserrat"/>
              </a:rPr>
              <a:t> </a:t>
            </a:r>
            <a:r>
              <a:rPr sz="900" dirty="0">
                <a:solidFill>
                  <a:srgbClr val="323537"/>
                </a:solidFill>
                <a:latin typeface="Montserrat"/>
                <a:cs typeface="Montserrat"/>
              </a:rPr>
              <a:t>ISA, the ISA will</a:t>
            </a:r>
            <a:r>
              <a:rPr sz="900" spc="-5"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treated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death</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10" dirty="0">
                <a:solidFill>
                  <a:srgbClr val="323537"/>
                </a:solidFill>
                <a:latin typeface="Montserrat"/>
                <a:cs typeface="Montserrat"/>
              </a:rPr>
              <a:t>accordance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5" dirty="0">
                <a:solidFill>
                  <a:srgbClr val="323537"/>
                </a:solidFill>
                <a:latin typeface="Montserrat"/>
                <a:cs typeface="Montserrat"/>
              </a:rPr>
              <a:t>ISA </a:t>
            </a:r>
            <a:r>
              <a:rPr sz="900" dirty="0">
                <a:solidFill>
                  <a:srgbClr val="323537"/>
                </a:solidFill>
                <a:latin typeface="Montserrat"/>
                <a:cs typeface="Montserrat"/>
              </a:rPr>
              <a:t>Regulations</a:t>
            </a:r>
            <a:r>
              <a:rPr sz="900" spc="-10" dirty="0">
                <a:solidFill>
                  <a:srgbClr val="323537"/>
                </a:solidFill>
                <a:latin typeface="Montserrat"/>
                <a:cs typeface="Montserrat"/>
              </a:rPr>
              <a:t> </a:t>
            </a:r>
            <a:r>
              <a:rPr sz="900" dirty="0">
                <a:solidFill>
                  <a:srgbClr val="323537"/>
                </a:solidFill>
                <a:latin typeface="Montserrat"/>
                <a:cs typeface="Montserrat"/>
              </a:rPr>
              <a:t>but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remain</a:t>
            </a:r>
            <a:r>
              <a:rPr sz="900" spc="-5" dirty="0">
                <a:solidFill>
                  <a:srgbClr val="323537"/>
                </a:solidFill>
                <a:latin typeface="Montserrat"/>
                <a:cs typeface="Montserrat"/>
              </a:rPr>
              <a:t> </a:t>
            </a:r>
            <a:r>
              <a:rPr sz="900" dirty="0">
                <a:solidFill>
                  <a:srgbClr val="323537"/>
                </a:solidFill>
                <a:latin typeface="Montserrat"/>
                <a:cs typeface="Montserrat"/>
              </a:rPr>
              <a:t>invested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Investments. There may</a:t>
            </a:r>
            <a:r>
              <a:rPr sz="900" spc="-5" dirty="0">
                <a:solidFill>
                  <a:srgbClr val="323537"/>
                </a:solidFill>
                <a:latin typeface="Montserrat"/>
                <a:cs typeface="Montserrat"/>
              </a:rPr>
              <a:t> </a:t>
            </a:r>
            <a:r>
              <a:rPr sz="900" dirty="0">
                <a:solidFill>
                  <a:srgbClr val="323537"/>
                </a:solidFill>
                <a:latin typeface="Montserrat"/>
                <a:cs typeface="Montserrat"/>
              </a:rPr>
              <a:t>be a tax liability</a:t>
            </a:r>
            <a:r>
              <a:rPr sz="900" spc="-5" dirty="0">
                <a:solidFill>
                  <a:srgbClr val="323537"/>
                </a:solidFill>
                <a:latin typeface="Montserrat"/>
                <a:cs typeface="Montserrat"/>
              </a:rPr>
              <a:t> </a:t>
            </a:r>
            <a:r>
              <a:rPr sz="900" dirty="0">
                <a:solidFill>
                  <a:srgbClr val="323537"/>
                </a:solidFill>
                <a:latin typeface="Montserrat"/>
                <a:cs typeface="Montserrat"/>
              </a:rPr>
              <a:t>if </a:t>
            </a:r>
            <a:r>
              <a:rPr sz="900" spc="-25" dirty="0">
                <a:solidFill>
                  <a:srgbClr val="323537"/>
                </a:solidFill>
                <a:latin typeface="Montserrat"/>
                <a:cs typeface="Montserrat"/>
              </a:rPr>
              <a:t>the </a:t>
            </a:r>
            <a:r>
              <a:rPr sz="900" dirty="0">
                <a:solidFill>
                  <a:srgbClr val="323537"/>
                </a:solidFill>
                <a:latin typeface="Montserrat"/>
                <a:cs typeface="Montserrat"/>
              </a:rPr>
              <a:t>value 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 increases</a:t>
            </a:r>
            <a:r>
              <a:rPr sz="900" spc="5" dirty="0">
                <a:solidFill>
                  <a:srgbClr val="323537"/>
                </a:solidFill>
                <a:latin typeface="Montserrat"/>
                <a:cs typeface="Montserrat"/>
              </a:rPr>
              <a:t> </a:t>
            </a:r>
            <a:r>
              <a:rPr sz="900" dirty="0">
                <a:solidFill>
                  <a:srgbClr val="323537"/>
                </a:solidFill>
                <a:latin typeface="Montserrat"/>
                <a:cs typeface="Montserrat"/>
              </a:rPr>
              <a:t>after</a:t>
            </a:r>
            <a:r>
              <a:rPr sz="900" spc="5" dirty="0">
                <a:solidFill>
                  <a:srgbClr val="323537"/>
                </a:solidFill>
                <a:latin typeface="Montserrat"/>
                <a:cs typeface="Montserrat"/>
              </a:rPr>
              <a:t> </a:t>
            </a:r>
            <a:r>
              <a:rPr sz="900" dirty="0">
                <a:solidFill>
                  <a:srgbClr val="323537"/>
                </a:solidFill>
                <a:latin typeface="Montserrat"/>
                <a:cs typeface="Montserrat"/>
              </a:rPr>
              <a:t>ISA tax</a:t>
            </a:r>
            <a:r>
              <a:rPr sz="900" spc="5" dirty="0">
                <a:solidFill>
                  <a:srgbClr val="323537"/>
                </a:solidFill>
                <a:latin typeface="Montserrat"/>
                <a:cs typeface="Montserrat"/>
              </a:rPr>
              <a:t> </a:t>
            </a:r>
            <a:r>
              <a:rPr sz="900" dirty="0">
                <a:solidFill>
                  <a:srgbClr val="323537"/>
                </a:solidFill>
                <a:latin typeface="Montserrat"/>
                <a:cs typeface="Montserrat"/>
              </a:rPr>
              <a:t>benefits</a:t>
            </a:r>
            <a:r>
              <a:rPr sz="900" spc="5" dirty="0">
                <a:solidFill>
                  <a:srgbClr val="323537"/>
                </a:solidFill>
                <a:latin typeface="Montserrat"/>
                <a:cs typeface="Montserrat"/>
              </a:rPr>
              <a:t> </a:t>
            </a:r>
            <a:r>
              <a:rPr sz="900" spc="-10" dirty="0">
                <a:solidFill>
                  <a:srgbClr val="323537"/>
                </a:solidFill>
                <a:latin typeface="Montserrat"/>
                <a:cs typeface="Montserrat"/>
              </a:rPr>
              <a:t>cease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apply</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ISA</a:t>
            </a:r>
            <a:r>
              <a:rPr sz="900" spc="-10" dirty="0">
                <a:solidFill>
                  <a:srgbClr val="323537"/>
                </a:solidFill>
                <a:latin typeface="Montserrat"/>
                <a:cs typeface="Montserrat"/>
              </a:rPr>
              <a:t> </a:t>
            </a:r>
            <a:r>
              <a:rPr sz="900" dirty="0">
                <a:solidFill>
                  <a:srgbClr val="323537"/>
                </a:solidFill>
                <a:latin typeface="Montserrat"/>
                <a:cs typeface="Montserrat"/>
              </a:rPr>
              <a:t>wrapper</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spc="-10" dirty="0">
                <a:solidFill>
                  <a:srgbClr val="323537"/>
                </a:solidFill>
                <a:latin typeface="Montserrat"/>
                <a:cs typeface="Montserrat"/>
              </a:rPr>
              <a:t>removed.</a:t>
            </a:r>
            <a:endParaRPr sz="900" dirty="0">
              <a:latin typeface="Montserrat"/>
              <a:cs typeface="Montserrat"/>
            </a:endParaRPr>
          </a:p>
          <a:p>
            <a:pPr marL="228600" marR="5080" indent="-216535">
              <a:lnSpc>
                <a:spcPct val="100000"/>
              </a:lnSpc>
              <a:spcBef>
                <a:spcPts val="850"/>
              </a:spcBef>
              <a:buClr>
                <a:srgbClr val="3E8B73"/>
              </a:buClr>
              <a:buFont typeface="Montserrat SemiBold"/>
              <a:buAutoNum type="alphaLcPeriod" startAt="2"/>
              <a:tabLst>
                <a:tab pos="228600" algn="l"/>
              </a:tabLst>
            </a:pP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the Plan</a:t>
            </a:r>
            <a:r>
              <a:rPr sz="900" spc="-5" dirty="0">
                <a:solidFill>
                  <a:srgbClr val="323537"/>
                </a:solidFill>
                <a:latin typeface="Montserrat"/>
                <a:cs typeface="Montserrat"/>
              </a:rPr>
              <a:t> </a:t>
            </a:r>
            <a:r>
              <a:rPr sz="900" dirty="0">
                <a:solidFill>
                  <a:srgbClr val="323537"/>
                </a:solidFill>
                <a:latin typeface="Montserrat"/>
                <a:cs typeface="Montserrat"/>
              </a:rPr>
              <a:t>is held in</a:t>
            </a:r>
            <a:r>
              <a:rPr sz="900" spc="-5" dirty="0">
                <a:solidFill>
                  <a:srgbClr val="323537"/>
                </a:solidFill>
                <a:latin typeface="Montserrat"/>
                <a:cs typeface="Montserrat"/>
              </a:rPr>
              <a:t> </a:t>
            </a:r>
            <a:r>
              <a:rPr sz="900" dirty="0">
                <a:solidFill>
                  <a:srgbClr val="323537"/>
                </a:solidFill>
                <a:latin typeface="Montserrat"/>
                <a:cs typeface="Montserrat"/>
              </a:rPr>
              <a:t>your sole</a:t>
            </a:r>
            <a:r>
              <a:rPr sz="900" spc="-5" dirty="0">
                <a:solidFill>
                  <a:srgbClr val="323537"/>
                </a:solidFill>
                <a:latin typeface="Montserrat"/>
                <a:cs typeface="Montserrat"/>
              </a:rPr>
              <a:t> </a:t>
            </a:r>
            <a:r>
              <a:rPr sz="900" dirty="0">
                <a:solidFill>
                  <a:srgbClr val="323537"/>
                </a:solidFill>
                <a:latin typeface="Montserrat"/>
                <a:cs typeface="Montserrat"/>
              </a:rPr>
              <a:t>name and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40" dirty="0">
                <a:solidFill>
                  <a:srgbClr val="323537"/>
                </a:solidFill>
                <a:latin typeface="Montserrat"/>
                <a:cs typeface="Montserrat"/>
              </a:rPr>
              <a:t> </a:t>
            </a:r>
            <a:r>
              <a:rPr sz="900" dirty="0">
                <a:solidFill>
                  <a:srgbClr val="323537"/>
                </a:solidFill>
                <a:latin typeface="Montserrat"/>
                <a:cs typeface="Montserrat"/>
              </a:rPr>
              <a:t>and</a:t>
            </a:r>
            <a:r>
              <a:rPr sz="900" spc="-35" dirty="0">
                <a:solidFill>
                  <a:srgbClr val="323537"/>
                </a:solidFill>
                <a:latin typeface="Montserrat"/>
                <a:cs typeface="Montserrat"/>
              </a:rPr>
              <a:t> </a:t>
            </a:r>
            <a:r>
              <a:rPr sz="900" dirty="0">
                <a:solidFill>
                  <a:srgbClr val="323537"/>
                </a:solidFill>
                <a:latin typeface="Montserrat"/>
                <a:cs typeface="Montserrat"/>
              </a:rPr>
              <a:t>Custodian</a:t>
            </a:r>
            <a:r>
              <a:rPr sz="900" spc="-35" dirty="0">
                <a:solidFill>
                  <a:srgbClr val="323537"/>
                </a:solidFill>
                <a:latin typeface="Montserrat"/>
                <a:cs typeface="Montserrat"/>
              </a:rPr>
              <a:t> </a:t>
            </a:r>
            <a:r>
              <a:rPr sz="900" dirty="0">
                <a:solidFill>
                  <a:srgbClr val="323537"/>
                </a:solidFill>
                <a:latin typeface="Montserrat"/>
                <a:cs typeface="Montserrat"/>
              </a:rPr>
              <a:t>Custodian</a:t>
            </a:r>
            <a:r>
              <a:rPr sz="900" spc="-35" dirty="0">
                <a:solidFill>
                  <a:srgbClr val="323537"/>
                </a:solidFill>
                <a:latin typeface="Montserrat"/>
                <a:cs typeface="Montserrat"/>
              </a:rPr>
              <a:t> </a:t>
            </a:r>
            <a:r>
              <a:rPr sz="900" dirty="0">
                <a:solidFill>
                  <a:srgbClr val="323537"/>
                </a:solidFill>
                <a:latin typeface="Montserrat"/>
                <a:cs typeface="Montserrat"/>
              </a:rPr>
              <a:t>receives</a:t>
            </a:r>
            <a:r>
              <a:rPr sz="900" spc="-35" dirty="0">
                <a:solidFill>
                  <a:srgbClr val="323537"/>
                </a:solidFill>
                <a:latin typeface="Montserrat"/>
                <a:cs typeface="Montserrat"/>
              </a:rPr>
              <a:t> </a:t>
            </a:r>
            <a:r>
              <a:rPr sz="900" spc="-10" dirty="0">
                <a:solidFill>
                  <a:srgbClr val="323537"/>
                </a:solidFill>
                <a:latin typeface="Montserrat"/>
                <a:cs typeface="Montserrat"/>
              </a:rPr>
              <a:t>proof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death,</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service</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cease.</a:t>
            </a:r>
            <a:r>
              <a:rPr sz="900" spc="-5" dirty="0">
                <a:solidFill>
                  <a:srgbClr val="323537"/>
                </a:solidFill>
                <a:latin typeface="Montserrat"/>
                <a:cs typeface="Montserrat"/>
              </a:rPr>
              <a:t> </a:t>
            </a:r>
            <a:r>
              <a:rPr sz="900" spc="-10" dirty="0">
                <a:solidFill>
                  <a:srgbClr val="323537"/>
                </a:solidFill>
                <a:latin typeface="Montserrat"/>
                <a:cs typeface="Montserrat"/>
              </a:rPr>
              <a:t>However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continue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administer</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cash.</a:t>
            </a:r>
            <a:endParaRPr sz="900" dirty="0">
              <a:latin typeface="Montserrat"/>
              <a:cs typeface="Montserrat"/>
            </a:endParaRPr>
          </a:p>
          <a:p>
            <a:pPr marL="228600" marR="113030">
              <a:lnSpc>
                <a:spcPct val="100000"/>
              </a:lnSpc>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then</a:t>
            </a:r>
            <a:r>
              <a:rPr sz="900" spc="-10" dirty="0">
                <a:solidFill>
                  <a:srgbClr val="323537"/>
                </a:solidFill>
                <a:latin typeface="Montserrat"/>
                <a:cs typeface="Montserrat"/>
              </a:rPr>
              <a:t> follow</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instructions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personal</a:t>
            </a:r>
            <a:r>
              <a:rPr sz="900" spc="-10" dirty="0">
                <a:solidFill>
                  <a:srgbClr val="323537"/>
                </a:solidFill>
                <a:latin typeface="Montserrat"/>
                <a:cs typeface="Montserrat"/>
              </a:rPr>
              <a:t> </a:t>
            </a:r>
            <a:r>
              <a:rPr sz="900" dirty="0">
                <a:solidFill>
                  <a:srgbClr val="323537"/>
                </a:solidFill>
                <a:latin typeface="Montserrat"/>
                <a:cs typeface="Montserrat"/>
              </a:rPr>
              <a:t>representatives</a:t>
            </a:r>
            <a:r>
              <a:rPr sz="900" spc="-10" dirty="0">
                <a:solidFill>
                  <a:srgbClr val="323537"/>
                </a:solidFill>
                <a:latin typeface="Montserrat"/>
                <a:cs typeface="Montserrat"/>
              </a:rPr>
              <a:t> </a:t>
            </a:r>
            <a:r>
              <a:rPr sz="900" spc="-20" dirty="0">
                <a:solidFill>
                  <a:srgbClr val="323537"/>
                </a:solidFill>
                <a:latin typeface="Montserrat"/>
                <a:cs typeface="Montserrat"/>
              </a:rPr>
              <a:t>(for</a:t>
            </a:r>
            <a:endParaRPr sz="900" dirty="0">
              <a:latin typeface="Montserrat"/>
              <a:cs typeface="Montserrat"/>
            </a:endParaRPr>
          </a:p>
          <a:p>
            <a:pPr marL="228600" marR="18415">
              <a:lnSpc>
                <a:spcPct val="100000"/>
              </a:lnSpc>
            </a:pPr>
            <a:r>
              <a:rPr sz="900" dirty="0">
                <a:solidFill>
                  <a:srgbClr val="323537"/>
                </a:solidFill>
                <a:latin typeface="Montserrat"/>
                <a:cs typeface="Montserrat"/>
              </a:rPr>
              <a:t>example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executors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spc="-10" dirty="0">
                <a:solidFill>
                  <a:srgbClr val="323537"/>
                </a:solidFill>
                <a:latin typeface="Montserrat"/>
                <a:cs typeface="Montserrat"/>
              </a:rPr>
              <a:t>administrative </a:t>
            </a:r>
            <a:r>
              <a:rPr sz="900" dirty="0">
                <a:solidFill>
                  <a:srgbClr val="323537"/>
                </a:solidFill>
                <a:latin typeface="Montserrat"/>
                <a:cs typeface="Montserrat"/>
              </a:rPr>
              <a:t>purposes,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will </a:t>
            </a:r>
            <a:r>
              <a:rPr sz="900" dirty="0">
                <a:solidFill>
                  <a:srgbClr val="323537"/>
                </a:solidFill>
                <a:latin typeface="Montserrat"/>
                <a:cs typeface="Montserrat"/>
              </a:rPr>
              <a:t>establish</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new</a:t>
            </a:r>
            <a:r>
              <a:rPr sz="900" spc="-5" dirty="0">
                <a:solidFill>
                  <a:srgbClr val="323537"/>
                </a:solidFill>
                <a:latin typeface="Montserrat"/>
                <a:cs typeface="Montserrat"/>
              </a:rPr>
              <a:t> </a:t>
            </a:r>
            <a:r>
              <a:rPr sz="900" dirty="0">
                <a:solidFill>
                  <a:srgbClr val="323537"/>
                </a:solidFill>
                <a:latin typeface="Montserrat"/>
                <a:cs typeface="Montserrat"/>
              </a:rPr>
              <a:t>account</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name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personal </a:t>
            </a:r>
            <a:r>
              <a:rPr sz="900" dirty="0">
                <a:solidFill>
                  <a:srgbClr val="323537"/>
                </a:solidFill>
                <a:latin typeface="Montserrat"/>
                <a:cs typeface="Montserrat"/>
              </a:rPr>
              <a:t>representatives</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20" dirty="0">
                <a:solidFill>
                  <a:srgbClr val="323537"/>
                </a:solidFill>
                <a:latin typeface="Montserrat"/>
                <a:cs typeface="Montserrat"/>
              </a:rPr>
              <a:t> </a:t>
            </a:r>
            <a:r>
              <a:rPr sz="900" dirty="0">
                <a:solidFill>
                  <a:srgbClr val="323537"/>
                </a:solidFill>
                <a:latin typeface="Montserrat"/>
                <a:cs typeface="Montserrat"/>
              </a:rPr>
              <a:t>also</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20" dirty="0">
                <a:solidFill>
                  <a:srgbClr val="323537"/>
                </a:solidFill>
                <a:latin typeface="Montserrat"/>
                <a:cs typeface="Montserrat"/>
              </a:rPr>
              <a:t> </a:t>
            </a:r>
            <a:r>
              <a:rPr sz="900" dirty="0">
                <a:solidFill>
                  <a:srgbClr val="323537"/>
                </a:solidFill>
                <a:latin typeface="Montserrat"/>
                <a:cs typeface="Montserrat"/>
              </a:rPr>
              <a:t>governed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spc="-10" dirty="0">
                <a:solidFill>
                  <a:srgbClr val="323537"/>
                </a:solidFill>
                <a:latin typeface="Montserrat"/>
                <a:cs typeface="Montserrat"/>
              </a:rPr>
              <a:t>these Terms </a:t>
            </a:r>
            <a:r>
              <a:rPr sz="900" dirty="0">
                <a:solidFill>
                  <a:srgbClr val="323537"/>
                </a:solidFill>
                <a:latin typeface="Montserrat"/>
                <a:cs typeface="Montserrat"/>
              </a:rPr>
              <a:t>and</a:t>
            </a:r>
            <a:r>
              <a:rPr sz="900" spc="-10" dirty="0">
                <a:solidFill>
                  <a:srgbClr val="323537"/>
                </a:solidFill>
                <a:latin typeface="Montserrat"/>
                <a:cs typeface="Montserrat"/>
              </a:rPr>
              <a:t> Conditions.</a:t>
            </a:r>
            <a:endParaRPr sz="900" dirty="0">
              <a:latin typeface="Montserrat"/>
              <a:cs typeface="Montserrat"/>
            </a:endParaRPr>
          </a:p>
          <a:p>
            <a:pPr marL="228600" marR="175260" indent="-216535">
              <a:lnSpc>
                <a:spcPct val="100000"/>
              </a:lnSpc>
              <a:spcBef>
                <a:spcPts val="850"/>
              </a:spcBef>
              <a:buClr>
                <a:srgbClr val="3E8B73"/>
              </a:buClr>
              <a:buFont typeface="Montserrat SemiBold"/>
              <a:buAutoNum type="alphaLcPeriod" startAt="5"/>
              <a:tabLst>
                <a:tab pos="228600" algn="l"/>
              </a:tabLst>
            </a:pPr>
            <a:r>
              <a:rPr sz="900" dirty="0">
                <a:solidFill>
                  <a:srgbClr val="323537"/>
                </a:solidFill>
                <a:latin typeface="Montserrat"/>
                <a:cs typeface="Montserrat"/>
              </a:rPr>
              <a:t>Should</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executors</a:t>
            </a:r>
            <a:r>
              <a:rPr sz="900" spc="-20" dirty="0">
                <a:solidFill>
                  <a:srgbClr val="323537"/>
                </a:solidFill>
                <a:latin typeface="Montserrat"/>
                <a:cs typeface="Montserrat"/>
              </a:rPr>
              <a:t> </a:t>
            </a:r>
            <a:r>
              <a:rPr sz="900" dirty="0">
                <a:solidFill>
                  <a:srgbClr val="323537"/>
                </a:solidFill>
                <a:latin typeface="Montserrat"/>
                <a:cs typeface="Montserrat"/>
              </a:rPr>
              <a:t>elect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encash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Plan,</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receive</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subject</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early</a:t>
            </a:r>
            <a:endParaRPr sz="900" dirty="0">
              <a:latin typeface="Montserrat"/>
              <a:cs typeface="Montserrat"/>
            </a:endParaRPr>
          </a:p>
          <a:p>
            <a:pPr marL="228600" marR="5080">
              <a:lnSpc>
                <a:spcPct val="100000"/>
              </a:lnSpc>
            </a:pPr>
            <a:r>
              <a:rPr sz="900" dirty="0">
                <a:solidFill>
                  <a:srgbClr val="323537"/>
                </a:solidFill>
                <a:latin typeface="Montserrat"/>
                <a:cs typeface="Montserrat"/>
              </a:rPr>
              <a:t>encashment</a:t>
            </a:r>
            <a:r>
              <a:rPr sz="900" spc="-10" dirty="0">
                <a:solidFill>
                  <a:srgbClr val="323537"/>
                </a:solidFill>
                <a:latin typeface="Montserrat"/>
                <a:cs typeface="Montserrat"/>
              </a:rPr>
              <a:t> </a:t>
            </a:r>
            <a:r>
              <a:rPr sz="900" dirty="0">
                <a:solidFill>
                  <a:srgbClr val="323537"/>
                </a:solidFill>
                <a:latin typeface="Montserrat"/>
                <a:cs typeface="Montserrat"/>
              </a:rPr>
              <a:t>charge</a:t>
            </a:r>
            <a:r>
              <a:rPr sz="900" spc="-10" dirty="0">
                <a:solidFill>
                  <a:srgbClr val="323537"/>
                </a:solidFill>
                <a:latin typeface="Montserrat"/>
                <a:cs typeface="Montserrat"/>
              </a:rPr>
              <a:t> </a:t>
            </a:r>
            <a:r>
              <a:rPr sz="900" dirty="0">
                <a:solidFill>
                  <a:srgbClr val="323537"/>
                </a:solidFill>
                <a:latin typeface="Montserrat"/>
                <a:cs typeface="Montserrat"/>
              </a:rPr>
              <a:t>applied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(see</a:t>
            </a:r>
            <a:r>
              <a:rPr sz="900" spc="-10" dirty="0">
                <a:solidFill>
                  <a:srgbClr val="323537"/>
                </a:solidFill>
                <a:latin typeface="Montserrat"/>
                <a:cs typeface="Montserrat"/>
              </a:rPr>
              <a:t> clause </a:t>
            </a:r>
            <a:r>
              <a:rPr sz="900" dirty="0">
                <a:solidFill>
                  <a:srgbClr val="323537"/>
                </a:solidFill>
                <a:latin typeface="Montserrat"/>
                <a:cs typeface="Montserrat"/>
              </a:rPr>
              <a:t>8(a)).</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also</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subject</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total</a:t>
            </a:r>
            <a:r>
              <a:rPr sz="900" spc="-5" dirty="0">
                <a:solidFill>
                  <a:srgbClr val="323537"/>
                </a:solidFill>
                <a:latin typeface="Montserrat"/>
                <a:cs typeface="Montserrat"/>
              </a:rPr>
              <a:t> </a:t>
            </a:r>
            <a:r>
              <a:rPr sz="900" spc="-10" dirty="0">
                <a:solidFill>
                  <a:srgbClr val="323537"/>
                </a:solidFill>
                <a:latin typeface="Montserrat"/>
                <a:cs typeface="Montserrat"/>
              </a:rPr>
              <a:t>administration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£100.</a:t>
            </a:r>
            <a:r>
              <a:rPr sz="900" spc="-5" dirty="0">
                <a:solidFill>
                  <a:srgbClr val="323537"/>
                </a:solidFill>
                <a:latin typeface="Montserrat"/>
                <a:cs typeface="Montserrat"/>
              </a:rPr>
              <a:t> </a:t>
            </a:r>
            <a:r>
              <a:rPr sz="900" dirty="0">
                <a:solidFill>
                  <a:srgbClr val="323537"/>
                </a:solidFill>
                <a:latin typeface="Montserrat"/>
                <a:cs typeface="Montserrat"/>
              </a:rPr>
              <a:t>No fee</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charged if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 is</a:t>
            </a:r>
            <a:r>
              <a:rPr sz="900" spc="-5" dirty="0">
                <a:solidFill>
                  <a:srgbClr val="323537"/>
                </a:solidFill>
                <a:latin typeface="Montserrat"/>
                <a:cs typeface="Montserrat"/>
              </a:rPr>
              <a:t> </a:t>
            </a:r>
            <a:r>
              <a:rPr sz="900" dirty="0">
                <a:solidFill>
                  <a:srgbClr val="323537"/>
                </a:solidFill>
                <a:latin typeface="Montserrat"/>
                <a:cs typeface="Montserrat"/>
              </a:rPr>
              <a:t>assigned</a:t>
            </a:r>
            <a:r>
              <a:rPr sz="900" spc="-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a beneficiary</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remains</a:t>
            </a:r>
            <a:r>
              <a:rPr sz="900" spc="5" dirty="0">
                <a:solidFill>
                  <a:srgbClr val="323537"/>
                </a:solidFill>
                <a:latin typeface="Montserrat"/>
                <a:cs typeface="Montserrat"/>
              </a:rPr>
              <a:t> </a:t>
            </a:r>
            <a:r>
              <a:rPr sz="900" dirty="0">
                <a:solidFill>
                  <a:srgbClr val="323537"/>
                </a:solidFill>
                <a:latin typeface="Montserrat"/>
                <a:cs typeface="Montserrat"/>
              </a:rPr>
              <a:t>in force</a:t>
            </a:r>
            <a:r>
              <a:rPr sz="900" spc="5" dirty="0">
                <a:solidFill>
                  <a:srgbClr val="323537"/>
                </a:solidFill>
                <a:latin typeface="Montserrat"/>
                <a:cs typeface="Montserrat"/>
              </a:rPr>
              <a:t> </a:t>
            </a:r>
            <a:r>
              <a:rPr sz="900" dirty="0">
                <a:solidFill>
                  <a:srgbClr val="323537"/>
                </a:solidFill>
                <a:latin typeface="Montserrat"/>
                <a:cs typeface="Montserrat"/>
              </a:rPr>
              <a:t>until</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Maturity Date.</a:t>
            </a:r>
            <a:endParaRPr sz="900" dirty="0">
              <a:latin typeface="Montserrat"/>
              <a:cs typeface="Montserrat"/>
            </a:endParaRPr>
          </a:p>
          <a:p>
            <a:pPr marL="228600" marR="102235" indent="-216535">
              <a:lnSpc>
                <a:spcPct val="100000"/>
              </a:lnSpc>
              <a:spcBef>
                <a:spcPts val="850"/>
              </a:spcBef>
              <a:buClr>
                <a:srgbClr val="3E8B73"/>
              </a:buClr>
              <a:buFont typeface="Montserrat SemiBold"/>
              <a:buAutoNum type="alphaLcPeriod" startAt="6"/>
              <a:tabLst>
                <a:tab pos="228600" algn="l"/>
              </a:tabLst>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executors</a:t>
            </a:r>
            <a:r>
              <a:rPr sz="900" spc="-10" dirty="0">
                <a:solidFill>
                  <a:srgbClr val="323537"/>
                </a:solidFill>
                <a:latin typeface="Montserrat"/>
                <a:cs typeface="Montserrat"/>
              </a:rPr>
              <a:t> </a:t>
            </a:r>
            <a:r>
              <a:rPr sz="900" dirty="0">
                <a:solidFill>
                  <a:srgbClr val="323537"/>
                </a:solidFill>
                <a:latin typeface="Montserrat"/>
                <a:cs typeface="Montserrat"/>
              </a:rPr>
              <a:t>require</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valuation</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probate</a:t>
            </a:r>
            <a:r>
              <a:rPr sz="900" spc="-20" dirty="0">
                <a:solidFill>
                  <a:srgbClr val="323537"/>
                </a:solidFill>
                <a:latin typeface="Montserrat"/>
                <a:cs typeface="Montserrat"/>
              </a:rPr>
              <a:t> </a:t>
            </a:r>
            <a:r>
              <a:rPr sz="900" dirty="0">
                <a:solidFill>
                  <a:srgbClr val="323537"/>
                </a:solidFill>
                <a:latin typeface="Montserrat"/>
                <a:cs typeface="Montserrat"/>
              </a:rPr>
              <a:t>purposes,</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fee</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£50+</a:t>
            </a:r>
            <a:r>
              <a:rPr sz="900" spc="-15" dirty="0">
                <a:solidFill>
                  <a:srgbClr val="323537"/>
                </a:solidFill>
                <a:latin typeface="Montserrat"/>
                <a:cs typeface="Montserrat"/>
              </a:rPr>
              <a:t> </a:t>
            </a:r>
            <a:r>
              <a:rPr sz="900" spc="-10" dirty="0">
                <a:solidFill>
                  <a:srgbClr val="323537"/>
                </a:solidFill>
                <a:latin typeface="Montserrat"/>
                <a:cs typeface="Montserrat"/>
              </a:rPr>
              <a:t>VAT</a:t>
            </a:r>
            <a:r>
              <a:rPr sz="900" spc="-20"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payable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spc="-10" dirty="0">
                <a:solidFill>
                  <a:srgbClr val="323537"/>
                </a:solidFill>
                <a:latin typeface="Montserrat"/>
                <a:cs typeface="Montserrat"/>
              </a:rPr>
              <a:t>Custodian.</a:t>
            </a:r>
            <a:endParaRPr sz="900" dirty="0">
              <a:latin typeface="Montserrat"/>
              <a:cs typeface="Montserrat"/>
            </a:endParaRPr>
          </a:p>
          <a:p>
            <a:pPr marL="228600" marR="115570" indent="-216535">
              <a:lnSpc>
                <a:spcPct val="100000"/>
              </a:lnSpc>
              <a:spcBef>
                <a:spcPts val="850"/>
              </a:spcBef>
              <a:buClr>
                <a:srgbClr val="3E8B73"/>
              </a:buClr>
              <a:buFont typeface="Montserrat SemiBold"/>
              <a:buAutoNum type="alphaLcPeriod" startAt="6"/>
              <a:tabLst>
                <a:tab pos="228600" algn="l"/>
              </a:tabLst>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total</a:t>
            </a:r>
            <a:r>
              <a:rPr sz="900" spc="-5" dirty="0">
                <a:solidFill>
                  <a:srgbClr val="323537"/>
                </a:solidFill>
                <a:latin typeface="Montserrat"/>
                <a:cs typeface="Montserrat"/>
              </a:rPr>
              <a:t> </a:t>
            </a:r>
            <a:r>
              <a:rPr sz="900" dirty="0">
                <a:solidFill>
                  <a:srgbClr val="323537"/>
                </a:solidFill>
                <a:latin typeface="Montserrat"/>
                <a:cs typeface="Montserrat"/>
              </a:rPr>
              <a:t>value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forms</a:t>
            </a:r>
            <a:r>
              <a:rPr sz="900" spc="-5" dirty="0">
                <a:solidFill>
                  <a:srgbClr val="323537"/>
                </a:solidFill>
                <a:latin typeface="Montserrat"/>
                <a:cs typeface="Montserrat"/>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estate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inheritance</a:t>
            </a:r>
            <a:r>
              <a:rPr sz="900" spc="-10" dirty="0">
                <a:solidFill>
                  <a:srgbClr val="323537"/>
                </a:solidFill>
                <a:latin typeface="Montserrat"/>
                <a:cs typeface="Montserrat"/>
              </a:rPr>
              <a:t> </a:t>
            </a:r>
            <a:r>
              <a:rPr sz="900" dirty="0">
                <a:solidFill>
                  <a:srgbClr val="323537"/>
                </a:solidFill>
                <a:latin typeface="Montserrat"/>
                <a:cs typeface="Montserrat"/>
              </a:rPr>
              <a:t>tax</a:t>
            </a:r>
            <a:r>
              <a:rPr sz="900" spc="-10" dirty="0">
                <a:solidFill>
                  <a:srgbClr val="323537"/>
                </a:solidFill>
                <a:latin typeface="Montserrat"/>
                <a:cs typeface="Montserrat"/>
              </a:rPr>
              <a:t> purposes.</a:t>
            </a:r>
            <a:endParaRPr sz="900" dirty="0">
              <a:latin typeface="Montserrat"/>
              <a:cs typeface="Montserrat"/>
            </a:endParaRPr>
          </a:p>
          <a:p>
            <a:pPr marL="228600" marR="225425" indent="-216535">
              <a:lnSpc>
                <a:spcPct val="100000"/>
              </a:lnSpc>
              <a:spcBef>
                <a:spcPts val="850"/>
              </a:spcBef>
              <a:buClr>
                <a:srgbClr val="3E8B73"/>
              </a:buClr>
              <a:buFont typeface="Montserrat SemiBold"/>
              <a:buAutoNum type="alphaLcPeriod" startAt="6"/>
              <a:tabLst>
                <a:tab pos="228600" algn="l"/>
              </a:tabLst>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executors</a:t>
            </a:r>
            <a:r>
              <a:rPr sz="900" spc="-10" dirty="0">
                <a:solidFill>
                  <a:srgbClr val="323537"/>
                </a:solidFill>
                <a:latin typeface="Montserrat"/>
                <a:cs typeface="Montserrat"/>
              </a:rPr>
              <a:t> </a:t>
            </a:r>
            <a:r>
              <a:rPr sz="900" dirty="0">
                <a:solidFill>
                  <a:srgbClr val="323537"/>
                </a:solidFill>
                <a:latin typeface="Montserrat"/>
                <a:cs typeface="Montserrat"/>
              </a:rPr>
              <a:t>require</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assigned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beneficiary the Administrator and Custodian </a:t>
            </a:r>
            <a:r>
              <a:rPr sz="900" spc="-20" dirty="0">
                <a:solidFill>
                  <a:srgbClr val="323537"/>
                </a:solidFill>
                <a:latin typeface="Montserrat"/>
                <a:cs typeface="Montserrat"/>
              </a:rPr>
              <a:t>will </a:t>
            </a:r>
            <a:r>
              <a:rPr sz="900" dirty="0">
                <a:solidFill>
                  <a:srgbClr val="323537"/>
                </a:solidFill>
                <a:latin typeface="Montserrat"/>
                <a:cs typeface="Montserrat"/>
              </a:rPr>
              <a:t>require</a:t>
            </a:r>
            <a:r>
              <a:rPr sz="900" spc="-5" dirty="0">
                <a:solidFill>
                  <a:srgbClr val="323537"/>
                </a:solidFill>
                <a:latin typeface="Montserrat"/>
                <a:cs typeface="Montserrat"/>
              </a:rPr>
              <a:t> </a:t>
            </a:r>
            <a:r>
              <a:rPr sz="900" dirty="0">
                <a:solidFill>
                  <a:srgbClr val="323537"/>
                </a:solidFill>
                <a:latin typeface="Montserrat"/>
                <a:cs typeface="Montserrat"/>
              </a:rPr>
              <a:t>verification of the</a:t>
            </a:r>
            <a:r>
              <a:rPr sz="900" spc="-5" dirty="0">
                <a:solidFill>
                  <a:srgbClr val="323537"/>
                </a:solidFill>
                <a:latin typeface="Montserrat"/>
                <a:cs typeface="Montserrat"/>
              </a:rPr>
              <a:t> </a:t>
            </a:r>
            <a:r>
              <a:rPr sz="900" dirty="0">
                <a:solidFill>
                  <a:srgbClr val="323537"/>
                </a:solidFill>
                <a:latin typeface="Montserrat"/>
                <a:cs typeface="Montserrat"/>
              </a:rPr>
              <a:t>identity of the new</a:t>
            </a:r>
            <a:r>
              <a:rPr sz="900" spc="-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holder in line with clause </a:t>
            </a:r>
            <a:r>
              <a:rPr sz="900" spc="-25" dirty="0">
                <a:solidFill>
                  <a:srgbClr val="323537"/>
                </a:solidFill>
                <a:latin typeface="Montserrat"/>
                <a:cs typeface="Montserrat"/>
              </a:rPr>
              <a:t>24.</a:t>
            </a:r>
            <a:endParaRPr sz="900" dirty="0">
              <a:latin typeface="Montserrat"/>
              <a:cs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2830"/>
            <a:ext cx="3330575" cy="1400175"/>
          </a:xfrm>
          <a:prstGeom prst="rect">
            <a:avLst/>
          </a:prstGeom>
        </p:spPr>
        <p:txBody>
          <a:bodyPr vert="horz" wrap="square" lIns="0" tIns="12700" rIns="0" bIns="0" rtlCol="0">
            <a:spAutoFit/>
          </a:bodyPr>
          <a:lstStyle/>
          <a:p>
            <a:pPr marL="219075" indent="-206375">
              <a:lnSpc>
                <a:spcPct val="100000"/>
              </a:lnSpc>
              <a:spcBef>
                <a:spcPts val="100"/>
              </a:spcBef>
              <a:buAutoNum type="arabicPeriod" startAt="13"/>
              <a:tabLst>
                <a:tab pos="219075" algn="l"/>
              </a:tabLst>
            </a:pPr>
            <a:r>
              <a:rPr sz="1100" b="1" dirty="0">
                <a:solidFill>
                  <a:srgbClr val="3E8B73"/>
                </a:solidFill>
                <a:latin typeface="Montserrat SemiBold"/>
                <a:cs typeface="Montserrat SemiBold"/>
              </a:rPr>
              <a:t>Plan </a:t>
            </a:r>
            <a:r>
              <a:rPr sz="1100" b="1" spc="-10" dirty="0">
                <a:solidFill>
                  <a:srgbClr val="3E8B73"/>
                </a:solidFill>
                <a:latin typeface="Montserrat SemiBold"/>
                <a:cs typeface="Montserrat SemiBold"/>
              </a:rPr>
              <a:t>Charge</a:t>
            </a:r>
            <a:endParaRPr sz="1100">
              <a:latin typeface="Montserrat SemiBold"/>
              <a:cs typeface="Montserrat SemiBold"/>
            </a:endParaRPr>
          </a:p>
          <a:p>
            <a:pPr marL="12700" marR="35560">
              <a:lnSpc>
                <a:spcPct val="100000"/>
              </a:lnSpc>
              <a:spcBef>
                <a:spcPts val="810"/>
              </a:spcBef>
            </a:pPr>
            <a:r>
              <a:rPr sz="900" dirty="0">
                <a:solidFill>
                  <a:srgbClr val="323537"/>
                </a:solidFill>
                <a:latin typeface="Montserrat"/>
                <a:cs typeface="Montserrat"/>
              </a:rPr>
              <a:t>A</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Charge</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20" dirty="0">
                <a:solidFill>
                  <a:srgbClr val="323537"/>
                </a:solidFill>
                <a:latin typeface="Montserrat"/>
                <a:cs typeface="Montserrat"/>
              </a:rPr>
              <a:t> </a:t>
            </a:r>
            <a:r>
              <a:rPr sz="900" dirty="0">
                <a:solidFill>
                  <a:srgbClr val="323537"/>
                </a:solidFill>
                <a:latin typeface="Montserrat"/>
                <a:cs typeface="Montserrat"/>
              </a:rPr>
              <a:t>already</a:t>
            </a:r>
            <a:r>
              <a:rPr sz="900" spc="-15" dirty="0">
                <a:solidFill>
                  <a:srgbClr val="323537"/>
                </a:solidFill>
                <a:latin typeface="Montserrat"/>
                <a:cs typeface="Montserrat"/>
              </a:rPr>
              <a:t> </a:t>
            </a:r>
            <a:r>
              <a:rPr sz="900" dirty="0">
                <a:solidFill>
                  <a:srgbClr val="323537"/>
                </a:solidFill>
                <a:latin typeface="Montserrat"/>
                <a:cs typeface="Montserrat"/>
              </a:rPr>
              <a:t>been</a:t>
            </a:r>
            <a:r>
              <a:rPr sz="900" spc="-15" dirty="0">
                <a:solidFill>
                  <a:srgbClr val="323537"/>
                </a:solidFill>
                <a:latin typeface="Montserrat"/>
                <a:cs typeface="Montserrat"/>
              </a:rPr>
              <a:t> </a:t>
            </a:r>
            <a:r>
              <a:rPr sz="900" dirty="0">
                <a:solidFill>
                  <a:srgbClr val="323537"/>
                </a:solidFill>
                <a:latin typeface="Montserrat"/>
                <a:cs typeface="Montserrat"/>
              </a:rPr>
              <a:t>taken</a:t>
            </a:r>
            <a:r>
              <a:rPr sz="900" spc="-20" dirty="0">
                <a:solidFill>
                  <a:srgbClr val="323537"/>
                </a:solidFill>
                <a:latin typeface="Montserrat"/>
                <a:cs typeface="Montserrat"/>
              </a:rPr>
              <a:t> </a:t>
            </a:r>
            <a:r>
              <a:rPr sz="900" dirty="0">
                <a:solidFill>
                  <a:srgbClr val="323537"/>
                </a:solidFill>
                <a:latin typeface="Montserrat"/>
                <a:cs typeface="Montserrat"/>
              </a:rPr>
              <a:t>into</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spc="-25" dirty="0">
                <a:solidFill>
                  <a:srgbClr val="323537"/>
                </a:solidFill>
                <a:latin typeface="Montserrat"/>
                <a:cs typeface="Montserrat"/>
              </a:rPr>
              <a:t>in</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Charge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used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20" dirty="0">
                <a:solidFill>
                  <a:srgbClr val="323537"/>
                </a:solidFill>
                <a:latin typeface="Montserrat"/>
                <a:cs typeface="Montserrat"/>
              </a:rPr>
              <a:t>meet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Manager’s</a:t>
            </a:r>
            <a:r>
              <a:rPr sz="900" spc="-5" dirty="0">
                <a:solidFill>
                  <a:srgbClr val="323537"/>
                </a:solidFill>
                <a:latin typeface="Montserrat"/>
                <a:cs typeface="Montserrat"/>
              </a:rPr>
              <a:t> </a:t>
            </a:r>
            <a:r>
              <a:rPr sz="900" dirty="0">
                <a:solidFill>
                  <a:srgbClr val="323537"/>
                </a:solidFill>
                <a:latin typeface="Montserrat"/>
                <a:cs typeface="Montserrat"/>
              </a:rPr>
              <a:t>design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distribution</a:t>
            </a:r>
            <a:r>
              <a:rPr sz="900" spc="-5" dirty="0">
                <a:solidFill>
                  <a:srgbClr val="323537"/>
                </a:solidFill>
                <a:latin typeface="Montserrat"/>
                <a:cs typeface="Montserrat"/>
              </a:rPr>
              <a:t> </a:t>
            </a:r>
            <a:r>
              <a:rPr sz="900" dirty="0">
                <a:solidFill>
                  <a:srgbClr val="323537"/>
                </a:solidFill>
                <a:latin typeface="Montserrat"/>
                <a:cs typeface="Montserrat"/>
              </a:rPr>
              <a:t>costs</a:t>
            </a:r>
            <a:r>
              <a:rPr sz="900" spc="-5" dirty="0">
                <a:solidFill>
                  <a:srgbClr val="323537"/>
                </a:solidFill>
                <a:latin typeface="Montserrat"/>
                <a:cs typeface="Montserrat"/>
              </a:rPr>
              <a:t> </a:t>
            </a:r>
            <a:r>
              <a:rPr sz="900" dirty="0">
                <a:solidFill>
                  <a:srgbClr val="323537"/>
                </a:solidFill>
                <a:latin typeface="Montserrat"/>
                <a:cs typeface="Montserrat"/>
              </a:rPr>
              <a:t>and </a:t>
            </a:r>
            <a:r>
              <a:rPr sz="900" spc="-25" dirty="0">
                <a:solidFill>
                  <a:srgbClr val="323537"/>
                </a:solidFill>
                <a:latin typeface="Montserrat"/>
                <a:cs typeface="Montserrat"/>
              </a:rPr>
              <a:t>the</a:t>
            </a:r>
            <a:endParaRPr sz="900">
              <a:latin typeface="Montserrat"/>
              <a:cs typeface="Montserrat"/>
            </a:endParaRPr>
          </a:p>
          <a:p>
            <a:pPr marL="12700" marR="5080" algn="just">
              <a:lnSpc>
                <a:spcPct val="100000"/>
              </a:lnSpc>
            </a:pP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Custodian’s</a:t>
            </a:r>
            <a:r>
              <a:rPr sz="900" spc="-5" dirty="0">
                <a:solidFill>
                  <a:srgbClr val="323537"/>
                </a:solidFill>
                <a:latin typeface="Montserrat"/>
                <a:cs typeface="Montserrat"/>
              </a:rPr>
              <a:t> </a:t>
            </a:r>
            <a:r>
              <a:rPr sz="900" dirty="0">
                <a:solidFill>
                  <a:srgbClr val="323537"/>
                </a:solidFill>
                <a:latin typeface="Montserrat"/>
                <a:cs typeface="Montserrat"/>
              </a:rPr>
              <a:t>administration</a:t>
            </a:r>
            <a:r>
              <a:rPr sz="900" spc="-5" dirty="0">
                <a:solidFill>
                  <a:srgbClr val="323537"/>
                </a:solidFill>
                <a:latin typeface="Montserrat"/>
                <a:cs typeface="Montserrat"/>
              </a:rPr>
              <a:t> </a:t>
            </a:r>
            <a:r>
              <a:rPr sz="900" dirty="0">
                <a:solidFill>
                  <a:srgbClr val="323537"/>
                </a:solidFill>
                <a:latin typeface="Montserrat"/>
                <a:cs typeface="Montserrat"/>
              </a:rPr>
              <a:t>costs</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disclosed</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Brochure</a:t>
            </a:r>
            <a:r>
              <a:rPr sz="900" spc="-15" dirty="0">
                <a:solidFill>
                  <a:srgbClr val="323537"/>
                </a:solidFill>
                <a:latin typeface="Montserrat"/>
                <a:cs typeface="Montserrat"/>
              </a:rPr>
              <a:t> </a:t>
            </a:r>
            <a:r>
              <a:rPr sz="900" dirty="0">
                <a:solidFill>
                  <a:srgbClr val="323537"/>
                </a:solidFill>
                <a:latin typeface="Montserrat"/>
                <a:cs typeface="Montserrat"/>
              </a:rPr>
              <a:t>–</a:t>
            </a:r>
            <a:r>
              <a:rPr sz="900" spc="-15" dirty="0">
                <a:solidFill>
                  <a:srgbClr val="323537"/>
                </a:solidFill>
                <a:latin typeface="Montserrat"/>
                <a:cs typeface="Montserrat"/>
              </a:rPr>
              <a:t> </a:t>
            </a:r>
            <a:r>
              <a:rPr sz="900" dirty="0">
                <a:solidFill>
                  <a:srgbClr val="323537"/>
                </a:solidFill>
                <a:latin typeface="Montserrat"/>
                <a:cs typeface="Montserrat"/>
              </a:rPr>
              <a:t>see</a:t>
            </a:r>
            <a:r>
              <a:rPr sz="900" spc="-15" dirty="0">
                <a:solidFill>
                  <a:srgbClr val="323537"/>
                </a:solidFill>
                <a:latin typeface="Montserrat"/>
                <a:cs typeface="Montserrat"/>
              </a:rPr>
              <a:t> </a:t>
            </a:r>
            <a:r>
              <a:rPr sz="900" dirty="0">
                <a:solidFill>
                  <a:srgbClr val="323537"/>
                </a:solidFill>
                <a:latin typeface="Montserrat"/>
                <a:cs typeface="Montserrat"/>
              </a:rPr>
              <a:t>Fees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charges</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spc="-20" dirty="0">
                <a:solidFill>
                  <a:srgbClr val="323537"/>
                </a:solidFill>
                <a:latin typeface="Montserrat"/>
                <a:cs typeface="Montserrat"/>
              </a:rPr>
              <a:t>page </a:t>
            </a:r>
            <a:r>
              <a:rPr sz="900" spc="-25" dirty="0">
                <a:solidFill>
                  <a:srgbClr val="323537"/>
                </a:solidFill>
                <a:latin typeface="Montserrat"/>
                <a:cs typeface="Montserrat"/>
              </a:rPr>
              <a:t>14.</a:t>
            </a:r>
            <a:endParaRPr sz="900">
              <a:latin typeface="Montserrat"/>
              <a:cs typeface="Montserrat"/>
            </a:endParaRPr>
          </a:p>
          <a:p>
            <a:pPr marL="234950" indent="-222250">
              <a:lnSpc>
                <a:spcPct val="100000"/>
              </a:lnSpc>
              <a:spcBef>
                <a:spcPts val="890"/>
              </a:spcBef>
              <a:buAutoNum type="arabicPeriod" startAt="14"/>
              <a:tabLst>
                <a:tab pos="234950" algn="l"/>
              </a:tabLst>
            </a:pPr>
            <a:r>
              <a:rPr sz="1100" b="1" dirty="0">
                <a:solidFill>
                  <a:srgbClr val="3E8B73"/>
                </a:solidFill>
                <a:latin typeface="Montserrat SemiBold"/>
                <a:cs typeface="Montserrat SemiBold"/>
              </a:rPr>
              <a:t>Other</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Fees</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and</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Charges</a:t>
            </a:r>
            <a:endParaRPr sz="1100">
              <a:latin typeface="Montserrat SemiBold"/>
              <a:cs typeface="Montserrat SemiBold"/>
            </a:endParaRPr>
          </a:p>
        </p:txBody>
      </p:sp>
      <p:sp>
        <p:nvSpPr>
          <p:cNvPr id="3" name="object 3"/>
          <p:cNvSpPr txBox="1"/>
          <p:nvPr/>
        </p:nvSpPr>
        <p:spPr>
          <a:xfrm>
            <a:off x="347300" y="1819990"/>
            <a:ext cx="3355340" cy="5044971"/>
          </a:xfrm>
          <a:prstGeom prst="rect">
            <a:avLst/>
          </a:prstGeom>
        </p:spPr>
        <p:txBody>
          <a:bodyPr vert="horz" wrap="square" lIns="0" tIns="12700" rIns="0" bIns="0" rtlCol="0">
            <a:spAutoFit/>
          </a:bodyPr>
          <a:lstStyle/>
          <a:p>
            <a:pPr marL="228600" marR="45720"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During</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course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administering</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utilise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services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third</a:t>
            </a:r>
            <a:r>
              <a:rPr sz="900" spc="-5" dirty="0">
                <a:solidFill>
                  <a:srgbClr val="323537"/>
                </a:solidFill>
                <a:latin typeface="Montserrat"/>
                <a:cs typeface="Montserrat"/>
              </a:rPr>
              <a:t> </a:t>
            </a:r>
            <a:r>
              <a:rPr sz="900" dirty="0">
                <a:solidFill>
                  <a:srgbClr val="323537"/>
                </a:solidFill>
                <a:latin typeface="Montserrat"/>
                <a:cs typeface="Montserrat"/>
              </a:rPr>
              <a:t>parties.</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5" dirty="0">
                <a:solidFill>
                  <a:srgbClr val="323537"/>
                </a:solidFill>
                <a:latin typeface="Montserrat"/>
                <a:cs typeface="Montserrat"/>
              </a:rPr>
              <a:t> </a:t>
            </a:r>
            <a:r>
              <a:rPr sz="900" dirty="0">
                <a:solidFill>
                  <a:srgbClr val="323537"/>
                </a:solidFill>
                <a:latin typeface="Montserrat"/>
                <a:cs typeface="Montserrat"/>
              </a:rPr>
              <a:t>those</a:t>
            </a:r>
            <a:r>
              <a:rPr sz="900" spc="-10" dirty="0">
                <a:solidFill>
                  <a:srgbClr val="323537"/>
                </a:solidFill>
                <a:latin typeface="Montserrat"/>
                <a:cs typeface="Montserrat"/>
              </a:rPr>
              <a:t> </a:t>
            </a:r>
            <a:r>
              <a:rPr sz="900" dirty="0">
                <a:solidFill>
                  <a:srgbClr val="323537"/>
                </a:solidFill>
                <a:latin typeface="Montserrat"/>
                <a:cs typeface="Montserrat"/>
              </a:rPr>
              <a:t>third</a:t>
            </a:r>
            <a:r>
              <a:rPr sz="900" spc="-5" dirty="0">
                <a:solidFill>
                  <a:srgbClr val="323537"/>
                </a:solidFill>
                <a:latin typeface="Montserrat"/>
                <a:cs typeface="Montserrat"/>
              </a:rPr>
              <a:t> </a:t>
            </a:r>
            <a:r>
              <a:rPr sz="900" dirty="0">
                <a:solidFill>
                  <a:srgbClr val="323537"/>
                </a:solidFill>
                <a:latin typeface="Montserrat"/>
                <a:cs typeface="Montserrat"/>
              </a:rPr>
              <a:t>parties</a:t>
            </a:r>
            <a:r>
              <a:rPr sz="900" spc="-5" dirty="0">
                <a:solidFill>
                  <a:srgbClr val="323537"/>
                </a:solidFill>
                <a:latin typeface="Montserrat"/>
                <a:cs typeface="Montserrat"/>
              </a:rPr>
              <a:t> </a:t>
            </a:r>
            <a:r>
              <a:rPr sz="900" dirty="0">
                <a:solidFill>
                  <a:srgbClr val="323537"/>
                </a:solidFill>
                <a:latin typeface="Montserrat"/>
                <a:cs typeface="Montserrat"/>
              </a:rPr>
              <a:t>charge</a:t>
            </a:r>
            <a:r>
              <a:rPr sz="900" spc="-10" dirty="0">
                <a:solidFill>
                  <a:srgbClr val="323537"/>
                </a:solidFill>
                <a:latin typeface="Montserrat"/>
                <a:cs typeface="Montserrat"/>
              </a:rPr>
              <a:t> </a:t>
            </a:r>
            <a:r>
              <a:rPr sz="900" spc="-20" dirty="0">
                <a:solidFill>
                  <a:srgbClr val="323537"/>
                </a:solidFill>
                <a:latin typeface="Montserrat"/>
                <a:cs typeface="Montserrat"/>
              </a:rPr>
              <a:t>fees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work</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lang="en-US"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passed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0" dirty="0">
                <a:solidFill>
                  <a:srgbClr val="323537"/>
                </a:solidFill>
                <a:latin typeface="Montserrat"/>
                <a:cs typeface="Montserrat"/>
              </a:rPr>
              <a:t>you.</a:t>
            </a:r>
            <a:endParaRPr sz="900" dirty="0">
              <a:latin typeface="Montserrat"/>
              <a:cs typeface="Montserrat"/>
            </a:endParaRPr>
          </a:p>
          <a:p>
            <a:pPr marL="228600" marR="220345"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reserve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right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introduce</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additional</a:t>
            </a:r>
            <a:r>
              <a:rPr sz="900" spc="-15" dirty="0">
                <a:solidFill>
                  <a:srgbClr val="323537"/>
                </a:solidFill>
                <a:latin typeface="Montserrat"/>
                <a:cs typeface="Montserrat"/>
              </a:rPr>
              <a:t> </a:t>
            </a:r>
            <a:r>
              <a:rPr sz="900" dirty="0">
                <a:solidFill>
                  <a:srgbClr val="323537"/>
                </a:solidFill>
                <a:latin typeface="Montserrat"/>
                <a:cs typeface="Montserrat"/>
              </a:rPr>
              <a:t>charge</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future</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cover</a:t>
            </a:r>
            <a:r>
              <a:rPr sz="900" spc="-25"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additional</a:t>
            </a:r>
            <a:r>
              <a:rPr sz="900" spc="-20" dirty="0">
                <a:solidFill>
                  <a:srgbClr val="323537"/>
                </a:solidFill>
                <a:latin typeface="Montserrat"/>
                <a:cs typeface="Montserrat"/>
              </a:rPr>
              <a:t> </a:t>
            </a:r>
            <a:r>
              <a:rPr sz="900" dirty="0">
                <a:solidFill>
                  <a:srgbClr val="323537"/>
                </a:solidFill>
                <a:latin typeface="Montserrat"/>
                <a:cs typeface="Montserrat"/>
              </a:rPr>
              <a:t>expenses</a:t>
            </a:r>
            <a:r>
              <a:rPr sz="900" spc="-25" dirty="0">
                <a:solidFill>
                  <a:srgbClr val="323537"/>
                </a:solidFill>
                <a:latin typeface="Montserrat"/>
                <a:cs typeface="Montserrat"/>
              </a:rPr>
              <a:t> </a:t>
            </a:r>
            <a:r>
              <a:rPr sz="900" dirty="0">
                <a:solidFill>
                  <a:srgbClr val="323537"/>
                </a:solidFill>
                <a:latin typeface="Montserrat"/>
                <a:cs typeface="Montserrat"/>
              </a:rPr>
              <a:t>incurred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them</a:t>
            </a:r>
            <a:r>
              <a:rPr sz="900" spc="500" dirty="0">
                <a:solidFill>
                  <a:srgbClr val="323537"/>
                </a:solidFill>
                <a:latin typeface="Montserrat"/>
                <a:cs typeface="Montserrat"/>
              </a:rPr>
              <a:t> </a:t>
            </a:r>
            <a:r>
              <a:rPr sz="900" dirty="0">
                <a:solidFill>
                  <a:srgbClr val="323537"/>
                </a:solidFill>
                <a:latin typeface="Montserrat"/>
                <a:cs typeface="Montserrat"/>
              </a:rPr>
              <a:t>for</a:t>
            </a:r>
            <a:r>
              <a:rPr sz="900" spc="-2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valid</a:t>
            </a:r>
            <a:r>
              <a:rPr sz="900" spc="-15" dirty="0">
                <a:solidFill>
                  <a:srgbClr val="323537"/>
                </a:solidFill>
                <a:latin typeface="Montserrat"/>
                <a:cs typeface="Montserrat"/>
              </a:rPr>
              <a:t> </a:t>
            </a:r>
            <a:r>
              <a:rPr sz="900" dirty="0">
                <a:solidFill>
                  <a:srgbClr val="323537"/>
                </a:solidFill>
                <a:latin typeface="Montserrat"/>
                <a:cs typeface="Montserrat"/>
              </a:rPr>
              <a:t>reason,</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example: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take</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significant</a:t>
            </a:r>
            <a:r>
              <a:rPr sz="900" spc="5" dirty="0">
                <a:solidFill>
                  <a:srgbClr val="323537"/>
                </a:solidFill>
                <a:latin typeface="Montserrat"/>
                <a:cs typeface="Montserrat"/>
              </a:rPr>
              <a:t> </a:t>
            </a:r>
            <a:r>
              <a:rPr sz="900" dirty="0">
                <a:solidFill>
                  <a:srgbClr val="323537"/>
                </a:solidFill>
                <a:latin typeface="Montserrat"/>
                <a:cs typeface="Montserrat"/>
              </a:rPr>
              <a:t>regulatory</a:t>
            </a:r>
            <a:r>
              <a:rPr sz="900" spc="5"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material</a:t>
            </a:r>
            <a:r>
              <a:rPr sz="900" spc="10" dirty="0">
                <a:solidFill>
                  <a:srgbClr val="323537"/>
                </a:solidFill>
                <a:latin typeface="Montserrat"/>
                <a:cs typeface="Montserrat"/>
              </a:rPr>
              <a:t> </a:t>
            </a:r>
            <a:r>
              <a:rPr sz="900" spc="-10" dirty="0">
                <a:solidFill>
                  <a:srgbClr val="323537"/>
                </a:solidFill>
                <a:latin typeface="Montserrat"/>
                <a:cs typeface="Montserrat"/>
              </a:rPr>
              <a:t>events </a:t>
            </a:r>
            <a:r>
              <a:rPr sz="900" dirty="0">
                <a:solidFill>
                  <a:srgbClr val="323537"/>
                </a:solidFill>
                <a:latin typeface="Montserrat"/>
                <a:cs typeface="Montserrat"/>
              </a:rPr>
              <a:t>outside</a:t>
            </a:r>
            <a:r>
              <a:rPr sz="900" spc="-15"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control</a:t>
            </a:r>
            <a:r>
              <a:rPr sz="900" spc="-15"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but</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limited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collapse, </a:t>
            </a:r>
            <a:r>
              <a:rPr sz="900" spc="-10" dirty="0">
                <a:solidFill>
                  <a:srgbClr val="323537"/>
                </a:solidFill>
                <a:latin typeface="Montserrat"/>
                <a:cs typeface="Montserrat"/>
              </a:rPr>
              <a:t>bankruptcy</a:t>
            </a:r>
            <a:r>
              <a:rPr sz="900" dirty="0">
                <a:solidFill>
                  <a:srgbClr val="323537"/>
                </a:solidFill>
                <a:latin typeface="Montserrat"/>
                <a:cs typeface="Montserrat"/>
              </a:rPr>
              <a:t> or</a:t>
            </a:r>
            <a:r>
              <a:rPr sz="900" spc="5" dirty="0">
                <a:solidFill>
                  <a:srgbClr val="323537"/>
                </a:solidFill>
                <a:latin typeface="Montserrat"/>
                <a:cs typeface="Montserrat"/>
              </a:rPr>
              <a:t> </a:t>
            </a:r>
            <a:r>
              <a:rPr sz="900" dirty="0">
                <a:solidFill>
                  <a:srgbClr val="323537"/>
                </a:solidFill>
                <a:latin typeface="Montserrat"/>
                <a:cs typeface="Montserrat"/>
              </a:rPr>
              <a:t>liquidation of</a:t>
            </a:r>
            <a:r>
              <a:rPr sz="900" spc="5" dirty="0">
                <a:solidFill>
                  <a:srgbClr val="323537"/>
                </a:solidFill>
                <a:latin typeface="Montserrat"/>
                <a:cs typeface="Montserrat"/>
              </a:rPr>
              <a:t> </a:t>
            </a:r>
            <a:r>
              <a:rPr sz="900" dirty="0">
                <a:solidFill>
                  <a:srgbClr val="323537"/>
                </a:solidFill>
                <a:latin typeface="Montserrat"/>
                <a:cs typeface="Montserrat"/>
              </a:rPr>
              <a:t>a Issuer.</a:t>
            </a:r>
            <a:r>
              <a:rPr sz="900" spc="5" dirty="0">
                <a:solidFill>
                  <a:srgbClr val="323537"/>
                </a:solidFill>
                <a:latin typeface="Montserrat"/>
                <a:cs typeface="Montserrat"/>
              </a:rPr>
              <a:t> </a:t>
            </a:r>
            <a:r>
              <a:rPr sz="900" spc="-25" dirty="0">
                <a:solidFill>
                  <a:srgbClr val="323537"/>
                </a:solidFill>
                <a:latin typeface="Montserrat"/>
                <a:cs typeface="Montserrat"/>
              </a:rPr>
              <a:t>No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additional</a:t>
            </a:r>
            <a:r>
              <a:rPr sz="900" spc="-15" dirty="0">
                <a:solidFill>
                  <a:srgbClr val="323537"/>
                </a:solidFill>
                <a:latin typeface="Montserrat"/>
                <a:cs typeface="Montserrat"/>
              </a:rPr>
              <a:t> </a:t>
            </a:r>
            <a:r>
              <a:rPr sz="900" dirty="0">
                <a:solidFill>
                  <a:srgbClr val="323537"/>
                </a:solidFill>
                <a:latin typeface="Montserrat"/>
                <a:cs typeface="Montserrat"/>
              </a:rPr>
              <a:t>charge</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introduced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without</a:t>
            </a:r>
            <a:r>
              <a:rPr sz="900" spc="-15" dirty="0">
                <a:solidFill>
                  <a:srgbClr val="323537"/>
                </a:solidFill>
                <a:latin typeface="Montserrat"/>
                <a:cs typeface="Montserrat"/>
              </a:rPr>
              <a:t> </a:t>
            </a:r>
            <a:r>
              <a:rPr sz="900" dirty="0">
                <a:solidFill>
                  <a:srgbClr val="323537"/>
                </a:solidFill>
                <a:latin typeface="Montserrat"/>
                <a:cs typeface="Montserrat"/>
              </a:rPr>
              <a:t>giving</a:t>
            </a:r>
            <a:r>
              <a:rPr sz="900" spc="-20" dirty="0">
                <a:solidFill>
                  <a:srgbClr val="323537"/>
                </a:solidFill>
                <a:latin typeface="Montserrat"/>
                <a:cs typeface="Montserrat"/>
              </a:rPr>
              <a:t> </a:t>
            </a:r>
            <a:r>
              <a:rPr sz="900" spc="-25" dirty="0">
                <a:solidFill>
                  <a:srgbClr val="323537"/>
                </a:solidFill>
                <a:latin typeface="Montserrat"/>
                <a:cs typeface="Montserrat"/>
              </a:rPr>
              <a:t>you</a:t>
            </a:r>
            <a:r>
              <a:rPr sz="900" spc="500" dirty="0">
                <a:solidFill>
                  <a:srgbClr val="323537"/>
                </a:solidFill>
                <a:latin typeface="Montserrat"/>
                <a:cs typeface="Montserrat"/>
              </a:rPr>
              <a:t> </a:t>
            </a:r>
            <a:r>
              <a:rPr sz="900" dirty="0">
                <a:solidFill>
                  <a:srgbClr val="323537"/>
                </a:solidFill>
                <a:latin typeface="Montserrat"/>
                <a:cs typeface="Montserrat"/>
              </a:rPr>
              <a:t>90</a:t>
            </a:r>
            <a:r>
              <a:rPr sz="900" spc="-15" dirty="0">
                <a:solidFill>
                  <a:srgbClr val="323537"/>
                </a:solidFill>
                <a:latin typeface="Montserrat"/>
                <a:cs typeface="Montserrat"/>
              </a:rPr>
              <a:t> </a:t>
            </a:r>
            <a:r>
              <a:rPr sz="900" dirty="0">
                <a:solidFill>
                  <a:srgbClr val="323537"/>
                </a:solidFill>
                <a:latin typeface="Montserrat"/>
                <a:cs typeface="Montserrat"/>
              </a:rPr>
              <a:t>calendar</a:t>
            </a:r>
            <a:r>
              <a:rPr sz="900" spc="-10" dirty="0">
                <a:solidFill>
                  <a:srgbClr val="323537"/>
                </a:solidFill>
                <a:latin typeface="Montserrat"/>
                <a:cs typeface="Montserrat"/>
              </a:rPr>
              <a:t> </a:t>
            </a:r>
            <a:r>
              <a:rPr sz="900" dirty="0">
                <a:solidFill>
                  <a:srgbClr val="323537"/>
                </a:solidFill>
                <a:latin typeface="Montserrat"/>
                <a:cs typeface="Montserrat"/>
              </a:rPr>
              <a:t>days’</a:t>
            </a:r>
            <a:r>
              <a:rPr sz="900" spc="-15" dirty="0">
                <a:solidFill>
                  <a:srgbClr val="323537"/>
                </a:solidFill>
                <a:latin typeface="Montserrat"/>
                <a:cs typeface="Montserrat"/>
              </a:rPr>
              <a:t> </a:t>
            </a:r>
            <a:r>
              <a:rPr sz="900" dirty="0">
                <a:solidFill>
                  <a:srgbClr val="323537"/>
                </a:solidFill>
                <a:latin typeface="Montserrat"/>
                <a:cs typeface="Montserrat"/>
              </a:rPr>
              <a:t>written</a:t>
            </a:r>
            <a:r>
              <a:rPr sz="900" spc="-10" dirty="0">
                <a:solidFill>
                  <a:srgbClr val="323537"/>
                </a:solidFill>
                <a:latin typeface="Montserrat"/>
                <a:cs typeface="Montserrat"/>
              </a:rPr>
              <a:t> </a:t>
            </a:r>
            <a:r>
              <a:rPr sz="900" dirty="0">
                <a:solidFill>
                  <a:srgbClr val="323537"/>
                </a:solidFill>
                <a:latin typeface="Montserrat"/>
                <a:cs typeface="Montserrat"/>
              </a:rPr>
              <a:t>notice.</a:t>
            </a:r>
            <a:r>
              <a:rPr sz="900" spc="-1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agreement</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charge,</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able</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encash your Plan in </a:t>
            </a:r>
            <a:r>
              <a:rPr sz="900" spc="-10" dirty="0">
                <a:solidFill>
                  <a:srgbClr val="323537"/>
                </a:solidFill>
                <a:latin typeface="Montserrat"/>
                <a:cs typeface="Montserrat"/>
              </a:rPr>
              <a:t>accordance</a:t>
            </a:r>
            <a:r>
              <a:rPr sz="900" dirty="0">
                <a:solidFill>
                  <a:srgbClr val="323537"/>
                </a:solidFill>
                <a:latin typeface="Montserrat"/>
                <a:cs typeface="Montserrat"/>
              </a:rPr>
              <a:t> with clause </a:t>
            </a:r>
            <a:r>
              <a:rPr sz="900" spc="-25" dirty="0">
                <a:solidFill>
                  <a:srgbClr val="323537"/>
                </a:solidFill>
                <a:latin typeface="Montserrat"/>
                <a:cs typeface="Montserrat"/>
              </a:rPr>
              <a:t>8.</a:t>
            </a:r>
            <a:endParaRPr sz="900" dirty="0">
              <a:latin typeface="Montserrat"/>
              <a:cs typeface="Montserrat"/>
            </a:endParaRPr>
          </a:p>
          <a:p>
            <a:pPr marL="228600" marR="4318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Fees</a:t>
            </a:r>
            <a:r>
              <a:rPr sz="900" spc="-5" dirty="0">
                <a:solidFill>
                  <a:srgbClr val="323537"/>
                </a:solidFill>
                <a:latin typeface="Montserrat"/>
                <a:cs typeface="Montserrat"/>
              </a:rPr>
              <a:t> </a:t>
            </a:r>
            <a:r>
              <a:rPr sz="900" dirty="0">
                <a:solidFill>
                  <a:srgbClr val="323537"/>
                </a:solidFill>
                <a:latin typeface="Montserrat"/>
                <a:cs typeface="Montserrat"/>
              </a:rPr>
              <a:t>can</a:t>
            </a:r>
            <a:r>
              <a:rPr sz="900" spc="-5" dirty="0">
                <a:solidFill>
                  <a:srgbClr val="323537"/>
                </a:solidFill>
                <a:latin typeface="Montserrat"/>
                <a:cs typeface="Montserrat"/>
              </a:rPr>
              <a:t> </a:t>
            </a:r>
            <a:r>
              <a:rPr sz="900" dirty="0">
                <a:solidFill>
                  <a:srgbClr val="323537"/>
                </a:solidFill>
                <a:latin typeface="Montserrat"/>
                <a:cs typeface="Montserrat"/>
              </a:rPr>
              <a:t>be paid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your financial</a:t>
            </a:r>
            <a:r>
              <a:rPr sz="900" spc="-5" dirty="0">
                <a:solidFill>
                  <a:srgbClr val="323537"/>
                </a:solidFill>
                <a:latin typeface="Montserrat"/>
                <a:cs typeface="Montserrat"/>
              </a:rPr>
              <a:t> </a:t>
            </a:r>
            <a:r>
              <a:rPr sz="900" dirty="0">
                <a:solidFill>
                  <a:srgbClr val="323537"/>
                </a:solidFill>
                <a:latin typeface="Montserrat"/>
                <a:cs typeface="Montserrat"/>
              </a:rPr>
              <a:t>adviser on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basis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20" dirty="0">
                <a:solidFill>
                  <a:srgbClr val="323537"/>
                </a:solidFill>
                <a:latin typeface="Montserrat"/>
                <a:cs typeface="Montserrat"/>
              </a:rPr>
              <a:t> </a:t>
            </a:r>
            <a:r>
              <a:rPr sz="900" dirty="0">
                <a:solidFill>
                  <a:srgbClr val="323537"/>
                </a:solidFill>
                <a:latin typeface="Montserrat"/>
                <a:cs typeface="Montserrat"/>
              </a:rPr>
              <a:t>agreement</a:t>
            </a:r>
            <a:r>
              <a:rPr sz="900" spc="-15" dirty="0">
                <a:solidFill>
                  <a:srgbClr val="323537"/>
                </a:solidFill>
                <a:latin typeface="Montserrat"/>
                <a:cs typeface="Montserrat"/>
              </a:rPr>
              <a:t> </a:t>
            </a:r>
            <a:r>
              <a:rPr sz="900" dirty="0">
                <a:solidFill>
                  <a:srgbClr val="323537"/>
                </a:solidFill>
                <a:latin typeface="Montserrat"/>
                <a:cs typeface="Montserrat"/>
              </a:rPr>
              <a:t>reached</a:t>
            </a:r>
            <a:r>
              <a:rPr sz="900" spc="-15" dirty="0">
                <a:solidFill>
                  <a:srgbClr val="323537"/>
                </a:solidFill>
                <a:latin typeface="Montserrat"/>
                <a:cs typeface="Montserrat"/>
              </a:rPr>
              <a:t> </a:t>
            </a:r>
            <a:r>
              <a:rPr sz="900" dirty="0">
                <a:solidFill>
                  <a:srgbClr val="323537"/>
                </a:solidFill>
                <a:latin typeface="Montserrat"/>
                <a:cs typeface="Montserrat"/>
              </a:rPr>
              <a:t>between</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financial</a:t>
            </a:r>
            <a:r>
              <a:rPr sz="900" spc="-5" dirty="0">
                <a:solidFill>
                  <a:srgbClr val="323537"/>
                </a:solidFill>
                <a:latin typeface="Montserrat"/>
                <a:cs typeface="Montserrat"/>
              </a:rPr>
              <a:t> </a:t>
            </a:r>
            <a:r>
              <a:rPr sz="900" dirty="0">
                <a:solidFill>
                  <a:srgbClr val="323537"/>
                </a:solidFill>
                <a:latin typeface="Montserrat"/>
                <a:cs typeface="Montserrat"/>
              </a:rPr>
              <a:t>adviser. No</a:t>
            </a:r>
            <a:r>
              <a:rPr sz="900" spc="-5" dirty="0">
                <a:solidFill>
                  <a:srgbClr val="323537"/>
                </a:solidFill>
                <a:latin typeface="Montserrat"/>
                <a:cs typeface="Montserrat"/>
              </a:rPr>
              <a:t> </a:t>
            </a:r>
            <a:r>
              <a:rPr sz="900" dirty="0">
                <a:solidFill>
                  <a:srgbClr val="323537"/>
                </a:solidFill>
                <a:latin typeface="Montserrat"/>
                <a:cs typeface="Montserrat"/>
              </a:rPr>
              <a:t>Adviser Fee</a:t>
            </a:r>
            <a:r>
              <a:rPr sz="900" spc="-5" dirty="0">
                <a:solidFill>
                  <a:srgbClr val="323537"/>
                </a:solidFill>
                <a:latin typeface="Montserrat"/>
                <a:cs typeface="Montserrat"/>
              </a:rPr>
              <a:t> </a:t>
            </a:r>
            <a:r>
              <a:rPr sz="900" dirty="0">
                <a:solidFill>
                  <a:srgbClr val="323537"/>
                </a:solidFill>
                <a:latin typeface="Montserrat"/>
                <a:cs typeface="Montserrat"/>
              </a:rPr>
              <a:t>can be</a:t>
            </a:r>
            <a:r>
              <a:rPr sz="900" spc="-5" dirty="0">
                <a:solidFill>
                  <a:srgbClr val="323537"/>
                </a:solidFill>
                <a:latin typeface="Montserrat"/>
                <a:cs typeface="Montserrat"/>
              </a:rPr>
              <a:t> </a:t>
            </a:r>
            <a:r>
              <a:rPr sz="900" dirty="0">
                <a:solidFill>
                  <a:srgbClr val="323537"/>
                </a:solidFill>
                <a:latin typeface="Montserrat"/>
                <a:cs typeface="Montserrat"/>
              </a:rPr>
              <a:t>paid to</a:t>
            </a:r>
            <a:r>
              <a:rPr sz="900" spc="-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financial adviser</a:t>
            </a:r>
            <a:r>
              <a:rPr sz="900" spc="5" dirty="0">
                <a:solidFill>
                  <a:srgbClr val="323537"/>
                </a:solidFill>
                <a:latin typeface="Montserrat"/>
                <a:cs typeface="Montserrat"/>
              </a:rPr>
              <a:t> </a:t>
            </a:r>
            <a:r>
              <a:rPr sz="900" dirty="0">
                <a:solidFill>
                  <a:srgbClr val="323537"/>
                </a:solidFill>
                <a:latin typeface="Montserrat"/>
                <a:cs typeface="Montserrat"/>
              </a:rPr>
              <a:t>unless</a:t>
            </a:r>
            <a:r>
              <a:rPr sz="900" spc="5" dirty="0">
                <a:solidFill>
                  <a:srgbClr val="323537"/>
                </a:solidFill>
                <a:latin typeface="Montserrat"/>
                <a:cs typeface="Montserrat"/>
              </a:rPr>
              <a:t> </a:t>
            </a:r>
            <a:r>
              <a:rPr sz="900" dirty="0">
                <a:solidFill>
                  <a:srgbClr val="323537"/>
                </a:solidFill>
                <a:latin typeface="Montserrat"/>
                <a:cs typeface="Montserrat"/>
              </a:rPr>
              <a:t>you have</a:t>
            </a:r>
            <a:r>
              <a:rPr sz="900" spc="5" dirty="0">
                <a:solidFill>
                  <a:srgbClr val="323537"/>
                </a:solidFill>
                <a:latin typeface="Montserrat"/>
                <a:cs typeface="Montserrat"/>
              </a:rPr>
              <a:t> </a:t>
            </a:r>
            <a:r>
              <a:rPr sz="900" dirty="0">
                <a:solidFill>
                  <a:srgbClr val="323537"/>
                </a:solidFill>
                <a:latin typeface="Montserrat"/>
                <a:cs typeface="Montserrat"/>
              </a:rPr>
              <a:t>agreed</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amount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Application</a:t>
            </a:r>
            <a:r>
              <a:rPr sz="900" spc="-5" dirty="0">
                <a:solidFill>
                  <a:srgbClr val="323537"/>
                </a:solidFill>
                <a:latin typeface="Montserrat"/>
                <a:cs typeface="Montserrat"/>
              </a:rPr>
              <a:t> </a:t>
            </a:r>
            <a:r>
              <a:rPr sz="900" dirty="0">
                <a:solidFill>
                  <a:srgbClr val="323537"/>
                </a:solidFill>
                <a:latin typeface="Montserrat"/>
                <a:cs typeface="Montserrat"/>
              </a:rPr>
              <a:t>Form.</a:t>
            </a:r>
            <a:r>
              <a:rPr sz="900" spc="-10" dirty="0">
                <a:solidFill>
                  <a:srgbClr val="323537"/>
                </a:solidFill>
                <a:latin typeface="Montserrat"/>
                <a:cs typeface="Montserrat"/>
              </a:rPr>
              <a:t> </a:t>
            </a:r>
            <a:r>
              <a:rPr sz="900" dirty="0">
                <a:solidFill>
                  <a:srgbClr val="323537"/>
                </a:solidFill>
                <a:latin typeface="Montserrat"/>
                <a:cs typeface="Montserrat"/>
              </a:rPr>
              <a:t>See</a:t>
            </a:r>
            <a:r>
              <a:rPr sz="900" spc="-5" dirty="0">
                <a:solidFill>
                  <a:srgbClr val="323537"/>
                </a:solidFill>
                <a:latin typeface="Montserrat"/>
                <a:cs typeface="Montserrat"/>
              </a:rPr>
              <a:t> </a:t>
            </a:r>
            <a:r>
              <a:rPr sz="900" dirty="0">
                <a:solidFill>
                  <a:srgbClr val="323537"/>
                </a:solidFill>
                <a:latin typeface="Montserrat"/>
                <a:cs typeface="Montserrat"/>
              </a:rPr>
              <a:t>clause</a:t>
            </a:r>
            <a:r>
              <a:rPr sz="900" spc="-10" dirty="0">
                <a:solidFill>
                  <a:srgbClr val="323537"/>
                </a:solidFill>
                <a:latin typeface="Montserrat"/>
                <a:cs typeface="Montserrat"/>
              </a:rPr>
              <a:t> </a:t>
            </a:r>
            <a:r>
              <a:rPr sz="900" spc="-25" dirty="0">
                <a:solidFill>
                  <a:srgbClr val="323537"/>
                </a:solidFill>
                <a:latin typeface="Montserrat"/>
                <a:cs typeface="Montserrat"/>
              </a:rPr>
              <a:t>15.</a:t>
            </a:r>
            <a:endParaRPr sz="900" dirty="0">
              <a:latin typeface="Montserrat"/>
              <a:cs typeface="Montserrat"/>
            </a:endParaRPr>
          </a:p>
          <a:p>
            <a:pPr marL="228600" marR="508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fail</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a:t>
            </a:r>
            <a:r>
              <a:rPr sz="900" spc="500" dirty="0">
                <a:solidFill>
                  <a:srgbClr val="323537"/>
                </a:solidFill>
                <a:latin typeface="Montserrat"/>
                <a:cs typeface="Montserrat"/>
              </a:rPr>
              <a:t> </a:t>
            </a:r>
            <a:r>
              <a:rPr sz="900" dirty="0">
                <a:solidFill>
                  <a:srgbClr val="323537"/>
                </a:solidFill>
                <a:latin typeface="Montserrat"/>
                <a:cs typeface="Montserrat"/>
              </a:rPr>
              <a:t>what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owe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them</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retain</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spc="-10" dirty="0">
                <a:solidFill>
                  <a:srgbClr val="323537"/>
                </a:solidFill>
                <a:latin typeface="Montserrat"/>
                <a:cs typeface="Montserrat"/>
              </a:rPr>
              <a:t>money,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asset</a:t>
            </a:r>
            <a:r>
              <a:rPr sz="900" spc="-5"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providing </a:t>
            </a:r>
            <a:r>
              <a:rPr sz="900" dirty="0">
                <a:solidFill>
                  <a:srgbClr val="323537"/>
                </a:solidFill>
                <a:latin typeface="Montserrat"/>
                <a:cs typeface="Montserrat"/>
              </a:rPr>
              <a:t>you with</a:t>
            </a:r>
            <a:r>
              <a:rPr sz="900" spc="5" dirty="0">
                <a:solidFill>
                  <a:srgbClr val="323537"/>
                </a:solidFill>
                <a:latin typeface="Montserrat"/>
                <a:cs typeface="Montserrat"/>
              </a:rPr>
              <a:t> </a:t>
            </a:r>
            <a:r>
              <a:rPr sz="900" dirty="0">
                <a:solidFill>
                  <a:srgbClr val="323537"/>
                </a:solidFill>
                <a:latin typeface="Montserrat"/>
                <a:cs typeface="Montserrat"/>
              </a:rPr>
              <a:t>notification,</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encash part</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offset</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debt.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circumstances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liable</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loss</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loss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opportunity)</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suffer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result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action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encash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Plan.</a:t>
            </a:r>
            <a:endParaRPr sz="900" dirty="0">
              <a:latin typeface="Montserrat"/>
              <a:cs typeface="Montserrat"/>
            </a:endParaRPr>
          </a:p>
          <a:p>
            <a:pPr marL="228600" marR="6858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Where</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owe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 </a:t>
            </a:r>
            <a:r>
              <a:rPr sz="900" dirty="0">
                <a:solidFill>
                  <a:srgbClr val="323537"/>
                </a:solidFill>
                <a:latin typeface="Montserrat"/>
                <a:cs typeface="Montserrat"/>
              </a:rPr>
              <a:t>money</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apply,</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0" dirty="0">
                <a:solidFill>
                  <a:srgbClr val="323537"/>
                </a:solidFill>
                <a:latin typeface="Montserrat"/>
                <a:cs typeface="Montserrat"/>
              </a:rPr>
              <a:t> </a:t>
            </a:r>
            <a:r>
              <a:rPr sz="900" dirty="0">
                <a:solidFill>
                  <a:srgbClr val="323537"/>
                </a:solidFill>
                <a:latin typeface="Montserrat"/>
                <a:cs typeface="Montserrat"/>
              </a:rPr>
              <a:t>interest</a:t>
            </a:r>
            <a:r>
              <a:rPr sz="900" spc="-15" dirty="0">
                <a:solidFill>
                  <a:srgbClr val="323537"/>
                </a:solidFill>
                <a:latin typeface="Montserrat"/>
                <a:cs typeface="Montserrat"/>
              </a:rPr>
              <a:t> </a:t>
            </a:r>
            <a:r>
              <a:rPr sz="900" dirty="0">
                <a:solidFill>
                  <a:srgbClr val="323537"/>
                </a:solidFill>
                <a:latin typeface="Montserrat"/>
                <a:cs typeface="Montserrat"/>
              </a:rPr>
              <a:t>at</a:t>
            </a:r>
            <a:r>
              <a:rPr sz="900" spc="-15" dirty="0">
                <a:solidFill>
                  <a:srgbClr val="323537"/>
                </a:solidFill>
                <a:latin typeface="Montserrat"/>
                <a:cs typeface="Montserrat"/>
              </a:rPr>
              <a:t> </a:t>
            </a:r>
            <a:r>
              <a:rPr sz="900" spc="-25" dirty="0">
                <a:solidFill>
                  <a:srgbClr val="323537"/>
                </a:solidFill>
                <a:latin typeface="Montserrat"/>
                <a:cs typeface="Montserrat"/>
              </a:rPr>
              <a:t>4% </a:t>
            </a:r>
            <a:r>
              <a:rPr sz="900" dirty="0">
                <a:solidFill>
                  <a:srgbClr val="323537"/>
                </a:solidFill>
                <a:latin typeface="Montserrat"/>
                <a:cs typeface="Montserrat"/>
              </a:rPr>
              <a:t>over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base</a:t>
            </a:r>
            <a:r>
              <a:rPr sz="900" spc="-10" dirty="0">
                <a:solidFill>
                  <a:srgbClr val="323537"/>
                </a:solidFill>
                <a:latin typeface="Montserrat"/>
                <a:cs typeface="Montserrat"/>
              </a:rPr>
              <a:t> </a:t>
            </a:r>
            <a:r>
              <a:rPr sz="900" dirty="0">
                <a:solidFill>
                  <a:srgbClr val="323537"/>
                </a:solidFill>
                <a:latin typeface="Montserrat"/>
                <a:cs typeface="Montserrat"/>
              </a:rPr>
              <a:t>rate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Bank</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England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place</a:t>
            </a:r>
            <a:r>
              <a:rPr sz="900" spc="-10" dirty="0">
                <a:solidFill>
                  <a:srgbClr val="323537"/>
                </a:solidFill>
                <a:latin typeface="Montserrat"/>
                <a:cs typeface="Montserrat"/>
              </a:rPr>
              <a:t> </a:t>
            </a:r>
            <a:r>
              <a:rPr sz="900" spc="-25" dirty="0">
                <a:solidFill>
                  <a:srgbClr val="323537"/>
                </a:solidFill>
                <a:latin typeface="Montserrat"/>
                <a:cs typeface="Montserrat"/>
              </a:rPr>
              <a:t>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time.</a:t>
            </a:r>
            <a:endParaRPr sz="900" dirty="0">
              <a:latin typeface="Montserrat"/>
              <a:cs typeface="Montserrat"/>
            </a:endParaRPr>
          </a:p>
        </p:txBody>
      </p:sp>
      <p:sp>
        <p:nvSpPr>
          <p:cNvPr id="4" name="object 4"/>
          <p:cNvSpPr txBox="1"/>
          <p:nvPr/>
        </p:nvSpPr>
        <p:spPr>
          <a:xfrm>
            <a:off x="347300" y="6891349"/>
            <a:ext cx="107124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15.</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Adviser</a:t>
            </a:r>
            <a:r>
              <a:rPr sz="1100" b="1" spc="-10" dirty="0">
                <a:solidFill>
                  <a:srgbClr val="3E8B73"/>
                </a:solidFill>
                <a:latin typeface="Montserrat SemiBold"/>
                <a:cs typeface="Montserrat SemiBold"/>
              </a:rPr>
              <a:t> </a:t>
            </a:r>
            <a:r>
              <a:rPr sz="1100" b="1" spc="-25" dirty="0">
                <a:solidFill>
                  <a:srgbClr val="3E8B73"/>
                </a:solidFill>
                <a:latin typeface="Montserrat SemiBold"/>
                <a:cs typeface="Montserrat SemiBold"/>
              </a:rPr>
              <a:t>Fee</a:t>
            </a:r>
            <a:endParaRPr sz="1100">
              <a:latin typeface="Montserrat SemiBold"/>
              <a:cs typeface="Montserrat SemiBold"/>
            </a:endParaRPr>
          </a:p>
        </p:txBody>
      </p:sp>
      <p:sp>
        <p:nvSpPr>
          <p:cNvPr id="5" name="object 5"/>
          <p:cNvSpPr txBox="1"/>
          <p:nvPr/>
        </p:nvSpPr>
        <p:spPr>
          <a:xfrm>
            <a:off x="347300" y="7161911"/>
            <a:ext cx="3373120" cy="1887855"/>
          </a:xfrm>
          <a:prstGeom prst="rect">
            <a:avLst/>
          </a:prstGeom>
        </p:spPr>
        <p:txBody>
          <a:bodyPr vert="horz" wrap="square" lIns="0" tIns="12700" rIns="0" bIns="0" rtlCol="0">
            <a:spAutoFit/>
          </a:bodyPr>
          <a:lstStyle/>
          <a:p>
            <a:pPr marL="228600" marR="5080" indent="-216535">
              <a:lnSpc>
                <a:spcPct val="100000"/>
              </a:lnSpc>
              <a:spcBef>
                <a:spcPts val="100"/>
              </a:spcBef>
              <a:buClr>
                <a:srgbClr val="3E8B73"/>
              </a:buClr>
              <a:buFont typeface="Montserrat SemiBold"/>
              <a:buAutoNum type="alphaLcPeriod"/>
              <a:tabLst>
                <a:tab pos="228600" algn="l"/>
              </a:tabLst>
            </a:pP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instruct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pay</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Adviser</a:t>
            </a:r>
            <a:r>
              <a:rPr sz="900" spc="-5" dirty="0">
                <a:solidFill>
                  <a:srgbClr val="323537"/>
                </a:solidFill>
                <a:latin typeface="Montserrat"/>
                <a:cs typeface="Montserrat"/>
              </a:rPr>
              <a:t> </a:t>
            </a:r>
            <a:r>
              <a:rPr sz="900" dirty="0">
                <a:solidFill>
                  <a:srgbClr val="323537"/>
                </a:solidFill>
                <a:latin typeface="Montserrat"/>
                <a:cs typeface="Montserrat"/>
              </a:rPr>
              <a:t>Fee</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Payment</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send </a:t>
            </a:r>
            <a:r>
              <a:rPr sz="900" spc="-20" dirty="0">
                <a:solidFill>
                  <a:srgbClr val="323537"/>
                </a:solidFill>
                <a:latin typeface="Montserrat"/>
                <a:cs typeface="Montserrat"/>
              </a:rPr>
              <a:t>them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part of your</a:t>
            </a:r>
            <a:r>
              <a:rPr sz="900" spc="-5" dirty="0">
                <a:solidFill>
                  <a:srgbClr val="323537"/>
                </a:solidFill>
                <a:latin typeface="Montserrat"/>
                <a:cs typeface="Montserrat"/>
              </a:rPr>
              <a:t> </a:t>
            </a:r>
            <a:r>
              <a:rPr sz="900" dirty="0">
                <a:solidFill>
                  <a:srgbClr val="323537"/>
                </a:solidFill>
                <a:latin typeface="Montserrat"/>
                <a:cs typeface="Montserrat"/>
              </a:rPr>
              <a:t>Application. The</a:t>
            </a:r>
            <a:r>
              <a:rPr sz="900" spc="-5" dirty="0">
                <a:solidFill>
                  <a:srgbClr val="323537"/>
                </a:solidFill>
                <a:latin typeface="Montserrat"/>
                <a:cs typeface="Montserrat"/>
              </a:rPr>
              <a:t> </a:t>
            </a:r>
            <a:r>
              <a:rPr sz="900" dirty="0">
                <a:solidFill>
                  <a:srgbClr val="323537"/>
                </a:solidFill>
                <a:latin typeface="Montserrat"/>
                <a:cs typeface="Montserrat"/>
              </a:rPr>
              <a:t>amount of the</a:t>
            </a:r>
            <a:r>
              <a:rPr sz="900" spc="-5" dirty="0">
                <a:solidFill>
                  <a:srgbClr val="323537"/>
                </a:solidFill>
                <a:latin typeface="Montserrat"/>
                <a:cs typeface="Montserrat"/>
              </a:rPr>
              <a:t> </a:t>
            </a:r>
            <a:r>
              <a:rPr sz="900" spc="-10" dirty="0">
                <a:solidFill>
                  <a:srgbClr val="323537"/>
                </a:solidFill>
                <a:latin typeface="Montserrat"/>
                <a:cs typeface="Montserrat"/>
              </a:rPr>
              <a:t>Adviser </a:t>
            </a:r>
            <a:r>
              <a:rPr sz="900" dirty="0">
                <a:solidFill>
                  <a:srgbClr val="323537"/>
                </a:solidFill>
                <a:latin typeface="Montserrat"/>
                <a:cs typeface="Montserrat"/>
              </a:rPr>
              <a:t>Fee</a:t>
            </a:r>
            <a:r>
              <a:rPr sz="900" spc="-10" dirty="0">
                <a:solidFill>
                  <a:srgbClr val="323537"/>
                </a:solidFill>
                <a:latin typeface="Montserrat"/>
                <a:cs typeface="Montserrat"/>
              </a:rPr>
              <a:t> </a:t>
            </a:r>
            <a:r>
              <a:rPr sz="900" dirty="0">
                <a:solidFill>
                  <a:srgbClr val="323537"/>
                </a:solidFill>
                <a:latin typeface="Montserrat"/>
                <a:cs typeface="Montserrat"/>
              </a:rPr>
              <a:t>must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included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Adviser </a:t>
            </a:r>
            <a:r>
              <a:rPr sz="900" dirty="0">
                <a:solidFill>
                  <a:srgbClr val="323537"/>
                </a:solidFill>
                <a:latin typeface="Montserrat"/>
                <a:cs typeface="Montserrat"/>
              </a:rPr>
              <a:t>Fee</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instruct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treated</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part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current</a:t>
            </a:r>
            <a:r>
              <a:rPr sz="900" spc="-15" dirty="0">
                <a:solidFill>
                  <a:srgbClr val="323537"/>
                </a:solidFill>
                <a:latin typeface="Montserrat"/>
                <a:cs typeface="Montserrat"/>
              </a:rPr>
              <a:t> </a:t>
            </a:r>
            <a:r>
              <a:rPr sz="900" dirty="0">
                <a:solidFill>
                  <a:srgbClr val="323537"/>
                </a:solidFill>
                <a:latin typeface="Montserrat"/>
                <a:cs typeface="Montserrat"/>
              </a:rPr>
              <a:t>tax</a:t>
            </a:r>
            <a:r>
              <a:rPr sz="900" spc="-10" dirty="0">
                <a:solidFill>
                  <a:srgbClr val="323537"/>
                </a:solidFill>
                <a:latin typeface="Montserrat"/>
                <a:cs typeface="Montserrat"/>
              </a:rPr>
              <a:t> year’s </a:t>
            </a:r>
            <a:r>
              <a:rPr sz="900" dirty="0">
                <a:solidFill>
                  <a:srgbClr val="323537"/>
                </a:solidFill>
                <a:latin typeface="Montserrat"/>
                <a:cs typeface="Montserrat"/>
              </a:rPr>
              <a:t>ISA</a:t>
            </a:r>
            <a:r>
              <a:rPr sz="900" spc="-15" dirty="0">
                <a:solidFill>
                  <a:srgbClr val="323537"/>
                </a:solidFill>
                <a:latin typeface="Montserrat"/>
                <a:cs typeface="Montserrat"/>
              </a:rPr>
              <a:t> </a:t>
            </a:r>
            <a:r>
              <a:rPr sz="900" spc="-10" dirty="0">
                <a:solidFill>
                  <a:srgbClr val="323537"/>
                </a:solidFill>
                <a:latin typeface="Montserrat"/>
                <a:cs typeface="Montserrat"/>
              </a:rPr>
              <a:t>Allowance.</a:t>
            </a:r>
            <a:endParaRPr sz="900">
              <a:latin typeface="Montserrat"/>
              <a:cs typeface="Montserrat"/>
            </a:endParaRPr>
          </a:p>
          <a:p>
            <a:pPr marL="228600" marR="86995"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Adviser Fee will be</a:t>
            </a:r>
            <a:r>
              <a:rPr sz="900" spc="-5" dirty="0">
                <a:solidFill>
                  <a:srgbClr val="323537"/>
                </a:solidFill>
                <a:latin typeface="Montserrat"/>
                <a:cs typeface="Montserrat"/>
              </a:rPr>
              <a:t> </a:t>
            </a:r>
            <a:r>
              <a:rPr sz="900" dirty="0">
                <a:solidFill>
                  <a:srgbClr val="323537"/>
                </a:solidFill>
                <a:latin typeface="Montserrat"/>
                <a:cs typeface="Montserrat"/>
              </a:rPr>
              <a:t>deducted from your </a:t>
            </a:r>
            <a:r>
              <a:rPr sz="900" spc="-10" dirty="0">
                <a:solidFill>
                  <a:srgbClr val="323537"/>
                </a:solidFill>
                <a:latin typeface="Montserrat"/>
                <a:cs typeface="Montserrat"/>
              </a:rPr>
              <a:t>Payment </a:t>
            </a:r>
            <a:r>
              <a:rPr sz="900" dirty="0">
                <a:solidFill>
                  <a:srgbClr val="323537"/>
                </a:solidFill>
                <a:latin typeface="Montserrat"/>
                <a:cs typeface="Montserrat"/>
              </a:rPr>
              <a:t>once</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has</a:t>
            </a:r>
            <a:r>
              <a:rPr sz="900" spc="-5" dirty="0">
                <a:solidFill>
                  <a:srgbClr val="323537"/>
                </a:solidFill>
                <a:latin typeface="Montserrat"/>
                <a:cs typeface="Montserrat"/>
              </a:rPr>
              <a:t> </a:t>
            </a:r>
            <a:r>
              <a:rPr sz="900" dirty="0">
                <a:solidFill>
                  <a:srgbClr val="323537"/>
                </a:solidFill>
                <a:latin typeface="Montserrat"/>
                <a:cs typeface="Montserrat"/>
              </a:rPr>
              <a:t>been</a:t>
            </a:r>
            <a:r>
              <a:rPr sz="900" spc="-5" dirty="0">
                <a:solidFill>
                  <a:srgbClr val="323537"/>
                </a:solidFill>
                <a:latin typeface="Montserrat"/>
                <a:cs typeface="Montserrat"/>
              </a:rPr>
              <a:t> </a:t>
            </a:r>
            <a:r>
              <a:rPr sz="900" spc="-10" dirty="0">
                <a:solidFill>
                  <a:srgbClr val="323537"/>
                </a:solidFill>
                <a:latin typeface="Montserrat"/>
                <a:cs typeface="Montserrat"/>
              </a:rPr>
              <a:t>processed.</a:t>
            </a:r>
            <a:endParaRPr sz="900">
              <a:latin typeface="Montserrat"/>
              <a:cs typeface="Montserrat"/>
            </a:endParaRPr>
          </a:p>
          <a:p>
            <a:pPr marL="228600" marR="167005" indent="-216535" algn="just">
              <a:lnSpc>
                <a:spcPct val="100000"/>
              </a:lnSpc>
              <a:spcBef>
                <a:spcPts val="850"/>
              </a:spcBef>
              <a:buClr>
                <a:srgbClr val="3E8B73"/>
              </a:buClr>
              <a:buFont typeface="Montserrat SemiBold"/>
              <a:buAutoNum type="alphaLcPeriod"/>
              <a:tabLst>
                <a:tab pos="228600" algn="l"/>
              </a:tabLst>
            </a:pP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dirty="0">
                <a:solidFill>
                  <a:srgbClr val="323537"/>
                </a:solidFill>
                <a:latin typeface="Montserrat"/>
                <a:cs typeface="Montserrat"/>
              </a:rPr>
              <a:t>inform</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any change of financial adviser to enable them </a:t>
            </a:r>
            <a:r>
              <a:rPr sz="900" spc="-25" dirty="0">
                <a:solidFill>
                  <a:srgbClr val="323537"/>
                </a:solidFill>
                <a:latin typeface="Montserrat"/>
                <a:cs typeface="Montserrat"/>
              </a:rPr>
              <a:t>to </a:t>
            </a:r>
            <a:r>
              <a:rPr sz="900" dirty="0">
                <a:solidFill>
                  <a:srgbClr val="323537"/>
                </a:solidFill>
                <a:latin typeface="Montserrat"/>
                <a:cs typeface="Montserrat"/>
              </a:rPr>
              <a:t>keep</a:t>
            </a:r>
            <a:r>
              <a:rPr sz="900" spc="-20" dirty="0">
                <a:solidFill>
                  <a:srgbClr val="323537"/>
                </a:solidFill>
                <a:latin typeface="Montserrat"/>
                <a:cs typeface="Montserrat"/>
              </a:rPr>
              <a:t> </a:t>
            </a:r>
            <a:r>
              <a:rPr sz="900" dirty="0">
                <a:solidFill>
                  <a:srgbClr val="323537"/>
                </a:solidFill>
                <a:latin typeface="Montserrat"/>
                <a:cs typeface="Montserrat"/>
              </a:rPr>
              <a:t>their</a:t>
            </a:r>
            <a:r>
              <a:rPr sz="900" spc="-20" dirty="0">
                <a:solidFill>
                  <a:srgbClr val="323537"/>
                </a:solidFill>
                <a:latin typeface="Montserrat"/>
                <a:cs typeface="Montserrat"/>
              </a:rPr>
              <a:t> </a:t>
            </a:r>
            <a:r>
              <a:rPr sz="900" dirty="0">
                <a:solidFill>
                  <a:srgbClr val="323537"/>
                </a:solidFill>
                <a:latin typeface="Montserrat"/>
                <a:cs typeface="Montserrat"/>
              </a:rPr>
              <a:t>records</a:t>
            </a:r>
            <a:r>
              <a:rPr sz="900" spc="-20" dirty="0">
                <a:solidFill>
                  <a:srgbClr val="323537"/>
                </a:solidFill>
                <a:latin typeface="Montserrat"/>
                <a:cs typeface="Montserrat"/>
              </a:rPr>
              <a:t> </a:t>
            </a:r>
            <a:r>
              <a:rPr sz="900" dirty="0">
                <a:solidFill>
                  <a:srgbClr val="323537"/>
                </a:solidFill>
                <a:latin typeface="Montserrat"/>
                <a:cs typeface="Montserrat"/>
              </a:rPr>
              <a:t>up</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10" dirty="0">
                <a:solidFill>
                  <a:srgbClr val="323537"/>
                </a:solidFill>
                <a:latin typeface="Montserrat"/>
                <a:cs typeface="Montserrat"/>
              </a:rPr>
              <a:t>date.</a:t>
            </a:r>
            <a:endParaRPr sz="900">
              <a:latin typeface="Montserrat"/>
              <a:cs typeface="Montserrat"/>
            </a:endParaRPr>
          </a:p>
        </p:txBody>
      </p:sp>
      <p:sp>
        <p:nvSpPr>
          <p:cNvPr id="6" name="object 6"/>
          <p:cNvSpPr txBox="1"/>
          <p:nvPr/>
        </p:nvSpPr>
        <p:spPr>
          <a:xfrm>
            <a:off x="3839300" y="342830"/>
            <a:ext cx="3336290" cy="360680"/>
          </a:xfrm>
          <a:prstGeom prst="rect">
            <a:avLst/>
          </a:prstGeom>
        </p:spPr>
        <p:txBody>
          <a:bodyPr vert="horz" wrap="square" lIns="0" tIns="12700" rIns="0" bIns="0" rtlCol="0">
            <a:spAutoFit/>
          </a:bodyPr>
          <a:lstStyle/>
          <a:p>
            <a:pPr marL="228600" marR="5080" indent="-216535">
              <a:lnSpc>
                <a:spcPct val="100000"/>
              </a:lnSpc>
              <a:spcBef>
                <a:spcPts val="100"/>
              </a:spcBef>
            </a:pPr>
            <a:r>
              <a:rPr sz="1100" b="1" dirty="0">
                <a:solidFill>
                  <a:srgbClr val="3E8B73"/>
                </a:solidFill>
                <a:latin typeface="Montserrat SemiBold"/>
                <a:cs typeface="Montserrat SemiBold"/>
              </a:rPr>
              <a:t>16.</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Extraordinary</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Circumstances,</a:t>
            </a:r>
            <a:r>
              <a:rPr sz="1100" b="1" spc="-20" dirty="0">
                <a:solidFill>
                  <a:srgbClr val="3E8B73"/>
                </a:solidFill>
                <a:latin typeface="Montserrat SemiBold"/>
                <a:cs typeface="Montserrat SemiBold"/>
              </a:rPr>
              <a:t> </a:t>
            </a:r>
            <a:r>
              <a:rPr sz="1100" b="1" spc="-10" dirty="0">
                <a:solidFill>
                  <a:srgbClr val="3E8B73"/>
                </a:solidFill>
                <a:latin typeface="Montserrat SemiBold"/>
                <a:cs typeface="Montserrat SemiBold"/>
              </a:rPr>
              <a:t>Adjustments </a:t>
            </a:r>
            <a:r>
              <a:rPr sz="1100" b="1" dirty="0">
                <a:solidFill>
                  <a:srgbClr val="3E8B73"/>
                </a:solidFill>
                <a:latin typeface="Montserrat SemiBold"/>
                <a:cs typeface="Montserrat SemiBold"/>
              </a:rPr>
              <a:t>and</a:t>
            </a:r>
            <a:r>
              <a:rPr sz="1100" b="1" spc="5" dirty="0">
                <a:solidFill>
                  <a:srgbClr val="3E8B73"/>
                </a:solidFill>
                <a:latin typeface="Montserrat SemiBold"/>
                <a:cs typeface="Montserrat SemiBold"/>
              </a:rPr>
              <a:t> </a:t>
            </a:r>
            <a:r>
              <a:rPr sz="1100" b="1" spc="-10" dirty="0">
                <a:solidFill>
                  <a:srgbClr val="3E8B73"/>
                </a:solidFill>
                <a:latin typeface="Montserrat SemiBold"/>
                <a:cs typeface="Montserrat SemiBold"/>
              </a:rPr>
              <a:t>Disruption</a:t>
            </a:r>
            <a:endParaRPr sz="1100">
              <a:latin typeface="Montserrat SemiBold"/>
              <a:cs typeface="Montserrat SemiBold"/>
            </a:endParaRPr>
          </a:p>
        </p:txBody>
      </p:sp>
      <p:sp>
        <p:nvSpPr>
          <p:cNvPr id="7" name="object 7"/>
          <p:cNvSpPr txBox="1"/>
          <p:nvPr/>
        </p:nvSpPr>
        <p:spPr>
          <a:xfrm>
            <a:off x="3839300" y="781031"/>
            <a:ext cx="3361690" cy="3042920"/>
          </a:xfrm>
          <a:prstGeom prst="rect">
            <a:avLst/>
          </a:prstGeom>
        </p:spPr>
        <p:txBody>
          <a:bodyPr vert="horz" wrap="square" lIns="0" tIns="12700" rIns="0" bIns="0" rtlCol="0">
            <a:spAutoFit/>
          </a:bodyPr>
          <a:lstStyle/>
          <a:p>
            <a:pPr marL="228600" marR="23495" indent="-216535">
              <a:lnSpc>
                <a:spcPct val="100000"/>
              </a:lnSpc>
              <a:spcBef>
                <a:spcPts val="100"/>
              </a:spcBef>
            </a:pPr>
            <a:r>
              <a:rPr sz="900" b="1" dirty="0">
                <a:solidFill>
                  <a:srgbClr val="3E8B73"/>
                </a:solidFill>
                <a:latin typeface="Montserrat SemiBold"/>
                <a:cs typeface="Montserrat SemiBold"/>
              </a:rPr>
              <a:t>a.</a:t>
            </a:r>
            <a:r>
              <a:rPr sz="900" b="1" spc="195" dirty="0">
                <a:solidFill>
                  <a:srgbClr val="3E8B73"/>
                </a:solidFill>
                <a:latin typeface="Montserrat SemiBold"/>
                <a:cs typeface="Montserrat SemiBold"/>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will perform</a:t>
            </a:r>
            <a:r>
              <a:rPr sz="900" spc="-5" dirty="0">
                <a:solidFill>
                  <a:srgbClr val="323537"/>
                </a:solidFill>
                <a:latin typeface="Montserrat"/>
                <a:cs typeface="Montserrat"/>
              </a:rPr>
              <a:t> </a:t>
            </a:r>
            <a:r>
              <a:rPr sz="900" dirty="0">
                <a:solidFill>
                  <a:srgbClr val="323537"/>
                </a:solidFill>
                <a:latin typeface="Montserrat"/>
                <a:cs typeface="Montserrat"/>
              </a:rPr>
              <a:t>their obligations</a:t>
            </a:r>
            <a:r>
              <a:rPr sz="900" spc="-5" dirty="0">
                <a:solidFill>
                  <a:srgbClr val="323537"/>
                </a:solidFill>
                <a:latin typeface="Montserrat"/>
                <a:cs typeface="Montserrat"/>
              </a:rPr>
              <a:t> </a:t>
            </a:r>
            <a:r>
              <a:rPr sz="900" dirty="0">
                <a:solidFill>
                  <a:srgbClr val="323537"/>
                </a:solidFill>
                <a:latin typeface="Montserrat"/>
                <a:cs typeface="Montserrat"/>
              </a:rPr>
              <a:t>set out </a:t>
            </a:r>
            <a:r>
              <a:rPr sz="900" spc="-25" dirty="0">
                <a:solidFill>
                  <a:srgbClr val="323537"/>
                </a:solidFill>
                <a:latin typeface="Montserrat"/>
                <a:cs typeface="Montserrat"/>
              </a:rPr>
              <a:t>in</a:t>
            </a:r>
            <a:r>
              <a:rPr sz="900" spc="500"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unless</a:t>
            </a:r>
            <a:r>
              <a:rPr sz="900" spc="-15" dirty="0">
                <a:solidFill>
                  <a:srgbClr val="323537"/>
                </a:solidFill>
                <a:latin typeface="Montserrat"/>
                <a:cs typeface="Montserrat"/>
              </a:rPr>
              <a:t> </a:t>
            </a:r>
            <a:r>
              <a:rPr sz="900" dirty="0">
                <a:solidFill>
                  <a:srgbClr val="323537"/>
                </a:solidFill>
                <a:latin typeface="Montserrat"/>
                <a:cs typeface="Montserrat"/>
              </a:rPr>
              <a:t>events</a:t>
            </a:r>
            <a:r>
              <a:rPr sz="900" spc="-15" dirty="0">
                <a:solidFill>
                  <a:srgbClr val="323537"/>
                </a:solidFill>
                <a:latin typeface="Montserrat"/>
                <a:cs typeface="Montserrat"/>
              </a:rPr>
              <a:t> </a:t>
            </a:r>
            <a:r>
              <a:rPr sz="900" spc="-10" dirty="0">
                <a:solidFill>
                  <a:srgbClr val="323537"/>
                </a:solidFill>
                <a:latin typeface="Montserrat"/>
                <a:cs typeface="Montserrat"/>
              </a:rPr>
              <a:t>outside </a:t>
            </a:r>
            <a:r>
              <a:rPr sz="900" dirty="0">
                <a:solidFill>
                  <a:srgbClr val="323537"/>
                </a:solidFill>
                <a:latin typeface="Montserrat"/>
                <a:cs typeface="Montserrat"/>
              </a:rPr>
              <a:t>their</a:t>
            </a:r>
            <a:r>
              <a:rPr sz="900" spc="-30" dirty="0">
                <a:solidFill>
                  <a:srgbClr val="323537"/>
                </a:solidFill>
                <a:latin typeface="Montserrat"/>
                <a:cs typeface="Montserrat"/>
              </a:rPr>
              <a:t> </a:t>
            </a:r>
            <a:r>
              <a:rPr sz="900" dirty="0">
                <a:solidFill>
                  <a:srgbClr val="323537"/>
                </a:solidFill>
                <a:latin typeface="Montserrat"/>
                <a:cs typeface="Montserrat"/>
              </a:rPr>
              <a:t>reasonable</a:t>
            </a:r>
            <a:r>
              <a:rPr sz="900" spc="-25" dirty="0">
                <a:solidFill>
                  <a:srgbClr val="323537"/>
                </a:solidFill>
                <a:latin typeface="Montserrat"/>
                <a:cs typeface="Montserrat"/>
              </a:rPr>
              <a:t> </a:t>
            </a:r>
            <a:r>
              <a:rPr sz="900" dirty="0">
                <a:solidFill>
                  <a:srgbClr val="323537"/>
                </a:solidFill>
                <a:latin typeface="Montserrat"/>
                <a:cs typeface="Montserrat"/>
              </a:rPr>
              <a:t>control</a:t>
            </a:r>
            <a:r>
              <a:rPr sz="900" spc="-25" dirty="0">
                <a:solidFill>
                  <a:srgbClr val="323537"/>
                </a:solidFill>
                <a:latin typeface="Montserrat"/>
                <a:cs typeface="Montserrat"/>
              </a:rPr>
              <a:t> </a:t>
            </a:r>
            <a:r>
              <a:rPr sz="900" dirty="0">
                <a:solidFill>
                  <a:srgbClr val="323537"/>
                </a:solidFill>
                <a:latin typeface="Montserrat"/>
                <a:cs typeface="Montserrat"/>
              </a:rPr>
              <a:t>prevent</a:t>
            </a:r>
            <a:r>
              <a:rPr sz="900" spc="-25" dirty="0">
                <a:solidFill>
                  <a:srgbClr val="323537"/>
                </a:solidFill>
                <a:latin typeface="Montserrat"/>
                <a:cs typeface="Montserrat"/>
              </a:rPr>
              <a:t> </a:t>
            </a:r>
            <a:r>
              <a:rPr sz="900" dirty="0">
                <a:solidFill>
                  <a:srgbClr val="323537"/>
                </a:solidFill>
                <a:latin typeface="Montserrat"/>
                <a:cs typeface="Montserrat"/>
              </a:rPr>
              <a:t>or</a:t>
            </a:r>
            <a:r>
              <a:rPr sz="900" spc="-25" dirty="0">
                <a:solidFill>
                  <a:srgbClr val="323537"/>
                </a:solidFill>
                <a:latin typeface="Montserrat"/>
                <a:cs typeface="Montserrat"/>
              </a:rPr>
              <a:t> </a:t>
            </a:r>
            <a:r>
              <a:rPr sz="900" dirty="0">
                <a:solidFill>
                  <a:srgbClr val="323537"/>
                </a:solidFill>
                <a:latin typeface="Montserrat"/>
                <a:cs typeface="Montserrat"/>
              </a:rPr>
              <a:t>restrict</a:t>
            </a:r>
            <a:r>
              <a:rPr sz="900" spc="-25" dirty="0">
                <a:solidFill>
                  <a:srgbClr val="323537"/>
                </a:solidFill>
                <a:latin typeface="Montserrat"/>
                <a:cs typeface="Montserrat"/>
              </a:rPr>
              <a:t> </a:t>
            </a:r>
            <a:r>
              <a:rPr sz="900" dirty="0">
                <a:solidFill>
                  <a:srgbClr val="323537"/>
                </a:solidFill>
                <a:latin typeface="Montserrat"/>
                <a:cs typeface="Montserrat"/>
              </a:rPr>
              <a:t>them</a:t>
            </a:r>
            <a:r>
              <a:rPr sz="900" spc="-25" dirty="0">
                <a:solidFill>
                  <a:srgbClr val="323537"/>
                </a:solidFill>
                <a:latin typeface="Montserrat"/>
                <a:cs typeface="Montserrat"/>
              </a:rPr>
              <a:t> </a:t>
            </a:r>
            <a:r>
              <a:rPr sz="900" spc="-20" dirty="0">
                <a:solidFill>
                  <a:srgbClr val="323537"/>
                </a:solidFill>
                <a:latin typeface="Montserrat"/>
                <a:cs typeface="Montserrat"/>
              </a:rPr>
              <a:t>from </a:t>
            </a:r>
            <a:r>
              <a:rPr sz="900" dirty="0">
                <a:solidFill>
                  <a:srgbClr val="323537"/>
                </a:solidFill>
                <a:latin typeface="Montserrat"/>
                <a:cs typeface="Montserrat"/>
              </a:rPr>
              <a:t>doing</a:t>
            </a:r>
            <a:r>
              <a:rPr sz="900" spc="-15" dirty="0">
                <a:solidFill>
                  <a:srgbClr val="323537"/>
                </a:solidFill>
                <a:latin typeface="Montserrat"/>
                <a:cs typeface="Montserrat"/>
              </a:rPr>
              <a:t> </a:t>
            </a:r>
            <a:r>
              <a:rPr sz="900" dirty="0">
                <a:solidFill>
                  <a:srgbClr val="323537"/>
                </a:solidFill>
                <a:latin typeface="Montserrat"/>
                <a:cs typeface="Montserrat"/>
              </a:rPr>
              <a:t>so,</a:t>
            </a:r>
            <a:r>
              <a:rPr sz="900" spc="-10" dirty="0">
                <a:solidFill>
                  <a:srgbClr val="323537"/>
                </a:solidFill>
                <a:latin typeface="Montserrat"/>
                <a:cs typeface="Montserrat"/>
              </a:rPr>
              <a:t> </a:t>
            </a:r>
            <a:r>
              <a:rPr sz="900" dirty="0">
                <a:solidFill>
                  <a:srgbClr val="323537"/>
                </a:solidFill>
                <a:latin typeface="Montserrat"/>
                <a:cs typeface="Montserrat"/>
              </a:rPr>
              <a:t>some</a:t>
            </a:r>
            <a:r>
              <a:rPr sz="900" spc="-15" dirty="0">
                <a:solidFill>
                  <a:srgbClr val="323537"/>
                </a:solidFill>
                <a:latin typeface="Montserrat"/>
                <a:cs typeface="Montserrat"/>
              </a:rPr>
              <a:t> </a:t>
            </a:r>
            <a:r>
              <a:rPr sz="900" dirty="0">
                <a:solidFill>
                  <a:srgbClr val="323537"/>
                </a:solidFill>
                <a:latin typeface="Montserrat"/>
                <a:cs typeface="Montserrat"/>
              </a:rPr>
              <a:t>examples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5" dirty="0">
                <a:solidFill>
                  <a:srgbClr val="323537"/>
                </a:solidFill>
                <a:latin typeface="Montserrat"/>
                <a:cs typeface="Montserrat"/>
              </a:rPr>
              <a:t> </a:t>
            </a:r>
            <a:r>
              <a:rPr sz="900" dirty="0">
                <a:solidFill>
                  <a:srgbClr val="323537"/>
                </a:solidFill>
                <a:latin typeface="Montserrat"/>
                <a:cs typeface="Montserrat"/>
              </a:rPr>
              <a:t>below.</a:t>
            </a:r>
            <a:r>
              <a:rPr sz="900" spc="-10" dirty="0">
                <a:solidFill>
                  <a:srgbClr val="323537"/>
                </a:solidFill>
                <a:latin typeface="Montserrat"/>
                <a:cs typeface="Montserrat"/>
              </a:rPr>
              <a:t> </a:t>
            </a:r>
            <a:r>
              <a:rPr sz="900" spc="-25" dirty="0">
                <a:solidFill>
                  <a:srgbClr val="323537"/>
                </a:solidFill>
                <a:latin typeface="Montserrat"/>
                <a:cs typeface="Montserrat"/>
              </a:rPr>
              <a:t>If </a:t>
            </a:r>
            <a:r>
              <a:rPr sz="900" dirty="0">
                <a:solidFill>
                  <a:srgbClr val="323537"/>
                </a:solidFill>
                <a:latin typeface="Montserrat"/>
                <a:cs typeface="Montserrat"/>
              </a:rPr>
              <a:t>such</a:t>
            </a:r>
            <a:r>
              <a:rPr sz="900" spc="-20"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event</a:t>
            </a:r>
            <a:r>
              <a:rPr sz="900" spc="-15" dirty="0">
                <a:solidFill>
                  <a:srgbClr val="323537"/>
                </a:solidFill>
                <a:latin typeface="Montserrat"/>
                <a:cs typeface="Montserrat"/>
              </a:rPr>
              <a:t> </a:t>
            </a:r>
            <a:r>
              <a:rPr sz="900" dirty="0">
                <a:solidFill>
                  <a:srgbClr val="323537"/>
                </a:solidFill>
                <a:latin typeface="Montserrat"/>
                <a:cs typeface="Montserrat"/>
              </a:rPr>
              <a:t>occurs,</a:t>
            </a:r>
            <a:r>
              <a:rPr sz="900" spc="-15" dirty="0">
                <a:solidFill>
                  <a:srgbClr val="323537"/>
                </a:solidFill>
                <a:latin typeface="Montserrat"/>
                <a:cs typeface="Montserrat"/>
              </a:rPr>
              <a:t> </a:t>
            </a:r>
            <a:r>
              <a:rPr sz="900" dirty="0">
                <a:solidFill>
                  <a:srgbClr val="323537"/>
                </a:solidFill>
                <a:latin typeface="Montserrat"/>
                <a:cs typeface="Montserrat"/>
              </a:rPr>
              <a:t>one</a:t>
            </a:r>
            <a:r>
              <a:rPr sz="900" spc="-15" dirty="0">
                <a:solidFill>
                  <a:srgbClr val="323537"/>
                </a:solidFill>
                <a:latin typeface="Montserrat"/>
                <a:cs typeface="Montserrat"/>
              </a:rPr>
              <a:t> </a:t>
            </a:r>
            <a:r>
              <a:rPr sz="900" dirty="0">
                <a:solidFill>
                  <a:srgbClr val="323537"/>
                </a:solidFill>
                <a:latin typeface="Montserrat"/>
                <a:cs typeface="Montserrat"/>
              </a:rPr>
              <a:t>consequence</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spc="-20" dirty="0">
                <a:solidFill>
                  <a:srgbClr val="323537"/>
                </a:solidFill>
                <a:latin typeface="Montserrat"/>
                <a:cs typeface="Montserrat"/>
              </a:rPr>
              <a:t>that </a:t>
            </a:r>
            <a:r>
              <a:rPr sz="900" dirty="0">
                <a:solidFill>
                  <a:srgbClr val="323537"/>
                </a:solidFill>
                <a:latin typeface="Montserrat"/>
                <a:cs typeface="Montserrat"/>
              </a:rPr>
              <a:t>monies</a:t>
            </a:r>
            <a:r>
              <a:rPr sz="900" spc="-15"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reduced</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delayed.</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spc="-25" dirty="0">
                <a:solidFill>
                  <a:srgbClr val="323537"/>
                </a:solidFill>
                <a:latin typeface="Montserrat"/>
                <a:cs typeface="Montserrat"/>
              </a:rPr>
              <a:t>an</a:t>
            </a:r>
            <a:endParaRPr sz="900">
              <a:latin typeface="Montserrat"/>
              <a:cs typeface="Montserrat"/>
            </a:endParaRPr>
          </a:p>
          <a:p>
            <a:pPr marL="228600" marR="5080">
              <a:lnSpc>
                <a:spcPct val="100000"/>
              </a:lnSpc>
            </a:pPr>
            <a:r>
              <a:rPr sz="900" dirty="0">
                <a:solidFill>
                  <a:srgbClr val="323537"/>
                </a:solidFill>
                <a:latin typeface="Montserrat"/>
                <a:cs typeface="Montserrat"/>
              </a:rPr>
              <a:t>event</a:t>
            </a:r>
            <a:r>
              <a:rPr sz="900" spc="-20" dirty="0">
                <a:solidFill>
                  <a:srgbClr val="323537"/>
                </a:solidFill>
                <a:latin typeface="Montserrat"/>
                <a:cs typeface="Montserrat"/>
              </a:rPr>
              <a:t> </a:t>
            </a:r>
            <a:r>
              <a:rPr sz="900" dirty="0">
                <a:solidFill>
                  <a:srgbClr val="323537"/>
                </a:solidFill>
                <a:latin typeface="Montserrat"/>
                <a:cs typeface="Montserrat"/>
              </a:rPr>
              <a:t>occurs,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spc="-25" dirty="0">
                <a:solidFill>
                  <a:srgbClr val="323537"/>
                </a:solidFill>
                <a:latin typeface="Montserrat"/>
                <a:cs typeface="Montserrat"/>
              </a:rPr>
              <a:t>use </a:t>
            </a:r>
            <a:r>
              <a:rPr sz="900" dirty="0">
                <a:solidFill>
                  <a:srgbClr val="323537"/>
                </a:solidFill>
                <a:latin typeface="Montserrat"/>
                <a:cs typeface="Montserrat"/>
              </a:rPr>
              <a:t>due</a:t>
            </a:r>
            <a:r>
              <a:rPr sz="900" spc="-20" dirty="0">
                <a:solidFill>
                  <a:srgbClr val="323537"/>
                </a:solidFill>
                <a:latin typeface="Montserrat"/>
                <a:cs typeface="Montserrat"/>
              </a:rPr>
              <a:t> </a:t>
            </a:r>
            <a:r>
              <a:rPr sz="900" dirty="0">
                <a:solidFill>
                  <a:srgbClr val="323537"/>
                </a:solidFill>
                <a:latin typeface="Montserrat"/>
                <a:cs typeface="Montserrat"/>
              </a:rPr>
              <a:t>care</a:t>
            </a:r>
            <a:r>
              <a:rPr sz="900" spc="-15" dirty="0">
                <a:solidFill>
                  <a:srgbClr val="323537"/>
                </a:solidFill>
                <a:latin typeface="Montserrat"/>
                <a:cs typeface="Montserrat"/>
              </a:rPr>
              <a:t> </a:t>
            </a:r>
            <a:r>
              <a:rPr sz="900" dirty="0">
                <a:solidFill>
                  <a:srgbClr val="323537"/>
                </a:solidFill>
                <a:latin typeface="Montserrat"/>
                <a:cs typeface="Montserrat"/>
              </a:rPr>
              <a:t>when</a:t>
            </a:r>
            <a:r>
              <a:rPr sz="900" spc="-15" dirty="0">
                <a:solidFill>
                  <a:srgbClr val="323537"/>
                </a:solidFill>
                <a:latin typeface="Montserrat"/>
                <a:cs typeface="Montserrat"/>
              </a:rPr>
              <a:t> </a:t>
            </a:r>
            <a:r>
              <a:rPr sz="900" dirty="0">
                <a:solidFill>
                  <a:srgbClr val="323537"/>
                </a:solidFill>
                <a:latin typeface="Montserrat"/>
                <a:cs typeface="Montserrat"/>
              </a:rPr>
              <a:t>considering</a:t>
            </a:r>
            <a:r>
              <a:rPr sz="900" spc="-15" dirty="0">
                <a:solidFill>
                  <a:srgbClr val="323537"/>
                </a:solidFill>
                <a:latin typeface="Montserrat"/>
                <a:cs typeface="Montserrat"/>
              </a:rPr>
              <a:t> </a:t>
            </a:r>
            <a:r>
              <a:rPr sz="900" dirty="0">
                <a:solidFill>
                  <a:srgbClr val="323537"/>
                </a:solidFill>
                <a:latin typeface="Montserrat"/>
                <a:cs typeface="Montserrat"/>
              </a:rPr>
              <a:t>how</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respond</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their </a:t>
            </a:r>
            <a:r>
              <a:rPr sz="900" dirty="0">
                <a:solidFill>
                  <a:srgbClr val="323537"/>
                </a:solidFill>
                <a:latin typeface="Montserrat"/>
                <a:cs typeface="Montserrat"/>
              </a:rPr>
              <a:t>response</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fair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proportionate.</a:t>
            </a:r>
            <a:r>
              <a:rPr sz="900" spc="-10" dirty="0">
                <a:solidFill>
                  <a:srgbClr val="323537"/>
                </a:solidFill>
                <a:latin typeface="Montserrat"/>
                <a:cs typeface="Montserrat"/>
              </a:rPr>
              <a:t> </a:t>
            </a:r>
            <a:r>
              <a:rPr sz="900" dirty="0">
                <a:solidFill>
                  <a:srgbClr val="323537"/>
                </a:solidFill>
                <a:latin typeface="Montserrat"/>
                <a:cs typeface="Montserrat"/>
              </a:rPr>
              <a:t>Neither</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nor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10" dirty="0">
                <a:solidFill>
                  <a:srgbClr val="323537"/>
                </a:solidFill>
                <a:latin typeface="Montserrat"/>
                <a:cs typeface="Montserrat"/>
              </a:rPr>
              <a:t>Manager</a:t>
            </a:r>
            <a:r>
              <a:rPr sz="900" spc="50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accept</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liability</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failure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delay</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performance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10" dirty="0">
                <a:solidFill>
                  <a:srgbClr val="323537"/>
                </a:solidFill>
                <a:latin typeface="Montserrat"/>
                <a:cs typeface="Montserrat"/>
              </a:rPr>
              <a:t> </a:t>
            </a:r>
            <a:r>
              <a:rPr sz="900" dirty="0">
                <a:solidFill>
                  <a:srgbClr val="323537"/>
                </a:solidFill>
                <a:latin typeface="Montserrat"/>
                <a:cs typeface="Montserrat"/>
              </a:rPr>
              <a:t>obligations</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described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Brochure</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caused</a:t>
            </a:r>
            <a:r>
              <a:rPr sz="900" spc="-15"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event,</a:t>
            </a:r>
            <a:r>
              <a:rPr sz="900" spc="-10" dirty="0">
                <a:solidFill>
                  <a:srgbClr val="323537"/>
                </a:solidFill>
                <a:latin typeface="Montserrat"/>
                <a:cs typeface="Montserrat"/>
              </a:rPr>
              <a:t> </a:t>
            </a:r>
            <a:r>
              <a:rPr sz="900" dirty="0">
                <a:solidFill>
                  <a:srgbClr val="323537"/>
                </a:solidFill>
                <a:latin typeface="Montserrat"/>
                <a:cs typeface="Montserrat"/>
              </a:rPr>
              <a:t>but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the Plan</a:t>
            </a:r>
            <a:r>
              <a:rPr sz="900" spc="-5" dirty="0">
                <a:solidFill>
                  <a:srgbClr val="323537"/>
                </a:solidFill>
                <a:latin typeface="Montserrat"/>
                <a:cs typeface="Montserrat"/>
              </a:rPr>
              <a:t> </a:t>
            </a:r>
            <a:r>
              <a:rPr sz="900" dirty="0">
                <a:solidFill>
                  <a:srgbClr val="323537"/>
                </a:solidFill>
                <a:latin typeface="Montserrat"/>
                <a:cs typeface="Montserrat"/>
              </a:rPr>
              <a:t>Manager will use</a:t>
            </a:r>
            <a:r>
              <a:rPr sz="900" spc="-5" dirty="0">
                <a:solidFill>
                  <a:srgbClr val="323537"/>
                </a:solidFill>
                <a:latin typeface="Montserrat"/>
                <a:cs typeface="Montserrat"/>
              </a:rPr>
              <a:t> </a:t>
            </a:r>
            <a:r>
              <a:rPr sz="900" dirty="0">
                <a:solidFill>
                  <a:srgbClr val="323537"/>
                </a:solidFill>
                <a:latin typeface="Montserrat"/>
                <a:cs typeface="Montserrat"/>
              </a:rPr>
              <a:t>all reasonable </a:t>
            </a:r>
            <a:r>
              <a:rPr sz="900" spc="-10" dirty="0">
                <a:solidFill>
                  <a:srgbClr val="323537"/>
                </a:solidFill>
                <a:latin typeface="Montserrat"/>
                <a:cs typeface="Montserrat"/>
              </a:rPr>
              <a:t>efforts</a:t>
            </a:r>
            <a:endParaRPr sz="900">
              <a:latin typeface="Montserrat"/>
              <a:cs typeface="Montserrat"/>
            </a:endParaRPr>
          </a:p>
          <a:p>
            <a:pPr marL="228600" marR="50800">
              <a:lnSpc>
                <a:spcPct val="100000"/>
              </a:lnSpc>
            </a:pP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minimise</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adverse</a:t>
            </a:r>
            <a:r>
              <a:rPr sz="900" spc="-10" dirty="0">
                <a:solidFill>
                  <a:srgbClr val="323537"/>
                </a:solidFill>
                <a:latin typeface="Montserrat"/>
                <a:cs typeface="Montserrat"/>
              </a:rPr>
              <a:t> </a:t>
            </a:r>
            <a:r>
              <a:rPr sz="900" dirty="0">
                <a:solidFill>
                  <a:srgbClr val="323537"/>
                </a:solidFill>
                <a:latin typeface="Montserrat"/>
                <a:cs typeface="Montserrat"/>
              </a:rPr>
              <a:t>impact</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far</a:t>
            </a:r>
            <a:r>
              <a:rPr sz="900" spc="-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reasonably</a:t>
            </a:r>
            <a:r>
              <a:rPr sz="900" spc="-10" dirty="0">
                <a:solidFill>
                  <a:srgbClr val="323537"/>
                </a:solidFill>
                <a:latin typeface="Montserrat"/>
                <a:cs typeface="Montserrat"/>
              </a:rPr>
              <a:t> </a:t>
            </a:r>
            <a:r>
              <a:rPr sz="900" dirty="0">
                <a:solidFill>
                  <a:srgbClr val="323537"/>
                </a:solidFill>
                <a:latin typeface="Montserrat"/>
                <a:cs typeface="Montserrat"/>
              </a:rPr>
              <a:t>can,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5" dirty="0">
                <a:solidFill>
                  <a:srgbClr val="323537"/>
                </a:solidFill>
                <a:latin typeface="Montserrat"/>
                <a:cs typeface="Montserrat"/>
              </a:rPr>
              <a:t> </a:t>
            </a:r>
            <a:r>
              <a:rPr sz="900" spc="-10" dirty="0">
                <a:solidFill>
                  <a:srgbClr val="323537"/>
                </a:solidFill>
                <a:latin typeface="Montserrat"/>
                <a:cs typeface="Montserrat"/>
              </a:rPr>
              <a:t>being </a:t>
            </a:r>
            <a:r>
              <a:rPr sz="900" dirty="0">
                <a:solidFill>
                  <a:srgbClr val="323537"/>
                </a:solidFill>
                <a:latin typeface="Montserrat"/>
                <a:cs typeface="Montserrat"/>
              </a:rPr>
              <a:t>disadvantaged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a:t>
            </a:r>
            <a:endParaRPr sz="900">
              <a:latin typeface="Montserrat"/>
              <a:cs typeface="Montserrat"/>
            </a:endParaRPr>
          </a:p>
          <a:p>
            <a:pPr marL="228600" marR="107950">
              <a:lnSpc>
                <a:spcPct val="100000"/>
              </a:lnSpc>
            </a:pP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tell</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soon</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possible.</a:t>
            </a:r>
            <a:r>
              <a:rPr sz="900" spc="-5" dirty="0">
                <a:solidFill>
                  <a:srgbClr val="323537"/>
                </a:solidFill>
                <a:latin typeface="Montserrat"/>
                <a:cs typeface="Montserrat"/>
              </a:rPr>
              <a:t> </a:t>
            </a:r>
            <a:r>
              <a:rPr sz="900" dirty="0">
                <a:solidFill>
                  <a:srgbClr val="323537"/>
                </a:solidFill>
                <a:latin typeface="Montserrat"/>
                <a:cs typeface="Montserrat"/>
              </a:rPr>
              <a:t>How</a:t>
            </a:r>
            <a:r>
              <a:rPr sz="900" spc="-5" dirty="0">
                <a:solidFill>
                  <a:srgbClr val="323537"/>
                </a:solidFill>
                <a:latin typeface="Montserrat"/>
                <a:cs typeface="Montserrat"/>
              </a:rPr>
              <a:t> </a:t>
            </a:r>
            <a:r>
              <a:rPr sz="900" dirty="0">
                <a:solidFill>
                  <a:srgbClr val="323537"/>
                </a:solidFill>
                <a:latin typeface="Montserrat"/>
                <a:cs typeface="Montserrat"/>
              </a:rPr>
              <a:t>quickly</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able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notify</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depend</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severity</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event.</a:t>
            </a:r>
            <a:endParaRPr sz="900">
              <a:latin typeface="Montserrat"/>
              <a:cs typeface="Montserrat"/>
            </a:endParaRPr>
          </a:p>
        </p:txBody>
      </p:sp>
      <p:sp>
        <p:nvSpPr>
          <p:cNvPr id="8" name="object 8"/>
          <p:cNvSpPr/>
          <p:nvPr/>
        </p:nvSpPr>
        <p:spPr>
          <a:xfrm>
            <a:off x="4079999" y="3978018"/>
            <a:ext cx="3120390" cy="5058410"/>
          </a:xfrm>
          <a:custGeom>
            <a:avLst/>
            <a:gdLst/>
            <a:ahLst/>
            <a:cxnLst/>
            <a:rect l="l" t="t" r="r" b="b"/>
            <a:pathLst>
              <a:path w="3120390" h="5058409">
                <a:moveTo>
                  <a:pt x="3011995" y="0"/>
                </a:moveTo>
                <a:lnTo>
                  <a:pt x="108000" y="0"/>
                </a:lnTo>
                <a:lnTo>
                  <a:pt x="65960" y="8486"/>
                </a:lnTo>
                <a:lnTo>
                  <a:pt x="31630" y="31630"/>
                </a:lnTo>
                <a:lnTo>
                  <a:pt x="8486" y="65960"/>
                </a:lnTo>
                <a:lnTo>
                  <a:pt x="0" y="108000"/>
                </a:lnTo>
                <a:lnTo>
                  <a:pt x="0" y="4950002"/>
                </a:lnTo>
                <a:lnTo>
                  <a:pt x="8486" y="4992032"/>
                </a:lnTo>
                <a:lnTo>
                  <a:pt x="31630" y="5026363"/>
                </a:lnTo>
                <a:lnTo>
                  <a:pt x="65960" y="5049513"/>
                </a:lnTo>
                <a:lnTo>
                  <a:pt x="108000" y="5058003"/>
                </a:lnTo>
                <a:lnTo>
                  <a:pt x="3011995" y="5058003"/>
                </a:lnTo>
                <a:lnTo>
                  <a:pt x="3054036" y="5049513"/>
                </a:lnTo>
                <a:lnTo>
                  <a:pt x="3088365" y="5026363"/>
                </a:lnTo>
                <a:lnTo>
                  <a:pt x="3111509" y="4992032"/>
                </a:lnTo>
                <a:lnTo>
                  <a:pt x="3119996" y="4950002"/>
                </a:lnTo>
                <a:lnTo>
                  <a:pt x="3119996" y="108000"/>
                </a:lnTo>
                <a:lnTo>
                  <a:pt x="3111509" y="65960"/>
                </a:lnTo>
                <a:lnTo>
                  <a:pt x="3088365" y="31630"/>
                </a:lnTo>
                <a:lnTo>
                  <a:pt x="3054036" y="8486"/>
                </a:lnTo>
                <a:lnTo>
                  <a:pt x="3011995" y="0"/>
                </a:lnTo>
                <a:close/>
              </a:path>
            </a:pathLst>
          </a:custGeom>
          <a:solidFill>
            <a:srgbClr val="39405A"/>
          </a:solidFill>
        </p:spPr>
        <p:txBody>
          <a:bodyPr wrap="square" lIns="0" tIns="0" rIns="0" bIns="0" rtlCol="0"/>
          <a:lstStyle/>
          <a:p>
            <a:endParaRPr/>
          </a:p>
        </p:txBody>
      </p:sp>
      <p:sp>
        <p:nvSpPr>
          <p:cNvPr id="9" name="object 9"/>
          <p:cNvSpPr txBox="1"/>
          <p:nvPr/>
        </p:nvSpPr>
        <p:spPr>
          <a:xfrm>
            <a:off x="4374499" y="4367663"/>
            <a:ext cx="843280"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FFFFFF"/>
                </a:solidFill>
                <a:latin typeface="Montserrat SemiBold"/>
                <a:cs typeface="Montserrat SemiBold"/>
              </a:rPr>
              <a:t>Examples</a:t>
            </a:r>
            <a:r>
              <a:rPr sz="900" b="1" spc="-55" dirty="0">
                <a:solidFill>
                  <a:srgbClr val="FFFFFF"/>
                </a:solidFill>
                <a:latin typeface="Montserrat SemiBold"/>
                <a:cs typeface="Montserrat SemiBold"/>
              </a:rPr>
              <a:t> </a:t>
            </a:r>
            <a:r>
              <a:rPr sz="900" b="1" spc="-20" dirty="0">
                <a:solidFill>
                  <a:srgbClr val="FFFFFF"/>
                </a:solidFill>
                <a:latin typeface="Montserrat SemiBold"/>
                <a:cs typeface="Montserrat SemiBold"/>
              </a:rPr>
              <a:t>are:</a:t>
            </a:r>
            <a:endParaRPr sz="900">
              <a:latin typeface="Montserrat SemiBold"/>
              <a:cs typeface="Montserrat SemiBold"/>
            </a:endParaRPr>
          </a:p>
        </p:txBody>
      </p:sp>
      <p:sp>
        <p:nvSpPr>
          <p:cNvPr id="10" name="object 10"/>
          <p:cNvSpPr txBox="1"/>
          <p:nvPr/>
        </p:nvSpPr>
        <p:spPr>
          <a:xfrm>
            <a:off x="4374499" y="4612823"/>
            <a:ext cx="2551430" cy="4017010"/>
          </a:xfrm>
          <a:prstGeom prst="rect">
            <a:avLst/>
          </a:prstGeom>
        </p:spPr>
        <p:txBody>
          <a:bodyPr vert="horz" wrap="square" lIns="0" tIns="12700" rIns="0" bIns="0" rtlCol="0">
            <a:spAutoFit/>
          </a:bodyPr>
          <a:lstStyle/>
          <a:p>
            <a:pPr marL="228600" marR="337185" indent="-216535">
              <a:lnSpc>
                <a:spcPct val="100000"/>
              </a:lnSpc>
              <a:spcBef>
                <a:spcPts val="100"/>
              </a:spcBef>
              <a:buFont typeface="Montserrat SemiBold"/>
              <a:buChar char="•"/>
              <a:tabLst>
                <a:tab pos="228600" algn="l"/>
              </a:tabLst>
            </a:pPr>
            <a:r>
              <a:rPr sz="900" dirty="0">
                <a:solidFill>
                  <a:srgbClr val="FFFFFF"/>
                </a:solidFill>
                <a:latin typeface="Montserrat"/>
                <a:cs typeface="Montserrat"/>
              </a:rPr>
              <a:t>Strikes,</a:t>
            </a:r>
            <a:r>
              <a:rPr sz="900" spc="-15" dirty="0">
                <a:solidFill>
                  <a:srgbClr val="FFFFFF"/>
                </a:solidFill>
                <a:latin typeface="Montserrat"/>
                <a:cs typeface="Montserrat"/>
              </a:rPr>
              <a:t> </a:t>
            </a:r>
            <a:r>
              <a:rPr sz="900" dirty="0">
                <a:solidFill>
                  <a:srgbClr val="FFFFFF"/>
                </a:solidFill>
                <a:latin typeface="Montserrat"/>
                <a:cs typeface="Montserrat"/>
              </a:rPr>
              <a:t>lockouts</a:t>
            </a:r>
            <a:r>
              <a:rPr sz="900" spc="-10"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a:t>
            </a:r>
            <a:r>
              <a:rPr sz="900" dirty="0">
                <a:solidFill>
                  <a:srgbClr val="FFFFFF"/>
                </a:solidFill>
                <a:latin typeface="Montserrat"/>
                <a:cs typeface="Montserrat"/>
              </a:rPr>
              <a:t>other</a:t>
            </a:r>
            <a:r>
              <a:rPr sz="900" spc="-10" dirty="0">
                <a:solidFill>
                  <a:srgbClr val="FFFFFF"/>
                </a:solidFill>
                <a:latin typeface="Montserrat"/>
                <a:cs typeface="Montserrat"/>
              </a:rPr>
              <a:t> industrial action;</a:t>
            </a:r>
            <a:endParaRPr sz="900" dirty="0">
              <a:latin typeface="Montserrat"/>
              <a:cs typeface="Montserrat"/>
            </a:endParaRPr>
          </a:p>
          <a:p>
            <a:pPr marL="228600" marR="5080" indent="-216535">
              <a:lnSpc>
                <a:spcPct val="100000"/>
              </a:lnSpc>
              <a:spcBef>
                <a:spcPts val="280"/>
              </a:spcBef>
              <a:buFont typeface="Montserrat SemiBold"/>
              <a:buChar char="•"/>
              <a:tabLst>
                <a:tab pos="228600" algn="l"/>
              </a:tabLst>
            </a:pPr>
            <a:r>
              <a:rPr sz="900" dirty="0">
                <a:solidFill>
                  <a:srgbClr val="FFFFFF"/>
                </a:solidFill>
                <a:latin typeface="Montserrat"/>
                <a:cs typeface="Montserrat"/>
              </a:rPr>
              <a:t>Civil</a:t>
            </a:r>
            <a:r>
              <a:rPr sz="900" spc="-15" dirty="0">
                <a:solidFill>
                  <a:srgbClr val="FFFFFF"/>
                </a:solidFill>
                <a:latin typeface="Montserrat"/>
                <a:cs typeface="Montserrat"/>
              </a:rPr>
              <a:t> </a:t>
            </a:r>
            <a:r>
              <a:rPr sz="900" dirty="0">
                <a:solidFill>
                  <a:srgbClr val="FFFFFF"/>
                </a:solidFill>
                <a:latin typeface="Montserrat"/>
                <a:cs typeface="Montserrat"/>
              </a:rPr>
              <a:t>commotion,</a:t>
            </a:r>
            <a:r>
              <a:rPr sz="900" spc="-15" dirty="0">
                <a:solidFill>
                  <a:srgbClr val="FFFFFF"/>
                </a:solidFill>
                <a:latin typeface="Montserrat"/>
                <a:cs typeface="Montserrat"/>
              </a:rPr>
              <a:t> </a:t>
            </a:r>
            <a:r>
              <a:rPr sz="900" dirty="0">
                <a:solidFill>
                  <a:srgbClr val="FFFFFF"/>
                </a:solidFill>
                <a:latin typeface="Montserrat"/>
                <a:cs typeface="Montserrat"/>
              </a:rPr>
              <a:t>riot,</a:t>
            </a:r>
            <a:r>
              <a:rPr sz="900" spc="-10" dirty="0">
                <a:solidFill>
                  <a:srgbClr val="FFFFFF"/>
                </a:solidFill>
                <a:latin typeface="Montserrat"/>
                <a:cs typeface="Montserrat"/>
              </a:rPr>
              <a:t> </a:t>
            </a:r>
            <a:r>
              <a:rPr sz="900" dirty="0">
                <a:solidFill>
                  <a:srgbClr val="FFFFFF"/>
                </a:solidFill>
                <a:latin typeface="Montserrat"/>
                <a:cs typeface="Montserrat"/>
              </a:rPr>
              <a:t>invasion,</a:t>
            </a:r>
            <a:r>
              <a:rPr sz="900" spc="-15" dirty="0">
                <a:solidFill>
                  <a:srgbClr val="FFFFFF"/>
                </a:solidFill>
                <a:latin typeface="Montserrat"/>
                <a:cs typeface="Montserrat"/>
              </a:rPr>
              <a:t> </a:t>
            </a:r>
            <a:r>
              <a:rPr sz="900" spc="-10" dirty="0">
                <a:solidFill>
                  <a:srgbClr val="FFFFFF"/>
                </a:solidFill>
                <a:latin typeface="Montserrat"/>
                <a:cs typeface="Montserrat"/>
              </a:rPr>
              <a:t>terrorist </a:t>
            </a:r>
            <a:r>
              <a:rPr sz="900" dirty="0">
                <a:solidFill>
                  <a:srgbClr val="FFFFFF"/>
                </a:solidFill>
                <a:latin typeface="Montserrat"/>
                <a:cs typeface="Montserrat"/>
              </a:rPr>
              <a:t>attack</a:t>
            </a:r>
            <a:r>
              <a:rPr sz="900" spc="-15"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a:t>
            </a:r>
            <a:r>
              <a:rPr sz="900" dirty="0">
                <a:solidFill>
                  <a:srgbClr val="FFFFFF"/>
                </a:solidFill>
                <a:latin typeface="Montserrat"/>
                <a:cs typeface="Montserrat"/>
              </a:rPr>
              <a:t>threat</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terrorist </a:t>
            </a:r>
            <a:r>
              <a:rPr sz="900" dirty="0">
                <a:solidFill>
                  <a:srgbClr val="FFFFFF"/>
                </a:solidFill>
                <a:latin typeface="Montserrat"/>
                <a:cs typeface="Montserrat"/>
              </a:rPr>
              <a:t>attack,</a:t>
            </a:r>
            <a:r>
              <a:rPr sz="900" spc="-10" dirty="0">
                <a:solidFill>
                  <a:srgbClr val="FFFFFF"/>
                </a:solidFill>
                <a:latin typeface="Montserrat"/>
                <a:cs typeface="Montserrat"/>
              </a:rPr>
              <a:t> </a:t>
            </a:r>
            <a:r>
              <a:rPr sz="900" dirty="0">
                <a:solidFill>
                  <a:srgbClr val="FFFFFF"/>
                </a:solidFill>
                <a:latin typeface="Montserrat"/>
                <a:cs typeface="Montserrat"/>
              </a:rPr>
              <a:t>war</a:t>
            </a:r>
            <a:r>
              <a:rPr sz="900" spc="-15" dirty="0">
                <a:solidFill>
                  <a:srgbClr val="FFFFFF"/>
                </a:solidFill>
                <a:latin typeface="Montserrat"/>
                <a:cs typeface="Montserrat"/>
              </a:rPr>
              <a:t> </a:t>
            </a:r>
            <a:r>
              <a:rPr sz="900" spc="-25" dirty="0">
                <a:solidFill>
                  <a:srgbClr val="FFFFFF"/>
                </a:solidFill>
                <a:latin typeface="Montserrat"/>
                <a:cs typeface="Montserrat"/>
              </a:rPr>
              <a:t>or </a:t>
            </a:r>
            <a:r>
              <a:rPr sz="900" dirty="0">
                <a:solidFill>
                  <a:srgbClr val="FFFFFF"/>
                </a:solidFill>
                <a:latin typeface="Montserrat"/>
                <a:cs typeface="Montserrat"/>
              </a:rPr>
              <a:t>the</a:t>
            </a:r>
            <a:r>
              <a:rPr sz="900" spc="-20" dirty="0">
                <a:solidFill>
                  <a:srgbClr val="FFFFFF"/>
                </a:solidFill>
                <a:latin typeface="Montserrat"/>
                <a:cs typeface="Montserrat"/>
              </a:rPr>
              <a:t> </a:t>
            </a:r>
            <a:r>
              <a:rPr sz="900" dirty="0">
                <a:solidFill>
                  <a:srgbClr val="FFFFFF"/>
                </a:solidFill>
                <a:latin typeface="Montserrat"/>
                <a:cs typeface="Montserrat"/>
              </a:rPr>
              <a:t>threat</a:t>
            </a:r>
            <a:r>
              <a:rPr sz="900" spc="-15" dirty="0">
                <a:solidFill>
                  <a:srgbClr val="FFFFFF"/>
                </a:solidFill>
                <a:latin typeface="Montserrat"/>
                <a:cs typeface="Montserrat"/>
              </a:rPr>
              <a:t> </a:t>
            </a:r>
            <a:r>
              <a:rPr sz="900" dirty="0">
                <a:solidFill>
                  <a:srgbClr val="FFFFFF"/>
                </a:solidFill>
                <a:latin typeface="Montserrat"/>
                <a:cs typeface="Montserrat"/>
              </a:rPr>
              <a:t>or</a:t>
            </a:r>
            <a:r>
              <a:rPr sz="900" spc="-15" dirty="0">
                <a:solidFill>
                  <a:srgbClr val="FFFFFF"/>
                </a:solidFill>
                <a:latin typeface="Montserrat"/>
                <a:cs typeface="Montserrat"/>
              </a:rPr>
              <a:t> </a:t>
            </a:r>
            <a:r>
              <a:rPr sz="900" dirty="0">
                <a:solidFill>
                  <a:srgbClr val="FFFFFF"/>
                </a:solidFill>
                <a:latin typeface="Montserrat"/>
                <a:cs typeface="Montserrat"/>
              </a:rPr>
              <a:t>preparation</a:t>
            </a:r>
            <a:r>
              <a:rPr sz="900" spc="-15" dirty="0">
                <a:solidFill>
                  <a:srgbClr val="FFFFFF"/>
                </a:solidFill>
                <a:latin typeface="Montserrat"/>
                <a:cs typeface="Montserrat"/>
              </a:rPr>
              <a:t> </a:t>
            </a:r>
            <a:r>
              <a:rPr sz="900" dirty="0">
                <a:solidFill>
                  <a:srgbClr val="FFFFFF"/>
                </a:solidFill>
                <a:latin typeface="Montserrat"/>
                <a:cs typeface="Montserrat"/>
              </a:rPr>
              <a:t>for</a:t>
            </a:r>
            <a:r>
              <a:rPr sz="900" spc="-20" dirty="0">
                <a:solidFill>
                  <a:srgbClr val="FFFFFF"/>
                </a:solidFill>
                <a:latin typeface="Montserrat"/>
                <a:cs typeface="Montserrat"/>
              </a:rPr>
              <a:t> war;</a:t>
            </a:r>
            <a:endParaRPr sz="900" dirty="0">
              <a:latin typeface="Montserrat"/>
              <a:cs typeface="Montserrat"/>
            </a:endParaRPr>
          </a:p>
          <a:p>
            <a:pPr marL="228600" marR="22860" indent="-216535">
              <a:lnSpc>
                <a:spcPct val="100000"/>
              </a:lnSpc>
              <a:spcBef>
                <a:spcPts val="285"/>
              </a:spcBef>
              <a:buFont typeface="Montserrat SemiBold"/>
              <a:buChar char="•"/>
              <a:tabLst>
                <a:tab pos="228600" algn="l"/>
              </a:tabLst>
            </a:pPr>
            <a:r>
              <a:rPr sz="900" dirty="0">
                <a:solidFill>
                  <a:srgbClr val="FFFFFF"/>
                </a:solidFill>
                <a:latin typeface="Montserrat"/>
                <a:cs typeface="Montserrat"/>
              </a:rPr>
              <a:t>Fire,</a:t>
            </a:r>
            <a:r>
              <a:rPr sz="900" spc="-20" dirty="0">
                <a:solidFill>
                  <a:srgbClr val="FFFFFF"/>
                </a:solidFill>
                <a:latin typeface="Montserrat"/>
                <a:cs typeface="Montserrat"/>
              </a:rPr>
              <a:t> </a:t>
            </a:r>
            <a:r>
              <a:rPr sz="900" dirty="0">
                <a:solidFill>
                  <a:srgbClr val="FFFFFF"/>
                </a:solidFill>
                <a:latin typeface="Montserrat"/>
                <a:cs typeface="Montserrat"/>
              </a:rPr>
              <a:t>explosion,</a:t>
            </a:r>
            <a:r>
              <a:rPr sz="900" spc="-15" dirty="0">
                <a:solidFill>
                  <a:srgbClr val="FFFFFF"/>
                </a:solidFill>
                <a:latin typeface="Montserrat"/>
                <a:cs typeface="Montserrat"/>
              </a:rPr>
              <a:t> </a:t>
            </a:r>
            <a:r>
              <a:rPr sz="900" dirty="0">
                <a:solidFill>
                  <a:srgbClr val="FFFFFF"/>
                </a:solidFill>
                <a:latin typeface="Montserrat"/>
                <a:cs typeface="Montserrat"/>
              </a:rPr>
              <a:t>storm,</a:t>
            </a:r>
            <a:r>
              <a:rPr sz="900" spc="-15" dirty="0">
                <a:solidFill>
                  <a:srgbClr val="FFFFFF"/>
                </a:solidFill>
                <a:latin typeface="Montserrat"/>
                <a:cs typeface="Montserrat"/>
              </a:rPr>
              <a:t> </a:t>
            </a:r>
            <a:r>
              <a:rPr sz="900" dirty="0">
                <a:solidFill>
                  <a:srgbClr val="FFFFFF"/>
                </a:solidFill>
                <a:latin typeface="Montserrat"/>
                <a:cs typeface="Montserrat"/>
              </a:rPr>
              <a:t>flood,</a:t>
            </a:r>
            <a:r>
              <a:rPr sz="900" spc="-15" dirty="0">
                <a:solidFill>
                  <a:srgbClr val="FFFFFF"/>
                </a:solidFill>
                <a:latin typeface="Montserrat"/>
                <a:cs typeface="Montserrat"/>
              </a:rPr>
              <a:t> </a:t>
            </a:r>
            <a:r>
              <a:rPr sz="900" spc="-10" dirty="0">
                <a:solidFill>
                  <a:srgbClr val="FFFFFF"/>
                </a:solidFill>
                <a:latin typeface="Montserrat"/>
                <a:cs typeface="Montserrat"/>
              </a:rPr>
              <a:t>earthquake, </a:t>
            </a:r>
            <a:r>
              <a:rPr sz="900" dirty="0">
                <a:solidFill>
                  <a:srgbClr val="FFFFFF"/>
                </a:solidFill>
                <a:latin typeface="Montserrat"/>
                <a:cs typeface="Montserrat"/>
              </a:rPr>
              <a:t>subsidence,</a:t>
            </a:r>
            <a:r>
              <a:rPr sz="900" spc="-5" dirty="0">
                <a:solidFill>
                  <a:srgbClr val="FFFFFF"/>
                </a:solidFill>
                <a:latin typeface="Montserrat"/>
                <a:cs typeface="Montserrat"/>
              </a:rPr>
              <a:t> </a:t>
            </a:r>
            <a:r>
              <a:rPr sz="900" dirty="0">
                <a:solidFill>
                  <a:srgbClr val="FFFFFF"/>
                </a:solidFill>
                <a:latin typeface="Montserrat"/>
                <a:cs typeface="Montserrat"/>
              </a:rPr>
              <a:t>epidemic</a:t>
            </a:r>
            <a:r>
              <a:rPr sz="900" spc="-5" dirty="0">
                <a:solidFill>
                  <a:srgbClr val="FFFFFF"/>
                </a:solidFill>
                <a:latin typeface="Montserrat"/>
                <a:cs typeface="Montserrat"/>
              </a:rPr>
              <a:t> </a:t>
            </a:r>
            <a:r>
              <a:rPr sz="900" dirty="0">
                <a:solidFill>
                  <a:srgbClr val="FFFFFF"/>
                </a:solidFill>
                <a:latin typeface="Montserrat"/>
                <a:cs typeface="Montserrat"/>
              </a:rPr>
              <a:t>or other</a:t>
            </a:r>
            <a:r>
              <a:rPr sz="900" spc="-5" dirty="0">
                <a:solidFill>
                  <a:srgbClr val="FFFFFF"/>
                </a:solidFill>
                <a:latin typeface="Montserrat"/>
                <a:cs typeface="Montserrat"/>
              </a:rPr>
              <a:t> </a:t>
            </a:r>
            <a:r>
              <a:rPr sz="900" spc="-10" dirty="0">
                <a:solidFill>
                  <a:srgbClr val="FFFFFF"/>
                </a:solidFill>
                <a:latin typeface="Montserrat"/>
                <a:cs typeface="Montserrat"/>
              </a:rPr>
              <a:t>natural disaster;</a:t>
            </a:r>
            <a:endParaRPr sz="900" dirty="0">
              <a:latin typeface="Montserrat"/>
              <a:cs typeface="Montserrat"/>
            </a:endParaRPr>
          </a:p>
          <a:p>
            <a:pPr marL="228600" marR="293370" indent="-216535">
              <a:lnSpc>
                <a:spcPct val="100000"/>
              </a:lnSpc>
              <a:spcBef>
                <a:spcPts val="285"/>
              </a:spcBef>
              <a:buFont typeface="Montserrat SemiBold"/>
              <a:buChar char="•"/>
              <a:tabLst>
                <a:tab pos="228600" algn="l"/>
              </a:tabLst>
            </a:pPr>
            <a:r>
              <a:rPr sz="900" dirty="0">
                <a:solidFill>
                  <a:srgbClr val="FFFFFF"/>
                </a:solidFill>
                <a:latin typeface="Montserrat"/>
                <a:cs typeface="Montserrat"/>
              </a:rPr>
              <a:t>Restrictions</a:t>
            </a:r>
            <a:r>
              <a:rPr sz="900" spc="-15" dirty="0">
                <a:solidFill>
                  <a:srgbClr val="FFFFFF"/>
                </a:solidFill>
                <a:latin typeface="Montserrat"/>
                <a:cs typeface="Montserrat"/>
              </a:rPr>
              <a:t> </a:t>
            </a:r>
            <a:r>
              <a:rPr sz="900" dirty="0">
                <a:solidFill>
                  <a:srgbClr val="FFFFFF"/>
                </a:solidFill>
                <a:latin typeface="Montserrat"/>
                <a:cs typeface="Montserrat"/>
              </a:rPr>
              <a:t>imposed</a:t>
            </a:r>
            <a:r>
              <a:rPr sz="900" spc="-10" dirty="0">
                <a:solidFill>
                  <a:srgbClr val="FFFFFF"/>
                </a:solidFill>
                <a:latin typeface="Montserrat"/>
                <a:cs typeface="Montserrat"/>
              </a:rPr>
              <a:t> </a:t>
            </a:r>
            <a:r>
              <a:rPr sz="900" dirty="0">
                <a:solidFill>
                  <a:srgbClr val="FFFFFF"/>
                </a:solidFill>
                <a:latin typeface="Montserrat"/>
                <a:cs typeface="Montserrat"/>
              </a:rPr>
              <a:t>by</a:t>
            </a:r>
            <a:r>
              <a:rPr sz="900" spc="-10" dirty="0">
                <a:solidFill>
                  <a:srgbClr val="FFFFFF"/>
                </a:solidFill>
                <a:latin typeface="Montserrat"/>
                <a:cs typeface="Montserrat"/>
              </a:rPr>
              <a:t> legislation, </a:t>
            </a:r>
            <a:r>
              <a:rPr sz="900" dirty="0">
                <a:solidFill>
                  <a:srgbClr val="FFFFFF"/>
                </a:solidFill>
                <a:latin typeface="Montserrat"/>
                <a:cs typeface="Montserrat"/>
              </a:rPr>
              <a:t>regulation</a:t>
            </a:r>
            <a:r>
              <a:rPr sz="900" spc="-10" dirty="0">
                <a:solidFill>
                  <a:srgbClr val="FFFFFF"/>
                </a:solidFill>
                <a:latin typeface="Montserrat"/>
                <a:cs typeface="Montserrat"/>
              </a:rPr>
              <a:t> </a:t>
            </a:r>
            <a:r>
              <a:rPr sz="900" dirty="0">
                <a:solidFill>
                  <a:srgbClr val="FFFFFF"/>
                </a:solidFill>
                <a:latin typeface="Montserrat"/>
                <a:cs typeface="Montserrat"/>
              </a:rPr>
              <a:t>or</a:t>
            </a:r>
            <a:r>
              <a:rPr sz="900" spc="-5" dirty="0">
                <a:solidFill>
                  <a:srgbClr val="FFFFFF"/>
                </a:solidFill>
                <a:latin typeface="Montserrat"/>
                <a:cs typeface="Montserrat"/>
              </a:rPr>
              <a:t> </a:t>
            </a:r>
            <a:r>
              <a:rPr sz="900" dirty="0">
                <a:solidFill>
                  <a:srgbClr val="FFFFFF"/>
                </a:solidFill>
                <a:latin typeface="Montserrat"/>
                <a:cs typeface="Montserrat"/>
              </a:rPr>
              <a:t>other</a:t>
            </a:r>
            <a:r>
              <a:rPr sz="900" spc="-5" dirty="0">
                <a:solidFill>
                  <a:srgbClr val="FFFFFF"/>
                </a:solidFill>
                <a:latin typeface="Montserrat"/>
                <a:cs typeface="Montserrat"/>
              </a:rPr>
              <a:t> </a:t>
            </a:r>
            <a:r>
              <a:rPr sz="900" spc="-10" dirty="0">
                <a:solidFill>
                  <a:srgbClr val="FFFFFF"/>
                </a:solidFill>
                <a:latin typeface="Montserrat"/>
                <a:cs typeface="Montserrat"/>
              </a:rPr>
              <a:t>governmental </a:t>
            </a:r>
            <a:r>
              <a:rPr sz="900" dirty="0">
                <a:solidFill>
                  <a:srgbClr val="FFFFFF"/>
                </a:solidFill>
                <a:latin typeface="Montserrat"/>
                <a:cs typeface="Montserrat"/>
              </a:rPr>
              <a:t>initiatives</a:t>
            </a:r>
            <a:r>
              <a:rPr sz="900" spc="-5" dirty="0">
                <a:solidFill>
                  <a:srgbClr val="FFFFFF"/>
                </a:solidFill>
                <a:latin typeface="Montserrat"/>
                <a:cs typeface="Montserrat"/>
              </a:rPr>
              <a:t> </a:t>
            </a:r>
            <a:r>
              <a:rPr sz="900" dirty="0">
                <a:solidFill>
                  <a:srgbClr val="FFFFFF"/>
                </a:solidFill>
                <a:latin typeface="Montserrat"/>
                <a:cs typeface="Montserrat"/>
              </a:rPr>
              <a:t>that</a:t>
            </a:r>
            <a:r>
              <a:rPr sz="900" spc="-5" dirty="0">
                <a:solidFill>
                  <a:srgbClr val="FFFFFF"/>
                </a:solidFill>
                <a:latin typeface="Montserrat"/>
                <a:cs typeface="Montserrat"/>
              </a:rPr>
              <a:t> </a:t>
            </a:r>
            <a:r>
              <a:rPr sz="900" dirty="0">
                <a:solidFill>
                  <a:srgbClr val="FFFFFF"/>
                </a:solidFill>
                <a:latin typeface="Montserrat"/>
                <a:cs typeface="Montserrat"/>
              </a:rPr>
              <a:t>are</a:t>
            </a:r>
            <a:r>
              <a:rPr sz="900" spc="-5" dirty="0">
                <a:solidFill>
                  <a:srgbClr val="FFFFFF"/>
                </a:solidFill>
                <a:latin typeface="Montserrat"/>
                <a:cs typeface="Montserrat"/>
              </a:rPr>
              <a:t> </a:t>
            </a:r>
            <a:r>
              <a:rPr sz="900" dirty="0">
                <a:solidFill>
                  <a:srgbClr val="FFFFFF"/>
                </a:solidFill>
                <a:latin typeface="Montserrat"/>
                <a:cs typeface="Montserrat"/>
              </a:rPr>
              <a:t>not</a:t>
            </a:r>
            <a:r>
              <a:rPr sz="900" spc="-5" dirty="0">
                <a:solidFill>
                  <a:srgbClr val="FFFFFF"/>
                </a:solidFill>
                <a:latin typeface="Montserrat"/>
                <a:cs typeface="Montserrat"/>
              </a:rPr>
              <a:t> </a:t>
            </a:r>
            <a:r>
              <a:rPr sz="900" dirty="0">
                <a:solidFill>
                  <a:srgbClr val="FFFFFF"/>
                </a:solidFill>
                <a:latin typeface="Montserrat"/>
                <a:cs typeface="Montserrat"/>
              </a:rPr>
              <a:t>a</a:t>
            </a:r>
            <a:r>
              <a:rPr sz="900" spc="-5" dirty="0">
                <a:solidFill>
                  <a:srgbClr val="FFFFFF"/>
                </a:solidFill>
                <a:latin typeface="Montserrat"/>
                <a:cs typeface="Montserrat"/>
              </a:rPr>
              <a:t> </a:t>
            </a:r>
            <a:r>
              <a:rPr sz="900" dirty="0">
                <a:solidFill>
                  <a:srgbClr val="FFFFFF"/>
                </a:solidFill>
                <a:latin typeface="Montserrat"/>
                <a:cs typeface="Montserrat"/>
              </a:rPr>
              <a:t>result</a:t>
            </a:r>
            <a:r>
              <a:rPr sz="900" spc="-5" dirty="0">
                <a:solidFill>
                  <a:srgbClr val="FFFFFF"/>
                </a:solidFill>
                <a:latin typeface="Montserrat"/>
                <a:cs typeface="Montserrat"/>
              </a:rPr>
              <a:t> </a:t>
            </a:r>
            <a:r>
              <a:rPr sz="900" spc="-25" dirty="0">
                <a:solidFill>
                  <a:srgbClr val="FFFFFF"/>
                </a:solidFill>
                <a:latin typeface="Montserrat"/>
                <a:cs typeface="Montserrat"/>
              </a:rPr>
              <a:t>of </a:t>
            </a:r>
            <a:r>
              <a:rPr sz="900" spc="-10" dirty="0">
                <a:solidFill>
                  <a:srgbClr val="FFFFFF"/>
                </a:solidFill>
                <a:latin typeface="Montserrat"/>
                <a:cs typeface="Montserrat"/>
              </a:rPr>
              <a:t>misconduct;</a:t>
            </a:r>
            <a:endParaRPr sz="900" dirty="0">
              <a:latin typeface="Montserrat"/>
              <a:cs typeface="Montserrat"/>
            </a:endParaRPr>
          </a:p>
          <a:p>
            <a:pPr marL="228600" marR="354965" indent="-216535">
              <a:lnSpc>
                <a:spcPct val="100000"/>
              </a:lnSpc>
              <a:spcBef>
                <a:spcPts val="280"/>
              </a:spcBef>
              <a:buFont typeface="Montserrat SemiBold"/>
              <a:buChar char="•"/>
              <a:tabLst>
                <a:tab pos="228600" algn="l"/>
              </a:tabLst>
            </a:pPr>
            <a:r>
              <a:rPr sz="900" dirty="0">
                <a:solidFill>
                  <a:srgbClr val="FFFFFF"/>
                </a:solidFill>
                <a:latin typeface="Montserrat"/>
                <a:cs typeface="Montserrat"/>
              </a:rPr>
              <a:t>Recession</a:t>
            </a:r>
            <a:r>
              <a:rPr sz="900" spc="25" dirty="0">
                <a:solidFill>
                  <a:srgbClr val="FFFFFF"/>
                </a:solidFill>
                <a:latin typeface="Montserrat"/>
                <a:cs typeface="Montserrat"/>
              </a:rPr>
              <a:t> </a:t>
            </a:r>
            <a:r>
              <a:rPr sz="900" dirty="0">
                <a:solidFill>
                  <a:srgbClr val="FFFFFF"/>
                </a:solidFill>
                <a:latin typeface="Montserrat"/>
                <a:cs typeface="Montserrat"/>
              </a:rPr>
              <a:t>or</a:t>
            </a:r>
            <a:r>
              <a:rPr sz="900" spc="30" dirty="0">
                <a:solidFill>
                  <a:srgbClr val="FFFFFF"/>
                </a:solidFill>
                <a:latin typeface="Montserrat"/>
                <a:cs typeface="Montserrat"/>
              </a:rPr>
              <a:t> </a:t>
            </a:r>
            <a:r>
              <a:rPr sz="900" dirty="0">
                <a:solidFill>
                  <a:srgbClr val="FFFFFF"/>
                </a:solidFill>
                <a:latin typeface="Montserrat"/>
                <a:cs typeface="Montserrat"/>
              </a:rPr>
              <a:t>significant</a:t>
            </a:r>
            <a:r>
              <a:rPr sz="900" spc="25" dirty="0">
                <a:solidFill>
                  <a:srgbClr val="FFFFFF"/>
                </a:solidFill>
                <a:latin typeface="Montserrat"/>
                <a:cs typeface="Montserrat"/>
              </a:rPr>
              <a:t> </a:t>
            </a:r>
            <a:r>
              <a:rPr sz="900" spc="-10" dirty="0">
                <a:solidFill>
                  <a:srgbClr val="FFFFFF"/>
                </a:solidFill>
                <a:latin typeface="Montserrat"/>
                <a:cs typeface="Montserrat"/>
              </a:rPr>
              <a:t>economic </a:t>
            </a:r>
            <a:r>
              <a:rPr sz="900" dirty="0">
                <a:solidFill>
                  <a:srgbClr val="FFFFFF"/>
                </a:solidFill>
                <a:latin typeface="Montserrat"/>
                <a:cs typeface="Montserrat"/>
              </a:rPr>
              <a:t>collapse</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a</a:t>
            </a:r>
            <a:r>
              <a:rPr sz="900" spc="-10" dirty="0">
                <a:solidFill>
                  <a:srgbClr val="FFFFFF"/>
                </a:solidFill>
                <a:latin typeface="Montserrat"/>
                <a:cs typeface="Montserrat"/>
              </a:rPr>
              <a:t> </a:t>
            </a:r>
            <a:r>
              <a:rPr sz="900" dirty="0">
                <a:solidFill>
                  <a:srgbClr val="FFFFFF"/>
                </a:solidFill>
                <a:latin typeface="Montserrat"/>
                <a:cs typeface="Montserrat"/>
              </a:rPr>
              <a:t>market</a:t>
            </a:r>
            <a:r>
              <a:rPr sz="900" spc="-5"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country;</a:t>
            </a:r>
            <a:endParaRPr sz="900" dirty="0">
              <a:latin typeface="Montserrat"/>
              <a:cs typeface="Montserrat"/>
            </a:endParaRPr>
          </a:p>
          <a:p>
            <a:pPr marL="228600" marR="186055" indent="-216535">
              <a:lnSpc>
                <a:spcPct val="100000"/>
              </a:lnSpc>
              <a:spcBef>
                <a:spcPts val="285"/>
              </a:spcBef>
              <a:buFont typeface="Montserrat SemiBold"/>
              <a:buChar char="•"/>
              <a:tabLst>
                <a:tab pos="228600" algn="l"/>
              </a:tabLst>
            </a:pPr>
            <a:r>
              <a:rPr sz="900" dirty="0">
                <a:solidFill>
                  <a:srgbClr val="FFFFFF"/>
                </a:solidFill>
                <a:latin typeface="Montserrat"/>
                <a:cs typeface="Montserrat"/>
              </a:rPr>
              <a:t>Failure</a:t>
            </a:r>
            <a:r>
              <a:rPr sz="900" spc="-25" dirty="0">
                <a:solidFill>
                  <a:srgbClr val="FFFFFF"/>
                </a:solidFill>
                <a:latin typeface="Montserrat"/>
                <a:cs typeface="Montserrat"/>
              </a:rPr>
              <a:t> </a:t>
            </a:r>
            <a:r>
              <a:rPr sz="900" dirty="0">
                <a:solidFill>
                  <a:srgbClr val="FFFFFF"/>
                </a:solidFill>
                <a:latin typeface="Montserrat"/>
                <a:cs typeface="Montserrat"/>
              </a:rPr>
              <a:t>of</a:t>
            </a:r>
            <a:r>
              <a:rPr sz="900" spc="-20" dirty="0">
                <a:solidFill>
                  <a:srgbClr val="FFFFFF"/>
                </a:solidFill>
                <a:latin typeface="Montserrat"/>
                <a:cs typeface="Montserrat"/>
              </a:rPr>
              <a:t> </a:t>
            </a:r>
            <a:r>
              <a:rPr sz="900" dirty="0">
                <a:solidFill>
                  <a:srgbClr val="FFFFFF"/>
                </a:solidFill>
                <a:latin typeface="Montserrat"/>
                <a:cs typeface="Montserrat"/>
              </a:rPr>
              <a:t>transport</a:t>
            </a:r>
            <a:r>
              <a:rPr sz="900" spc="-20" dirty="0">
                <a:solidFill>
                  <a:srgbClr val="FFFFFF"/>
                </a:solidFill>
                <a:latin typeface="Montserrat"/>
                <a:cs typeface="Montserrat"/>
              </a:rPr>
              <a:t> </a:t>
            </a:r>
            <a:r>
              <a:rPr sz="900" dirty="0">
                <a:solidFill>
                  <a:srgbClr val="FFFFFF"/>
                </a:solidFill>
                <a:latin typeface="Montserrat"/>
                <a:cs typeface="Montserrat"/>
              </a:rPr>
              <a:t>networks</a:t>
            </a:r>
            <a:r>
              <a:rPr sz="900" spc="-20" dirty="0">
                <a:solidFill>
                  <a:srgbClr val="FFFFFF"/>
                </a:solidFill>
                <a:latin typeface="Montserrat"/>
                <a:cs typeface="Montserrat"/>
              </a:rPr>
              <a:t> </a:t>
            </a:r>
            <a:r>
              <a:rPr sz="900" spc="-25" dirty="0">
                <a:solidFill>
                  <a:srgbClr val="FFFFFF"/>
                </a:solidFill>
                <a:latin typeface="Montserrat"/>
                <a:cs typeface="Montserrat"/>
              </a:rPr>
              <a:t>or</a:t>
            </a:r>
            <a:r>
              <a:rPr sz="900" spc="500" dirty="0">
                <a:solidFill>
                  <a:srgbClr val="FFFFFF"/>
                </a:solidFill>
                <a:latin typeface="Montserrat"/>
                <a:cs typeface="Montserrat"/>
              </a:rPr>
              <a:t> </a:t>
            </a:r>
            <a:r>
              <a:rPr sz="900" dirty="0">
                <a:solidFill>
                  <a:srgbClr val="FFFFFF"/>
                </a:solidFill>
                <a:latin typeface="Montserrat"/>
                <a:cs typeface="Montserrat"/>
              </a:rPr>
              <a:t>other</a:t>
            </a:r>
            <a:r>
              <a:rPr sz="900" spc="-5" dirty="0">
                <a:solidFill>
                  <a:srgbClr val="FFFFFF"/>
                </a:solidFill>
                <a:latin typeface="Montserrat"/>
                <a:cs typeface="Montserrat"/>
              </a:rPr>
              <a:t> </a:t>
            </a:r>
            <a:r>
              <a:rPr sz="900" dirty="0">
                <a:solidFill>
                  <a:srgbClr val="FFFFFF"/>
                </a:solidFill>
                <a:latin typeface="Montserrat"/>
                <a:cs typeface="Montserrat"/>
              </a:rPr>
              <a:t>external utilities</a:t>
            </a:r>
            <a:r>
              <a:rPr sz="900" spc="-5" dirty="0">
                <a:solidFill>
                  <a:srgbClr val="FFFFFF"/>
                </a:solidFill>
                <a:latin typeface="Montserrat"/>
                <a:cs typeface="Montserrat"/>
              </a:rPr>
              <a:t> </a:t>
            </a:r>
            <a:r>
              <a:rPr sz="900" dirty="0">
                <a:solidFill>
                  <a:srgbClr val="FFFFFF"/>
                </a:solidFill>
                <a:latin typeface="Montserrat"/>
                <a:cs typeface="Montserrat"/>
              </a:rPr>
              <a:t>(for </a:t>
            </a:r>
            <a:r>
              <a:rPr sz="900" spc="-10" dirty="0">
                <a:solidFill>
                  <a:srgbClr val="FFFFFF"/>
                </a:solidFill>
                <a:latin typeface="Montserrat"/>
                <a:cs typeface="Montserrat"/>
              </a:rPr>
              <a:t>example </a:t>
            </a:r>
            <a:r>
              <a:rPr sz="900" dirty="0">
                <a:solidFill>
                  <a:srgbClr val="FFFFFF"/>
                </a:solidFill>
                <a:latin typeface="Montserrat"/>
                <a:cs typeface="Montserrat"/>
              </a:rPr>
              <a:t>telecommunications</a:t>
            </a:r>
            <a:r>
              <a:rPr sz="900" spc="-40" dirty="0">
                <a:solidFill>
                  <a:srgbClr val="FFFFFF"/>
                </a:solidFill>
                <a:latin typeface="Montserrat"/>
                <a:cs typeface="Montserrat"/>
              </a:rPr>
              <a:t> </a:t>
            </a:r>
            <a:r>
              <a:rPr sz="900" dirty="0">
                <a:solidFill>
                  <a:srgbClr val="FFFFFF"/>
                </a:solidFill>
                <a:latin typeface="Montserrat"/>
                <a:cs typeface="Montserrat"/>
              </a:rPr>
              <a:t>networks,</a:t>
            </a:r>
            <a:r>
              <a:rPr sz="900" spc="-40" dirty="0">
                <a:solidFill>
                  <a:srgbClr val="FFFFFF"/>
                </a:solidFill>
                <a:latin typeface="Montserrat"/>
                <a:cs typeface="Montserrat"/>
              </a:rPr>
              <a:t> </a:t>
            </a:r>
            <a:r>
              <a:rPr sz="900" spc="-20" dirty="0">
                <a:solidFill>
                  <a:srgbClr val="FFFFFF"/>
                </a:solidFill>
                <a:latin typeface="Montserrat"/>
                <a:cs typeface="Montserrat"/>
              </a:rPr>
              <a:t>water </a:t>
            </a:r>
            <a:r>
              <a:rPr sz="900" dirty="0">
                <a:solidFill>
                  <a:srgbClr val="FFFFFF"/>
                </a:solidFill>
                <a:latin typeface="Montserrat"/>
                <a:cs typeface="Montserrat"/>
              </a:rPr>
              <a:t>or</a:t>
            </a:r>
            <a:r>
              <a:rPr sz="900" spc="-25" dirty="0">
                <a:solidFill>
                  <a:srgbClr val="FFFFFF"/>
                </a:solidFill>
                <a:latin typeface="Montserrat"/>
                <a:cs typeface="Montserrat"/>
              </a:rPr>
              <a:t> </a:t>
            </a:r>
            <a:r>
              <a:rPr sz="900" dirty="0">
                <a:solidFill>
                  <a:srgbClr val="FFFFFF"/>
                </a:solidFill>
                <a:latin typeface="Montserrat"/>
                <a:cs typeface="Montserrat"/>
              </a:rPr>
              <a:t>power)</a:t>
            </a:r>
            <a:r>
              <a:rPr sz="900" spc="-25" dirty="0">
                <a:solidFill>
                  <a:srgbClr val="FFFFFF"/>
                </a:solidFill>
                <a:latin typeface="Montserrat"/>
                <a:cs typeface="Montserrat"/>
              </a:rPr>
              <a:t> </a:t>
            </a:r>
            <a:r>
              <a:rPr sz="900" dirty="0">
                <a:solidFill>
                  <a:srgbClr val="FFFFFF"/>
                </a:solidFill>
                <a:latin typeface="Montserrat"/>
                <a:cs typeface="Montserrat"/>
              </a:rPr>
              <a:t>leading</a:t>
            </a:r>
            <a:r>
              <a:rPr sz="900" spc="-25" dirty="0">
                <a:solidFill>
                  <a:srgbClr val="FFFFFF"/>
                </a:solidFill>
                <a:latin typeface="Montserrat"/>
                <a:cs typeface="Montserrat"/>
              </a:rPr>
              <a:t> </a:t>
            </a:r>
            <a:r>
              <a:rPr sz="900" dirty="0">
                <a:solidFill>
                  <a:srgbClr val="FFFFFF"/>
                </a:solidFill>
                <a:latin typeface="Montserrat"/>
                <a:cs typeface="Montserrat"/>
              </a:rPr>
              <a:t>to</a:t>
            </a:r>
            <a:r>
              <a:rPr sz="900" spc="-20" dirty="0">
                <a:solidFill>
                  <a:srgbClr val="FFFFFF"/>
                </a:solidFill>
                <a:latin typeface="Montserrat"/>
                <a:cs typeface="Montserrat"/>
              </a:rPr>
              <a:t> </a:t>
            </a:r>
            <a:r>
              <a:rPr sz="900" spc="-10" dirty="0">
                <a:solidFill>
                  <a:srgbClr val="FFFFFF"/>
                </a:solidFill>
                <a:latin typeface="Montserrat"/>
                <a:cs typeface="Montserrat"/>
              </a:rPr>
              <a:t>unavoidable disruption;</a:t>
            </a:r>
            <a:endParaRPr sz="900" dirty="0">
              <a:latin typeface="Montserrat"/>
              <a:cs typeface="Montserrat"/>
            </a:endParaRPr>
          </a:p>
          <a:p>
            <a:pPr marL="228600" marR="85725" indent="-216535">
              <a:lnSpc>
                <a:spcPct val="100000"/>
              </a:lnSpc>
              <a:spcBef>
                <a:spcPts val="285"/>
              </a:spcBef>
              <a:buFont typeface="Montserrat SemiBold"/>
              <a:buChar char="•"/>
              <a:tabLst>
                <a:tab pos="228600" algn="l"/>
              </a:tabLst>
            </a:pPr>
            <a:r>
              <a:rPr sz="900" dirty="0">
                <a:solidFill>
                  <a:srgbClr val="FFFFFF"/>
                </a:solidFill>
                <a:latin typeface="Montserrat"/>
                <a:cs typeface="Montserrat"/>
              </a:rPr>
              <a:t>The suspension, limitation or</a:t>
            </a:r>
            <a:r>
              <a:rPr sz="900" spc="5" dirty="0">
                <a:solidFill>
                  <a:srgbClr val="FFFFFF"/>
                </a:solidFill>
                <a:latin typeface="Montserrat"/>
                <a:cs typeface="Montserrat"/>
              </a:rPr>
              <a:t> </a:t>
            </a:r>
            <a:r>
              <a:rPr sz="900" spc="-10" dirty="0">
                <a:solidFill>
                  <a:srgbClr val="FFFFFF"/>
                </a:solidFill>
                <a:latin typeface="Montserrat"/>
                <a:cs typeface="Montserrat"/>
              </a:rPr>
              <a:t>material </a:t>
            </a:r>
            <a:r>
              <a:rPr sz="900" dirty="0">
                <a:solidFill>
                  <a:srgbClr val="FFFFFF"/>
                </a:solidFill>
                <a:latin typeface="Montserrat"/>
                <a:cs typeface="Montserrat"/>
              </a:rPr>
              <a:t>disruption</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trading</a:t>
            </a:r>
            <a:r>
              <a:rPr sz="900" spc="-5" dirty="0">
                <a:solidFill>
                  <a:srgbClr val="FFFFFF"/>
                </a:solidFill>
                <a:latin typeface="Montserrat"/>
                <a:cs typeface="Montserrat"/>
              </a:rPr>
              <a:t> </a:t>
            </a:r>
            <a:r>
              <a:rPr sz="900" dirty="0">
                <a:solidFill>
                  <a:srgbClr val="FFFFFF"/>
                </a:solidFill>
                <a:latin typeface="Montserrat"/>
                <a:cs typeface="Montserrat"/>
              </a:rPr>
              <a:t>of</a:t>
            </a:r>
            <a:r>
              <a:rPr sz="900" spc="-5" dirty="0">
                <a:solidFill>
                  <a:srgbClr val="FFFFFF"/>
                </a:solidFill>
                <a:latin typeface="Montserrat"/>
                <a:cs typeface="Montserrat"/>
              </a:rPr>
              <a:t> </a:t>
            </a:r>
            <a:r>
              <a:rPr sz="900" dirty="0">
                <a:solidFill>
                  <a:srgbClr val="FFFFFF"/>
                </a:solidFill>
                <a:latin typeface="Montserrat"/>
                <a:cs typeface="Montserrat"/>
              </a:rPr>
              <a:t>any</a:t>
            </a:r>
            <a:r>
              <a:rPr sz="900" spc="-5" dirty="0">
                <a:solidFill>
                  <a:srgbClr val="FFFFFF"/>
                </a:solidFill>
                <a:latin typeface="Montserrat"/>
                <a:cs typeface="Montserrat"/>
              </a:rPr>
              <a:t> </a:t>
            </a:r>
            <a:r>
              <a:rPr sz="900" spc="-10" dirty="0">
                <a:solidFill>
                  <a:srgbClr val="FFFFFF"/>
                </a:solidFill>
                <a:latin typeface="Montserrat"/>
                <a:cs typeface="Montserrat"/>
              </a:rPr>
              <a:t>Underlying Index;</a:t>
            </a:r>
            <a:endParaRPr sz="900" dirty="0">
              <a:latin typeface="Montserrat"/>
              <a:cs typeface="Montserrat"/>
            </a:endParaRPr>
          </a:p>
          <a:p>
            <a:pPr marL="228600" marR="6985" indent="-216535">
              <a:lnSpc>
                <a:spcPct val="100000"/>
              </a:lnSpc>
              <a:spcBef>
                <a:spcPts val="284"/>
              </a:spcBef>
              <a:buFont typeface="Montserrat SemiBold"/>
              <a:buChar char="•"/>
              <a:tabLst>
                <a:tab pos="228600" algn="l"/>
              </a:tabLst>
            </a:pPr>
            <a:r>
              <a:rPr sz="900" dirty="0">
                <a:solidFill>
                  <a:srgbClr val="FFFFFF"/>
                </a:solidFill>
                <a:latin typeface="Montserrat"/>
                <a:cs typeface="Montserrat"/>
              </a:rPr>
              <a:t>The</a:t>
            </a:r>
            <a:r>
              <a:rPr sz="900" spc="-5" dirty="0">
                <a:solidFill>
                  <a:srgbClr val="FFFFFF"/>
                </a:solidFill>
                <a:latin typeface="Montserrat"/>
                <a:cs typeface="Montserrat"/>
              </a:rPr>
              <a:t> </a:t>
            </a:r>
            <a:r>
              <a:rPr sz="900" spc="-10" dirty="0">
                <a:solidFill>
                  <a:srgbClr val="FFFFFF"/>
                </a:solidFill>
                <a:latin typeface="Montserrat"/>
                <a:cs typeface="Montserrat"/>
              </a:rPr>
              <a:t>exchanges</a:t>
            </a:r>
            <a:r>
              <a:rPr sz="900" spc="-5" dirty="0">
                <a:solidFill>
                  <a:srgbClr val="FFFFFF"/>
                </a:solidFill>
                <a:latin typeface="Montserrat"/>
                <a:cs typeface="Montserrat"/>
              </a:rPr>
              <a:t> </a:t>
            </a:r>
            <a:r>
              <a:rPr sz="900" dirty="0">
                <a:solidFill>
                  <a:srgbClr val="FFFFFF"/>
                </a:solidFill>
                <a:latin typeface="Montserrat"/>
                <a:cs typeface="Montserrat"/>
              </a:rPr>
              <a:t>on</a:t>
            </a:r>
            <a:r>
              <a:rPr sz="900" spc="-5" dirty="0">
                <a:solidFill>
                  <a:srgbClr val="FFFFFF"/>
                </a:solidFill>
                <a:latin typeface="Montserrat"/>
                <a:cs typeface="Montserrat"/>
              </a:rPr>
              <a:t> </a:t>
            </a:r>
            <a:r>
              <a:rPr sz="900" dirty="0">
                <a:solidFill>
                  <a:srgbClr val="FFFFFF"/>
                </a:solidFill>
                <a:latin typeface="Montserrat"/>
                <a:cs typeface="Montserrat"/>
              </a:rPr>
              <a:t>which</a:t>
            </a:r>
            <a:r>
              <a:rPr sz="900" spc="-5" dirty="0">
                <a:solidFill>
                  <a:srgbClr val="FFFFFF"/>
                </a:solidFill>
                <a:latin typeface="Montserrat"/>
                <a:cs typeface="Montserrat"/>
              </a:rPr>
              <a:t> </a:t>
            </a:r>
            <a:r>
              <a:rPr sz="900" dirty="0">
                <a:solidFill>
                  <a:srgbClr val="FFFFFF"/>
                </a:solidFill>
                <a:latin typeface="Montserrat"/>
                <a:cs typeface="Montserrat"/>
              </a:rPr>
              <a:t>the</a:t>
            </a:r>
            <a:r>
              <a:rPr sz="900" spc="-5" dirty="0">
                <a:solidFill>
                  <a:srgbClr val="FFFFFF"/>
                </a:solidFill>
                <a:latin typeface="Montserrat"/>
                <a:cs typeface="Montserrat"/>
              </a:rPr>
              <a:t> </a:t>
            </a:r>
            <a:r>
              <a:rPr sz="900" spc="-10" dirty="0">
                <a:solidFill>
                  <a:srgbClr val="FFFFFF"/>
                </a:solidFill>
                <a:latin typeface="Montserrat"/>
                <a:cs typeface="Montserrat"/>
              </a:rPr>
              <a:t>Underlying </a:t>
            </a:r>
            <a:r>
              <a:rPr sz="900" dirty="0">
                <a:solidFill>
                  <a:srgbClr val="FFFFFF"/>
                </a:solidFill>
                <a:latin typeface="Montserrat"/>
                <a:cs typeface="Montserrat"/>
              </a:rPr>
              <a:t>Indices</a:t>
            </a:r>
            <a:r>
              <a:rPr sz="900" spc="-10" dirty="0">
                <a:solidFill>
                  <a:srgbClr val="FFFFFF"/>
                </a:solidFill>
                <a:latin typeface="Montserrat"/>
                <a:cs typeface="Montserrat"/>
              </a:rPr>
              <a:t> </a:t>
            </a:r>
            <a:r>
              <a:rPr sz="900" dirty="0">
                <a:solidFill>
                  <a:srgbClr val="FFFFFF"/>
                </a:solidFill>
                <a:latin typeface="Montserrat"/>
                <a:cs typeface="Montserrat"/>
              </a:rPr>
              <a:t>is</a:t>
            </a:r>
            <a:r>
              <a:rPr sz="900" spc="-10" dirty="0">
                <a:solidFill>
                  <a:srgbClr val="FFFFFF"/>
                </a:solidFill>
                <a:latin typeface="Montserrat"/>
                <a:cs typeface="Montserrat"/>
              </a:rPr>
              <a:t> </a:t>
            </a:r>
            <a:r>
              <a:rPr sz="900" dirty="0">
                <a:solidFill>
                  <a:srgbClr val="FFFFFF"/>
                </a:solidFill>
                <a:latin typeface="Montserrat"/>
                <a:cs typeface="Montserrat"/>
              </a:rPr>
              <a:t>traded</a:t>
            </a:r>
            <a:r>
              <a:rPr sz="900" spc="-10" dirty="0">
                <a:solidFill>
                  <a:srgbClr val="FFFFFF"/>
                </a:solidFill>
                <a:latin typeface="Montserrat"/>
                <a:cs typeface="Montserrat"/>
              </a:rPr>
              <a:t> </a:t>
            </a:r>
            <a:r>
              <a:rPr sz="900" dirty="0">
                <a:solidFill>
                  <a:srgbClr val="FFFFFF"/>
                </a:solidFill>
                <a:latin typeface="Montserrat"/>
                <a:cs typeface="Montserrat"/>
              </a:rPr>
              <a:t>failing</a:t>
            </a:r>
            <a:r>
              <a:rPr sz="900" spc="-10" dirty="0">
                <a:solidFill>
                  <a:srgbClr val="FFFFFF"/>
                </a:solidFill>
                <a:latin typeface="Montserrat"/>
                <a:cs typeface="Montserrat"/>
              </a:rPr>
              <a:t> </a:t>
            </a:r>
            <a:r>
              <a:rPr sz="900" dirty="0">
                <a:solidFill>
                  <a:srgbClr val="FFFFFF"/>
                </a:solidFill>
                <a:latin typeface="Montserrat"/>
                <a:cs typeface="Montserrat"/>
              </a:rPr>
              <a:t>to</a:t>
            </a:r>
            <a:r>
              <a:rPr sz="900" spc="-10" dirty="0">
                <a:solidFill>
                  <a:srgbClr val="FFFFFF"/>
                </a:solidFill>
                <a:latin typeface="Montserrat"/>
                <a:cs typeface="Montserrat"/>
              </a:rPr>
              <a:t> </a:t>
            </a:r>
            <a:r>
              <a:rPr sz="900" dirty="0">
                <a:solidFill>
                  <a:srgbClr val="FFFFFF"/>
                </a:solidFill>
                <a:latin typeface="Montserrat"/>
                <a:cs typeface="Montserrat"/>
              </a:rPr>
              <a:t>open</a:t>
            </a:r>
            <a:r>
              <a:rPr sz="900" spc="-10" dirty="0">
                <a:solidFill>
                  <a:srgbClr val="FFFFFF"/>
                </a:solidFill>
                <a:latin typeface="Montserrat"/>
                <a:cs typeface="Montserrat"/>
              </a:rPr>
              <a:t> </a:t>
            </a:r>
            <a:r>
              <a:rPr sz="900" spc="-25" dirty="0">
                <a:solidFill>
                  <a:srgbClr val="FFFFFF"/>
                </a:solidFill>
                <a:latin typeface="Montserrat"/>
                <a:cs typeface="Montserrat"/>
              </a:rPr>
              <a:t>for </a:t>
            </a:r>
            <a:r>
              <a:rPr sz="900" dirty="0">
                <a:solidFill>
                  <a:srgbClr val="FFFFFF"/>
                </a:solidFill>
                <a:latin typeface="Montserrat"/>
                <a:cs typeface="Montserrat"/>
              </a:rPr>
              <a:t>trading</a:t>
            </a:r>
            <a:r>
              <a:rPr sz="900" spc="-15" dirty="0">
                <a:solidFill>
                  <a:srgbClr val="FFFFFF"/>
                </a:solidFill>
                <a:latin typeface="Montserrat"/>
                <a:cs typeface="Montserrat"/>
              </a:rPr>
              <a:t> </a:t>
            </a:r>
            <a:r>
              <a:rPr sz="900" dirty="0">
                <a:solidFill>
                  <a:srgbClr val="FFFFFF"/>
                </a:solidFill>
                <a:latin typeface="Montserrat"/>
                <a:cs typeface="Montserrat"/>
              </a:rPr>
              <a:t>or</a:t>
            </a:r>
            <a:r>
              <a:rPr sz="900" spc="-15" dirty="0">
                <a:solidFill>
                  <a:srgbClr val="FFFFFF"/>
                </a:solidFill>
                <a:latin typeface="Montserrat"/>
                <a:cs typeface="Montserrat"/>
              </a:rPr>
              <a:t> </a:t>
            </a:r>
            <a:r>
              <a:rPr sz="900" dirty="0">
                <a:solidFill>
                  <a:srgbClr val="FFFFFF"/>
                </a:solidFill>
                <a:latin typeface="Montserrat"/>
                <a:cs typeface="Montserrat"/>
              </a:rPr>
              <a:t>closing</a:t>
            </a:r>
            <a:r>
              <a:rPr sz="900" spc="-10" dirty="0">
                <a:solidFill>
                  <a:srgbClr val="FFFFFF"/>
                </a:solidFill>
                <a:latin typeface="Montserrat"/>
                <a:cs typeface="Montserrat"/>
              </a:rPr>
              <a:t> </a:t>
            </a:r>
            <a:r>
              <a:rPr sz="900" dirty="0">
                <a:solidFill>
                  <a:srgbClr val="FFFFFF"/>
                </a:solidFill>
                <a:latin typeface="Montserrat"/>
                <a:cs typeface="Montserrat"/>
              </a:rPr>
              <a:t>early;</a:t>
            </a:r>
            <a:r>
              <a:rPr sz="900" spc="-15" dirty="0">
                <a:solidFill>
                  <a:srgbClr val="FFFFFF"/>
                </a:solidFill>
                <a:latin typeface="Montserrat"/>
                <a:cs typeface="Montserrat"/>
              </a:rPr>
              <a:t> </a:t>
            </a:r>
            <a:r>
              <a:rPr sz="900" spc="-25" dirty="0">
                <a:solidFill>
                  <a:srgbClr val="FFFFFF"/>
                </a:solidFill>
                <a:latin typeface="Montserrat"/>
                <a:cs typeface="Montserrat"/>
              </a:rPr>
              <a:t>or</a:t>
            </a:r>
            <a:endParaRPr sz="900" dirty="0">
              <a:latin typeface="Montserrat"/>
              <a:cs typeface="Montserrat"/>
            </a:endParaRPr>
          </a:p>
          <a:p>
            <a:pPr marL="228600" marR="226060" indent="-216535">
              <a:lnSpc>
                <a:spcPct val="100000"/>
              </a:lnSpc>
              <a:spcBef>
                <a:spcPts val="280"/>
              </a:spcBef>
              <a:buFont typeface="Montserrat SemiBold"/>
              <a:buChar char="•"/>
              <a:tabLst>
                <a:tab pos="228600" algn="l"/>
              </a:tabLst>
            </a:pP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level</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0" dirty="0">
                <a:solidFill>
                  <a:srgbClr val="FFFFFF"/>
                </a:solidFill>
                <a:latin typeface="Montserrat"/>
                <a:cs typeface="Montserrat"/>
              </a:rPr>
              <a:t> </a:t>
            </a:r>
            <a:r>
              <a:rPr sz="900" dirty="0">
                <a:solidFill>
                  <a:srgbClr val="FFFFFF"/>
                </a:solidFill>
                <a:latin typeface="Montserrat"/>
                <a:cs typeface="Montserrat"/>
              </a:rPr>
              <a:t>Underlying</a:t>
            </a:r>
            <a:r>
              <a:rPr sz="900" spc="-10" dirty="0">
                <a:solidFill>
                  <a:srgbClr val="FFFFFF"/>
                </a:solidFill>
                <a:latin typeface="Montserrat"/>
                <a:cs typeface="Montserrat"/>
              </a:rPr>
              <a:t> </a:t>
            </a:r>
            <a:r>
              <a:rPr sz="900" dirty="0">
                <a:solidFill>
                  <a:srgbClr val="FFFFFF"/>
                </a:solidFill>
                <a:latin typeface="Montserrat"/>
                <a:cs typeface="Montserrat"/>
              </a:rPr>
              <a:t>Indices</a:t>
            </a:r>
            <a:r>
              <a:rPr sz="900" spc="-10" dirty="0">
                <a:solidFill>
                  <a:srgbClr val="FFFFFF"/>
                </a:solidFill>
                <a:latin typeface="Montserrat"/>
                <a:cs typeface="Montserrat"/>
              </a:rPr>
              <a:t> </a:t>
            </a:r>
            <a:r>
              <a:rPr sz="900" spc="-25" dirty="0">
                <a:solidFill>
                  <a:srgbClr val="FFFFFF"/>
                </a:solidFill>
                <a:latin typeface="Montserrat"/>
                <a:cs typeface="Montserrat"/>
              </a:rPr>
              <a:t>is </a:t>
            </a:r>
            <a:r>
              <a:rPr sz="900" dirty="0">
                <a:solidFill>
                  <a:srgbClr val="FFFFFF"/>
                </a:solidFill>
                <a:latin typeface="Montserrat"/>
                <a:cs typeface="Montserrat"/>
              </a:rPr>
              <a:t>not</a:t>
            </a:r>
            <a:r>
              <a:rPr sz="900" spc="-10" dirty="0">
                <a:solidFill>
                  <a:srgbClr val="FFFFFF"/>
                </a:solidFill>
                <a:latin typeface="Montserrat"/>
                <a:cs typeface="Montserrat"/>
              </a:rPr>
              <a:t> </a:t>
            </a:r>
            <a:r>
              <a:rPr sz="900" dirty="0">
                <a:solidFill>
                  <a:srgbClr val="FFFFFF"/>
                </a:solidFill>
                <a:latin typeface="Montserrat"/>
                <a:cs typeface="Montserrat"/>
              </a:rPr>
              <a:t>calculated</a:t>
            </a:r>
            <a:r>
              <a:rPr sz="900" spc="-10" dirty="0">
                <a:solidFill>
                  <a:srgbClr val="FFFFFF"/>
                </a:solidFill>
                <a:latin typeface="Montserrat"/>
                <a:cs typeface="Montserrat"/>
              </a:rPr>
              <a:t> </a:t>
            </a:r>
            <a:r>
              <a:rPr sz="900" dirty="0">
                <a:solidFill>
                  <a:srgbClr val="FFFFFF"/>
                </a:solidFill>
                <a:latin typeface="Montserrat"/>
                <a:cs typeface="Montserrat"/>
              </a:rPr>
              <a:t>or</a:t>
            </a:r>
            <a:r>
              <a:rPr sz="900" spc="-10" dirty="0">
                <a:solidFill>
                  <a:srgbClr val="FFFFFF"/>
                </a:solidFill>
                <a:latin typeface="Montserrat"/>
                <a:cs typeface="Montserrat"/>
              </a:rPr>
              <a:t> published.</a:t>
            </a:r>
            <a:endParaRPr sz="900" dirty="0">
              <a:latin typeface="Montserrat"/>
              <a:cs typeface="Montserrat"/>
            </a:endParaRPr>
          </a:p>
        </p:txBody>
      </p:sp>
      <p:grpSp>
        <p:nvGrpSpPr>
          <p:cNvPr id="11" name="object 11"/>
          <p:cNvGrpSpPr/>
          <p:nvPr/>
        </p:nvGrpSpPr>
        <p:grpSpPr>
          <a:xfrm>
            <a:off x="4393549" y="4183650"/>
            <a:ext cx="2513330" cy="4646930"/>
            <a:chOff x="4393549" y="4183650"/>
            <a:chExt cx="2513330" cy="4646930"/>
          </a:xfrm>
        </p:grpSpPr>
        <p:sp>
          <p:nvSpPr>
            <p:cNvPr id="12" name="object 12"/>
            <p:cNvSpPr/>
            <p:nvPr/>
          </p:nvSpPr>
          <p:spPr>
            <a:xfrm>
              <a:off x="4393549" y="4190000"/>
              <a:ext cx="2513330" cy="0"/>
            </a:xfrm>
            <a:custGeom>
              <a:avLst/>
              <a:gdLst/>
              <a:ahLst/>
              <a:cxnLst/>
              <a:rect l="l" t="t" r="r" b="b"/>
              <a:pathLst>
                <a:path w="2513329">
                  <a:moveTo>
                    <a:pt x="0" y="0"/>
                  </a:moveTo>
                  <a:lnTo>
                    <a:pt x="2513304" y="0"/>
                  </a:lnTo>
                </a:path>
              </a:pathLst>
            </a:custGeom>
            <a:ln w="12700">
              <a:solidFill>
                <a:srgbClr val="FFFFFF"/>
              </a:solidFill>
            </a:ln>
          </p:spPr>
          <p:txBody>
            <a:bodyPr wrap="square" lIns="0" tIns="0" rIns="0" bIns="0" rtlCol="0"/>
            <a:lstStyle/>
            <a:p>
              <a:endParaRPr/>
            </a:p>
          </p:txBody>
        </p:sp>
        <p:sp>
          <p:nvSpPr>
            <p:cNvPr id="13" name="object 13"/>
            <p:cNvSpPr/>
            <p:nvPr/>
          </p:nvSpPr>
          <p:spPr>
            <a:xfrm>
              <a:off x="4393549" y="8823986"/>
              <a:ext cx="2513330" cy="0"/>
            </a:xfrm>
            <a:custGeom>
              <a:avLst/>
              <a:gdLst/>
              <a:ahLst/>
              <a:cxnLst/>
              <a:rect l="l" t="t" r="r" b="b"/>
              <a:pathLst>
                <a:path w="2513329">
                  <a:moveTo>
                    <a:pt x="0" y="0"/>
                  </a:moveTo>
                  <a:lnTo>
                    <a:pt x="2513304" y="0"/>
                  </a:lnTo>
                </a:path>
              </a:pathLst>
            </a:custGeom>
            <a:ln w="12700">
              <a:solidFill>
                <a:srgbClr val="FFFFFF"/>
              </a:solidFill>
            </a:ln>
          </p:spPr>
          <p:txBody>
            <a:bodyPr wrap="square" lIns="0" tIns="0" rIns="0" bIns="0" rtlCol="0"/>
            <a:lstStyle/>
            <a:p>
              <a:endParaRPr/>
            </a:p>
          </p:txBody>
        </p:sp>
      </p:grpSp>
      <p:sp>
        <p:nvSpPr>
          <p:cNvPr id="14" name="object 14"/>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24</a:t>
            </a:fld>
            <a:endParaRPr spc="-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3644"/>
            <a:ext cx="3374390" cy="3259454"/>
          </a:xfrm>
          <a:prstGeom prst="rect">
            <a:avLst/>
          </a:prstGeom>
        </p:spPr>
        <p:txBody>
          <a:bodyPr vert="horz" wrap="square" lIns="0" tIns="12700" rIns="0" bIns="0" rtlCol="0">
            <a:spAutoFit/>
          </a:bodyPr>
          <a:lstStyle/>
          <a:p>
            <a:pPr marL="228600" marR="81280" indent="-216535">
              <a:lnSpc>
                <a:spcPct val="100000"/>
              </a:lnSpc>
              <a:spcBef>
                <a:spcPts val="100"/>
              </a:spcBef>
              <a:buClr>
                <a:srgbClr val="3E8B73"/>
              </a:buClr>
              <a:buFont typeface="Montserrat SemiBold"/>
              <a:buAutoNum type="alphaLcPeriod" startAt="2"/>
              <a:tabLst>
                <a:tab pos="228600" algn="l"/>
              </a:tabLst>
            </a:pPr>
            <a:r>
              <a:rPr sz="900" dirty="0">
                <a:solidFill>
                  <a:srgbClr val="323537"/>
                </a:solidFill>
                <a:latin typeface="Montserrat"/>
                <a:cs typeface="Montserrat"/>
              </a:rPr>
              <a:t>Adjustment</a:t>
            </a:r>
            <a:r>
              <a:rPr sz="900" spc="-20" dirty="0">
                <a:solidFill>
                  <a:srgbClr val="323537"/>
                </a:solidFill>
                <a:latin typeface="Montserrat"/>
                <a:cs typeface="Montserrat"/>
              </a:rPr>
              <a:t> </a:t>
            </a:r>
            <a:r>
              <a:rPr sz="900" dirty="0">
                <a:solidFill>
                  <a:srgbClr val="323537"/>
                </a:solidFill>
                <a:latin typeface="Montserrat"/>
                <a:cs typeface="Montserrat"/>
              </a:rPr>
              <a:t>events</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arise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different</a:t>
            </a:r>
            <a:r>
              <a:rPr sz="900" spc="-15" dirty="0">
                <a:solidFill>
                  <a:srgbClr val="323537"/>
                </a:solidFill>
                <a:latin typeface="Montserrat"/>
                <a:cs typeface="Montserrat"/>
              </a:rPr>
              <a:t> </a:t>
            </a:r>
            <a:r>
              <a:rPr sz="900" dirty="0">
                <a:solidFill>
                  <a:srgbClr val="323537"/>
                </a:solidFill>
                <a:latin typeface="Montserrat"/>
                <a:cs typeface="Montserrat"/>
              </a:rPr>
              <a:t>reasons</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affect</a:t>
            </a:r>
            <a:r>
              <a:rPr sz="900" spc="-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stock</a:t>
            </a:r>
            <a:r>
              <a:rPr sz="900" spc="-5" dirty="0">
                <a:solidFill>
                  <a:srgbClr val="323537"/>
                </a:solidFill>
                <a:latin typeface="Montserrat"/>
                <a:cs typeface="Montserrat"/>
              </a:rPr>
              <a:t> </a:t>
            </a:r>
            <a:r>
              <a:rPr sz="900" dirty="0">
                <a:solidFill>
                  <a:srgbClr val="323537"/>
                </a:solidFill>
                <a:latin typeface="Montserrat"/>
                <a:cs typeface="Montserrat"/>
              </a:rPr>
              <a:t>market,</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dirty="0">
                <a:solidFill>
                  <a:srgbClr val="323537"/>
                </a:solidFill>
                <a:latin typeface="Montserrat"/>
                <a:cs typeface="Montserrat"/>
              </a:rPr>
              <a:t>index</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spc="-10" dirty="0">
                <a:solidFill>
                  <a:srgbClr val="323537"/>
                </a:solidFill>
                <a:latin typeface="Montserrat"/>
                <a:cs typeface="Montserrat"/>
              </a:rPr>
              <a:t>individual company.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contain</a:t>
            </a:r>
            <a:r>
              <a:rPr sz="900" spc="-5" dirty="0">
                <a:solidFill>
                  <a:srgbClr val="323537"/>
                </a:solidFill>
                <a:latin typeface="Montserrat"/>
                <a:cs typeface="Montserrat"/>
              </a:rPr>
              <a:t> </a:t>
            </a:r>
            <a:r>
              <a:rPr sz="900" spc="-10" dirty="0">
                <a:solidFill>
                  <a:srgbClr val="323537"/>
                </a:solidFill>
                <a:latin typeface="Montserrat"/>
                <a:cs typeface="Montserrat"/>
              </a:rPr>
              <a:t>provisions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result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adjustments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calculation</a:t>
            </a:r>
            <a:endParaRPr sz="900" dirty="0">
              <a:latin typeface="Montserrat"/>
              <a:cs typeface="Montserrat"/>
            </a:endParaRPr>
          </a:p>
          <a:p>
            <a:pPr marL="228600" marR="76835">
              <a:lnSpc>
                <a:spcPct val="100000"/>
              </a:lnSpc>
            </a:pP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entitlement</a:t>
            </a:r>
            <a:r>
              <a:rPr sz="900" spc="-5" dirty="0">
                <a:solidFill>
                  <a:srgbClr val="323537"/>
                </a:solidFill>
                <a:latin typeface="Montserrat"/>
                <a:cs typeface="Montserrat"/>
              </a:rPr>
              <a:t> </a:t>
            </a:r>
            <a:r>
              <a:rPr sz="900" dirty="0">
                <a:solidFill>
                  <a:srgbClr val="323537"/>
                </a:solidFill>
                <a:latin typeface="Montserrat"/>
                <a:cs typeface="Montserrat"/>
              </a:rPr>
              <a:t>and/ 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timing of</a:t>
            </a:r>
            <a:r>
              <a:rPr sz="900" spc="-5" dirty="0">
                <a:solidFill>
                  <a:srgbClr val="323537"/>
                </a:solidFill>
                <a:latin typeface="Montserrat"/>
                <a:cs typeface="Montserrat"/>
              </a:rPr>
              <a:t> </a:t>
            </a:r>
            <a:r>
              <a:rPr sz="900" spc="-20" dirty="0">
                <a:solidFill>
                  <a:srgbClr val="323537"/>
                </a:solidFill>
                <a:latin typeface="Montserrat"/>
                <a:cs typeface="Montserrat"/>
              </a:rPr>
              <a:t>such </a:t>
            </a:r>
            <a:r>
              <a:rPr sz="900" dirty="0">
                <a:solidFill>
                  <a:srgbClr val="323537"/>
                </a:solidFill>
                <a:latin typeface="Montserrat"/>
                <a:cs typeface="Montserrat"/>
              </a:rPr>
              <a:t>calculation</a:t>
            </a:r>
            <a:r>
              <a:rPr sz="900" spc="-5" dirty="0">
                <a:solidFill>
                  <a:srgbClr val="323537"/>
                </a:solidFill>
                <a:latin typeface="Montserrat"/>
                <a:cs typeface="Montserrat"/>
              </a:rPr>
              <a:t> </a:t>
            </a:r>
            <a:r>
              <a:rPr sz="900" dirty="0">
                <a:solidFill>
                  <a:srgbClr val="323537"/>
                </a:solidFill>
                <a:latin typeface="Montserrat"/>
                <a:cs typeface="Montserrat"/>
              </a:rPr>
              <a:t>as a</a:t>
            </a:r>
            <a:r>
              <a:rPr sz="900" spc="-5" dirty="0">
                <a:solidFill>
                  <a:srgbClr val="323537"/>
                </a:solidFill>
                <a:latin typeface="Montserrat"/>
                <a:cs typeface="Montserrat"/>
              </a:rPr>
              <a:t> </a:t>
            </a:r>
            <a:r>
              <a:rPr sz="900" dirty="0">
                <a:solidFill>
                  <a:srgbClr val="323537"/>
                </a:solidFill>
                <a:latin typeface="Montserrat"/>
                <a:cs typeface="Montserrat"/>
              </a:rPr>
              <a:t>result of</a:t>
            </a:r>
            <a:r>
              <a:rPr sz="900" spc="-5" dirty="0">
                <a:solidFill>
                  <a:srgbClr val="323537"/>
                </a:solidFill>
                <a:latin typeface="Montserrat"/>
                <a:cs typeface="Montserrat"/>
              </a:rPr>
              <a:t> </a:t>
            </a:r>
            <a:r>
              <a:rPr sz="900" dirty="0">
                <a:solidFill>
                  <a:srgbClr val="323537"/>
                </a:solidFill>
                <a:latin typeface="Montserrat"/>
                <a:cs typeface="Montserrat"/>
              </a:rPr>
              <a:t>extraordinary </a:t>
            </a:r>
            <a:r>
              <a:rPr sz="900" spc="-10" dirty="0">
                <a:solidFill>
                  <a:srgbClr val="323537"/>
                </a:solidFill>
                <a:latin typeface="Montserrat"/>
                <a:cs typeface="Montserrat"/>
              </a:rPr>
              <a:t>circumstances, </a:t>
            </a:r>
            <a:r>
              <a:rPr sz="900" dirty="0">
                <a:solidFill>
                  <a:srgbClr val="323537"/>
                </a:solidFill>
                <a:latin typeface="Montserrat"/>
                <a:cs typeface="Montserrat"/>
              </a:rPr>
              <a:t>disruption</a:t>
            </a:r>
            <a:r>
              <a:rPr sz="900" spc="-5" dirty="0">
                <a:solidFill>
                  <a:srgbClr val="323537"/>
                </a:solidFill>
                <a:latin typeface="Montserrat"/>
                <a:cs typeface="Montserrat"/>
              </a:rPr>
              <a:t> </a:t>
            </a:r>
            <a:r>
              <a:rPr sz="900" dirty="0">
                <a:solidFill>
                  <a:srgbClr val="323537"/>
                </a:solidFill>
                <a:latin typeface="Montserrat"/>
                <a:cs typeface="Montserrat"/>
              </a:rPr>
              <a:t>or certain adjustment </a:t>
            </a:r>
            <a:r>
              <a:rPr sz="900" spc="-10" dirty="0">
                <a:solidFill>
                  <a:srgbClr val="323537"/>
                </a:solidFill>
                <a:latin typeface="Montserrat"/>
                <a:cs typeface="Montserrat"/>
              </a:rPr>
              <a:t>events.</a:t>
            </a:r>
            <a:endParaRPr sz="900" dirty="0">
              <a:latin typeface="Montserrat"/>
              <a:cs typeface="Montserrat"/>
            </a:endParaRPr>
          </a:p>
          <a:p>
            <a:pPr marL="228600" marR="62865"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allocation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monies</a:t>
            </a:r>
            <a:r>
              <a:rPr sz="900" spc="-5" dirty="0">
                <a:solidFill>
                  <a:srgbClr val="323537"/>
                </a:solidFill>
                <a:latin typeface="Montserrat"/>
                <a:cs typeface="Montserrat"/>
              </a:rPr>
              <a:t> </a:t>
            </a:r>
            <a:r>
              <a:rPr sz="900" dirty="0">
                <a:solidFill>
                  <a:srgbClr val="323537"/>
                </a:solidFill>
                <a:latin typeface="Montserrat"/>
                <a:cs typeface="Montserrat"/>
              </a:rPr>
              <a:t>due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10" dirty="0">
                <a:solidFill>
                  <a:srgbClr val="323537"/>
                </a:solidFill>
                <a:latin typeface="Montserrat"/>
                <a:cs typeface="Montserrat"/>
              </a:rPr>
              <a:t>connection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 dependent</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10" dirty="0">
                <a:solidFill>
                  <a:srgbClr val="323537"/>
                </a:solidFill>
                <a:latin typeface="Montserrat"/>
                <a:cs typeface="Montserrat"/>
              </a:rPr>
              <a:t>Administrator</a:t>
            </a:r>
            <a:r>
              <a:rPr sz="900" spc="50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Custodian</a:t>
            </a:r>
            <a:r>
              <a:rPr sz="900" spc="-5" dirty="0">
                <a:solidFill>
                  <a:srgbClr val="323537"/>
                </a:solidFill>
                <a:latin typeface="Montserrat"/>
                <a:cs typeface="Montserrat"/>
              </a:rPr>
              <a:t> </a:t>
            </a:r>
            <a:r>
              <a:rPr sz="900" dirty="0">
                <a:solidFill>
                  <a:srgbClr val="323537"/>
                </a:solidFill>
                <a:latin typeface="Montserrat"/>
                <a:cs typeface="Montserrat"/>
              </a:rPr>
              <a:t>receiving</a:t>
            </a:r>
            <a:r>
              <a:rPr sz="900" spc="-5" dirty="0">
                <a:solidFill>
                  <a:srgbClr val="323537"/>
                </a:solidFill>
                <a:latin typeface="Montserrat"/>
                <a:cs typeface="Montserrat"/>
              </a:rPr>
              <a:t> </a:t>
            </a:r>
            <a:r>
              <a:rPr sz="900" dirty="0">
                <a:solidFill>
                  <a:srgbClr val="323537"/>
                </a:solidFill>
                <a:latin typeface="Montserrat"/>
                <a:cs typeface="Montserrat"/>
              </a:rPr>
              <a:t>monies</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spc="-25" dirty="0">
                <a:solidFill>
                  <a:srgbClr val="323537"/>
                </a:solidFill>
                <a:latin typeface="Montserrat"/>
                <a:cs typeface="Montserrat"/>
              </a:rPr>
              <a:t>in </a:t>
            </a:r>
            <a:r>
              <a:rPr sz="900" spc="-10" dirty="0">
                <a:solidFill>
                  <a:srgbClr val="323537"/>
                </a:solidFill>
                <a:latin typeface="Montserrat"/>
                <a:cs typeface="Montserrat"/>
              </a:rPr>
              <a:t>accordance</a:t>
            </a:r>
            <a:r>
              <a:rPr sz="900" spc="-5" dirty="0">
                <a:solidFill>
                  <a:srgbClr val="323537"/>
                </a:solidFill>
                <a:latin typeface="Montserrat"/>
                <a:cs typeface="Montserrat"/>
              </a:rPr>
              <a:t> </a:t>
            </a:r>
            <a:r>
              <a:rPr sz="900" dirty="0">
                <a:solidFill>
                  <a:srgbClr val="323537"/>
                </a:solidFill>
                <a:latin typeface="Montserrat"/>
                <a:cs typeface="Montserrat"/>
              </a:rPr>
              <a:t>with the</a:t>
            </a:r>
            <a:r>
              <a:rPr sz="900" spc="-5" dirty="0">
                <a:solidFill>
                  <a:srgbClr val="323537"/>
                </a:solidFill>
                <a:latin typeface="Montserrat"/>
                <a:cs typeface="Montserrat"/>
              </a:rPr>
              <a:t> </a:t>
            </a:r>
            <a:r>
              <a:rPr sz="900" dirty="0">
                <a:solidFill>
                  <a:srgbClr val="323537"/>
                </a:solidFill>
                <a:latin typeface="Montserrat"/>
                <a:cs typeface="Montserrat"/>
              </a:rPr>
              <a:t>terms of</a:t>
            </a:r>
            <a:r>
              <a:rPr sz="900" spc="-5" dirty="0">
                <a:solidFill>
                  <a:srgbClr val="323537"/>
                </a:solidFill>
                <a:latin typeface="Montserrat"/>
                <a:cs typeface="Montserrat"/>
              </a:rPr>
              <a:t> </a:t>
            </a:r>
            <a:r>
              <a:rPr sz="900" dirty="0">
                <a:solidFill>
                  <a:srgbClr val="323537"/>
                </a:solidFill>
                <a:latin typeface="Montserrat"/>
                <a:cs typeface="Montserrat"/>
              </a:rPr>
              <a:t>the Plan.</a:t>
            </a:r>
            <a:r>
              <a:rPr sz="900" spc="-5" dirty="0">
                <a:solidFill>
                  <a:srgbClr val="323537"/>
                </a:solidFill>
                <a:latin typeface="Montserrat"/>
                <a:cs typeface="Montserrat"/>
              </a:rPr>
              <a:t> </a:t>
            </a:r>
            <a:r>
              <a:rPr sz="900" dirty="0">
                <a:solidFill>
                  <a:srgbClr val="323537"/>
                </a:solidFill>
                <a:latin typeface="Montserrat"/>
                <a:cs typeface="Montserrat"/>
              </a:rPr>
              <a:t>Depending </a:t>
            </a:r>
            <a:r>
              <a:rPr sz="900" spc="-25" dirty="0">
                <a:solidFill>
                  <a:srgbClr val="323537"/>
                </a:solidFill>
                <a:latin typeface="Montserrat"/>
                <a:cs typeface="Montserrat"/>
              </a:rPr>
              <a:t>on</a:t>
            </a:r>
            <a:endParaRPr sz="900" dirty="0">
              <a:latin typeface="Montserrat"/>
              <a:cs typeface="Montserrat"/>
            </a:endParaRPr>
          </a:p>
          <a:p>
            <a:pPr marL="228600" marR="5080">
              <a:lnSpc>
                <a:spcPct val="100000"/>
              </a:lnSpc>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event,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wait</a:t>
            </a:r>
            <a:r>
              <a:rPr sz="900" spc="-15" dirty="0">
                <a:solidFill>
                  <a:srgbClr val="323537"/>
                </a:solidFill>
                <a:latin typeface="Montserrat"/>
                <a:cs typeface="Montserrat"/>
              </a:rPr>
              <a:t> </a:t>
            </a:r>
            <a:r>
              <a:rPr sz="900" dirty="0">
                <a:solidFill>
                  <a:srgbClr val="323537"/>
                </a:solidFill>
                <a:latin typeface="Montserrat"/>
                <a:cs typeface="Montserrat"/>
              </a:rPr>
              <a:t>longer</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Maturity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dirty="0">
                <a:solidFill>
                  <a:srgbClr val="323537"/>
                </a:solidFill>
                <a:latin typeface="Montserrat"/>
                <a:cs typeface="Montserrat"/>
              </a:rPr>
              <a:t>than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Maturity</a:t>
            </a:r>
            <a:r>
              <a:rPr sz="900" spc="-15" dirty="0">
                <a:solidFill>
                  <a:srgbClr val="323537"/>
                </a:solidFill>
                <a:latin typeface="Montserrat"/>
                <a:cs typeface="Montserrat"/>
              </a:rPr>
              <a:t> </a:t>
            </a:r>
            <a:r>
              <a:rPr sz="900" dirty="0">
                <a:solidFill>
                  <a:srgbClr val="323537"/>
                </a:solidFill>
                <a:latin typeface="Montserrat"/>
                <a:cs typeface="Montserrat"/>
              </a:rPr>
              <a:t>Payment</a:t>
            </a:r>
            <a:r>
              <a:rPr sz="900" spc="-15" dirty="0">
                <a:solidFill>
                  <a:srgbClr val="323537"/>
                </a:solidFill>
                <a:latin typeface="Montserrat"/>
                <a:cs typeface="Montserrat"/>
              </a:rPr>
              <a:t> </a:t>
            </a:r>
            <a:r>
              <a:rPr sz="900" spc="-20" dirty="0">
                <a:solidFill>
                  <a:srgbClr val="323537"/>
                </a:solidFill>
                <a:latin typeface="Montserrat"/>
                <a:cs typeface="Montserrat"/>
              </a:rPr>
              <a:t>Date.</a:t>
            </a:r>
            <a:endParaRPr sz="900" dirty="0">
              <a:latin typeface="Montserrat"/>
              <a:cs typeface="Montserrat"/>
            </a:endParaRPr>
          </a:p>
          <a:p>
            <a:pPr marL="228600" marR="127000"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case</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Maturity</a:t>
            </a:r>
            <a:r>
              <a:rPr sz="900" spc="-5"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brought</a:t>
            </a:r>
            <a:r>
              <a:rPr sz="900" spc="-20" dirty="0">
                <a:solidFill>
                  <a:srgbClr val="323537"/>
                </a:solidFill>
                <a:latin typeface="Montserrat"/>
                <a:cs typeface="Montserrat"/>
              </a:rPr>
              <a:t> </a:t>
            </a:r>
            <a:r>
              <a:rPr sz="900" dirty="0">
                <a:solidFill>
                  <a:srgbClr val="323537"/>
                </a:solidFill>
                <a:latin typeface="Montserrat"/>
                <a:cs typeface="Montserrat"/>
              </a:rPr>
              <a:t>forward</a:t>
            </a:r>
            <a:r>
              <a:rPr sz="900" spc="-20" dirty="0">
                <a:solidFill>
                  <a:srgbClr val="323537"/>
                </a:solidFill>
                <a:latin typeface="Montserrat"/>
                <a:cs typeface="Montserrat"/>
              </a:rPr>
              <a:t> </a:t>
            </a:r>
            <a:r>
              <a:rPr sz="900" dirty="0">
                <a:solidFill>
                  <a:srgbClr val="323537"/>
                </a:solidFill>
                <a:latin typeface="Montserrat"/>
                <a:cs typeface="Montserrat"/>
              </a:rPr>
              <a:t>due</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extraordinary</a:t>
            </a:r>
            <a:r>
              <a:rPr sz="900" spc="-20" dirty="0">
                <a:solidFill>
                  <a:srgbClr val="323537"/>
                </a:solidFill>
                <a:latin typeface="Montserrat"/>
                <a:cs typeface="Montserrat"/>
              </a:rPr>
              <a:t> </a:t>
            </a:r>
            <a:r>
              <a:rPr sz="900" spc="-10" dirty="0">
                <a:solidFill>
                  <a:srgbClr val="323537"/>
                </a:solidFill>
                <a:latin typeface="Montserrat"/>
                <a:cs typeface="Montserrat"/>
              </a:rPr>
              <a:t>circumstances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amount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receive</a:t>
            </a:r>
            <a:r>
              <a:rPr sz="900" spc="-10" dirty="0">
                <a:solidFill>
                  <a:srgbClr val="323537"/>
                </a:solidFill>
                <a:latin typeface="Montserrat"/>
                <a:cs typeface="Montserrat"/>
              </a:rPr>
              <a:t> </a:t>
            </a:r>
            <a:r>
              <a:rPr sz="900" dirty="0">
                <a:solidFill>
                  <a:srgbClr val="323537"/>
                </a:solidFill>
                <a:latin typeface="Montserrat"/>
                <a:cs typeface="Montserrat"/>
              </a:rPr>
              <a:t>back</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subject</a:t>
            </a:r>
            <a:r>
              <a:rPr sz="900" spc="-10" dirty="0">
                <a:solidFill>
                  <a:srgbClr val="323537"/>
                </a:solidFill>
                <a:latin typeface="Montserrat"/>
                <a:cs typeface="Montserrat"/>
              </a:rPr>
              <a:t> </a:t>
            </a:r>
            <a:r>
              <a:rPr sz="900" spc="-25" dirty="0">
                <a:solidFill>
                  <a:srgbClr val="323537"/>
                </a:solidFill>
                <a:latin typeface="Montserrat"/>
                <a:cs typeface="Montserrat"/>
              </a:rPr>
              <a:t>to</a:t>
            </a:r>
            <a:endParaRPr sz="900" dirty="0">
              <a:latin typeface="Montserrat"/>
              <a:cs typeface="Montserrat"/>
            </a:endParaRPr>
          </a:p>
          <a:p>
            <a:pPr marL="228600" marR="8255">
              <a:lnSpc>
                <a:spcPct val="100000"/>
              </a:lnSpc>
            </a:pP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early</a:t>
            </a:r>
            <a:r>
              <a:rPr sz="900" spc="-10" dirty="0">
                <a:solidFill>
                  <a:srgbClr val="323537"/>
                </a:solidFill>
                <a:latin typeface="Montserrat"/>
                <a:cs typeface="Montserrat"/>
              </a:rPr>
              <a:t> </a:t>
            </a:r>
            <a:r>
              <a:rPr sz="900" dirty="0">
                <a:solidFill>
                  <a:srgbClr val="323537"/>
                </a:solidFill>
                <a:latin typeface="Montserrat"/>
                <a:cs typeface="Montserrat"/>
              </a:rPr>
              <a:t>encashment</a:t>
            </a:r>
            <a:r>
              <a:rPr sz="900" spc="-10" dirty="0">
                <a:solidFill>
                  <a:srgbClr val="323537"/>
                </a:solidFill>
                <a:latin typeface="Montserrat"/>
                <a:cs typeface="Montserrat"/>
              </a:rPr>
              <a:t> </a:t>
            </a:r>
            <a:r>
              <a:rPr sz="900" dirty="0">
                <a:solidFill>
                  <a:srgbClr val="323537"/>
                </a:solidFill>
                <a:latin typeface="Montserrat"/>
                <a:cs typeface="Montserrat"/>
              </a:rPr>
              <a:t>charge</a:t>
            </a:r>
            <a:r>
              <a:rPr sz="900" spc="-15" dirty="0">
                <a:solidFill>
                  <a:srgbClr val="323537"/>
                </a:solidFill>
                <a:latin typeface="Montserrat"/>
                <a:cs typeface="Montserrat"/>
              </a:rPr>
              <a:t> </a:t>
            </a:r>
            <a:r>
              <a:rPr sz="900" dirty="0">
                <a:solidFill>
                  <a:srgbClr val="323537"/>
                </a:solidFill>
                <a:latin typeface="Montserrat"/>
                <a:cs typeface="Montserrat"/>
              </a:rPr>
              <a:t>applied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Issuer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calculated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commercially</a:t>
            </a:r>
            <a:r>
              <a:rPr sz="900" spc="-10" dirty="0">
                <a:solidFill>
                  <a:srgbClr val="323537"/>
                </a:solidFill>
                <a:latin typeface="Montserrat"/>
                <a:cs typeface="Montserrat"/>
              </a:rPr>
              <a:t> reasonable </a:t>
            </a:r>
            <a:r>
              <a:rPr sz="900" dirty="0">
                <a:solidFill>
                  <a:srgbClr val="323537"/>
                </a:solidFill>
                <a:latin typeface="Montserrat"/>
                <a:cs typeface="Montserrat"/>
              </a:rPr>
              <a:t>manner</a:t>
            </a:r>
            <a:r>
              <a:rPr sz="900" spc="-5" dirty="0">
                <a:solidFill>
                  <a:srgbClr val="323537"/>
                </a:solidFill>
                <a:latin typeface="Montserrat"/>
                <a:cs typeface="Montserrat"/>
              </a:rPr>
              <a:t> </a:t>
            </a:r>
            <a:r>
              <a:rPr sz="900" dirty="0">
                <a:solidFill>
                  <a:srgbClr val="323537"/>
                </a:solidFill>
                <a:latin typeface="Montserrat"/>
                <a:cs typeface="Montserrat"/>
              </a:rPr>
              <a:t>which</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depend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number</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10" dirty="0">
                <a:solidFill>
                  <a:srgbClr val="323537"/>
                </a:solidFill>
                <a:latin typeface="Montserrat"/>
                <a:cs typeface="Montserrat"/>
              </a:rPr>
              <a:t>prevailing </a:t>
            </a:r>
            <a:r>
              <a:rPr sz="900" dirty="0">
                <a:solidFill>
                  <a:srgbClr val="323537"/>
                </a:solidFill>
                <a:latin typeface="Montserrat"/>
                <a:cs typeface="Montserrat"/>
              </a:rPr>
              <a:t>factors</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include</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costs</a:t>
            </a:r>
            <a:r>
              <a:rPr sz="900" spc="-15" dirty="0">
                <a:solidFill>
                  <a:srgbClr val="323537"/>
                </a:solidFill>
                <a:latin typeface="Montserrat"/>
                <a:cs typeface="Montserrat"/>
              </a:rPr>
              <a:t> </a:t>
            </a:r>
            <a:r>
              <a:rPr sz="900" dirty="0">
                <a:solidFill>
                  <a:srgbClr val="323537"/>
                </a:solidFill>
                <a:latin typeface="Montserrat"/>
                <a:cs typeface="Montserrat"/>
              </a:rPr>
              <a:t>reasonably</a:t>
            </a:r>
            <a:r>
              <a:rPr sz="900" spc="-20" dirty="0">
                <a:solidFill>
                  <a:srgbClr val="323537"/>
                </a:solidFill>
                <a:latin typeface="Montserrat"/>
                <a:cs typeface="Montserrat"/>
              </a:rPr>
              <a:t> </a:t>
            </a:r>
            <a:r>
              <a:rPr sz="900" spc="-10" dirty="0">
                <a:solidFill>
                  <a:srgbClr val="323537"/>
                </a:solidFill>
                <a:latin typeface="Montserrat"/>
                <a:cs typeface="Montserrat"/>
              </a:rPr>
              <a:t>incurred </a:t>
            </a:r>
            <a:r>
              <a:rPr sz="900" dirty="0">
                <a:solidFill>
                  <a:srgbClr val="323537"/>
                </a:solidFill>
                <a:latin typeface="Montserrat"/>
                <a:cs typeface="Montserrat"/>
              </a:rPr>
              <a:t>for</a:t>
            </a:r>
            <a:r>
              <a:rPr sz="900" spc="-25" dirty="0">
                <a:solidFill>
                  <a:srgbClr val="323537"/>
                </a:solidFill>
                <a:latin typeface="Montserrat"/>
                <a:cs typeface="Montserrat"/>
              </a:rPr>
              <a:t> </a:t>
            </a:r>
            <a:r>
              <a:rPr sz="900" dirty="0">
                <a:solidFill>
                  <a:srgbClr val="323537"/>
                </a:solidFill>
                <a:latin typeface="Montserrat"/>
                <a:cs typeface="Montserrat"/>
              </a:rPr>
              <a:t>breaking</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funding</a:t>
            </a:r>
            <a:r>
              <a:rPr sz="900" spc="-25" dirty="0">
                <a:solidFill>
                  <a:srgbClr val="323537"/>
                </a:solidFill>
                <a:latin typeface="Montserrat"/>
                <a:cs typeface="Montserrat"/>
              </a:rPr>
              <a:t> </a:t>
            </a:r>
            <a:r>
              <a:rPr sz="900" dirty="0">
                <a:solidFill>
                  <a:srgbClr val="323537"/>
                </a:solidFill>
                <a:latin typeface="Montserrat"/>
                <a:cs typeface="Montserrat"/>
              </a:rPr>
              <a:t>arrangements</a:t>
            </a:r>
            <a:r>
              <a:rPr sz="900" spc="-20" dirty="0">
                <a:solidFill>
                  <a:srgbClr val="323537"/>
                </a:solidFill>
                <a:latin typeface="Montserrat"/>
                <a:cs typeface="Montserrat"/>
              </a:rPr>
              <a:t> </a:t>
            </a:r>
            <a:r>
              <a:rPr sz="900" dirty="0">
                <a:solidFill>
                  <a:srgbClr val="323537"/>
                </a:solidFill>
                <a:latin typeface="Montserrat"/>
                <a:cs typeface="Montserrat"/>
              </a:rPr>
              <a:t>entered</a:t>
            </a:r>
            <a:r>
              <a:rPr sz="900" spc="-20" dirty="0">
                <a:solidFill>
                  <a:srgbClr val="323537"/>
                </a:solidFill>
                <a:latin typeface="Montserrat"/>
                <a:cs typeface="Montserrat"/>
              </a:rPr>
              <a:t> </a:t>
            </a:r>
            <a:r>
              <a:rPr sz="900" dirty="0">
                <a:solidFill>
                  <a:srgbClr val="323537"/>
                </a:solidFill>
                <a:latin typeface="Montserrat"/>
                <a:cs typeface="Montserrat"/>
              </a:rPr>
              <a:t>into</a:t>
            </a:r>
            <a:r>
              <a:rPr sz="900" spc="-20"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relation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p:txBody>
      </p:sp>
      <p:sp>
        <p:nvSpPr>
          <p:cNvPr id="9" name="object 9"/>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25</a:t>
            </a:fld>
            <a:endParaRPr spc="-25" dirty="0"/>
          </a:p>
        </p:txBody>
      </p:sp>
      <p:sp>
        <p:nvSpPr>
          <p:cNvPr id="3" name="object 3"/>
          <p:cNvSpPr txBox="1"/>
          <p:nvPr/>
        </p:nvSpPr>
        <p:spPr>
          <a:xfrm>
            <a:off x="347300" y="3690244"/>
            <a:ext cx="177165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17.</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Issuer</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and</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other</a:t>
            </a:r>
            <a:r>
              <a:rPr sz="1100" b="1" spc="-20" dirty="0">
                <a:solidFill>
                  <a:srgbClr val="3E8B73"/>
                </a:solidFill>
                <a:latin typeface="Montserrat SemiBold"/>
                <a:cs typeface="Montserrat SemiBold"/>
              </a:rPr>
              <a:t> risks</a:t>
            </a:r>
            <a:endParaRPr sz="1100">
              <a:latin typeface="Montserrat SemiBold"/>
              <a:cs typeface="Montserrat SemiBold"/>
            </a:endParaRPr>
          </a:p>
        </p:txBody>
      </p:sp>
      <p:sp>
        <p:nvSpPr>
          <p:cNvPr id="4" name="object 4"/>
          <p:cNvSpPr txBox="1"/>
          <p:nvPr/>
        </p:nvSpPr>
        <p:spPr>
          <a:xfrm>
            <a:off x="347300" y="3960803"/>
            <a:ext cx="3362325" cy="2465705"/>
          </a:xfrm>
          <a:prstGeom prst="rect">
            <a:avLst/>
          </a:prstGeom>
        </p:spPr>
        <p:txBody>
          <a:bodyPr vert="horz" wrap="square" lIns="0" tIns="12700" rIns="0" bIns="0" rtlCol="0">
            <a:spAutoFit/>
          </a:bodyPr>
          <a:lstStyle/>
          <a:p>
            <a:pPr marL="228600" marR="5080"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During</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exposed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credit</a:t>
            </a:r>
            <a:r>
              <a:rPr sz="900" spc="-10" dirty="0">
                <a:solidFill>
                  <a:srgbClr val="323537"/>
                </a:solidFill>
                <a:latin typeface="Montserrat"/>
                <a:cs typeface="Montserrat"/>
              </a:rPr>
              <a:t> </a:t>
            </a:r>
            <a:r>
              <a:rPr sz="900" dirty="0">
                <a:solidFill>
                  <a:srgbClr val="323537"/>
                </a:solidFill>
                <a:latin typeface="Montserrat"/>
                <a:cs typeface="Montserrat"/>
              </a:rPr>
              <a:t>risk</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risk</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fails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pay</a:t>
            </a:r>
            <a:r>
              <a:rPr sz="900" spc="-15" dirty="0">
                <a:solidFill>
                  <a:srgbClr val="323537"/>
                </a:solidFill>
                <a:latin typeface="Montserrat"/>
                <a:cs typeface="Montserrat"/>
              </a:rPr>
              <a:t> </a:t>
            </a:r>
            <a:r>
              <a:rPr sz="900" dirty="0">
                <a:solidFill>
                  <a:srgbClr val="323537"/>
                </a:solidFill>
                <a:latin typeface="Montserrat"/>
                <a:cs typeface="Montserrat"/>
              </a:rPr>
              <a:t>back</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Initial</a:t>
            </a:r>
            <a:r>
              <a:rPr sz="900" spc="-1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including</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spc="-10" dirty="0">
                <a:solidFill>
                  <a:srgbClr val="323537"/>
                </a:solidFill>
                <a:latin typeface="Montserrat"/>
                <a:cs typeface="Montserrat"/>
              </a:rPr>
              <a:t>return, </a:t>
            </a:r>
            <a:r>
              <a:rPr sz="900" dirty="0">
                <a:solidFill>
                  <a:srgbClr val="323537"/>
                </a:solidFill>
                <a:latin typeface="Montserrat"/>
                <a:cs typeface="Montserrat"/>
              </a:rPr>
              <a:t>which</a:t>
            </a:r>
            <a:r>
              <a:rPr sz="900" spc="-5" dirty="0">
                <a:solidFill>
                  <a:srgbClr val="323537"/>
                </a:solidFill>
                <a:latin typeface="Montserrat"/>
                <a:cs typeface="Montserrat"/>
              </a:rPr>
              <a:t> </a:t>
            </a:r>
            <a:r>
              <a:rPr sz="900" dirty="0">
                <a:solidFill>
                  <a:srgbClr val="323537"/>
                </a:solidFill>
                <a:latin typeface="Montserrat"/>
                <a:cs typeface="Montserrat"/>
              </a:rPr>
              <a:t>is defined under the terms</a:t>
            </a:r>
            <a:r>
              <a:rPr sz="900" spc="-5" dirty="0">
                <a:solidFill>
                  <a:srgbClr val="323537"/>
                </a:solidFill>
                <a:latin typeface="Montserrat"/>
                <a:cs typeface="Montserrat"/>
              </a:rPr>
              <a:t> </a:t>
            </a:r>
            <a:r>
              <a:rPr sz="900" dirty="0">
                <a:solidFill>
                  <a:srgbClr val="323537"/>
                </a:solidFill>
                <a:latin typeface="Montserrat"/>
                <a:cs typeface="Montserrat"/>
              </a:rPr>
              <a:t>of the Plan. If, </a:t>
            </a:r>
            <a:r>
              <a:rPr sz="900" spc="-25" dirty="0">
                <a:solidFill>
                  <a:srgbClr val="323537"/>
                </a:solidFill>
                <a:latin typeface="Montserrat"/>
                <a:cs typeface="Montserrat"/>
              </a:rPr>
              <a:t>for </a:t>
            </a:r>
            <a:r>
              <a:rPr sz="900" dirty="0">
                <a:solidFill>
                  <a:srgbClr val="323537"/>
                </a:solidFill>
                <a:latin typeface="Montserrat"/>
                <a:cs typeface="Montserrat"/>
              </a:rPr>
              <a:t>whatever</a:t>
            </a:r>
            <a:r>
              <a:rPr sz="900" spc="-10" dirty="0">
                <a:solidFill>
                  <a:srgbClr val="323537"/>
                </a:solidFill>
                <a:latin typeface="Montserrat"/>
                <a:cs typeface="Montserrat"/>
              </a:rPr>
              <a:t> </a:t>
            </a:r>
            <a:r>
              <a:rPr sz="900" dirty="0">
                <a:solidFill>
                  <a:srgbClr val="323537"/>
                </a:solidFill>
                <a:latin typeface="Montserrat"/>
                <a:cs typeface="Montserrat"/>
              </a:rPr>
              <a:t>reason,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Issuer</a:t>
            </a:r>
            <a:r>
              <a:rPr sz="900" spc="-5" dirty="0">
                <a:solidFill>
                  <a:srgbClr val="323537"/>
                </a:solidFill>
                <a:latin typeface="Montserrat"/>
                <a:cs typeface="Montserrat"/>
              </a:rPr>
              <a:t> </a:t>
            </a:r>
            <a:r>
              <a:rPr sz="900" dirty="0">
                <a:solidFill>
                  <a:srgbClr val="323537"/>
                </a:solidFill>
                <a:latin typeface="Montserrat"/>
                <a:cs typeface="Montserrat"/>
              </a:rPr>
              <a:t>does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meet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terms</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 Plan, this will affect what</a:t>
            </a:r>
            <a:r>
              <a:rPr sz="900" spc="-5" dirty="0">
                <a:solidFill>
                  <a:srgbClr val="323537"/>
                </a:solidFill>
                <a:latin typeface="Montserrat"/>
                <a:cs typeface="Montserrat"/>
              </a:rPr>
              <a:t> </a:t>
            </a:r>
            <a:r>
              <a:rPr sz="900" dirty="0">
                <a:solidFill>
                  <a:srgbClr val="323537"/>
                </a:solidFill>
                <a:latin typeface="Montserrat"/>
                <a:cs typeface="Montserrat"/>
              </a:rPr>
              <a:t>you will get back </a:t>
            </a:r>
            <a:r>
              <a:rPr sz="900" spc="-20" dirty="0">
                <a:solidFill>
                  <a:srgbClr val="323537"/>
                </a:solidFill>
                <a:latin typeface="Montserrat"/>
                <a:cs typeface="Montserrat"/>
              </a:rPr>
              <a:t>from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could</a:t>
            </a:r>
            <a:r>
              <a:rPr sz="900" spc="-5" dirty="0">
                <a:solidFill>
                  <a:srgbClr val="323537"/>
                </a:solidFill>
                <a:latin typeface="Montserrat"/>
                <a:cs typeface="Montserrat"/>
              </a:rPr>
              <a:t> </a:t>
            </a:r>
            <a:r>
              <a:rPr sz="900" dirty="0">
                <a:solidFill>
                  <a:srgbClr val="323537"/>
                </a:solidFill>
                <a:latin typeface="Montserrat"/>
                <a:cs typeface="Montserrat"/>
              </a:rPr>
              <a:t>lose some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spc="-10" dirty="0">
                <a:solidFill>
                  <a:srgbClr val="323537"/>
                </a:solidFill>
                <a:latin typeface="Montserrat"/>
                <a:cs typeface="Montserrat"/>
              </a:rPr>
              <a:t>original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some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expected</a:t>
            </a:r>
            <a:r>
              <a:rPr sz="900" spc="-5" dirty="0">
                <a:solidFill>
                  <a:srgbClr val="323537"/>
                </a:solidFill>
                <a:latin typeface="Montserrat"/>
                <a:cs typeface="Montserrat"/>
              </a:rPr>
              <a:t> </a:t>
            </a:r>
            <a:r>
              <a:rPr sz="900" spc="-10" dirty="0">
                <a:solidFill>
                  <a:srgbClr val="323537"/>
                </a:solidFill>
                <a:latin typeface="Montserrat"/>
                <a:cs typeface="Montserrat"/>
              </a:rPr>
              <a:t>return. </a:t>
            </a:r>
            <a:r>
              <a:rPr sz="900" dirty="0">
                <a:solidFill>
                  <a:srgbClr val="323537"/>
                </a:solidFill>
                <a:latin typeface="Montserrat"/>
                <a:cs typeface="Montserrat"/>
              </a:rPr>
              <a:t>Neither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nor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is responsible</a:t>
            </a:r>
            <a:r>
              <a:rPr sz="900" spc="-5" dirty="0">
                <a:solidFill>
                  <a:srgbClr val="323537"/>
                </a:solidFill>
                <a:latin typeface="Montserrat"/>
                <a:cs typeface="Montserrat"/>
              </a:rPr>
              <a:t> </a:t>
            </a:r>
            <a:r>
              <a:rPr sz="900" dirty="0">
                <a:solidFill>
                  <a:srgbClr val="323537"/>
                </a:solidFill>
                <a:latin typeface="Montserrat"/>
                <a:cs typeface="Montserrat"/>
              </a:rPr>
              <a:t>if the</a:t>
            </a:r>
            <a:r>
              <a:rPr sz="900" spc="-5" dirty="0">
                <a:solidFill>
                  <a:srgbClr val="323537"/>
                </a:solidFill>
                <a:latin typeface="Montserrat"/>
                <a:cs typeface="Montserrat"/>
              </a:rPr>
              <a:t> </a:t>
            </a:r>
            <a:r>
              <a:rPr sz="900" dirty="0">
                <a:solidFill>
                  <a:srgbClr val="323537"/>
                </a:solidFill>
                <a:latin typeface="Montserrat"/>
                <a:cs typeface="Montserrat"/>
              </a:rPr>
              <a:t>Issuer does not</a:t>
            </a:r>
            <a:r>
              <a:rPr sz="900" spc="-5" dirty="0">
                <a:solidFill>
                  <a:srgbClr val="323537"/>
                </a:solidFill>
                <a:latin typeface="Montserrat"/>
                <a:cs typeface="Montserrat"/>
              </a:rPr>
              <a:t> </a:t>
            </a:r>
            <a:r>
              <a:rPr sz="900" spc="-10" dirty="0">
                <a:solidFill>
                  <a:srgbClr val="323537"/>
                </a:solidFill>
                <a:latin typeface="Montserrat"/>
                <a:cs typeface="Montserrat"/>
              </a:rPr>
              <a:t>comply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Plan.</a:t>
            </a:r>
            <a:endParaRPr sz="900" dirty="0">
              <a:latin typeface="Montserrat"/>
              <a:cs typeface="Montserrat"/>
            </a:endParaRPr>
          </a:p>
          <a:p>
            <a:pPr marL="228600" marR="15621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unable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comply</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terms</a:t>
            </a:r>
            <a:r>
              <a:rPr sz="900" spc="-10"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because</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change</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law</a:t>
            </a:r>
            <a:r>
              <a:rPr sz="900" spc="-5" dirty="0">
                <a:solidFill>
                  <a:srgbClr val="323537"/>
                </a:solidFill>
                <a:latin typeface="Montserrat"/>
                <a:cs typeface="Montserrat"/>
              </a:rPr>
              <a:t> </a:t>
            </a:r>
            <a:r>
              <a:rPr sz="900" dirty="0">
                <a:solidFill>
                  <a:srgbClr val="323537"/>
                </a:solidFill>
                <a:latin typeface="Montserrat"/>
                <a:cs typeface="Montserrat"/>
              </a:rPr>
              <a:t>means</a:t>
            </a:r>
            <a:r>
              <a:rPr sz="900" spc="-5" dirty="0">
                <a:solidFill>
                  <a:srgbClr val="323537"/>
                </a:solidFill>
                <a:latin typeface="Montserrat"/>
                <a:cs typeface="Montserrat"/>
              </a:rPr>
              <a:t> </a:t>
            </a:r>
            <a:r>
              <a:rPr sz="900" spc="-20" dirty="0">
                <a:solidFill>
                  <a:srgbClr val="323537"/>
                </a:solidFill>
                <a:latin typeface="Montserrat"/>
                <a:cs typeface="Montserrat"/>
              </a:rPr>
              <a:t>that</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do</a:t>
            </a:r>
            <a:r>
              <a:rPr sz="900" spc="-5" dirty="0">
                <a:solidFill>
                  <a:srgbClr val="323537"/>
                </a:solidFill>
                <a:latin typeface="Montserrat"/>
                <a:cs typeface="Montserrat"/>
              </a:rPr>
              <a:t> </a:t>
            </a:r>
            <a:r>
              <a:rPr sz="900" dirty="0">
                <a:solidFill>
                  <a:srgbClr val="323537"/>
                </a:solidFill>
                <a:latin typeface="Montserrat"/>
                <a:cs typeface="Montserrat"/>
              </a:rPr>
              <a:t>so</a:t>
            </a:r>
            <a:r>
              <a:rPr sz="900" spc="-5" dirty="0">
                <a:solidFill>
                  <a:srgbClr val="323537"/>
                </a:solidFill>
                <a:latin typeface="Montserrat"/>
                <a:cs typeface="Montserrat"/>
              </a:rPr>
              <a:t> </a:t>
            </a:r>
            <a:r>
              <a:rPr sz="900" dirty="0">
                <a:solidFill>
                  <a:srgbClr val="323537"/>
                </a:solidFill>
                <a:latin typeface="Montserrat"/>
                <a:cs typeface="Montserrat"/>
              </a:rPr>
              <a:t>would</a:t>
            </a:r>
            <a:r>
              <a:rPr sz="900" spc="-5" dirty="0">
                <a:solidFill>
                  <a:srgbClr val="323537"/>
                </a:solidFill>
                <a:latin typeface="Montserrat"/>
                <a:cs typeface="Montserrat"/>
              </a:rPr>
              <a:t> </a:t>
            </a:r>
            <a:r>
              <a:rPr sz="900" dirty="0">
                <a:solidFill>
                  <a:srgbClr val="323537"/>
                </a:solidFill>
                <a:latin typeface="Montserrat"/>
                <a:cs typeface="Montserrat"/>
              </a:rPr>
              <a:t>be illegal</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impractical</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20" dirty="0">
                <a:solidFill>
                  <a:srgbClr val="323537"/>
                </a:solidFill>
                <a:latin typeface="Montserrat"/>
                <a:cs typeface="Montserrat"/>
              </a:rPr>
              <a:t>Plan</a:t>
            </a:r>
            <a:r>
              <a:rPr sz="900" spc="500" dirty="0">
                <a:solidFill>
                  <a:srgbClr val="323537"/>
                </a:solidFill>
                <a:latin typeface="Montserrat"/>
                <a:cs typeface="Montserrat"/>
              </a:rPr>
              <a:t>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forced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bring</a:t>
            </a:r>
            <a:r>
              <a:rPr sz="900" spc="-20" dirty="0">
                <a:solidFill>
                  <a:srgbClr val="323537"/>
                </a:solidFill>
                <a:latin typeface="Montserrat"/>
                <a:cs typeface="Montserrat"/>
              </a:rPr>
              <a:t> </a:t>
            </a:r>
            <a:r>
              <a:rPr sz="900" dirty="0">
                <a:solidFill>
                  <a:srgbClr val="323537"/>
                </a:solidFill>
                <a:latin typeface="Montserrat"/>
                <a:cs typeface="Montserrat"/>
              </a:rPr>
              <a:t>forward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Maturity</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20" dirty="0">
                <a:solidFill>
                  <a:srgbClr val="323537"/>
                </a:solidFill>
                <a:latin typeface="Montserrat"/>
                <a:cs typeface="Montserrat"/>
              </a:rPr>
              <a:t> </a:t>
            </a:r>
            <a:r>
              <a:rPr sz="900" spc="-25" dirty="0">
                <a:solidFill>
                  <a:srgbClr val="323537"/>
                </a:solidFill>
                <a:latin typeface="Montserrat"/>
                <a:cs typeface="Montserrat"/>
              </a:rPr>
              <a:t>In</a:t>
            </a:r>
            <a:endParaRPr sz="900" dirty="0">
              <a:latin typeface="Montserrat"/>
              <a:cs typeface="Montserrat"/>
            </a:endParaRPr>
          </a:p>
          <a:p>
            <a:pPr marL="228600" marR="125095">
              <a:lnSpc>
                <a:spcPct val="100000"/>
              </a:lnSpc>
            </a:pPr>
            <a:r>
              <a:rPr sz="900" dirty="0">
                <a:solidFill>
                  <a:srgbClr val="323537"/>
                </a:solidFill>
                <a:latin typeface="Montserrat"/>
                <a:cs typeface="Montserrat"/>
              </a:rPr>
              <a:t>these</a:t>
            </a:r>
            <a:r>
              <a:rPr sz="900" spc="-10" dirty="0">
                <a:solidFill>
                  <a:srgbClr val="323537"/>
                </a:solidFill>
                <a:latin typeface="Montserrat"/>
                <a:cs typeface="Montserrat"/>
              </a:rPr>
              <a:t> </a:t>
            </a:r>
            <a:r>
              <a:rPr sz="900" dirty="0">
                <a:solidFill>
                  <a:srgbClr val="323537"/>
                </a:solidFill>
                <a:latin typeface="Montserrat"/>
                <a:cs typeface="Montserrat"/>
              </a:rPr>
              <a:t>circumstances,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pay</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a:t>
            </a:r>
            <a:r>
              <a:rPr sz="900" dirty="0">
                <a:solidFill>
                  <a:srgbClr val="323537"/>
                </a:solidFill>
                <a:latin typeface="Montserrat"/>
                <a:cs typeface="Montserrat"/>
              </a:rPr>
              <a:t>less</a:t>
            </a:r>
            <a:r>
              <a:rPr sz="900" spc="-5" dirty="0">
                <a:solidFill>
                  <a:srgbClr val="323537"/>
                </a:solidFill>
                <a:latin typeface="Montserrat"/>
                <a:cs typeface="Montserrat"/>
              </a:rPr>
              <a:t> </a:t>
            </a:r>
            <a:r>
              <a:rPr sz="900" spc="-20" dirty="0">
                <a:solidFill>
                  <a:srgbClr val="323537"/>
                </a:solidFill>
                <a:latin typeface="Montserrat"/>
                <a:cs typeface="Montserrat"/>
              </a:rPr>
              <a:t>than </a:t>
            </a:r>
            <a:r>
              <a:rPr sz="900" dirty="0">
                <a:solidFill>
                  <a:srgbClr val="323537"/>
                </a:solidFill>
                <a:latin typeface="Montserrat"/>
                <a:cs typeface="Montserrat"/>
              </a:rPr>
              <a:t>expected,</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even</a:t>
            </a:r>
            <a:r>
              <a:rPr sz="900" spc="-15" dirty="0">
                <a:solidFill>
                  <a:srgbClr val="323537"/>
                </a:solidFill>
                <a:latin typeface="Montserrat"/>
                <a:cs typeface="Montserrat"/>
              </a:rPr>
              <a:t> </a:t>
            </a:r>
            <a:r>
              <a:rPr sz="900" spc="-10" dirty="0">
                <a:solidFill>
                  <a:srgbClr val="323537"/>
                </a:solidFill>
                <a:latin typeface="Montserrat"/>
                <a:cs typeface="Montserrat"/>
              </a:rPr>
              <a:t>nothing.</a:t>
            </a:r>
            <a:endParaRPr sz="900" dirty="0">
              <a:latin typeface="Montserrat"/>
              <a:cs typeface="Montserrat"/>
            </a:endParaRPr>
          </a:p>
        </p:txBody>
      </p:sp>
      <p:sp>
        <p:nvSpPr>
          <p:cNvPr id="5" name="object 5"/>
          <p:cNvSpPr txBox="1"/>
          <p:nvPr/>
        </p:nvSpPr>
        <p:spPr>
          <a:xfrm>
            <a:off x="347300" y="6513603"/>
            <a:ext cx="3368675" cy="1393825"/>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18.</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Conflicts</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of</a:t>
            </a:r>
            <a:r>
              <a:rPr sz="1100" b="1" spc="-5" dirty="0">
                <a:solidFill>
                  <a:srgbClr val="3E8B73"/>
                </a:solidFill>
                <a:latin typeface="Montserrat SemiBold"/>
                <a:cs typeface="Montserrat SemiBold"/>
              </a:rPr>
              <a:t> </a:t>
            </a:r>
            <a:r>
              <a:rPr sz="1100" b="1" spc="-10" dirty="0">
                <a:solidFill>
                  <a:srgbClr val="3E8B73"/>
                </a:solidFill>
                <a:latin typeface="Montserrat SemiBold"/>
                <a:cs typeface="Montserrat SemiBold"/>
              </a:rPr>
              <a:t>interests</a:t>
            </a:r>
            <a:endParaRPr sz="1100">
              <a:latin typeface="Montserrat SemiBold"/>
              <a:cs typeface="Montserrat SemiBold"/>
            </a:endParaRPr>
          </a:p>
          <a:p>
            <a:pPr marL="12700" marR="5080">
              <a:lnSpc>
                <a:spcPct val="100000"/>
              </a:lnSpc>
              <a:spcBef>
                <a:spcPts val="810"/>
              </a:spcBef>
            </a:pPr>
            <a:r>
              <a:rPr sz="900" dirty="0">
                <a:solidFill>
                  <a:srgbClr val="323537"/>
                </a:solidFill>
                <a:latin typeface="Montserrat"/>
                <a:cs typeface="Montserrat"/>
              </a:rPr>
              <a:t>During</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term</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conflicts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arise </a:t>
            </a:r>
            <a:r>
              <a:rPr sz="900" dirty="0">
                <a:solidFill>
                  <a:srgbClr val="323537"/>
                </a:solidFill>
                <a:latin typeface="Montserrat"/>
                <a:cs typeface="Montserrat"/>
              </a:rPr>
              <a:t>between</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spc="-10" dirty="0">
                <a:solidFill>
                  <a:srgbClr val="323537"/>
                </a:solidFill>
                <a:latin typeface="Montserrat"/>
                <a:cs typeface="Montserrat"/>
              </a:rPr>
              <a:t>their </a:t>
            </a:r>
            <a:r>
              <a:rPr sz="900" dirty="0">
                <a:solidFill>
                  <a:srgbClr val="323537"/>
                </a:solidFill>
                <a:latin typeface="Montserrat"/>
                <a:cs typeface="Montserrat"/>
              </a:rPr>
              <a:t>employees,</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holders,</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associated</a:t>
            </a:r>
            <a:r>
              <a:rPr sz="900" spc="-5" dirty="0">
                <a:solidFill>
                  <a:srgbClr val="323537"/>
                </a:solidFill>
                <a:latin typeface="Montserrat"/>
                <a:cs typeface="Montserrat"/>
              </a:rPr>
              <a:t> </a:t>
            </a:r>
            <a:r>
              <a:rPr sz="900" spc="-10" dirty="0">
                <a:solidFill>
                  <a:srgbClr val="323537"/>
                </a:solidFill>
                <a:latin typeface="Montserrat"/>
                <a:cs typeface="Montserrat"/>
              </a:rPr>
              <a:t>companies</a:t>
            </a:r>
            <a:r>
              <a:rPr sz="900" spc="500"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representatives.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ensure</a:t>
            </a:r>
            <a:r>
              <a:rPr sz="900" spc="-20" dirty="0">
                <a:solidFill>
                  <a:srgbClr val="323537"/>
                </a:solidFill>
                <a:latin typeface="Montserrat"/>
                <a:cs typeface="Montserrat"/>
              </a:rPr>
              <a:t> </a:t>
            </a:r>
            <a:r>
              <a:rPr sz="900" dirty="0">
                <a:solidFill>
                  <a:srgbClr val="323537"/>
                </a:solidFill>
                <a:latin typeface="Montserrat"/>
                <a:cs typeface="Montserrat"/>
              </a:rPr>
              <a:t>that</a:t>
            </a:r>
            <a:r>
              <a:rPr sz="900" spc="-20" dirty="0">
                <a:solidFill>
                  <a:srgbClr val="323537"/>
                </a:solidFill>
                <a:latin typeface="Montserrat"/>
                <a:cs typeface="Montserrat"/>
              </a:rPr>
              <a:t> </a:t>
            </a:r>
            <a:r>
              <a:rPr sz="900" dirty="0">
                <a:solidFill>
                  <a:srgbClr val="323537"/>
                </a:solidFill>
                <a:latin typeface="Montserrat"/>
                <a:cs typeface="Montserrat"/>
              </a:rPr>
              <a:t>all</a:t>
            </a:r>
            <a:r>
              <a:rPr sz="900" spc="-20" dirty="0">
                <a:solidFill>
                  <a:srgbClr val="323537"/>
                </a:solidFill>
                <a:latin typeface="Montserrat"/>
                <a:cs typeface="Montserrat"/>
              </a:rPr>
              <a:t> </a:t>
            </a:r>
            <a:r>
              <a:rPr sz="900" dirty="0">
                <a:solidFill>
                  <a:srgbClr val="323537"/>
                </a:solidFill>
                <a:latin typeface="Montserrat"/>
                <a:cs typeface="Montserrat"/>
              </a:rPr>
              <a:t>Investors</a:t>
            </a:r>
            <a:r>
              <a:rPr sz="900" spc="-20" dirty="0">
                <a:solidFill>
                  <a:srgbClr val="323537"/>
                </a:solidFill>
                <a:latin typeface="Montserrat"/>
                <a:cs typeface="Montserrat"/>
              </a:rPr>
              <a:t> </a:t>
            </a:r>
            <a:r>
              <a:rPr sz="900" dirty="0">
                <a:solidFill>
                  <a:srgbClr val="323537"/>
                </a:solidFill>
                <a:latin typeface="Montserrat"/>
                <a:cs typeface="Montserrat"/>
              </a:rPr>
              <a:t>are</a:t>
            </a:r>
            <a:r>
              <a:rPr sz="900" spc="-20" dirty="0">
                <a:solidFill>
                  <a:srgbClr val="323537"/>
                </a:solidFill>
                <a:latin typeface="Montserrat"/>
                <a:cs typeface="Montserrat"/>
              </a:rPr>
              <a:t> </a:t>
            </a:r>
            <a:r>
              <a:rPr sz="900" spc="-10" dirty="0">
                <a:solidFill>
                  <a:srgbClr val="323537"/>
                </a:solidFill>
                <a:latin typeface="Montserrat"/>
                <a:cs typeface="Montserrat"/>
              </a:rPr>
              <a:t>treated </a:t>
            </a:r>
            <a:r>
              <a:rPr sz="900" dirty="0">
                <a:solidFill>
                  <a:srgbClr val="323537"/>
                </a:solidFill>
                <a:latin typeface="Montserrat"/>
                <a:cs typeface="Montserrat"/>
              </a:rPr>
              <a:t>consistently</a:t>
            </a:r>
            <a:r>
              <a:rPr sz="900" spc="-3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fairly,</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30"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30"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required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policy</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how</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identify</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manage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dirty="0">
                <a:solidFill>
                  <a:srgbClr val="323537"/>
                </a:solidFill>
                <a:latin typeface="Montserrat"/>
                <a:cs typeface="Montserrat"/>
              </a:rPr>
              <a:t>conflicts.</a:t>
            </a:r>
            <a:r>
              <a:rPr sz="900" spc="-5" dirty="0">
                <a:solidFill>
                  <a:srgbClr val="323537"/>
                </a:solidFill>
                <a:latin typeface="Montserrat"/>
                <a:cs typeface="Montserrat"/>
              </a:rPr>
              <a:t> </a:t>
            </a:r>
            <a:r>
              <a:rPr sz="900" dirty="0">
                <a:solidFill>
                  <a:srgbClr val="323537"/>
                </a:solidFill>
                <a:latin typeface="Montserrat"/>
                <a:cs typeface="Montserrat"/>
              </a:rPr>
              <a:t>A summary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 policy</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detailed </a:t>
            </a:r>
            <a:r>
              <a:rPr sz="900" spc="-10" dirty="0">
                <a:solidFill>
                  <a:srgbClr val="323537"/>
                </a:solidFill>
                <a:latin typeface="Montserrat"/>
                <a:cs typeface="Montserrat"/>
              </a:rPr>
              <a:t>below.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copy of the</a:t>
            </a:r>
            <a:r>
              <a:rPr sz="900" spc="-5" dirty="0">
                <a:solidFill>
                  <a:srgbClr val="323537"/>
                </a:solidFill>
                <a:latin typeface="Montserrat"/>
                <a:cs typeface="Montserrat"/>
              </a:rPr>
              <a:t> </a:t>
            </a:r>
            <a:r>
              <a:rPr sz="900" dirty="0">
                <a:solidFill>
                  <a:srgbClr val="323537"/>
                </a:solidFill>
                <a:latin typeface="Montserrat"/>
                <a:cs typeface="Montserrat"/>
              </a:rPr>
              <a:t>full policy is available</a:t>
            </a:r>
            <a:r>
              <a:rPr sz="900" spc="-5" dirty="0">
                <a:solidFill>
                  <a:srgbClr val="323537"/>
                </a:solidFill>
                <a:latin typeface="Montserrat"/>
                <a:cs typeface="Montserrat"/>
              </a:rPr>
              <a:t> </a:t>
            </a:r>
            <a:r>
              <a:rPr sz="900" dirty="0">
                <a:solidFill>
                  <a:srgbClr val="323537"/>
                </a:solidFill>
                <a:latin typeface="Montserrat"/>
                <a:cs typeface="Montserrat"/>
              </a:rPr>
              <a:t>on request from </a:t>
            </a:r>
            <a:r>
              <a:rPr sz="900" spc="-25" dirty="0">
                <a:solidFill>
                  <a:srgbClr val="323537"/>
                </a:solidFill>
                <a:latin typeface="Montserrat"/>
                <a:cs typeface="Montserrat"/>
              </a:rPr>
              <a:t>the</a:t>
            </a:r>
            <a:endParaRPr sz="900">
              <a:latin typeface="Montserrat"/>
              <a:cs typeface="Montserrat"/>
            </a:endParaRPr>
          </a:p>
        </p:txBody>
      </p:sp>
      <p:sp>
        <p:nvSpPr>
          <p:cNvPr id="6" name="object 6"/>
          <p:cNvSpPr txBox="1"/>
          <p:nvPr/>
        </p:nvSpPr>
        <p:spPr>
          <a:xfrm>
            <a:off x="3839300" y="343644"/>
            <a:ext cx="3277870" cy="299720"/>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using</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contact</a:t>
            </a:r>
            <a:r>
              <a:rPr sz="900" spc="-20" dirty="0">
                <a:solidFill>
                  <a:srgbClr val="323537"/>
                </a:solidFill>
                <a:latin typeface="Montserrat"/>
                <a:cs typeface="Montserrat"/>
              </a:rPr>
              <a:t> </a:t>
            </a:r>
            <a:r>
              <a:rPr sz="900" spc="-10" dirty="0">
                <a:solidFill>
                  <a:srgbClr val="323537"/>
                </a:solidFill>
                <a:latin typeface="Montserrat"/>
                <a:cs typeface="Montserrat"/>
              </a:rPr>
              <a:t>details </a:t>
            </a:r>
            <a:r>
              <a:rPr sz="900" dirty="0">
                <a:solidFill>
                  <a:srgbClr val="323537"/>
                </a:solidFill>
                <a:latin typeface="Montserrat"/>
                <a:cs typeface="Montserrat"/>
              </a:rPr>
              <a:t>contained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clause</a:t>
            </a:r>
            <a:r>
              <a:rPr sz="900" spc="-10" dirty="0">
                <a:solidFill>
                  <a:srgbClr val="323537"/>
                </a:solidFill>
                <a:latin typeface="Montserrat"/>
                <a:cs typeface="Montserrat"/>
              </a:rPr>
              <a:t> </a:t>
            </a:r>
            <a:r>
              <a:rPr sz="900" dirty="0">
                <a:solidFill>
                  <a:srgbClr val="323537"/>
                </a:solidFill>
                <a:latin typeface="Montserrat"/>
                <a:cs typeface="Montserrat"/>
              </a:rPr>
              <a:t>25.</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a:t>
            </a:r>
            <a:endParaRPr sz="900">
              <a:latin typeface="Montserrat"/>
              <a:cs typeface="Montserrat"/>
            </a:endParaRPr>
          </a:p>
        </p:txBody>
      </p:sp>
      <p:sp>
        <p:nvSpPr>
          <p:cNvPr id="7" name="object 7"/>
          <p:cNvSpPr txBox="1"/>
          <p:nvPr/>
        </p:nvSpPr>
        <p:spPr>
          <a:xfrm>
            <a:off x="3839300" y="725964"/>
            <a:ext cx="3263900" cy="2760345"/>
          </a:xfrm>
          <a:prstGeom prst="rect">
            <a:avLst/>
          </a:prstGeom>
        </p:spPr>
        <p:txBody>
          <a:bodyPr vert="horz" wrap="square" lIns="0" tIns="12700" rIns="0" bIns="0" rtlCol="0">
            <a:spAutoFit/>
          </a:bodyPr>
          <a:lstStyle/>
          <a:p>
            <a:pPr marL="228600" marR="78105"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consider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interests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customers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spc="-20" dirty="0">
                <a:solidFill>
                  <a:srgbClr val="323537"/>
                </a:solidFill>
                <a:latin typeface="Montserrat"/>
                <a:cs typeface="Montserrat"/>
              </a:rPr>
              <a:t>treat </a:t>
            </a:r>
            <a:r>
              <a:rPr sz="900" dirty="0">
                <a:solidFill>
                  <a:srgbClr val="323537"/>
                </a:solidFill>
                <a:latin typeface="Montserrat"/>
                <a:cs typeface="Montserrat"/>
              </a:rPr>
              <a:t>them</a:t>
            </a:r>
            <a:r>
              <a:rPr sz="900" spc="-10" dirty="0">
                <a:solidFill>
                  <a:srgbClr val="323537"/>
                </a:solidFill>
                <a:latin typeface="Montserrat"/>
                <a:cs typeface="Montserrat"/>
              </a:rPr>
              <a:t> fairly;</a:t>
            </a:r>
            <a:endParaRPr sz="900">
              <a:latin typeface="Montserrat"/>
              <a:cs typeface="Montserrat"/>
            </a:endParaRPr>
          </a:p>
          <a:p>
            <a:pPr marL="228600" marR="2032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manage</a:t>
            </a:r>
            <a:r>
              <a:rPr sz="900" spc="-10" dirty="0">
                <a:solidFill>
                  <a:srgbClr val="323537"/>
                </a:solidFill>
                <a:latin typeface="Montserrat"/>
                <a:cs typeface="Montserrat"/>
              </a:rPr>
              <a:t> </a:t>
            </a:r>
            <a:r>
              <a:rPr sz="900" dirty="0">
                <a:solidFill>
                  <a:srgbClr val="323537"/>
                </a:solidFill>
                <a:latin typeface="Montserrat"/>
                <a:cs typeface="Montserrat"/>
              </a:rPr>
              <a:t>conflicts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fairly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ensure</a:t>
            </a:r>
            <a:r>
              <a:rPr sz="900" spc="-10" dirty="0">
                <a:solidFill>
                  <a:srgbClr val="323537"/>
                </a:solidFill>
                <a:latin typeface="Montserrat"/>
                <a:cs typeface="Montserrat"/>
              </a:rPr>
              <a:t> </a:t>
            </a:r>
            <a:r>
              <a:rPr sz="900" spc="-20" dirty="0">
                <a:solidFill>
                  <a:srgbClr val="323537"/>
                </a:solidFill>
                <a:latin typeface="Montserrat"/>
                <a:cs typeface="Montserrat"/>
              </a:rPr>
              <a:t>that </a:t>
            </a:r>
            <a:r>
              <a:rPr sz="900" dirty="0">
                <a:solidFill>
                  <a:srgbClr val="323537"/>
                </a:solidFill>
                <a:latin typeface="Montserrat"/>
                <a:cs typeface="Montserrat"/>
              </a:rPr>
              <a:t>all</a:t>
            </a:r>
            <a:r>
              <a:rPr sz="900" spc="-20" dirty="0">
                <a:solidFill>
                  <a:srgbClr val="323537"/>
                </a:solidFill>
                <a:latin typeface="Montserrat"/>
                <a:cs typeface="Montserrat"/>
              </a:rPr>
              <a:t> </a:t>
            </a:r>
            <a:r>
              <a:rPr sz="900" dirty="0">
                <a:solidFill>
                  <a:srgbClr val="323537"/>
                </a:solidFill>
                <a:latin typeface="Montserrat"/>
                <a:cs typeface="Montserrat"/>
              </a:rPr>
              <a:t>customers</a:t>
            </a:r>
            <a:r>
              <a:rPr sz="900" spc="-20"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treated</a:t>
            </a:r>
            <a:r>
              <a:rPr sz="900" spc="-20" dirty="0">
                <a:solidFill>
                  <a:srgbClr val="323537"/>
                </a:solidFill>
                <a:latin typeface="Montserrat"/>
                <a:cs typeface="Montserrat"/>
              </a:rPr>
              <a:t> </a:t>
            </a:r>
            <a:r>
              <a:rPr sz="900" dirty="0">
                <a:solidFill>
                  <a:srgbClr val="323537"/>
                </a:solidFill>
                <a:latin typeface="Montserrat"/>
                <a:cs typeface="Montserrat"/>
              </a:rPr>
              <a:t>consistently</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10" dirty="0">
                <a:solidFill>
                  <a:srgbClr val="323537"/>
                </a:solidFill>
                <a:latin typeface="Montserrat"/>
                <a:cs typeface="Montserrat"/>
              </a:rPr>
              <a:t>prevent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conflict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giving</a:t>
            </a:r>
            <a:r>
              <a:rPr sz="900" spc="-15" dirty="0">
                <a:solidFill>
                  <a:srgbClr val="323537"/>
                </a:solidFill>
                <a:latin typeface="Montserrat"/>
                <a:cs typeface="Montserrat"/>
              </a:rPr>
              <a:t> </a:t>
            </a:r>
            <a:r>
              <a:rPr sz="900" dirty="0">
                <a:solidFill>
                  <a:srgbClr val="323537"/>
                </a:solidFill>
                <a:latin typeface="Montserrat"/>
                <a:cs typeface="Montserrat"/>
              </a:rPr>
              <a:t>rise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material</a:t>
            </a:r>
            <a:r>
              <a:rPr sz="900" spc="-10" dirty="0">
                <a:solidFill>
                  <a:srgbClr val="323537"/>
                </a:solidFill>
                <a:latin typeface="Montserrat"/>
                <a:cs typeface="Montserrat"/>
              </a:rPr>
              <a:t> </a:t>
            </a:r>
            <a:r>
              <a:rPr sz="900" dirty="0">
                <a:solidFill>
                  <a:srgbClr val="323537"/>
                </a:solidFill>
                <a:latin typeface="Montserrat"/>
                <a:cs typeface="Montserrat"/>
              </a:rPr>
              <a:t>risk</a:t>
            </a:r>
            <a:r>
              <a:rPr sz="900" spc="-1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damage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interests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customers;</a:t>
            </a:r>
            <a:endParaRPr sz="900">
              <a:latin typeface="Montserrat"/>
              <a:cs typeface="Montserrat"/>
            </a:endParaRPr>
          </a:p>
          <a:p>
            <a:pPr marL="228600" marR="10922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have</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place</a:t>
            </a:r>
            <a:r>
              <a:rPr sz="900" spc="-5" dirty="0">
                <a:solidFill>
                  <a:srgbClr val="323537"/>
                </a:solidFill>
                <a:latin typeface="Montserrat"/>
                <a:cs typeface="Montserrat"/>
              </a:rPr>
              <a:t> </a:t>
            </a:r>
            <a:r>
              <a:rPr sz="900" spc="-10" dirty="0">
                <a:solidFill>
                  <a:srgbClr val="323537"/>
                </a:solidFill>
                <a:latin typeface="Montserrat"/>
                <a:cs typeface="Montserrat"/>
              </a:rPr>
              <a:t>procedures</a:t>
            </a:r>
            <a:r>
              <a:rPr sz="900" dirty="0">
                <a:solidFill>
                  <a:srgbClr val="323537"/>
                </a:solidFill>
                <a:latin typeface="Montserrat"/>
                <a:cs typeface="Montserrat"/>
              </a:rPr>
              <a:t> to</a:t>
            </a:r>
            <a:r>
              <a:rPr sz="900" spc="-5" dirty="0">
                <a:solidFill>
                  <a:srgbClr val="323537"/>
                </a:solidFill>
                <a:latin typeface="Montserrat"/>
                <a:cs typeface="Montserrat"/>
              </a:rPr>
              <a:t> </a:t>
            </a:r>
            <a:r>
              <a:rPr sz="900" dirty="0">
                <a:solidFill>
                  <a:srgbClr val="323537"/>
                </a:solidFill>
                <a:latin typeface="Montserrat"/>
                <a:cs typeface="Montserrat"/>
              </a:rPr>
              <a:t>ensure</a:t>
            </a:r>
            <a:r>
              <a:rPr sz="900" spc="-5" dirty="0">
                <a:solidFill>
                  <a:srgbClr val="323537"/>
                </a:solidFill>
                <a:latin typeface="Montserrat"/>
                <a:cs typeface="Montserrat"/>
              </a:rPr>
              <a:t> </a:t>
            </a:r>
            <a:r>
              <a:rPr sz="900" dirty="0">
                <a:solidFill>
                  <a:srgbClr val="323537"/>
                </a:solidFill>
                <a:latin typeface="Montserrat"/>
                <a:cs typeface="Montserrat"/>
              </a:rPr>
              <a:t>that </a:t>
            </a:r>
            <a:r>
              <a:rPr sz="900" spc="-10" dirty="0">
                <a:solidFill>
                  <a:srgbClr val="323537"/>
                </a:solidFill>
                <a:latin typeface="Montserrat"/>
                <a:cs typeface="Montserrat"/>
              </a:rPr>
              <a:t>employees </a:t>
            </a:r>
            <a:r>
              <a:rPr sz="900" dirty="0">
                <a:solidFill>
                  <a:srgbClr val="323537"/>
                </a:solidFill>
                <a:latin typeface="Montserrat"/>
                <a:cs typeface="Montserrat"/>
              </a:rPr>
              <a:t>identify</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report</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new</a:t>
            </a:r>
            <a:r>
              <a:rPr sz="900" spc="-10" dirty="0">
                <a:solidFill>
                  <a:srgbClr val="323537"/>
                </a:solidFill>
                <a:latin typeface="Montserrat"/>
                <a:cs typeface="Montserrat"/>
              </a:rPr>
              <a:t> conflicts;</a:t>
            </a:r>
            <a:endParaRPr sz="900">
              <a:latin typeface="Montserrat"/>
              <a:cs typeface="Montserrat"/>
            </a:endParaRPr>
          </a:p>
          <a:p>
            <a:pPr marL="228600" marR="508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keep</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written</a:t>
            </a:r>
            <a:r>
              <a:rPr sz="900" spc="-15" dirty="0">
                <a:solidFill>
                  <a:srgbClr val="323537"/>
                </a:solidFill>
                <a:latin typeface="Montserrat"/>
                <a:cs typeface="Montserrat"/>
              </a:rPr>
              <a:t> </a:t>
            </a:r>
            <a:r>
              <a:rPr sz="900" dirty="0">
                <a:solidFill>
                  <a:srgbClr val="323537"/>
                </a:solidFill>
                <a:latin typeface="Montserrat"/>
                <a:cs typeface="Montserrat"/>
              </a:rPr>
              <a:t>record</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conflicts</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potential conflicts;</a:t>
            </a:r>
            <a:endParaRPr sz="900">
              <a:latin typeface="Montserrat"/>
              <a:cs typeface="Montserrat"/>
            </a:endParaRPr>
          </a:p>
          <a:p>
            <a:pPr marL="228600" marR="97155"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if</a:t>
            </a:r>
            <a:r>
              <a:rPr sz="900" spc="-20" dirty="0">
                <a:solidFill>
                  <a:srgbClr val="323537"/>
                </a:solidFill>
                <a:latin typeface="Montserrat"/>
                <a:cs typeface="Montserrat"/>
              </a:rPr>
              <a:t> </a:t>
            </a:r>
            <a:r>
              <a:rPr sz="900" dirty="0">
                <a:solidFill>
                  <a:srgbClr val="323537"/>
                </a:solidFill>
                <a:latin typeface="Montserrat"/>
                <a:cs typeface="Montserrat"/>
              </a:rPr>
              <a:t>appropriate,</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disclose</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relevant</a:t>
            </a:r>
            <a:r>
              <a:rPr sz="900" spc="-15" dirty="0">
                <a:solidFill>
                  <a:srgbClr val="323537"/>
                </a:solidFill>
                <a:latin typeface="Montserrat"/>
                <a:cs typeface="Montserrat"/>
              </a:rPr>
              <a:t> </a:t>
            </a:r>
            <a:r>
              <a:rPr sz="900" dirty="0">
                <a:solidFill>
                  <a:srgbClr val="323537"/>
                </a:solidFill>
                <a:latin typeface="Montserrat"/>
                <a:cs typeface="Montserrat"/>
              </a:rPr>
              <a:t>conflict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customer</a:t>
            </a:r>
            <a:r>
              <a:rPr sz="900" spc="-10" dirty="0">
                <a:solidFill>
                  <a:srgbClr val="323537"/>
                </a:solidFill>
                <a:latin typeface="Montserrat"/>
                <a:cs typeface="Montserrat"/>
              </a:rPr>
              <a:t> </a:t>
            </a:r>
            <a:r>
              <a:rPr sz="900" dirty="0">
                <a:solidFill>
                  <a:srgbClr val="323537"/>
                </a:solidFill>
                <a:latin typeface="Montserrat"/>
                <a:cs typeface="Montserrat"/>
              </a:rPr>
              <a:t>before</a:t>
            </a:r>
            <a:r>
              <a:rPr sz="900" spc="-10" dirty="0">
                <a:solidFill>
                  <a:srgbClr val="323537"/>
                </a:solidFill>
                <a:latin typeface="Montserrat"/>
                <a:cs typeface="Montserrat"/>
              </a:rPr>
              <a:t> </a:t>
            </a:r>
            <a:r>
              <a:rPr sz="900" dirty="0">
                <a:solidFill>
                  <a:srgbClr val="323537"/>
                </a:solidFill>
                <a:latin typeface="Montserrat"/>
                <a:cs typeface="Montserrat"/>
              </a:rPr>
              <a:t>undertaking</a:t>
            </a:r>
            <a:r>
              <a:rPr sz="900" spc="-5" dirty="0">
                <a:solidFill>
                  <a:srgbClr val="323537"/>
                </a:solidFill>
                <a:latin typeface="Montserrat"/>
                <a:cs typeface="Montserrat"/>
              </a:rPr>
              <a:t> </a:t>
            </a:r>
            <a:r>
              <a:rPr sz="900" dirty="0">
                <a:solidFill>
                  <a:srgbClr val="323537"/>
                </a:solidFill>
                <a:latin typeface="Montserrat"/>
                <a:cs typeface="Montserrat"/>
              </a:rPr>
              <a:t>business</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spc="-10" dirty="0">
                <a:solidFill>
                  <a:srgbClr val="323537"/>
                </a:solidFill>
                <a:latin typeface="Montserrat"/>
                <a:cs typeface="Montserrat"/>
              </a:rPr>
              <a:t>them;</a:t>
            </a:r>
            <a:endParaRPr sz="900">
              <a:latin typeface="Montserrat"/>
              <a:cs typeface="Montserrat"/>
            </a:endParaRPr>
          </a:p>
          <a:p>
            <a:pPr marL="228600" marR="52069"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ensure</a:t>
            </a:r>
            <a:r>
              <a:rPr sz="900" spc="-5" dirty="0">
                <a:solidFill>
                  <a:srgbClr val="323537"/>
                </a:solidFill>
                <a:latin typeface="Montserrat"/>
                <a:cs typeface="Montserrat"/>
              </a:rPr>
              <a:t> </a:t>
            </a:r>
            <a:r>
              <a:rPr sz="900" dirty="0">
                <a:solidFill>
                  <a:srgbClr val="323537"/>
                </a:solidFill>
                <a:latin typeface="Montserrat"/>
                <a:cs typeface="Montserrat"/>
              </a:rPr>
              <a:t>new</a:t>
            </a:r>
            <a:r>
              <a:rPr sz="900" spc="-5" dirty="0">
                <a:solidFill>
                  <a:srgbClr val="323537"/>
                </a:solidFill>
                <a:latin typeface="Montserrat"/>
                <a:cs typeface="Montserrat"/>
              </a:rPr>
              <a:t> </a:t>
            </a:r>
            <a:r>
              <a:rPr sz="900" dirty="0">
                <a:solidFill>
                  <a:srgbClr val="323537"/>
                </a:solidFill>
                <a:latin typeface="Montserrat"/>
                <a:cs typeface="Montserrat"/>
              </a:rPr>
              <a:t>business</a:t>
            </a:r>
            <a:r>
              <a:rPr sz="900" spc="-5" dirty="0">
                <a:solidFill>
                  <a:srgbClr val="323537"/>
                </a:solidFill>
                <a:latin typeface="Montserrat"/>
                <a:cs typeface="Montserrat"/>
              </a:rPr>
              <a:t> </a:t>
            </a:r>
            <a:r>
              <a:rPr sz="900" dirty="0">
                <a:solidFill>
                  <a:srgbClr val="323537"/>
                </a:solidFill>
                <a:latin typeface="Montserrat"/>
                <a:cs typeface="Montserrat"/>
              </a:rPr>
              <a:t>developments</a:t>
            </a:r>
            <a:r>
              <a:rPr sz="900" spc="-5" dirty="0">
                <a:solidFill>
                  <a:srgbClr val="323537"/>
                </a:solidFill>
                <a:latin typeface="Montserrat"/>
                <a:cs typeface="Montserrat"/>
              </a:rPr>
              <a:t> </a:t>
            </a:r>
            <a:r>
              <a:rPr sz="900" dirty="0">
                <a:solidFill>
                  <a:srgbClr val="323537"/>
                </a:solidFill>
                <a:latin typeface="Montserrat"/>
                <a:cs typeface="Montserrat"/>
              </a:rPr>
              <a:t>identify</a:t>
            </a:r>
            <a:r>
              <a:rPr sz="900" spc="-5"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new</a:t>
            </a:r>
            <a:r>
              <a:rPr sz="900" spc="-15" dirty="0">
                <a:solidFill>
                  <a:srgbClr val="323537"/>
                </a:solidFill>
                <a:latin typeface="Montserrat"/>
                <a:cs typeface="Montserrat"/>
              </a:rPr>
              <a:t> </a:t>
            </a:r>
            <a:r>
              <a:rPr sz="900" dirty="0">
                <a:solidFill>
                  <a:srgbClr val="323537"/>
                </a:solidFill>
                <a:latin typeface="Montserrat"/>
                <a:cs typeface="Montserrat"/>
              </a:rPr>
              <a:t>conflicts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interest.</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policy</a:t>
            </a:r>
            <a:r>
              <a:rPr sz="900" spc="-10" dirty="0">
                <a:solidFill>
                  <a:srgbClr val="323537"/>
                </a:solidFill>
                <a:latin typeface="Montserrat"/>
                <a:cs typeface="Montserrat"/>
              </a:rPr>
              <a:t> </a:t>
            </a:r>
            <a:r>
              <a:rPr sz="900" dirty="0">
                <a:solidFill>
                  <a:srgbClr val="323537"/>
                </a:solidFill>
                <a:latin typeface="Montserrat"/>
                <a:cs typeface="Montserrat"/>
              </a:rPr>
              <a:t>applies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person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company</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whom</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delegates</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their</a:t>
            </a:r>
            <a:r>
              <a:rPr sz="900" spc="-20" dirty="0">
                <a:solidFill>
                  <a:srgbClr val="323537"/>
                </a:solidFill>
                <a:latin typeface="Montserrat"/>
                <a:cs typeface="Montserrat"/>
              </a:rPr>
              <a:t> </a:t>
            </a:r>
            <a:r>
              <a:rPr sz="900" spc="-10" dirty="0">
                <a:solidFill>
                  <a:srgbClr val="323537"/>
                </a:solidFill>
                <a:latin typeface="Montserrat"/>
                <a:cs typeface="Montserrat"/>
              </a:rPr>
              <a:t>responsibilities.</a:t>
            </a:r>
            <a:endParaRPr sz="900">
              <a:latin typeface="Montserrat"/>
              <a:cs typeface="Montserrat"/>
            </a:endParaRPr>
          </a:p>
        </p:txBody>
      </p:sp>
      <p:sp>
        <p:nvSpPr>
          <p:cNvPr id="8" name="object 8"/>
          <p:cNvSpPr txBox="1"/>
          <p:nvPr/>
        </p:nvSpPr>
        <p:spPr>
          <a:xfrm>
            <a:off x="3839300" y="3573603"/>
            <a:ext cx="3371215" cy="4050665"/>
          </a:xfrm>
          <a:prstGeom prst="rect">
            <a:avLst/>
          </a:prstGeom>
        </p:spPr>
        <p:txBody>
          <a:bodyPr vert="horz" wrap="square" lIns="0" tIns="12700" rIns="0" bIns="0" rtlCol="0">
            <a:spAutoFit/>
          </a:bodyPr>
          <a:lstStyle/>
          <a:p>
            <a:pPr marL="223520" indent="-210820">
              <a:lnSpc>
                <a:spcPct val="100000"/>
              </a:lnSpc>
              <a:spcBef>
                <a:spcPts val="100"/>
              </a:spcBef>
              <a:buAutoNum type="arabicPeriod" startAt="19"/>
              <a:tabLst>
                <a:tab pos="223520" algn="l"/>
              </a:tabLst>
            </a:pPr>
            <a:r>
              <a:rPr sz="1100" b="1" spc="-10" dirty="0">
                <a:solidFill>
                  <a:srgbClr val="3E8B73"/>
                </a:solidFill>
                <a:latin typeface="Montserrat SemiBold"/>
                <a:cs typeface="Montserrat SemiBold"/>
              </a:rPr>
              <a:t>Delegation</a:t>
            </a:r>
            <a:endParaRPr sz="1100">
              <a:latin typeface="Montserrat SemiBold"/>
              <a:cs typeface="Montserrat SemiBold"/>
            </a:endParaRPr>
          </a:p>
          <a:p>
            <a:pPr marL="12700" marR="140970">
              <a:lnSpc>
                <a:spcPct val="100000"/>
              </a:lnSpc>
              <a:spcBef>
                <a:spcPts val="810"/>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spc="-10" dirty="0">
                <a:solidFill>
                  <a:srgbClr val="323537"/>
                </a:solidFill>
                <a:latin typeface="Montserrat"/>
                <a:cs typeface="Montserrat"/>
              </a:rPr>
              <a:t>Manager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delegate</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duties</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spc="-20" dirty="0">
                <a:solidFill>
                  <a:srgbClr val="323537"/>
                </a:solidFill>
                <a:latin typeface="Montserrat"/>
                <a:cs typeface="Montserrat"/>
              </a:rPr>
              <a:t>Terms</a:t>
            </a:r>
            <a:endParaRPr sz="900">
              <a:latin typeface="Montserrat"/>
              <a:cs typeface="Montserrat"/>
            </a:endParaRPr>
          </a:p>
          <a:p>
            <a:pPr marL="12700" marR="46990">
              <a:lnSpc>
                <a:spcPct val="100000"/>
              </a:lnSpc>
            </a:pP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Conditions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Group</a:t>
            </a:r>
            <a:r>
              <a:rPr sz="900" spc="-15" dirty="0">
                <a:solidFill>
                  <a:srgbClr val="323537"/>
                </a:solidFill>
                <a:latin typeface="Montserrat"/>
                <a:cs typeface="Montserrat"/>
              </a:rPr>
              <a:t> </a:t>
            </a:r>
            <a:r>
              <a:rPr sz="900" dirty="0">
                <a:solidFill>
                  <a:srgbClr val="323537"/>
                </a:solidFill>
                <a:latin typeface="Montserrat"/>
                <a:cs typeface="Montserrat"/>
              </a:rPr>
              <a:t>Company</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other</a:t>
            </a:r>
            <a:r>
              <a:rPr sz="900" spc="-20" dirty="0">
                <a:solidFill>
                  <a:srgbClr val="323537"/>
                </a:solidFill>
                <a:latin typeface="Montserrat"/>
                <a:cs typeface="Montserrat"/>
              </a:rPr>
              <a:t> </a:t>
            </a:r>
            <a:r>
              <a:rPr sz="900" spc="-10" dirty="0">
                <a:solidFill>
                  <a:srgbClr val="323537"/>
                </a:solidFill>
                <a:latin typeface="Montserrat"/>
                <a:cs typeface="Montserrat"/>
              </a:rPr>
              <a:t>agent</a:t>
            </a:r>
            <a:r>
              <a:rPr sz="900" spc="50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provide</a:t>
            </a:r>
            <a:r>
              <a:rPr sz="900" spc="-10" dirty="0">
                <a:solidFill>
                  <a:srgbClr val="323537"/>
                </a:solidFill>
                <a:latin typeface="Montserrat"/>
                <a:cs typeface="Montserrat"/>
              </a:rPr>
              <a:t> </a:t>
            </a:r>
            <a:r>
              <a:rPr sz="900" dirty="0">
                <a:solidFill>
                  <a:srgbClr val="323537"/>
                </a:solidFill>
                <a:latin typeface="Montserrat"/>
                <a:cs typeface="Montserrat"/>
              </a:rPr>
              <a:t>them</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information</a:t>
            </a:r>
            <a:r>
              <a:rPr sz="900" spc="-15" dirty="0">
                <a:solidFill>
                  <a:srgbClr val="323537"/>
                </a:solidFill>
                <a:latin typeface="Montserrat"/>
                <a:cs typeface="Montserrat"/>
              </a:rPr>
              <a:t> </a:t>
            </a:r>
            <a:r>
              <a:rPr sz="900" dirty="0">
                <a:solidFill>
                  <a:srgbClr val="323537"/>
                </a:solidFill>
                <a:latin typeface="Montserrat"/>
                <a:cs typeface="Montserrat"/>
              </a:rPr>
              <a:t>about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agree</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do</a:t>
            </a:r>
            <a:r>
              <a:rPr sz="900" spc="-10" dirty="0">
                <a:solidFill>
                  <a:srgbClr val="323537"/>
                </a:solidFill>
                <a:latin typeface="Montserrat"/>
                <a:cs typeface="Montserrat"/>
              </a:rPr>
              <a:t> </a:t>
            </a:r>
            <a:r>
              <a:rPr sz="900" dirty="0">
                <a:solidFill>
                  <a:srgbClr val="323537"/>
                </a:solidFill>
                <a:latin typeface="Montserrat"/>
                <a:cs typeface="Montserrat"/>
              </a:rPr>
              <a:t>so.</a:t>
            </a:r>
            <a:r>
              <a:rPr sz="900" spc="-5" dirty="0">
                <a:solidFill>
                  <a:srgbClr val="323537"/>
                </a:solidFill>
                <a:latin typeface="Montserrat"/>
                <a:cs typeface="Montserrat"/>
              </a:rPr>
              <a:t> </a:t>
            </a:r>
            <a:r>
              <a:rPr sz="900" spc="-10" dirty="0">
                <a:solidFill>
                  <a:srgbClr val="323537"/>
                </a:solidFill>
                <a:latin typeface="Montserrat"/>
                <a:cs typeface="Montserrat"/>
              </a:rPr>
              <a:t>However,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Manager</a:t>
            </a:r>
            <a:r>
              <a:rPr sz="900" spc="-15"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remain</a:t>
            </a:r>
            <a:r>
              <a:rPr sz="900" spc="-15" dirty="0">
                <a:solidFill>
                  <a:srgbClr val="323537"/>
                </a:solidFill>
                <a:latin typeface="Montserrat"/>
                <a:cs typeface="Montserrat"/>
              </a:rPr>
              <a:t> </a:t>
            </a:r>
            <a:r>
              <a:rPr sz="900" dirty="0">
                <a:solidFill>
                  <a:srgbClr val="323537"/>
                </a:solidFill>
                <a:latin typeface="Montserrat"/>
                <a:cs typeface="Montserrat"/>
              </a:rPr>
              <a:t>liable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performance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delegated matters.</a:t>
            </a:r>
            <a:endParaRPr sz="900">
              <a:latin typeface="Montserrat"/>
              <a:cs typeface="Montserrat"/>
            </a:endParaRPr>
          </a:p>
          <a:p>
            <a:pPr marL="12700" marR="140970">
              <a:lnSpc>
                <a:spcPct val="100000"/>
              </a:lnSpc>
              <a:spcBef>
                <a:spcPts val="850"/>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spc="-10" dirty="0">
                <a:solidFill>
                  <a:srgbClr val="323537"/>
                </a:solidFill>
                <a:latin typeface="Montserrat"/>
                <a:cs typeface="Montserrat"/>
              </a:rPr>
              <a:t>Manager </a:t>
            </a:r>
            <a:r>
              <a:rPr sz="900" dirty="0">
                <a:solidFill>
                  <a:srgbClr val="323537"/>
                </a:solidFill>
                <a:latin typeface="Montserrat"/>
                <a:cs typeface="Montserrat"/>
              </a:rPr>
              <a:t>shall</a:t>
            </a:r>
            <a:r>
              <a:rPr sz="900" spc="-10" dirty="0">
                <a:solidFill>
                  <a:srgbClr val="323537"/>
                </a:solidFill>
                <a:latin typeface="Montserrat"/>
                <a:cs typeface="Montserrat"/>
              </a:rPr>
              <a:t> </a:t>
            </a:r>
            <a:r>
              <a:rPr sz="900" dirty="0">
                <a:solidFill>
                  <a:srgbClr val="323537"/>
                </a:solidFill>
                <a:latin typeface="Montserrat"/>
                <a:cs typeface="Montserrat"/>
              </a:rPr>
              <a:t>only</a:t>
            </a:r>
            <a:r>
              <a:rPr sz="900" spc="-5" dirty="0">
                <a:solidFill>
                  <a:srgbClr val="323537"/>
                </a:solidFill>
                <a:latin typeface="Montserrat"/>
                <a:cs typeface="Montserrat"/>
              </a:rPr>
              <a:t> </a:t>
            </a:r>
            <a:r>
              <a:rPr sz="900" dirty="0">
                <a:solidFill>
                  <a:srgbClr val="323537"/>
                </a:solidFill>
                <a:latin typeface="Montserrat"/>
                <a:cs typeface="Montserrat"/>
              </a:rPr>
              <a:t>delegate</a:t>
            </a:r>
            <a:r>
              <a:rPr sz="900" spc="-5"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duties</a:t>
            </a:r>
            <a:r>
              <a:rPr sz="900" spc="-5"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spc="-10" dirty="0">
                <a:solidFill>
                  <a:srgbClr val="323537"/>
                </a:solidFill>
                <a:latin typeface="Montserrat"/>
                <a:cs typeface="Montserrat"/>
              </a:rPr>
              <a:t>Terms</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where</a:t>
            </a:r>
            <a:r>
              <a:rPr sz="900" spc="-15" dirty="0">
                <a:solidFill>
                  <a:srgbClr val="323537"/>
                </a:solidFill>
                <a:latin typeface="Montserrat"/>
                <a:cs typeface="Montserrat"/>
              </a:rPr>
              <a:t> </a:t>
            </a:r>
            <a:r>
              <a:rPr sz="900" dirty="0">
                <a:solidFill>
                  <a:srgbClr val="323537"/>
                </a:solidFill>
                <a:latin typeface="Montserrat"/>
                <a:cs typeface="Montserrat"/>
              </a:rPr>
              <a:t>it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permitted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law</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regulations.</a:t>
            </a:r>
            <a:endParaRPr sz="900">
              <a:latin typeface="Montserrat"/>
              <a:cs typeface="Montserrat"/>
            </a:endParaRPr>
          </a:p>
          <a:p>
            <a:pPr marL="12700" marR="5080">
              <a:lnSpc>
                <a:spcPct val="100000"/>
              </a:lnSpc>
              <a:spcBef>
                <a:spcPts val="850"/>
              </a:spcBef>
            </a:pPr>
            <a:r>
              <a:rPr sz="900" dirty="0">
                <a:solidFill>
                  <a:srgbClr val="323537"/>
                </a:solidFill>
                <a:latin typeface="Montserrat"/>
                <a:cs typeface="Montserrat"/>
              </a:rPr>
              <a:t>In</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event,</a:t>
            </a:r>
            <a:r>
              <a:rPr sz="900" spc="-15" dirty="0">
                <a:solidFill>
                  <a:srgbClr val="323537"/>
                </a:solidFill>
                <a:latin typeface="Montserrat"/>
                <a:cs typeface="Montserrat"/>
              </a:rPr>
              <a:t> </a:t>
            </a:r>
            <a:r>
              <a:rPr sz="900" dirty="0">
                <a:solidFill>
                  <a:srgbClr val="323537"/>
                </a:solidFill>
                <a:latin typeface="Montserrat"/>
                <a:cs typeface="Montserrat"/>
              </a:rPr>
              <a:t>neither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nor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will delegate</a:t>
            </a:r>
            <a:r>
              <a:rPr sz="900" spc="-5" dirty="0">
                <a:solidFill>
                  <a:srgbClr val="323537"/>
                </a:solidFill>
                <a:latin typeface="Montserrat"/>
                <a:cs typeface="Montserrat"/>
              </a:rPr>
              <a:t> </a:t>
            </a:r>
            <a:r>
              <a:rPr sz="900" dirty="0">
                <a:solidFill>
                  <a:srgbClr val="323537"/>
                </a:solidFill>
                <a:latin typeface="Montserrat"/>
                <a:cs typeface="Montserrat"/>
              </a:rPr>
              <a:t>unless</a:t>
            </a:r>
            <a:r>
              <a:rPr sz="900" spc="-5" dirty="0">
                <a:solidFill>
                  <a:srgbClr val="323537"/>
                </a:solidFill>
                <a:latin typeface="Montserrat"/>
                <a:cs typeface="Montserrat"/>
              </a:rPr>
              <a:t> </a:t>
            </a:r>
            <a:r>
              <a:rPr sz="900" dirty="0">
                <a:solidFill>
                  <a:srgbClr val="323537"/>
                </a:solidFill>
                <a:latin typeface="Montserrat"/>
                <a:cs typeface="Montserrat"/>
              </a:rPr>
              <a:t>they are</a:t>
            </a:r>
            <a:r>
              <a:rPr sz="900" spc="-5" dirty="0">
                <a:solidFill>
                  <a:srgbClr val="323537"/>
                </a:solidFill>
                <a:latin typeface="Montserrat"/>
                <a:cs typeface="Montserrat"/>
              </a:rPr>
              <a:t> </a:t>
            </a:r>
            <a:r>
              <a:rPr sz="900" spc="-10" dirty="0">
                <a:solidFill>
                  <a:srgbClr val="323537"/>
                </a:solidFill>
                <a:latin typeface="Montserrat"/>
                <a:cs typeface="Montserrat"/>
              </a:rPr>
              <a:t>satisfied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person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company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whom</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delegate</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their</a:t>
            </a:r>
            <a:r>
              <a:rPr sz="900" spc="-15" dirty="0">
                <a:solidFill>
                  <a:srgbClr val="323537"/>
                </a:solidFill>
                <a:latin typeface="Montserrat"/>
                <a:cs typeface="Montserrat"/>
              </a:rPr>
              <a:t> </a:t>
            </a:r>
            <a:r>
              <a:rPr sz="900" dirty="0">
                <a:solidFill>
                  <a:srgbClr val="323537"/>
                </a:solidFill>
                <a:latin typeface="Montserrat"/>
                <a:cs typeface="Montserrat"/>
              </a:rPr>
              <a:t>duties</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competent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carry</a:t>
            </a:r>
            <a:r>
              <a:rPr sz="900" spc="-15" dirty="0">
                <a:solidFill>
                  <a:srgbClr val="323537"/>
                </a:solidFill>
                <a:latin typeface="Montserrat"/>
                <a:cs typeface="Montserrat"/>
              </a:rPr>
              <a:t> </a:t>
            </a:r>
            <a:r>
              <a:rPr sz="900" dirty="0">
                <a:solidFill>
                  <a:srgbClr val="323537"/>
                </a:solidFill>
                <a:latin typeface="Montserrat"/>
                <a:cs typeface="Montserrat"/>
              </a:rPr>
              <a:t>them</a:t>
            </a:r>
            <a:r>
              <a:rPr sz="900" spc="-15" dirty="0">
                <a:solidFill>
                  <a:srgbClr val="323537"/>
                </a:solidFill>
                <a:latin typeface="Montserrat"/>
                <a:cs typeface="Montserrat"/>
              </a:rPr>
              <a:t> </a:t>
            </a:r>
            <a:r>
              <a:rPr sz="900" spc="-20" dirty="0">
                <a:solidFill>
                  <a:srgbClr val="323537"/>
                </a:solidFill>
                <a:latin typeface="Montserrat"/>
                <a:cs typeface="Montserrat"/>
              </a:rPr>
              <a:t>out.</a:t>
            </a:r>
            <a:endParaRPr sz="900">
              <a:latin typeface="Montserrat"/>
              <a:cs typeface="Montserrat"/>
            </a:endParaRPr>
          </a:p>
          <a:p>
            <a:pPr marL="257175" indent="-244475">
              <a:lnSpc>
                <a:spcPct val="100000"/>
              </a:lnSpc>
              <a:spcBef>
                <a:spcPts val="890"/>
              </a:spcBef>
              <a:buAutoNum type="arabicPeriod" startAt="20"/>
              <a:tabLst>
                <a:tab pos="257175" algn="l"/>
              </a:tabLst>
            </a:pPr>
            <a:r>
              <a:rPr sz="1100" b="1" spc="-10" dirty="0">
                <a:solidFill>
                  <a:srgbClr val="3E8B73"/>
                </a:solidFill>
                <a:latin typeface="Montserrat SemiBold"/>
                <a:cs typeface="Montserrat SemiBold"/>
              </a:rPr>
              <a:t>Assignment</a:t>
            </a:r>
            <a:endParaRPr sz="1100">
              <a:latin typeface="Montserrat SemiBold"/>
              <a:cs typeface="Montserrat SemiBold"/>
            </a:endParaRPr>
          </a:p>
          <a:p>
            <a:pPr marL="12700" marR="166370">
              <a:lnSpc>
                <a:spcPct val="100000"/>
              </a:lnSpc>
              <a:spcBef>
                <a:spcPts val="810"/>
              </a:spcBef>
            </a:pPr>
            <a:r>
              <a:rPr sz="900" spc="-1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agreement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Application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personal</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cannot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assigned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anyone</a:t>
            </a:r>
            <a:r>
              <a:rPr sz="900" spc="-15" dirty="0">
                <a:solidFill>
                  <a:srgbClr val="323537"/>
                </a:solidFill>
                <a:latin typeface="Montserrat"/>
                <a:cs typeface="Montserrat"/>
              </a:rPr>
              <a:t> </a:t>
            </a:r>
            <a:r>
              <a:rPr sz="900" dirty="0">
                <a:solidFill>
                  <a:srgbClr val="323537"/>
                </a:solidFill>
                <a:latin typeface="Montserrat"/>
                <a:cs typeface="Montserrat"/>
              </a:rPr>
              <a:t>else.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may </a:t>
            </a:r>
            <a:r>
              <a:rPr sz="900" dirty="0">
                <a:solidFill>
                  <a:srgbClr val="323537"/>
                </a:solidFill>
                <a:latin typeface="Montserrat"/>
                <a:cs typeface="Montserrat"/>
              </a:rPr>
              <a:t>appoint</a:t>
            </a:r>
            <a:r>
              <a:rPr sz="900" spc="-15" dirty="0">
                <a:solidFill>
                  <a:srgbClr val="323537"/>
                </a:solidFill>
                <a:latin typeface="Montserrat"/>
                <a:cs typeface="Montserrat"/>
              </a:rPr>
              <a:t> </a:t>
            </a:r>
            <a:r>
              <a:rPr sz="900" dirty="0">
                <a:solidFill>
                  <a:srgbClr val="323537"/>
                </a:solidFill>
                <a:latin typeface="Montserrat"/>
                <a:cs typeface="Montserrat"/>
              </a:rPr>
              <a:t>another</a:t>
            </a:r>
            <a:r>
              <a:rPr sz="900" spc="-15" dirty="0">
                <a:solidFill>
                  <a:srgbClr val="323537"/>
                </a:solidFill>
                <a:latin typeface="Montserrat"/>
                <a:cs typeface="Montserrat"/>
              </a:rPr>
              <a:t> </a:t>
            </a:r>
            <a:r>
              <a:rPr sz="900" dirty="0">
                <a:solidFill>
                  <a:srgbClr val="323537"/>
                </a:solidFill>
                <a:latin typeface="Montserrat"/>
                <a:cs typeface="Montserrat"/>
              </a:rPr>
              <a:t>company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a:t>
            </a:r>
            <a:endParaRPr sz="900">
              <a:latin typeface="Montserrat"/>
              <a:cs typeface="Montserrat"/>
            </a:endParaRPr>
          </a:p>
          <a:p>
            <a:pPr marL="12700" marR="49530">
              <a:lnSpc>
                <a:spcPct val="100000"/>
              </a:lnSpc>
            </a:pP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 </a:t>
            </a:r>
            <a:r>
              <a:rPr sz="900" dirty="0">
                <a:solidFill>
                  <a:srgbClr val="323537"/>
                </a:solidFill>
                <a:latin typeface="Montserrat"/>
                <a:cs typeface="Montserrat"/>
              </a:rPr>
              <a:t>and</a:t>
            </a:r>
            <a:r>
              <a:rPr sz="900" spc="-10" dirty="0">
                <a:solidFill>
                  <a:srgbClr val="323537"/>
                </a:solidFill>
                <a:latin typeface="Montserrat"/>
                <a:cs typeface="Montserrat"/>
              </a:rPr>
              <a:t> Conditions </a:t>
            </a:r>
            <a:r>
              <a:rPr sz="900" dirty="0">
                <a:solidFill>
                  <a:srgbClr val="323537"/>
                </a:solidFill>
                <a:latin typeface="Montserrat"/>
                <a:cs typeface="Montserrat"/>
              </a:rPr>
              <a:t>providing</a:t>
            </a:r>
            <a:r>
              <a:rPr sz="900" spc="-15" dirty="0">
                <a:solidFill>
                  <a:srgbClr val="323537"/>
                </a:solidFill>
                <a:latin typeface="Montserrat"/>
                <a:cs typeface="Montserrat"/>
              </a:rPr>
              <a:t> </a:t>
            </a:r>
            <a:r>
              <a:rPr sz="900" dirty="0">
                <a:solidFill>
                  <a:srgbClr val="323537"/>
                </a:solidFill>
                <a:latin typeface="Montserrat"/>
                <a:cs typeface="Montserrat"/>
              </a:rPr>
              <a:t>30</a:t>
            </a:r>
            <a:r>
              <a:rPr sz="900" spc="-15" dirty="0">
                <a:solidFill>
                  <a:srgbClr val="323537"/>
                </a:solidFill>
                <a:latin typeface="Montserrat"/>
                <a:cs typeface="Montserrat"/>
              </a:rPr>
              <a:t> </a:t>
            </a:r>
            <a:r>
              <a:rPr sz="900" dirty="0">
                <a:solidFill>
                  <a:srgbClr val="323537"/>
                </a:solidFill>
                <a:latin typeface="Montserrat"/>
                <a:cs typeface="Montserrat"/>
              </a:rPr>
              <a:t>calendar</a:t>
            </a:r>
            <a:r>
              <a:rPr sz="900" spc="-10" dirty="0">
                <a:solidFill>
                  <a:srgbClr val="323537"/>
                </a:solidFill>
                <a:latin typeface="Montserrat"/>
                <a:cs typeface="Montserrat"/>
              </a:rPr>
              <a:t> </a:t>
            </a:r>
            <a:r>
              <a:rPr sz="900" dirty="0">
                <a:solidFill>
                  <a:srgbClr val="323537"/>
                </a:solidFill>
                <a:latin typeface="Montserrat"/>
                <a:cs typeface="Montserrat"/>
              </a:rPr>
              <a:t>days’</a:t>
            </a:r>
            <a:r>
              <a:rPr sz="900" spc="-15" dirty="0">
                <a:solidFill>
                  <a:srgbClr val="323537"/>
                </a:solidFill>
                <a:latin typeface="Montserrat"/>
                <a:cs typeface="Montserrat"/>
              </a:rPr>
              <a:t> </a:t>
            </a:r>
            <a:r>
              <a:rPr sz="900" dirty="0">
                <a:solidFill>
                  <a:srgbClr val="323537"/>
                </a:solidFill>
                <a:latin typeface="Montserrat"/>
                <a:cs typeface="Montserrat"/>
              </a:rPr>
              <a:t>notice</a:t>
            </a:r>
            <a:r>
              <a:rPr sz="900" spc="-10"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dirty="0">
                <a:solidFill>
                  <a:srgbClr val="323537"/>
                </a:solidFill>
                <a:latin typeface="Montserrat"/>
                <a:cs typeface="Montserrat"/>
              </a:rPr>
              <a:t>been</a:t>
            </a:r>
            <a:r>
              <a:rPr sz="900" spc="-15" dirty="0">
                <a:solidFill>
                  <a:srgbClr val="323537"/>
                </a:solidFill>
                <a:latin typeface="Montserrat"/>
                <a:cs typeface="Montserrat"/>
              </a:rPr>
              <a:t> </a:t>
            </a:r>
            <a:r>
              <a:rPr sz="900" dirty="0">
                <a:solidFill>
                  <a:srgbClr val="323537"/>
                </a:solidFill>
                <a:latin typeface="Montserrat"/>
                <a:cs typeface="Montserrat"/>
              </a:rPr>
              <a:t>given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0" dirty="0">
                <a:solidFill>
                  <a:srgbClr val="323537"/>
                </a:solidFill>
                <a:latin typeface="Montserrat"/>
                <a:cs typeface="Montserrat"/>
              </a:rPr>
              <a:t>you.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new</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must</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spc="-10" dirty="0">
                <a:solidFill>
                  <a:srgbClr val="323537"/>
                </a:solidFill>
                <a:latin typeface="Montserrat"/>
                <a:cs typeface="Montserrat"/>
              </a:rPr>
              <a:t>approved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ISA</a:t>
            </a:r>
            <a:r>
              <a:rPr sz="900" spc="-5"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spc="-20" dirty="0">
                <a:solidFill>
                  <a:srgbClr val="323537"/>
                </a:solidFill>
                <a:latin typeface="Montserrat"/>
                <a:cs typeface="Montserrat"/>
              </a:rPr>
              <a:t>HMRC.</a:t>
            </a:r>
            <a:endParaRPr sz="900">
              <a:latin typeface="Montserrat"/>
              <a:cs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96829"/>
            <a:ext cx="3249295" cy="1424305"/>
          </a:xfrm>
          <a:prstGeom prst="rect">
            <a:avLst/>
          </a:prstGeom>
        </p:spPr>
        <p:txBody>
          <a:bodyPr vert="horz" wrap="square" lIns="0" tIns="12700" rIns="0" bIns="0" rtlCol="0">
            <a:spAutoFit/>
          </a:bodyPr>
          <a:lstStyle/>
          <a:p>
            <a:pPr marL="12700" marR="5080" indent="206375">
              <a:lnSpc>
                <a:spcPct val="100000"/>
              </a:lnSpc>
              <a:spcBef>
                <a:spcPts val="100"/>
              </a:spcBef>
              <a:buAutoNum type="arabicPeriod" startAt="21"/>
              <a:tabLst>
                <a:tab pos="219075" algn="l"/>
              </a:tabLst>
            </a:pPr>
            <a:r>
              <a:rPr sz="1100" b="1" dirty="0">
                <a:solidFill>
                  <a:srgbClr val="3E8B73"/>
                </a:solidFill>
                <a:latin typeface="Montserrat SemiBold"/>
                <a:cs typeface="Montserrat SemiBold"/>
              </a:rPr>
              <a:t>Disclosure</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of</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information</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and</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the</a:t>
            </a:r>
            <a:r>
              <a:rPr sz="1100" b="1" spc="-10" dirty="0">
                <a:solidFill>
                  <a:srgbClr val="3E8B73"/>
                </a:solidFill>
                <a:latin typeface="Montserrat SemiBold"/>
                <a:cs typeface="Montserrat SemiBold"/>
              </a:rPr>
              <a:t> General </a:t>
            </a:r>
            <a:r>
              <a:rPr sz="1100" b="1" dirty="0">
                <a:solidFill>
                  <a:srgbClr val="3E8B73"/>
                </a:solidFill>
                <a:latin typeface="Montserrat SemiBold"/>
                <a:cs typeface="Montserrat SemiBold"/>
              </a:rPr>
              <a:t>Data </a:t>
            </a:r>
            <a:r>
              <a:rPr sz="1100" b="1" spc="-10" dirty="0">
                <a:solidFill>
                  <a:srgbClr val="3E8B73"/>
                </a:solidFill>
                <a:latin typeface="Montserrat SemiBold"/>
                <a:cs typeface="Montserrat SemiBold"/>
              </a:rPr>
              <a:t>Protection</a:t>
            </a:r>
            <a:r>
              <a:rPr sz="1100" b="1" spc="5" dirty="0">
                <a:solidFill>
                  <a:srgbClr val="3E8B73"/>
                </a:solidFill>
                <a:latin typeface="Montserrat SemiBold"/>
                <a:cs typeface="Montserrat SemiBold"/>
              </a:rPr>
              <a:t> </a:t>
            </a:r>
            <a:r>
              <a:rPr sz="1100" b="1" dirty="0">
                <a:solidFill>
                  <a:srgbClr val="3E8B73"/>
                </a:solidFill>
                <a:latin typeface="Montserrat SemiBold"/>
                <a:cs typeface="Montserrat SemiBold"/>
              </a:rPr>
              <a:t>Act</a:t>
            </a:r>
            <a:r>
              <a:rPr sz="1100" b="1" spc="5" dirty="0">
                <a:solidFill>
                  <a:srgbClr val="3E8B73"/>
                </a:solidFill>
                <a:latin typeface="Montserrat SemiBold"/>
                <a:cs typeface="Montserrat SemiBold"/>
              </a:rPr>
              <a:t> </a:t>
            </a:r>
            <a:r>
              <a:rPr sz="1100" b="1" spc="-10" dirty="0">
                <a:solidFill>
                  <a:srgbClr val="3E8B73"/>
                </a:solidFill>
                <a:latin typeface="Montserrat SemiBold"/>
                <a:cs typeface="Montserrat SemiBold"/>
              </a:rPr>
              <a:t>(GDPR)</a:t>
            </a:r>
            <a:endParaRPr sz="1100" dirty="0">
              <a:latin typeface="Montserrat SemiBold"/>
              <a:cs typeface="Montserrat SemiBold"/>
            </a:endParaRPr>
          </a:p>
          <a:p>
            <a:pPr marL="12700" marR="63500" lvl="1" indent="216535">
              <a:lnSpc>
                <a:spcPct val="100000"/>
              </a:lnSpc>
              <a:spcBef>
                <a:spcPts val="810"/>
              </a:spcBef>
              <a:buClr>
                <a:srgbClr val="3E8B73"/>
              </a:buClr>
              <a:buFont typeface="Montserrat SemiBold"/>
              <a:buAutoNum type="alphaLcPeriod"/>
              <a:tabLst>
                <a:tab pos="229235" algn="l"/>
              </a:tabLst>
            </a:pP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Data</a:t>
            </a:r>
            <a:r>
              <a:rPr sz="900" spc="-10" dirty="0">
                <a:solidFill>
                  <a:srgbClr val="323537"/>
                </a:solidFill>
                <a:latin typeface="Montserrat"/>
                <a:cs typeface="Montserrat"/>
              </a:rPr>
              <a:t> Controller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committed</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ensuring</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personal</a:t>
            </a:r>
            <a:r>
              <a:rPr sz="900" spc="-5" dirty="0">
                <a:solidFill>
                  <a:srgbClr val="323537"/>
                </a:solidFill>
                <a:latin typeface="Montserrat"/>
                <a:cs typeface="Montserrat"/>
              </a:rPr>
              <a:t> </a:t>
            </a:r>
            <a:r>
              <a:rPr sz="900" dirty="0">
                <a:solidFill>
                  <a:srgbClr val="323537"/>
                </a:solidFill>
                <a:latin typeface="Montserrat"/>
                <a:cs typeface="Montserrat"/>
              </a:rPr>
              <a:t>data</a:t>
            </a:r>
            <a:r>
              <a:rPr sz="900" spc="-5" dirty="0">
                <a:solidFill>
                  <a:srgbClr val="323537"/>
                </a:solidFill>
                <a:latin typeface="Montserrat"/>
                <a:cs typeface="Montserrat"/>
              </a:rPr>
              <a:t> </a:t>
            </a:r>
            <a:r>
              <a:rPr sz="900" dirty="0">
                <a:solidFill>
                  <a:srgbClr val="323537"/>
                </a:solidFill>
                <a:latin typeface="Montserrat"/>
                <a:cs typeface="Montserrat"/>
              </a:rPr>
              <a:t>is </a:t>
            </a:r>
            <a:r>
              <a:rPr sz="900" spc="-10" dirty="0">
                <a:solidFill>
                  <a:srgbClr val="323537"/>
                </a:solidFill>
                <a:latin typeface="Montserrat"/>
                <a:cs typeface="Montserrat"/>
              </a:rPr>
              <a:t>protected.</a:t>
            </a:r>
            <a:r>
              <a:rPr sz="900" spc="-5" dirty="0">
                <a:solidFill>
                  <a:srgbClr val="323537"/>
                </a:solidFill>
                <a:latin typeface="Montserrat"/>
                <a:cs typeface="Montserrat"/>
              </a:rPr>
              <a:t> </a:t>
            </a:r>
            <a:r>
              <a:rPr sz="900" dirty="0">
                <a:solidFill>
                  <a:srgbClr val="323537"/>
                </a:solidFill>
                <a:latin typeface="Montserrat"/>
                <a:cs typeface="Montserrat"/>
              </a:rPr>
              <a:t>Their approach</a:t>
            </a:r>
            <a:r>
              <a:rPr sz="900" spc="-5" dirty="0">
                <a:solidFill>
                  <a:srgbClr val="323537"/>
                </a:solidFill>
                <a:latin typeface="Montserrat"/>
                <a:cs typeface="Montserrat"/>
              </a:rPr>
              <a:t> </a:t>
            </a:r>
            <a:r>
              <a:rPr sz="900" dirty="0">
                <a:solidFill>
                  <a:srgbClr val="323537"/>
                </a:solidFill>
                <a:latin typeface="Montserrat"/>
                <a:cs typeface="Montserrat"/>
              </a:rPr>
              <a:t>to </a:t>
            </a:r>
            <a:r>
              <a:rPr sz="900" spc="-10" dirty="0">
                <a:solidFill>
                  <a:srgbClr val="323537"/>
                </a:solidFill>
                <a:latin typeface="Montserrat"/>
                <a:cs typeface="Montserrat"/>
              </a:rPr>
              <a:t>handling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safeguarding</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personal</a:t>
            </a:r>
            <a:r>
              <a:rPr sz="900" spc="-5" dirty="0">
                <a:solidFill>
                  <a:srgbClr val="323537"/>
                </a:solidFill>
                <a:latin typeface="Montserrat"/>
                <a:cs typeface="Montserrat"/>
              </a:rPr>
              <a:t> </a:t>
            </a:r>
            <a:r>
              <a:rPr sz="900" dirty="0">
                <a:solidFill>
                  <a:srgbClr val="323537"/>
                </a:solidFill>
                <a:latin typeface="Montserrat"/>
                <a:cs typeface="Montserrat"/>
              </a:rPr>
              <a:t>data</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detailed</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spc="-10" dirty="0">
                <a:solidFill>
                  <a:srgbClr val="323537"/>
                </a:solidFill>
                <a:latin typeface="Montserrat"/>
                <a:cs typeface="Montserrat"/>
              </a:rPr>
              <a:t>their Privacy</a:t>
            </a:r>
            <a:r>
              <a:rPr sz="900" spc="-20" dirty="0">
                <a:solidFill>
                  <a:srgbClr val="323537"/>
                </a:solidFill>
                <a:latin typeface="Montserrat"/>
                <a:cs typeface="Montserrat"/>
              </a:rPr>
              <a:t> </a:t>
            </a:r>
            <a:r>
              <a:rPr sz="900" dirty="0">
                <a:solidFill>
                  <a:srgbClr val="323537"/>
                </a:solidFill>
                <a:latin typeface="Montserrat"/>
                <a:cs typeface="Montserrat"/>
              </a:rPr>
              <a:t>Policy</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accessed</a:t>
            </a:r>
            <a:r>
              <a:rPr sz="900" spc="-20" dirty="0">
                <a:solidFill>
                  <a:srgbClr val="323537"/>
                </a:solidFill>
                <a:latin typeface="Montserrat"/>
                <a:cs typeface="Montserrat"/>
              </a:rPr>
              <a:t> </a:t>
            </a:r>
            <a:r>
              <a:rPr sz="900" dirty="0">
                <a:solidFill>
                  <a:srgbClr val="323537"/>
                </a:solidFill>
                <a:latin typeface="Montserrat"/>
                <a:cs typeface="Montserrat"/>
              </a:rPr>
              <a:t>at</a:t>
            </a:r>
            <a:r>
              <a:rPr sz="900" spc="-15" dirty="0">
                <a:solidFill>
                  <a:srgbClr val="323537"/>
                </a:solidFill>
                <a:latin typeface="Montserrat"/>
                <a:cs typeface="Montserrat"/>
              </a:rPr>
              <a:t> </a:t>
            </a:r>
            <a:r>
              <a:rPr sz="900" dirty="0">
                <a:solidFill>
                  <a:srgbClr val="323537"/>
                </a:solidFill>
                <a:latin typeface="Montserrat"/>
                <a:cs typeface="Montserrat"/>
              </a:rPr>
              <a:t>their</a:t>
            </a:r>
            <a:r>
              <a:rPr sz="900" spc="-15" dirty="0">
                <a:solidFill>
                  <a:srgbClr val="323537"/>
                </a:solidFill>
                <a:latin typeface="Montserrat"/>
                <a:cs typeface="Montserrat"/>
              </a:rPr>
              <a:t> </a:t>
            </a:r>
            <a:r>
              <a:rPr sz="900" spc="-10" dirty="0">
                <a:solidFill>
                  <a:srgbClr val="323537"/>
                </a:solidFill>
                <a:latin typeface="Montserrat"/>
                <a:cs typeface="Montserrat"/>
              </a:rPr>
              <a:t>website</a:t>
            </a:r>
            <a:endParaRPr sz="900" dirty="0">
              <a:latin typeface="Montserrat"/>
              <a:cs typeface="Montserrat"/>
            </a:endParaRPr>
          </a:p>
          <a:p>
            <a:pPr marL="12700" marR="138430">
              <a:lnSpc>
                <a:spcPct val="100000"/>
              </a:lnSpc>
            </a:pPr>
            <a:r>
              <a:rPr sz="900" spc="-10" dirty="0">
                <a:solidFill>
                  <a:srgbClr val="323537"/>
                </a:solidFill>
                <a:latin typeface="Montserrat"/>
              </a:rPr>
              <a:t>- </a:t>
            </a:r>
            <a:r>
              <a:rPr sz="900" spc="-10" dirty="0">
                <a:solidFill>
                  <a:srgbClr val="323537"/>
                </a:solidFill>
                <a:latin typeface="Montserrat"/>
                <a:hlinkClick r:id="rId2">
                  <a:extLst>
                    <a:ext uri="{A12FA001-AC4F-418D-AE19-62706E023703}">
                      <ahyp:hlinkClr xmlns:ahyp="http://schemas.microsoft.com/office/drawing/2018/hyperlinkcolor" val="tx"/>
                    </a:ext>
                  </a:extLst>
                </a:hlinkClick>
              </a:rPr>
              <a:t>www.jbrearley.co.uk</a:t>
            </a:r>
            <a:r>
              <a:rPr sz="900" spc="-10" dirty="0">
                <a:solidFill>
                  <a:srgbClr val="323537"/>
                </a:solidFill>
                <a:latin typeface="Montserrat"/>
              </a:rPr>
              <a:t>.</a:t>
            </a:r>
            <a:r>
              <a:rPr lang="en-US" sz="900" spc="-10" dirty="0">
                <a:solidFill>
                  <a:srgbClr val="323537"/>
                </a:solidFill>
                <a:latin typeface="Montserrat"/>
              </a:rPr>
              <a:t> </a:t>
            </a:r>
            <a:r>
              <a:rPr lang="en-US" sz="900" dirty="0">
                <a:solidFill>
                  <a:srgbClr val="323537"/>
                </a:solidFill>
                <a:latin typeface="Montserrat"/>
                <a:cs typeface="Montserrat"/>
              </a:rPr>
              <a:t>The </a:t>
            </a:r>
            <a:r>
              <a:rPr sz="900" dirty="0">
                <a:solidFill>
                  <a:srgbClr val="323537"/>
                </a:solidFill>
                <a:latin typeface="Montserrat"/>
                <a:cs typeface="Montserrat"/>
              </a:rPr>
              <a:t>Policy outlines</a:t>
            </a:r>
            <a:r>
              <a:rPr sz="900" spc="-5" dirty="0">
                <a:solidFill>
                  <a:srgbClr val="323537"/>
                </a:solidFill>
                <a:latin typeface="Montserrat"/>
                <a:cs typeface="Montserrat"/>
              </a:rPr>
              <a:t> </a:t>
            </a:r>
            <a:r>
              <a:rPr sz="900" dirty="0">
                <a:solidFill>
                  <a:srgbClr val="323537"/>
                </a:solidFill>
                <a:latin typeface="Montserrat"/>
                <a:cs typeface="Montserrat"/>
              </a:rPr>
              <a:t>in detail </a:t>
            </a:r>
            <a:r>
              <a:rPr sz="900" spc="-10" dirty="0">
                <a:solidFill>
                  <a:srgbClr val="323537"/>
                </a:solidFill>
                <a:latin typeface="Montserrat"/>
                <a:cs typeface="Montserrat"/>
              </a:rPr>
              <a:t>their approach</a:t>
            </a:r>
            <a:r>
              <a:rPr sz="900" spc="-5" dirty="0">
                <a:solidFill>
                  <a:srgbClr val="323537"/>
                </a:solidFill>
                <a:latin typeface="Montserrat"/>
                <a:cs typeface="Montserrat"/>
              </a:rPr>
              <a:t> </a:t>
            </a:r>
            <a:r>
              <a:rPr sz="900" dirty="0">
                <a:solidFill>
                  <a:srgbClr val="323537"/>
                </a:solidFill>
                <a:latin typeface="Montserrat"/>
                <a:cs typeface="Montserrat"/>
              </a:rPr>
              <a:t>to the</a:t>
            </a:r>
            <a:r>
              <a:rPr sz="900" spc="-5" dirty="0">
                <a:solidFill>
                  <a:srgbClr val="323537"/>
                </a:solidFill>
                <a:latin typeface="Montserrat"/>
                <a:cs typeface="Montserrat"/>
              </a:rPr>
              <a:t> </a:t>
            </a:r>
            <a:r>
              <a:rPr sz="900" spc="-10" dirty="0">
                <a:solidFill>
                  <a:srgbClr val="323537"/>
                </a:solidFill>
                <a:latin typeface="Montserrat"/>
                <a:cs typeface="Montserrat"/>
              </a:rPr>
              <a:t>following:-</a:t>
            </a:r>
            <a:endParaRPr sz="900" dirty="0">
              <a:latin typeface="Montserrat"/>
              <a:cs typeface="Montserrat"/>
            </a:endParaRPr>
          </a:p>
        </p:txBody>
      </p:sp>
      <p:sp>
        <p:nvSpPr>
          <p:cNvPr id="11" name="object 11"/>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26</a:t>
            </a:fld>
            <a:endParaRPr spc="-25" dirty="0"/>
          </a:p>
        </p:txBody>
      </p:sp>
      <p:sp>
        <p:nvSpPr>
          <p:cNvPr id="3" name="object 3"/>
          <p:cNvSpPr txBox="1"/>
          <p:nvPr/>
        </p:nvSpPr>
        <p:spPr>
          <a:xfrm>
            <a:off x="563299" y="1867152"/>
            <a:ext cx="2977515" cy="1959610"/>
          </a:xfrm>
          <a:prstGeom prst="rect">
            <a:avLst/>
          </a:prstGeom>
        </p:spPr>
        <p:txBody>
          <a:bodyPr vert="horz" wrap="square" lIns="0" tIns="48260" rIns="0" bIns="0" rtlCol="0">
            <a:spAutoFit/>
          </a:bodyPr>
          <a:lstStyle/>
          <a:p>
            <a:pPr marL="228600" indent="-215900">
              <a:lnSpc>
                <a:spcPct val="100000"/>
              </a:lnSpc>
              <a:spcBef>
                <a:spcPts val="380"/>
              </a:spcBef>
              <a:buClr>
                <a:srgbClr val="3E8B73"/>
              </a:buClr>
              <a:buFont typeface="Montserrat SemiBold"/>
              <a:buAutoNum type="arabicPeriod"/>
              <a:tabLst>
                <a:tab pos="228600" algn="l"/>
              </a:tabLst>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type</a:t>
            </a:r>
            <a:r>
              <a:rPr sz="900" spc="-5" dirty="0">
                <a:solidFill>
                  <a:srgbClr val="323537"/>
                </a:solidFill>
                <a:latin typeface="Montserrat"/>
                <a:cs typeface="Montserrat"/>
              </a:rPr>
              <a:t> </a:t>
            </a:r>
            <a:r>
              <a:rPr sz="900" dirty="0">
                <a:solidFill>
                  <a:srgbClr val="323537"/>
                </a:solidFill>
                <a:latin typeface="Montserrat"/>
                <a:cs typeface="Montserrat"/>
              </a:rPr>
              <a:t>of data</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they </a:t>
            </a:r>
            <a:r>
              <a:rPr sz="900" spc="-10" dirty="0">
                <a:solidFill>
                  <a:srgbClr val="323537"/>
                </a:solidFill>
                <a:latin typeface="Montserrat"/>
                <a:cs typeface="Montserrat"/>
              </a:rPr>
              <a:t>collect.</a:t>
            </a:r>
            <a:endParaRPr sz="900">
              <a:latin typeface="Montserrat"/>
              <a:cs typeface="Montserrat"/>
            </a:endParaRPr>
          </a:p>
          <a:p>
            <a:pPr marL="227965" indent="-215265">
              <a:lnSpc>
                <a:spcPct val="100000"/>
              </a:lnSpc>
              <a:spcBef>
                <a:spcPts val="285"/>
              </a:spcBef>
              <a:buClr>
                <a:srgbClr val="3E8B73"/>
              </a:buClr>
              <a:buFont typeface="Montserrat SemiBold"/>
              <a:buAutoNum type="arabicPeriod"/>
              <a:tabLst>
                <a:tab pos="227965" algn="l"/>
              </a:tabLst>
            </a:pPr>
            <a:r>
              <a:rPr sz="900" dirty="0">
                <a:solidFill>
                  <a:srgbClr val="323537"/>
                </a:solidFill>
                <a:latin typeface="Montserrat"/>
                <a:cs typeface="Montserrat"/>
              </a:rPr>
              <a:t>How</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use</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personal</a:t>
            </a:r>
            <a:r>
              <a:rPr sz="900" spc="-15" dirty="0">
                <a:solidFill>
                  <a:srgbClr val="323537"/>
                </a:solidFill>
                <a:latin typeface="Montserrat"/>
                <a:cs typeface="Montserrat"/>
              </a:rPr>
              <a:t> </a:t>
            </a:r>
            <a:r>
              <a:rPr sz="900" spc="-10" dirty="0">
                <a:solidFill>
                  <a:srgbClr val="323537"/>
                </a:solidFill>
                <a:latin typeface="Montserrat"/>
                <a:cs typeface="Montserrat"/>
              </a:rPr>
              <a:t>data.</a:t>
            </a:r>
            <a:endParaRPr sz="900">
              <a:latin typeface="Montserrat"/>
              <a:cs typeface="Montserrat"/>
            </a:endParaRPr>
          </a:p>
          <a:p>
            <a:pPr marL="228600" indent="-215900">
              <a:lnSpc>
                <a:spcPct val="100000"/>
              </a:lnSpc>
              <a:spcBef>
                <a:spcPts val="285"/>
              </a:spcBef>
              <a:buClr>
                <a:srgbClr val="3E8B73"/>
              </a:buClr>
              <a:buFont typeface="Montserrat SemiBold"/>
              <a:buAutoNum type="arabicPeriod"/>
              <a:tabLst>
                <a:tab pos="228600" algn="l"/>
              </a:tabLst>
            </a:pPr>
            <a:r>
              <a:rPr sz="900" dirty="0">
                <a:solidFill>
                  <a:srgbClr val="323537"/>
                </a:solidFill>
                <a:latin typeface="Montserrat"/>
                <a:cs typeface="Montserrat"/>
              </a:rPr>
              <a:t>How</a:t>
            </a:r>
            <a:r>
              <a:rPr sz="900" spc="-20"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collect</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personal</a:t>
            </a:r>
            <a:r>
              <a:rPr sz="900" spc="-15" dirty="0">
                <a:solidFill>
                  <a:srgbClr val="323537"/>
                </a:solidFill>
                <a:latin typeface="Montserrat"/>
                <a:cs typeface="Montserrat"/>
              </a:rPr>
              <a:t> </a:t>
            </a:r>
            <a:r>
              <a:rPr sz="900" spc="-10" dirty="0">
                <a:solidFill>
                  <a:srgbClr val="323537"/>
                </a:solidFill>
                <a:latin typeface="Montserrat"/>
                <a:cs typeface="Montserrat"/>
              </a:rPr>
              <a:t>data.</a:t>
            </a:r>
            <a:endParaRPr sz="900">
              <a:latin typeface="Montserrat"/>
              <a:cs typeface="Montserrat"/>
            </a:endParaRPr>
          </a:p>
          <a:p>
            <a:pPr marL="228600" marR="79375" indent="-216535">
              <a:lnSpc>
                <a:spcPct val="100000"/>
              </a:lnSpc>
              <a:spcBef>
                <a:spcPts val="280"/>
              </a:spcBef>
              <a:buClr>
                <a:srgbClr val="3E8B73"/>
              </a:buClr>
              <a:buFont typeface="Montserrat SemiBold"/>
              <a:buAutoNum type="arabicPeriod"/>
              <a:tabLst>
                <a:tab pos="228600"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purposes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use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personal </a:t>
            </a:r>
            <a:r>
              <a:rPr sz="900" dirty="0">
                <a:solidFill>
                  <a:srgbClr val="323537"/>
                </a:solidFill>
                <a:latin typeface="Montserrat"/>
                <a:cs typeface="Montserrat"/>
              </a:rPr>
              <a:t>data</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legal</a:t>
            </a:r>
            <a:r>
              <a:rPr sz="900" spc="-10" dirty="0">
                <a:solidFill>
                  <a:srgbClr val="323537"/>
                </a:solidFill>
                <a:latin typeface="Montserrat"/>
                <a:cs typeface="Montserrat"/>
              </a:rPr>
              <a:t> </a:t>
            </a:r>
            <a:r>
              <a:rPr sz="900" dirty="0">
                <a:solidFill>
                  <a:srgbClr val="323537"/>
                </a:solidFill>
                <a:latin typeface="Montserrat"/>
                <a:cs typeface="Montserrat"/>
              </a:rPr>
              <a:t>basis</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do</a:t>
            </a:r>
            <a:r>
              <a:rPr sz="900" spc="-5" dirty="0">
                <a:solidFill>
                  <a:srgbClr val="323537"/>
                </a:solidFill>
                <a:latin typeface="Montserrat"/>
                <a:cs typeface="Montserrat"/>
              </a:rPr>
              <a:t> </a:t>
            </a:r>
            <a:r>
              <a:rPr sz="900" spc="-25" dirty="0">
                <a:solidFill>
                  <a:srgbClr val="323537"/>
                </a:solidFill>
                <a:latin typeface="Montserrat"/>
                <a:cs typeface="Montserrat"/>
              </a:rPr>
              <a:t>so.</a:t>
            </a:r>
            <a:endParaRPr sz="900">
              <a:latin typeface="Montserrat"/>
              <a:cs typeface="Montserrat"/>
            </a:endParaRPr>
          </a:p>
          <a:p>
            <a:pPr marL="228600" marR="264160" indent="-216535">
              <a:lnSpc>
                <a:spcPct val="100000"/>
              </a:lnSpc>
              <a:spcBef>
                <a:spcPts val="285"/>
              </a:spcBef>
              <a:buClr>
                <a:srgbClr val="3E8B73"/>
              </a:buClr>
              <a:buFont typeface="Montserrat SemiBold"/>
              <a:buAutoNum type="arabicPeriod"/>
              <a:tabLst>
                <a:tab pos="228600" algn="l"/>
              </a:tabLst>
            </a:pPr>
            <a:r>
              <a:rPr sz="900" dirty="0">
                <a:solidFill>
                  <a:srgbClr val="323537"/>
                </a:solidFill>
                <a:latin typeface="Montserrat"/>
                <a:cs typeface="Montserrat"/>
              </a:rPr>
              <a:t>When</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necessary</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them</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share</a:t>
            </a:r>
            <a:r>
              <a:rPr sz="900" spc="-10"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personal</a:t>
            </a:r>
            <a:r>
              <a:rPr sz="900" spc="-5" dirty="0">
                <a:solidFill>
                  <a:srgbClr val="323537"/>
                </a:solidFill>
                <a:latin typeface="Montserrat"/>
                <a:cs typeface="Montserrat"/>
              </a:rPr>
              <a:t> </a:t>
            </a:r>
            <a:r>
              <a:rPr sz="900" spc="-10" dirty="0">
                <a:solidFill>
                  <a:srgbClr val="323537"/>
                </a:solidFill>
                <a:latin typeface="Montserrat"/>
                <a:cs typeface="Montserrat"/>
              </a:rPr>
              <a:t>data.</a:t>
            </a:r>
            <a:endParaRPr sz="900">
              <a:latin typeface="Montserrat"/>
              <a:cs typeface="Montserrat"/>
            </a:endParaRPr>
          </a:p>
          <a:p>
            <a:pPr marL="227965" indent="-215265">
              <a:lnSpc>
                <a:spcPct val="100000"/>
              </a:lnSpc>
              <a:spcBef>
                <a:spcPts val="285"/>
              </a:spcBef>
              <a:buClr>
                <a:srgbClr val="3E8B73"/>
              </a:buClr>
              <a:buFont typeface="Montserrat SemiBold"/>
              <a:buAutoNum type="arabicPeriod"/>
              <a:tabLst>
                <a:tab pos="227965" algn="l"/>
              </a:tabLst>
            </a:pPr>
            <a:r>
              <a:rPr sz="900" dirty="0">
                <a:solidFill>
                  <a:srgbClr val="323537"/>
                </a:solidFill>
                <a:latin typeface="Montserrat"/>
                <a:cs typeface="Montserrat"/>
              </a:rPr>
              <a:t>How</a:t>
            </a:r>
            <a:r>
              <a:rPr sz="900" spc="-25" dirty="0">
                <a:solidFill>
                  <a:srgbClr val="323537"/>
                </a:solidFill>
                <a:latin typeface="Montserrat"/>
                <a:cs typeface="Montserrat"/>
              </a:rPr>
              <a:t> </a:t>
            </a:r>
            <a:r>
              <a:rPr sz="900" dirty="0">
                <a:solidFill>
                  <a:srgbClr val="323537"/>
                </a:solidFill>
                <a:latin typeface="Montserrat"/>
                <a:cs typeface="Montserrat"/>
              </a:rPr>
              <a:t>they</a:t>
            </a:r>
            <a:r>
              <a:rPr sz="900" spc="-20" dirty="0">
                <a:solidFill>
                  <a:srgbClr val="323537"/>
                </a:solidFill>
                <a:latin typeface="Montserrat"/>
                <a:cs typeface="Montserrat"/>
              </a:rPr>
              <a:t> </a:t>
            </a:r>
            <a:r>
              <a:rPr sz="900" dirty="0">
                <a:solidFill>
                  <a:srgbClr val="323537"/>
                </a:solidFill>
                <a:latin typeface="Montserrat"/>
                <a:cs typeface="Montserrat"/>
              </a:rPr>
              <a:t>protect</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personal</a:t>
            </a:r>
            <a:r>
              <a:rPr sz="900" spc="-20" dirty="0">
                <a:solidFill>
                  <a:srgbClr val="323537"/>
                </a:solidFill>
                <a:latin typeface="Montserrat"/>
                <a:cs typeface="Montserrat"/>
              </a:rPr>
              <a:t> </a:t>
            </a:r>
            <a:r>
              <a:rPr sz="900" spc="-10" dirty="0">
                <a:solidFill>
                  <a:srgbClr val="323537"/>
                </a:solidFill>
                <a:latin typeface="Montserrat"/>
                <a:cs typeface="Montserrat"/>
              </a:rPr>
              <a:t>data.</a:t>
            </a:r>
            <a:endParaRPr sz="900">
              <a:latin typeface="Montserrat"/>
              <a:cs typeface="Montserrat"/>
            </a:endParaRPr>
          </a:p>
          <a:p>
            <a:pPr marL="228600" marR="234315" indent="-216535">
              <a:lnSpc>
                <a:spcPct val="100000"/>
              </a:lnSpc>
              <a:spcBef>
                <a:spcPts val="284"/>
              </a:spcBef>
              <a:buClr>
                <a:srgbClr val="3E8B73"/>
              </a:buClr>
              <a:buFont typeface="Montserrat SemiBold"/>
              <a:buAutoNum type="arabicPeriod"/>
              <a:tabLst>
                <a:tab pos="228600" algn="l"/>
              </a:tabLst>
            </a:pPr>
            <a:r>
              <a:rPr sz="900" spc="-10" dirty="0">
                <a:solidFill>
                  <a:srgbClr val="323537"/>
                </a:solidFill>
                <a:latin typeface="Montserrat"/>
                <a:cs typeface="Montserrat"/>
              </a:rPr>
              <a:t>Your </a:t>
            </a:r>
            <a:r>
              <a:rPr sz="900" dirty="0">
                <a:solidFill>
                  <a:srgbClr val="323537"/>
                </a:solidFill>
                <a:latin typeface="Montserrat"/>
                <a:cs typeface="Montserrat"/>
              </a:rPr>
              <a:t>legal</a:t>
            </a:r>
            <a:r>
              <a:rPr sz="900" spc="-10" dirty="0">
                <a:solidFill>
                  <a:srgbClr val="323537"/>
                </a:solidFill>
                <a:latin typeface="Montserrat"/>
                <a:cs typeface="Montserrat"/>
              </a:rPr>
              <a:t> </a:t>
            </a:r>
            <a:r>
              <a:rPr sz="900" dirty="0">
                <a:solidFill>
                  <a:srgbClr val="323537"/>
                </a:solidFill>
                <a:latin typeface="Montserrat"/>
                <a:cs typeface="Montserrat"/>
              </a:rPr>
              <a:t>rights</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dirty="0">
                <a:solidFill>
                  <a:srgbClr val="323537"/>
                </a:solidFill>
                <a:latin typeface="Montserrat"/>
                <a:cs typeface="Montserrat"/>
              </a:rPr>
              <a:t>data</a:t>
            </a:r>
            <a:r>
              <a:rPr sz="900" spc="-5" dirty="0">
                <a:solidFill>
                  <a:srgbClr val="323537"/>
                </a:solidFill>
                <a:latin typeface="Montserrat"/>
                <a:cs typeface="Montserrat"/>
              </a:rPr>
              <a:t> </a:t>
            </a:r>
            <a:r>
              <a:rPr sz="900" dirty="0">
                <a:solidFill>
                  <a:srgbClr val="323537"/>
                </a:solidFill>
                <a:latin typeface="Montserrat"/>
                <a:cs typeface="Montserrat"/>
              </a:rPr>
              <a:t>protection</a:t>
            </a:r>
            <a:r>
              <a:rPr sz="900" spc="-10" dirty="0">
                <a:solidFill>
                  <a:srgbClr val="323537"/>
                </a:solidFill>
                <a:latin typeface="Montserrat"/>
                <a:cs typeface="Montserrat"/>
              </a:rPr>
              <a:t> </a:t>
            </a:r>
            <a:r>
              <a:rPr sz="900" spc="-20" dirty="0">
                <a:solidFill>
                  <a:srgbClr val="323537"/>
                </a:solidFill>
                <a:latin typeface="Montserrat"/>
                <a:cs typeface="Montserrat"/>
              </a:rPr>
              <a:t>laws </a:t>
            </a:r>
            <a:r>
              <a:rPr sz="900" dirty="0">
                <a:solidFill>
                  <a:srgbClr val="323537"/>
                </a:solidFill>
                <a:latin typeface="Montserrat"/>
                <a:cs typeface="Montserrat"/>
              </a:rPr>
              <a:t>relating</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personal</a:t>
            </a:r>
            <a:r>
              <a:rPr sz="900" spc="-15" dirty="0">
                <a:solidFill>
                  <a:srgbClr val="323537"/>
                </a:solidFill>
                <a:latin typeface="Montserrat"/>
                <a:cs typeface="Montserrat"/>
              </a:rPr>
              <a:t> </a:t>
            </a:r>
            <a:r>
              <a:rPr sz="900" spc="-10" dirty="0">
                <a:solidFill>
                  <a:srgbClr val="323537"/>
                </a:solidFill>
                <a:latin typeface="Montserrat"/>
                <a:cs typeface="Montserrat"/>
              </a:rPr>
              <a:t>data.</a:t>
            </a:r>
            <a:endParaRPr sz="900">
              <a:latin typeface="Montserrat"/>
              <a:cs typeface="Montserrat"/>
            </a:endParaRPr>
          </a:p>
          <a:p>
            <a:pPr marL="228600" marR="5080" indent="-216535">
              <a:lnSpc>
                <a:spcPct val="100000"/>
              </a:lnSpc>
              <a:spcBef>
                <a:spcPts val="280"/>
              </a:spcBef>
              <a:buClr>
                <a:srgbClr val="3E8B73"/>
              </a:buClr>
              <a:buFont typeface="Montserrat SemiBold"/>
              <a:buAutoNum type="arabicPeriod"/>
              <a:tabLst>
                <a:tab pos="228600" algn="l"/>
              </a:tabLst>
            </a:pPr>
            <a:r>
              <a:rPr sz="900" dirty="0">
                <a:solidFill>
                  <a:srgbClr val="323537"/>
                </a:solidFill>
                <a:latin typeface="Montserrat"/>
                <a:cs typeface="Montserrat"/>
              </a:rPr>
              <a:t>How</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complain</a:t>
            </a:r>
            <a:r>
              <a:rPr sz="900" spc="-1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feel</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personal </a:t>
            </a:r>
            <a:r>
              <a:rPr sz="900" dirty="0">
                <a:solidFill>
                  <a:srgbClr val="323537"/>
                </a:solidFill>
                <a:latin typeface="Montserrat"/>
                <a:cs typeface="Montserrat"/>
              </a:rPr>
              <a:t>data has been </a:t>
            </a:r>
            <a:r>
              <a:rPr sz="900" spc="-10" dirty="0">
                <a:solidFill>
                  <a:srgbClr val="323537"/>
                </a:solidFill>
                <a:latin typeface="Montserrat"/>
                <a:cs typeface="Montserrat"/>
              </a:rPr>
              <a:t>misused.</a:t>
            </a:r>
            <a:endParaRPr sz="900">
              <a:latin typeface="Montserrat"/>
              <a:cs typeface="Montserrat"/>
            </a:endParaRPr>
          </a:p>
        </p:txBody>
      </p:sp>
      <p:sp>
        <p:nvSpPr>
          <p:cNvPr id="4" name="object 4"/>
          <p:cNvSpPr txBox="1"/>
          <p:nvPr/>
        </p:nvSpPr>
        <p:spPr>
          <a:xfrm>
            <a:off x="347300" y="3909070"/>
            <a:ext cx="3340735" cy="1642745"/>
          </a:xfrm>
          <a:prstGeom prst="rect">
            <a:avLst/>
          </a:prstGeom>
        </p:spPr>
        <p:txBody>
          <a:bodyPr vert="horz" wrap="square" lIns="0" tIns="12700" rIns="0" bIns="0" rtlCol="0">
            <a:spAutoFit/>
          </a:bodyPr>
          <a:lstStyle/>
          <a:p>
            <a:pPr marL="228600" marR="5080" indent="-216535">
              <a:lnSpc>
                <a:spcPct val="100000"/>
              </a:lnSpc>
              <a:spcBef>
                <a:spcPts val="100"/>
              </a:spcBef>
              <a:buClr>
                <a:srgbClr val="3E8B73"/>
              </a:buClr>
              <a:buFont typeface="Montserrat SemiBold"/>
              <a:buAutoNum type="alphaLcPeriod" startAt="2"/>
              <a:tabLst>
                <a:tab pos="228600" algn="l"/>
              </a:tabLst>
            </a:pP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also</a:t>
            </a:r>
            <a:r>
              <a:rPr sz="900" spc="-15" dirty="0">
                <a:solidFill>
                  <a:srgbClr val="323537"/>
                </a:solidFill>
                <a:latin typeface="Montserrat"/>
                <a:cs typeface="Montserrat"/>
              </a:rPr>
              <a:t> </a:t>
            </a:r>
            <a:r>
              <a:rPr sz="900" dirty="0">
                <a:solidFill>
                  <a:srgbClr val="323537"/>
                </a:solidFill>
                <a:latin typeface="Montserrat"/>
                <a:cs typeface="Montserrat"/>
              </a:rPr>
              <a:t>authorise</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transfer</a:t>
            </a:r>
            <a:r>
              <a:rPr sz="900" spc="-25" dirty="0">
                <a:solidFill>
                  <a:srgbClr val="323537"/>
                </a:solidFill>
                <a:latin typeface="Montserrat"/>
                <a:cs typeface="Montserrat"/>
              </a:rPr>
              <a:t> </a:t>
            </a:r>
            <a:r>
              <a:rPr sz="900" dirty="0">
                <a:solidFill>
                  <a:srgbClr val="323537"/>
                </a:solidFill>
                <a:latin typeface="Montserrat"/>
                <a:cs typeface="Montserrat"/>
              </a:rPr>
              <a:t>information</a:t>
            </a:r>
            <a:r>
              <a:rPr sz="900" spc="-2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provide</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spc="-10" dirty="0">
                <a:solidFill>
                  <a:srgbClr val="323537"/>
                </a:solidFill>
                <a:latin typeface="Montserrat"/>
                <a:cs typeface="Montserrat"/>
              </a:rPr>
              <a:t>Application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subsequently)</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spc="-20" dirty="0">
                <a:solidFill>
                  <a:srgbClr val="323537"/>
                </a:solidFill>
                <a:latin typeface="Montserrat"/>
                <a:cs typeface="Montserrat"/>
              </a:rPr>
              <a:t>will</a:t>
            </a:r>
            <a:endParaRPr sz="900">
              <a:latin typeface="Montserrat"/>
              <a:cs typeface="Montserrat"/>
            </a:endParaRPr>
          </a:p>
          <a:p>
            <a:pPr marL="228600" marR="154940">
              <a:lnSpc>
                <a:spcPct val="100000"/>
              </a:lnSpc>
            </a:pPr>
            <a:r>
              <a:rPr sz="900" dirty="0">
                <a:solidFill>
                  <a:srgbClr val="323537"/>
                </a:solidFill>
                <a:latin typeface="Montserrat"/>
                <a:cs typeface="Montserrat"/>
              </a:rPr>
              <a:t>only</a:t>
            </a:r>
            <a:r>
              <a:rPr sz="900" spc="-10" dirty="0">
                <a:solidFill>
                  <a:srgbClr val="323537"/>
                </a:solidFill>
                <a:latin typeface="Montserrat"/>
                <a:cs typeface="Montserrat"/>
              </a:rPr>
              <a:t> </a:t>
            </a:r>
            <a:r>
              <a:rPr sz="900" dirty="0">
                <a:solidFill>
                  <a:srgbClr val="323537"/>
                </a:solidFill>
                <a:latin typeface="Montserrat"/>
                <a:cs typeface="Montserrat"/>
              </a:rPr>
              <a:t>use</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5" dirty="0">
                <a:solidFill>
                  <a:srgbClr val="323537"/>
                </a:solidFill>
                <a:latin typeface="Montserrat"/>
                <a:cs typeface="Montserrat"/>
              </a:rPr>
              <a:t> </a:t>
            </a:r>
            <a:r>
              <a:rPr sz="900" dirty="0">
                <a:solidFill>
                  <a:srgbClr val="323537"/>
                </a:solidFill>
                <a:latin typeface="Montserrat"/>
                <a:cs typeface="Montserrat"/>
              </a:rPr>
              <a:t>data</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purposes</a:t>
            </a:r>
            <a:r>
              <a:rPr sz="900" spc="-5" dirty="0">
                <a:solidFill>
                  <a:srgbClr val="323537"/>
                </a:solidFill>
                <a:latin typeface="Montserrat"/>
                <a:cs typeface="Montserrat"/>
              </a:rPr>
              <a:t> </a:t>
            </a:r>
            <a:r>
              <a:rPr sz="900" dirty="0">
                <a:solidFill>
                  <a:srgbClr val="323537"/>
                </a:solidFill>
                <a:latin typeface="Montserrat"/>
                <a:cs typeface="Montserrat"/>
              </a:rPr>
              <a:t>ancillary</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their </a:t>
            </a:r>
            <a:r>
              <a:rPr sz="900" dirty="0">
                <a:solidFill>
                  <a:srgbClr val="323537"/>
                </a:solidFill>
                <a:latin typeface="Montserrat"/>
                <a:cs typeface="Montserrat"/>
              </a:rPr>
              <a:t>role</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including</a:t>
            </a:r>
            <a:r>
              <a:rPr sz="900" spc="-5" dirty="0">
                <a:solidFill>
                  <a:srgbClr val="323537"/>
                </a:solidFill>
                <a:latin typeface="Montserrat"/>
                <a:cs typeface="Montserrat"/>
              </a:rPr>
              <a:t> </a:t>
            </a:r>
            <a:r>
              <a:rPr sz="900" dirty="0">
                <a:solidFill>
                  <a:srgbClr val="323537"/>
                </a:solidFill>
                <a:latin typeface="Montserrat"/>
                <a:cs typeface="Montserrat"/>
              </a:rPr>
              <a:t>but</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limited</a:t>
            </a:r>
            <a:r>
              <a:rPr sz="900" spc="-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hedge</a:t>
            </a:r>
            <a:r>
              <a:rPr sz="900" spc="-5" dirty="0">
                <a:solidFill>
                  <a:srgbClr val="323537"/>
                </a:solidFill>
                <a:latin typeface="Montserrat"/>
                <a:cs typeface="Montserrat"/>
              </a:rPr>
              <a:t> </a:t>
            </a:r>
            <a:r>
              <a:rPr sz="900" dirty="0">
                <a:solidFill>
                  <a:srgbClr val="323537"/>
                </a:solidFill>
                <a:latin typeface="Montserrat"/>
                <a:cs typeface="Montserrat"/>
              </a:rPr>
              <a:t>management, dealing</a:t>
            </a:r>
            <a:r>
              <a:rPr sz="900" spc="-5" dirty="0">
                <a:solidFill>
                  <a:srgbClr val="323537"/>
                </a:solidFill>
                <a:latin typeface="Montserrat"/>
                <a:cs typeface="Montserrat"/>
              </a:rPr>
              <a:t> </a:t>
            </a:r>
            <a:r>
              <a:rPr sz="900" dirty="0">
                <a:solidFill>
                  <a:srgbClr val="323537"/>
                </a:solidFill>
                <a:latin typeface="Montserrat"/>
                <a:cs typeface="Montserrat"/>
              </a:rPr>
              <a:t>with queries,</a:t>
            </a:r>
            <a:r>
              <a:rPr sz="900" spc="-5" dirty="0">
                <a:solidFill>
                  <a:srgbClr val="323537"/>
                </a:solidFill>
                <a:latin typeface="Montserrat"/>
                <a:cs typeface="Montserrat"/>
              </a:rPr>
              <a:t> </a:t>
            </a:r>
            <a:r>
              <a:rPr sz="900" spc="-10" dirty="0">
                <a:solidFill>
                  <a:srgbClr val="323537"/>
                </a:solidFill>
                <a:latin typeface="Montserrat"/>
                <a:cs typeface="Montserrat"/>
              </a:rPr>
              <a:t>fulfilling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regulatory</a:t>
            </a:r>
            <a:r>
              <a:rPr sz="900" spc="-5" dirty="0">
                <a:solidFill>
                  <a:srgbClr val="323537"/>
                </a:solidFill>
                <a:latin typeface="Montserrat"/>
                <a:cs typeface="Montserrat"/>
              </a:rPr>
              <a:t> </a:t>
            </a:r>
            <a:r>
              <a:rPr sz="900" dirty="0">
                <a:solidFill>
                  <a:srgbClr val="323537"/>
                </a:solidFill>
                <a:latin typeface="Montserrat"/>
                <a:cs typeface="Montserrat"/>
              </a:rPr>
              <a:t>obligations,</a:t>
            </a:r>
            <a:r>
              <a:rPr sz="900" spc="-5" dirty="0">
                <a:solidFill>
                  <a:srgbClr val="323537"/>
                </a:solidFill>
                <a:latin typeface="Montserrat"/>
                <a:cs typeface="Montserrat"/>
              </a:rPr>
              <a:t> </a:t>
            </a:r>
            <a:r>
              <a:rPr sz="900" dirty="0">
                <a:solidFill>
                  <a:srgbClr val="323537"/>
                </a:solidFill>
                <a:latin typeface="Montserrat"/>
                <a:cs typeface="Montserrat"/>
              </a:rPr>
              <a:t>statistical</a:t>
            </a:r>
            <a:r>
              <a:rPr sz="900" spc="-5" dirty="0">
                <a:solidFill>
                  <a:srgbClr val="323537"/>
                </a:solidFill>
                <a:latin typeface="Montserrat"/>
                <a:cs typeface="Montserrat"/>
              </a:rPr>
              <a:t> </a:t>
            </a:r>
            <a:r>
              <a:rPr sz="900" dirty="0">
                <a:solidFill>
                  <a:srgbClr val="323537"/>
                </a:solidFill>
                <a:latin typeface="Montserrat"/>
                <a:cs typeface="Montserrat"/>
              </a:rPr>
              <a:t>analysis </a:t>
            </a:r>
            <a:r>
              <a:rPr sz="900" spc="-25" dirty="0">
                <a:solidFill>
                  <a:srgbClr val="323537"/>
                </a:solidFill>
                <a:latin typeface="Montserrat"/>
                <a:cs typeface="Montserrat"/>
              </a:rPr>
              <a:t>and </a:t>
            </a:r>
            <a:r>
              <a:rPr sz="900" dirty="0">
                <a:solidFill>
                  <a:srgbClr val="323537"/>
                </a:solidFill>
                <a:latin typeface="Montserrat"/>
                <a:cs typeface="Montserrat"/>
              </a:rPr>
              <a:t>marketing</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Plan’s</a:t>
            </a:r>
            <a:r>
              <a:rPr sz="900" spc="-15" dirty="0">
                <a:solidFill>
                  <a:srgbClr val="323537"/>
                </a:solidFill>
                <a:latin typeface="Montserrat"/>
                <a:cs typeface="Montserrat"/>
              </a:rPr>
              <a:t> </a:t>
            </a:r>
            <a:r>
              <a:rPr sz="900" spc="-10" dirty="0">
                <a:solidFill>
                  <a:srgbClr val="323537"/>
                </a:solidFill>
                <a:latin typeface="Montserrat"/>
                <a:cs typeface="Montserrat"/>
              </a:rPr>
              <a:t>maturity.</a:t>
            </a:r>
            <a:endParaRPr sz="900">
              <a:latin typeface="Montserrat"/>
              <a:cs typeface="Montserrat"/>
            </a:endParaRPr>
          </a:p>
          <a:p>
            <a:pPr marL="228600" marR="29209"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Where a financial</a:t>
            </a:r>
            <a:r>
              <a:rPr sz="900" spc="5" dirty="0">
                <a:solidFill>
                  <a:srgbClr val="323537"/>
                </a:solidFill>
                <a:latin typeface="Montserrat"/>
                <a:cs typeface="Montserrat"/>
              </a:rPr>
              <a:t> </a:t>
            </a:r>
            <a:r>
              <a:rPr sz="900" dirty="0">
                <a:solidFill>
                  <a:srgbClr val="323537"/>
                </a:solidFill>
                <a:latin typeface="Montserrat"/>
                <a:cs typeface="Montserrat"/>
              </a:rPr>
              <a:t>adviser acts</a:t>
            </a:r>
            <a:r>
              <a:rPr sz="900" spc="5" dirty="0">
                <a:solidFill>
                  <a:srgbClr val="323537"/>
                </a:solidFill>
                <a:latin typeface="Montserrat"/>
                <a:cs typeface="Montserrat"/>
              </a:rPr>
              <a:t> </a:t>
            </a:r>
            <a:r>
              <a:rPr sz="900" dirty="0">
                <a:solidFill>
                  <a:srgbClr val="323537"/>
                </a:solidFill>
                <a:latin typeface="Montserrat"/>
                <a:cs typeface="Montserrat"/>
              </a:rPr>
              <a:t>on your</a:t>
            </a:r>
            <a:r>
              <a:rPr sz="900" spc="5" dirty="0">
                <a:solidFill>
                  <a:srgbClr val="323537"/>
                </a:solidFill>
                <a:latin typeface="Montserrat"/>
                <a:cs typeface="Montserrat"/>
              </a:rPr>
              <a:t> </a:t>
            </a:r>
            <a:r>
              <a:rPr sz="900" dirty="0">
                <a:solidFill>
                  <a:srgbClr val="323537"/>
                </a:solidFill>
                <a:latin typeface="Montserrat"/>
                <a:cs typeface="Montserrat"/>
              </a:rPr>
              <a:t>behalf,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will</a:t>
            </a:r>
            <a:r>
              <a:rPr sz="900" spc="-20" dirty="0">
                <a:solidFill>
                  <a:srgbClr val="323537"/>
                </a:solidFill>
                <a:latin typeface="Montserrat"/>
                <a:cs typeface="Montserrat"/>
              </a:rPr>
              <a:t> </a:t>
            </a:r>
            <a:r>
              <a:rPr sz="900" dirty="0">
                <a:solidFill>
                  <a:srgbClr val="323537"/>
                </a:solidFill>
                <a:latin typeface="Montserrat"/>
                <a:cs typeface="Montserrat"/>
              </a:rPr>
              <a:t>disclose</a:t>
            </a:r>
            <a:r>
              <a:rPr sz="900" spc="-20" dirty="0">
                <a:solidFill>
                  <a:srgbClr val="323537"/>
                </a:solidFill>
                <a:latin typeface="Montserrat"/>
                <a:cs typeface="Montserrat"/>
              </a:rPr>
              <a:t> </a:t>
            </a:r>
            <a:r>
              <a:rPr sz="900" spc="-10" dirty="0">
                <a:solidFill>
                  <a:srgbClr val="323537"/>
                </a:solidFill>
                <a:latin typeface="Montserrat"/>
                <a:cs typeface="Montserrat"/>
              </a:rPr>
              <a:t>information concerning</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spc="-10" dirty="0">
                <a:solidFill>
                  <a:srgbClr val="323537"/>
                </a:solidFill>
                <a:latin typeface="Montserrat"/>
                <a:cs typeface="Montserrat"/>
              </a:rPr>
              <a:t>adviser.</a:t>
            </a:r>
            <a:endParaRPr sz="900">
              <a:latin typeface="Montserrat"/>
              <a:cs typeface="Montserrat"/>
            </a:endParaRPr>
          </a:p>
        </p:txBody>
      </p:sp>
      <p:sp>
        <p:nvSpPr>
          <p:cNvPr id="5" name="object 5"/>
          <p:cNvSpPr txBox="1"/>
          <p:nvPr/>
        </p:nvSpPr>
        <p:spPr>
          <a:xfrm>
            <a:off x="347300" y="5638910"/>
            <a:ext cx="109347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22.</a:t>
            </a:r>
            <a:r>
              <a:rPr sz="1100" b="1" spc="5" dirty="0">
                <a:solidFill>
                  <a:srgbClr val="3E8B73"/>
                </a:solidFill>
                <a:latin typeface="Montserrat SemiBold"/>
                <a:cs typeface="Montserrat SemiBold"/>
              </a:rPr>
              <a:t> </a:t>
            </a:r>
            <a:r>
              <a:rPr sz="1100" b="1" dirty="0">
                <a:solidFill>
                  <a:srgbClr val="3E8B73"/>
                </a:solidFill>
                <a:latin typeface="Montserrat SemiBold"/>
                <a:cs typeface="Montserrat SemiBold"/>
              </a:rPr>
              <a:t>Our</a:t>
            </a:r>
            <a:r>
              <a:rPr sz="1100" b="1" spc="10" dirty="0">
                <a:solidFill>
                  <a:srgbClr val="3E8B73"/>
                </a:solidFill>
                <a:latin typeface="Montserrat SemiBold"/>
                <a:cs typeface="Montserrat SemiBold"/>
              </a:rPr>
              <a:t> </a:t>
            </a:r>
            <a:r>
              <a:rPr sz="1100" b="1" spc="-10" dirty="0">
                <a:solidFill>
                  <a:srgbClr val="3E8B73"/>
                </a:solidFill>
                <a:latin typeface="Montserrat SemiBold"/>
                <a:cs typeface="Montserrat SemiBold"/>
              </a:rPr>
              <a:t>liability</a:t>
            </a:r>
            <a:endParaRPr sz="1100">
              <a:latin typeface="Montserrat SemiBold"/>
              <a:cs typeface="Montserrat SemiBold"/>
            </a:endParaRPr>
          </a:p>
        </p:txBody>
      </p:sp>
      <p:sp>
        <p:nvSpPr>
          <p:cNvPr id="6" name="object 6"/>
          <p:cNvSpPr txBox="1"/>
          <p:nvPr/>
        </p:nvSpPr>
        <p:spPr>
          <a:xfrm>
            <a:off x="347300" y="5909470"/>
            <a:ext cx="3336290" cy="2357120"/>
          </a:xfrm>
          <a:prstGeom prst="rect">
            <a:avLst/>
          </a:prstGeom>
        </p:spPr>
        <p:txBody>
          <a:bodyPr vert="horz" wrap="square" lIns="0" tIns="12700" rIns="0" bIns="0" rtlCol="0">
            <a:spAutoFit/>
          </a:bodyPr>
          <a:lstStyle/>
          <a:p>
            <a:pPr marL="228600" marR="86995" indent="-216535">
              <a:lnSpc>
                <a:spcPct val="100000"/>
              </a:lnSpc>
              <a:spcBef>
                <a:spcPts val="100"/>
              </a:spcBef>
            </a:pPr>
            <a:r>
              <a:rPr sz="900" b="1" dirty="0">
                <a:solidFill>
                  <a:srgbClr val="3E8B73"/>
                </a:solidFill>
                <a:latin typeface="Montserrat SemiBold"/>
                <a:cs typeface="Montserrat SemiBold"/>
              </a:rPr>
              <a:t>a.</a:t>
            </a:r>
            <a:r>
              <a:rPr sz="900" b="1" spc="204" dirty="0">
                <a:solidFill>
                  <a:srgbClr val="3E8B73"/>
                </a:solidFill>
                <a:latin typeface="Montserrat SemiBold"/>
                <a:cs typeface="Montserrat SemiBold"/>
              </a:rPr>
              <a:t>  </a:t>
            </a:r>
            <a:r>
              <a:rPr sz="900" dirty="0">
                <a:solidFill>
                  <a:srgbClr val="323537"/>
                </a:solidFill>
                <a:latin typeface="Montserrat"/>
                <a:cs typeface="Montserrat"/>
              </a:rPr>
              <a:t>Neither 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Manager</a:t>
            </a:r>
            <a:r>
              <a:rPr sz="900" spc="-10" dirty="0">
                <a:solidFill>
                  <a:srgbClr val="323537"/>
                </a:solidFill>
                <a:latin typeface="Montserrat"/>
                <a:cs typeface="Montserrat"/>
              </a:rPr>
              <a:t> </a:t>
            </a:r>
            <a:r>
              <a:rPr sz="900" dirty="0">
                <a:solidFill>
                  <a:srgbClr val="323537"/>
                </a:solidFill>
                <a:latin typeface="Montserrat"/>
                <a:cs typeface="Montserrat"/>
              </a:rPr>
              <a:t>nor</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gives</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warranty</a:t>
            </a:r>
            <a:r>
              <a:rPr sz="900" spc="-20" dirty="0">
                <a:solidFill>
                  <a:srgbClr val="323537"/>
                </a:solidFill>
                <a:latin typeface="Montserrat"/>
                <a:cs typeface="Montserrat"/>
              </a:rPr>
              <a:t> </a:t>
            </a:r>
            <a:r>
              <a:rPr sz="900" dirty="0">
                <a:solidFill>
                  <a:srgbClr val="323537"/>
                </a:solidFill>
                <a:latin typeface="Montserrat"/>
                <a:cs typeface="Montserrat"/>
              </a:rPr>
              <a:t>as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performance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profitability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10" dirty="0">
                <a:solidFill>
                  <a:srgbClr val="323537"/>
                </a:solidFill>
                <a:latin typeface="Montserrat"/>
                <a:cs typeface="Montserrat"/>
              </a:rPr>
              <a:t>You</a:t>
            </a:r>
            <a:r>
              <a:rPr sz="900" dirty="0">
                <a:solidFill>
                  <a:srgbClr val="323537"/>
                </a:solidFill>
                <a:latin typeface="Montserrat"/>
                <a:cs typeface="Montserrat"/>
              </a:rPr>
              <a:t> must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aware</a:t>
            </a:r>
            <a:r>
              <a:rPr sz="900" spc="-5" dirty="0">
                <a:solidFill>
                  <a:srgbClr val="323537"/>
                </a:solidFill>
                <a:latin typeface="Montserrat"/>
                <a:cs typeface="Montserrat"/>
              </a:rPr>
              <a:t> </a:t>
            </a:r>
            <a:r>
              <a:rPr sz="900" spc="-20" dirty="0">
                <a:solidFill>
                  <a:srgbClr val="323537"/>
                </a:solidFill>
                <a:latin typeface="Montserrat"/>
                <a:cs typeface="Montserrat"/>
              </a:rPr>
              <a:t>that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price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investments</a:t>
            </a:r>
            <a:r>
              <a:rPr sz="900" spc="-10"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go</a:t>
            </a:r>
            <a:r>
              <a:rPr sz="900" spc="-10" dirty="0">
                <a:solidFill>
                  <a:srgbClr val="323537"/>
                </a:solidFill>
                <a:latin typeface="Montserrat"/>
                <a:cs typeface="Montserrat"/>
              </a:rPr>
              <a:t> </a:t>
            </a:r>
            <a:r>
              <a:rPr sz="900" dirty="0">
                <a:solidFill>
                  <a:srgbClr val="323537"/>
                </a:solidFill>
                <a:latin typeface="Montserrat"/>
                <a:cs typeface="Montserrat"/>
              </a:rPr>
              <a:t>down</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well</a:t>
            </a:r>
            <a:r>
              <a:rPr sz="900" spc="-10" dirty="0">
                <a:solidFill>
                  <a:srgbClr val="323537"/>
                </a:solidFill>
                <a:latin typeface="Montserrat"/>
                <a:cs typeface="Montserrat"/>
              </a:rPr>
              <a:t> </a:t>
            </a:r>
            <a:r>
              <a:rPr sz="900" spc="-25" dirty="0">
                <a:solidFill>
                  <a:srgbClr val="323537"/>
                </a:solidFill>
                <a:latin typeface="Montserrat"/>
                <a:cs typeface="Montserrat"/>
              </a:rPr>
              <a:t>as</a:t>
            </a:r>
            <a:endParaRPr sz="900">
              <a:latin typeface="Montserrat"/>
              <a:cs typeface="Montserrat"/>
            </a:endParaRPr>
          </a:p>
          <a:p>
            <a:pPr marL="228600" marR="59690">
              <a:lnSpc>
                <a:spcPct val="100000"/>
              </a:lnSpc>
            </a:pPr>
            <a:r>
              <a:rPr sz="900" dirty="0">
                <a:solidFill>
                  <a:srgbClr val="323537"/>
                </a:solidFill>
                <a:latin typeface="Montserrat"/>
                <a:cs typeface="Montserrat"/>
              </a:rPr>
              <a:t>up</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there</a:t>
            </a:r>
            <a:r>
              <a:rPr sz="900" spc="-10" dirty="0">
                <a:solidFill>
                  <a:srgbClr val="323537"/>
                </a:solidFill>
                <a:latin typeface="Montserrat"/>
                <a:cs typeface="Montserrat"/>
              </a:rPr>
              <a:t>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both</a:t>
            </a:r>
            <a:r>
              <a:rPr sz="900" spc="-15" dirty="0">
                <a:solidFill>
                  <a:srgbClr val="323537"/>
                </a:solidFill>
                <a:latin typeface="Montserrat"/>
                <a:cs typeface="Montserrat"/>
              </a:rPr>
              <a:t> </a:t>
            </a:r>
            <a:r>
              <a:rPr sz="900" dirty="0">
                <a:solidFill>
                  <a:srgbClr val="323537"/>
                </a:solidFill>
                <a:latin typeface="Montserrat"/>
                <a:cs typeface="Montserrat"/>
              </a:rPr>
              <a:t>investment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Issuer </a:t>
            </a:r>
            <a:r>
              <a:rPr sz="900" dirty="0">
                <a:solidFill>
                  <a:srgbClr val="323537"/>
                </a:solidFill>
                <a:latin typeface="Montserrat"/>
                <a:cs typeface="Montserrat"/>
              </a:rPr>
              <a:t>risks</a:t>
            </a:r>
            <a:r>
              <a:rPr sz="900" spc="-25" dirty="0">
                <a:solidFill>
                  <a:srgbClr val="323537"/>
                </a:solidFill>
                <a:latin typeface="Montserrat"/>
                <a:cs typeface="Montserrat"/>
              </a:rPr>
              <a:t> </a:t>
            </a:r>
            <a:r>
              <a:rPr sz="900" dirty="0">
                <a:solidFill>
                  <a:srgbClr val="323537"/>
                </a:solidFill>
                <a:latin typeface="Montserrat"/>
                <a:cs typeface="Montserrat"/>
              </a:rPr>
              <a:t>attached</a:t>
            </a:r>
            <a:r>
              <a:rPr sz="900" spc="-2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market</a:t>
            </a:r>
            <a:r>
              <a:rPr sz="900" spc="-25" dirty="0">
                <a:solidFill>
                  <a:srgbClr val="323537"/>
                </a:solidFill>
                <a:latin typeface="Montserrat"/>
                <a:cs typeface="Montserrat"/>
              </a:rPr>
              <a:t> </a:t>
            </a:r>
            <a:r>
              <a:rPr sz="900" dirty="0">
                <a:solidFill>
                  <a:srgbClr val="323537"/>
                </a:solidFill>
                <a:latin typeface="Montserrat"/>
                <a:cs typeface="Montserrat"/>
              </a:rPr>
              <a:t>linked</a:t>
            </a:r>
            <a:r>
              <a:rPr sz="900" spc="-25" dirty="0">
                <a:solidFill>
                  <a:srgbClr val="323537"/>
                </a:solidFill>
                <a:latin typeface="Montserrat"/>
                <a:cs typeface="Montserrat"/>
              </a:rPr>
              <a:t> </a:t>
            </a:r>
            <a:r>
              <a:rPr sz="900" dirty="0">
                <a:solidFill>
                  <a:srgbClr val="323537"/>
                </a:solidFill>
                <a:latin typeface="Montserrat"/>
                <a:cs typeface="Montserrat"/>
              </a:rPr>
              <a:t>investments.</a:t>
            </a:r>
            <a:r>
              <a:rPr sz="900" spc="-20" dirty="0">
                <a:solidFill>
                  <a:srgbClr val="323537"/>
                </a:solidFill>
                <a:latin typeface="Montserrat"/>
                <a:cs typeface="Montserrat"/>
              </a:rPr>
              <a:t> </a:t>
            </a:r>
            <a:r>
              <a:rPr sz="900" spc="-25" dirty="0">
                <a:solidFill>
                  <a:srgbClr val="323537"/>
                </a:solidFill>
                <a:latin typeface="Montserrat"/>
                <a:cs typeface="Montserrat"/>
              </a:rPr>
              <a:t>You</a:t>
            </a:r>
            <a:r>
              <a:rPr sz="900" spc="50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get</a:t>
            </a:r>
            <a:r>
              <a:rPr sz="900" spc="-5" dirty="0">
                <a:solidFill>
                  <a:srgbClr val="323537"/>
                </a:solidFill>
                <a:latin typeface="Montserrat"/>
                <a:cs typeface="Montserrat"/>
              </a:rPr>
              <a:t> </a:t>
            </a:r>
            <a:r>
              <a:rPr sz="900" dirty="0">
                <a:solidFill>
                  <a:srgbClr val="323537"/>
                </a:solidFill>
                <a:latin typeface="Montserrat"/>
                <a:cs typeface="Montserrat"/>
              </a:rPr>
              <a:t>back</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5" dirty="0">
                <a:solidFill>
                  <a:srgbClr val="323537"/>
                </a:solidFill>
                <a:latin typeface="Montserrat"/>
                <a:cs typeface="Montserrat"/>
              </a:rPr>
              <a:t> </a:t>
            </a:r>
            <a:r>
              <a:rPr sz="900" spc="-10" dirty="0">
                <a:solidFill>
                  <a:srgbClr val="323537"/>
                </a:solidFill>
                <a:latin typeface="Montserrat"/>
                <a:cs typeface="Montserrat"/>
              </a:rPr>
              <a:t>Capital </a:t>
            </a:r>
            <a:r>
              <a:rPr sz="900" dirty="0">
                <a:solidFill>
                  <a:srgbClr val="323537"/>
                </a:solidFill>
                <a:latin typeface="Montserrat"/>
                <a:cs typeface="Montserrat"/>
              </a:rPr>
              <a:t>invested</a:t>
            </a:r>
            <a:r>
              <a:rPr sz="900" spc="-20" dirty="0">
                <a:solidFill>
                  <a:srgbClr val="323537"/>
                </a:solidFill>
                <a:latin typeface="Montserrat"/>
                <a:cs typeface="Montserrat"/>
              </a:rPr>
              <a:t> </a:t>
            </a: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Issuer</a:t>
            </a:r>
            <a:r>
              <a:rPr sz="900" spc="-15" dirty="0">
                <a:solidFill>
                  <a:srgbClr val="323537"/>
                </a:solidFill>
                <a:latin typeface="Montserrat"/>
                <a:cs typeface="Montserrat"/>
              </a:rPr>
              <a:t> </a:t>
            </a:r>
            <a:r>
              <a:rPr sz="900" dirty="0">
                <a:solidFill>
                  <a:srgbClr val="323537"/>
                </a:solidFill>
                <a:latin typeface="Montserrat"/>
                <a:cs typeface="Montserrat"/>
              </a:rPr>
              <a:t>becomes</a:t>
            </a:r>
            <a:r>
              <a:rPr sz="900" spc="-15" dirty="0">
                <a:solidFill>
                  <a:srgbClr val="323537"/>
                </a:solidFill>
                <a:latin typeface="Montserrat"/>
                <a:cs typeface="Montserrat"/>
              </a:rPr>
              <a:t> </a:t>
            </a:r>
            <a:r>
              <a:rPr sz="900" dirty="0">
                <a:solidFill>
                  <a:srgbClr val="323537"/>
                </a:solidFill>
                <a:latin typeface="Montserrat"/>
                <a:cs typeface="Montserrat"/>
              </a:rPr>
              <a:t>insolvent.</a:t>
            </a:r>
            <a:r>
              <a:rPr sz="900" spc="-15" dirty="0">
                <a:solidFill>
                  <a:srgbClr val="323537"/>
                </a:solidFill>
                <a:latin typeface="Montserrat"/>
                <a:cs typeface="Montserrat"/>
              </a:rPr>
              <a:t> </a:t>
            </a:r>
            <a:r>
              <a:rPr sz="900" spc="-10" dirty="0">
                <a:solidFill>
                  <a:srgbClr val="323537"/>
                </a:solidFill>
                <a:latin typeface="Montserrat"/>
                <a:cs typeface="Montserrat"/>
              </a:rPr>
              <a:t>You</a:t>
            </a:r>
            <a:r>
              <a:rPr sz="900" spc="-15" dirty="0">
                <a:solidFill>
                  <a:srgbClr val="323537"/>
                </a:solidFill>
                <a:latin typeface="Montserrat"/>
                <a:cs typeface="Montserrat"/>
              </a:rPr>
              <a:t> </a:t>
            </a:r>
            <a:r>
              <a:rPr sz="900" spc="-25" dirty="0">
                <a:solidFill>
                  <a:srgbClr val="323537"/>
                </a:solidFill>
                <a:latin typeface="Montserrat"/>
                <a:cs typeface="Montserrat"/>
              </a:rPr>
              <a:t>are </a:t>
            </a:r>
            <a:r>
              <a:rPr sz="900" dirty="0">
                <a:solidFill>
                  <a:srgbClr val="323537"/>
                </a:solidFill>
                <a:latin typeface="Montserrat"/>
                <a:cs typeface="Montserrat"/>
              </a:rPr>
              <a:t>reminded</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past</a:t>
            </a:r>
            <a:r>
              <a:rPr sz="900" spc="-15" dirty="0">
                <a:solidFill>
                  <a:srgbClr val="323537"/>
                </a:solidFill>
                <a:latin typeface="Montserrat"/>
                <a:cs typeface="Montserrat"/>
              </a:rPr>
              <a:t> </a:t>
            </a:r>
            <a:r>
              <a:rPr sz="900" dirty="0">
                <a:solidFill>
                  <a:srgbClr val="323537"/>
                </a:solidFill>
                <a:latin typeface="Montserrat"/>
                <a:cs typeface="Montserrat"/>
              </a:rPr>
              <a:t>performance</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guarantee</a:t>
            </a:r>
            <a:r>
              <a:rPr sz="900" spc="-10"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indicator</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future</a:t>
            </a:r>
            <a:r>
              <a:rPr sz="900" spc="-10" dirty="0">
                <a:solidFill>
                  <a:srgbClr val="323537"/>
                </a:solidFill>
                <a:latin typeface="Montserrat"/>
                <a:cs typeface="Montserrat"/>
              </a:rPr>
              <a:t> </a:t>
            </a:r>
            <a:r>
              <a:rPr sz="900" dirty="0">
                <a:solidFill>
                  <a:srgbClr val="323537"/>
                </a:solidFill>
                <a:latin typeface="Montserrat"/>
                <a:cs typeface="Montserrat"/>
              </a:rPr>
              <a:t>returns.</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event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spc="-10" dirty="0">
                <a:solidFill>
                  <a:srgbClr val="323537"/>
                </a:solidFill>
                <a:latin typeface="Montserrat"/>
                <a:cs typeface="Montserrat"/>
              </a:rPr>
              <a:t>failure, </a:t>
            </a:r>
            <a:r>
              <a:rPr sz="900" dirty="0">
                <a:solidFill>
                  <a:srgbClr val="323537"/>
                </a:solidFill>
                <a:latin typeface="Montserrat"/>
                <a:cs typeface="Montserrat"/>
              </a:rPr>
              <a:t>interruption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delay</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performance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 </a:t>
            </a:r>
            <a:r>
              <a:rPr sz="900" spc="-10" dirty="0">
                <a:solidFill>
                  <a:srgbClr val="323537"/>
                </a:solidFill>
                <a:latin typeface="Montserrat"/>
                <a:cs typeface="Montserrat"/>
              </a:rPr>
              <a:t>Custodian’s</a:t>
            </a:r>
            <a:r>
              <a:rPr sz="900" dirty="0">
                <a:solidFill>
                  <a:srgbClr val="323537"/>
                </a:solidFill>
                <a:latin typeface="Montserrat"/>
                <a:cs typeface="Montserrat"/>
              </a:rPr>
              <a:t> or the Plan </a:t>
            </a:r>
            <a:r>
              <a:rPr sz="900" spc="-10" dirty="0">
                <a:solidFill>
                  <a:srgbClr val="323537"/>
                </a:solidFill>
                <a:latin typeface="Montserrat"/>
                <a:cs typeface="Montserrat"/>
              </a:rPr>
              <a:t>Manager’s </a:t>
            </a:r>
            <a:r>
              <a:rPr sz="900" dirty="0">
                <a:solidFill>
                  <a:srgbClr val="323537"/>
                </a:solidFill>
                <a:latin typeface="Montserrat"/>
                <a:cs typeface="Montserrat"/>
              </a:rPr>
              <a:t>obligations resulting</a:t>
            </a:r>
            <a:r>
              <a:rPr sz="900" spc="5"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dirty="0">
                <a:solidFill>
                  <a:srgbClr val="323537"/>
                </a:solidFill>
                <a:latin typeface="Montserrat"/>
                <a:cs typeface="Montserrat"/>
              </a:rPr>
              <a:t>or </a:t>
            </a:r>
            <a:r>
              <a:rPr sz="900" spc="-10" dirty="0">
                <a:solidFill>
                  <a:srgbClr val="323537"/>
                </a:solidFill>
                <a:latin typeface="Montserrat"/>
                <a:cs typeface="Montserrat"/>
              </a:rPr>
              <a:t>circumstance </a:t>
            </a:r>
            <a:r>
              <a:rPr sz="900" dirty="0">
                <a:solidFill>
                  <a:srgbClr val="323537"/>
                </a:solidFill>
                <a:latin typeface="Montserrat"/>
                <a:cs typeface="Montserrat"/>
              </a:rPr>
              <a:t>not</a:t>
            </a:r>
            <a:r>
              <a:rPr sz="900" spc="-20" dirty="0">
                <a:solidFill>
                  <a:srgbClr val="323537"/>
                </a:solidFill>
                <a:latin typeface="Montserrat"/>
                <a:cs typeface="Montserrat"/>
              </a:rPr>
              <a:t> </a:t>
            </a:r>
            <a:r>
              <a:rPr sz="900" dirty="0">
                <a:solidFill>
                  <a:srgbClr val="323537"/>
                </a:solidFill>
                <a:latin typeface="Montserrat"/>
                <a:cs typeface="Montserrat"/>
              </a:rPr>
              <a:t>reasonably</a:t>
            </a:r>
            <a:r>
              <a:rPr sz="900" spc="-15" dirty="0">
                <a:solidFill>
                  <a:srgbClr val="323537"/>
                </a:solidFill>
                <a:latin typeface="Montserrat"/>
                <a:cs typeface="Montserrat"/>
              </a:rPr>
              <a:t> </a:t>
            </a:r>
            <a:r>
              <a:rPr sz="900" dirty="0">
                <a:solidFill>
                  <a:srgbClr val="323537"/>
                </a:solidFill>
                <a:latin typeface="Montserrat"/>
                <a:cs typeface="Montserrat"/>
              </a:rPr>
              <a:t>within</a:t>
            </a:r>
            <a:r>
              <a:rPr sz="900" spc="-20" dirty="0">
                <a:solidFill>
                  <a:srgbClr val="323537"/>
                </a:solidFill>
                <a:latin typeface="Montserrat"/>
                <a:cs typeface="Montserrat"/>
              </a:rPr>
              <a:t> </a:t>
            </a:r>
            <a:r>
              <a:rPr sz="900" dirty="0">
                <a:solidFill>
                  <a:srgbClr val="323537"/>
                </a:solidFill>
                <a:latin typeface="Montserrat"/>
                <a:cs typeface="Montserrat"/>
              </a:rPr>
              <a:t>their</a:t>
            </a:r>
            <a:r>
              <a:rPr sz="900" spc="-15" dirty="0">
                <a:solidFill>
                  <a:srgbClr val="323537"/>
                </a:solidFill>
                <a:latin typeface="Montserrat"/>
                <a:cs typeface="Montserrat"/>
              </a:rPr>
              <a:t> </a:t>
            </a:r>
            <a:r>
              <a:rPr sz="900" dirty="0">
                <a:solidFill>
                  <a:srgbClr val="323537"/>
                </a:solidFill>
                <a:latin typeface="Montserrat"/>
                <a:cs typeface="Montserrat"/>
              </a:rPr>
              <a:t>control,</a:t>
            </a:r>
            <a:r>
              <a:rPr sz="900" spc="-20" dirty="0">
                <a:solidFill>
                  <a:srgbClr val="323537"/>
                </a:solidFill>
                <a:latin typeface="Montserrat"/>
                <a:cs typeface="Montserrat"/>
              </a:rPr>
              <a:t> </a:t>
            </a:r>
            <a:r>
              <a:rPr sz="900" dirty="0">
                <a:solidFill>
                  <a:srgbClr val="323537"/>
                </a:solidFill>
                <a:latin typeface="Montserrat"/>
                <a:cs typeface="Montserrat"/>
              </a:rPr>
              <a:t>neither</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nor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10" dirty="0">
                <a:solidFill>
                  <a:srgbClr val="323537"/>
                </a:solidFill>
                <a:latin typeface="Montserrat"/>
                <a:cs typeface="Montserrat"/>
              </a:rPr>
              <a:t>Manager</a:t>
            </a:r>
            <a:endParaRPr sz="900">
              <a:latin typeface="Montserrat"/>
              <a:cs typeface="Montserrat"/>
            </a:endParaRPr>
          </a:p>
          <a:p>
            <a:pPr marL="228600" marR="5080">
              <a:lnSpc>
                <a:spcPct val="100000"/>
              </a:lnSpc>
            </a:pPr>
            <a:r>
              <a:rPr sz="900" dirty="0">
                <a:solidFill>
                  <a:srgbClr val="323537"/>
                </a:solidFill>
                <a:latin typeface="Montserrat"/>
                <a:cs typeface="Montserrat"/>
              </a:rPr>
              <a:t>shall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liable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responsibility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kind</a:t>
            </a:r>
            <a:r>
              <a:rPr sz="900" spc="-5" dirty="0">
                <a:solidFill>
                  <a:srgbClr val="323537"/>
                </a:solidFill>
                <a:latin typeface="Montserrat"/>
                <a:cs typeface="Montserrat"/>
              </a:rPr>
              <a:t> </a:t>
            </a:r>
            <a:r>
              <a:rPr sz="900" spc="-25" dirty="0">
                <a:solidFill>
                  <a:srgbClr val="323537"/>
                </a:solidFill>
                <a:latin typeface="Montserrat"/>
                <a:cs typeface="Montserrat"/>
              </a:rPr>
              <a:t>for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loss</a:t>
            </a:r>
            <a:r>
              <a:rPr sz="900" spc="-5" dirty="0">
                <a:solidFill>
                  <a:srgbClr val="323537"/>
                </a:solidFill>
                <a:latin typeface="Montserrat"/>
                <a:cs typeface="Montserrat"/>
              </a:rPr>
              <a:t> </a:t>
            </a:r>
            <a:r>
              <a:rPr sz="900" dirty="0">
                <a:solidFill>
                  <a:srgbClr val="323537"/>
                </a:solidFill>
                <a:latin typeface="Montserrat"/>
                <a:cs typeface="Montserrat"/>
              </a:rPr>
              <a:t>or damage</a:t>
            </a:r>
            <a:r>
              <a:rPr sz="900" spc="-5" dirty="0">
                <a:solidFill>
                  <a:srgbClr val="323537"/>
                </a:solidFill>
                <a:latin typeface="Montserrat"/>
                <a:cs typeface="Montserrat"/>
              </a:rPr>
              <a:t> </a:t>
            </a:r>
            <a:r>
              <a:rPr sz="900" dirty="0">
                <a:solidFill>
                  <a:srgbClr val="323537"/>
                </a:solidFill>
                <a:latin typeface="Montserrat"/>
                <a:cs typeface="Montserrat"/>
              </a:rPr>
              <a:t>you incur</a:t>
            </a:r>
            <a:r>
              <a:rPr sz="900" spc="-5" dirty="0">
                <a:solidFill>
                  <a:srgbClr val="323537"/>
                </a:solidFill>
                <a:latin typeface="Montserrat"/>
                <a:cs typeface="Montserrat"/>
              </a:rPr>
              <a:t> </a:t>
            </a:r>
            <a:r>
              <a:rPr sz="900" dirty="0">
                <a:solidFill>
                  <a:srgbClr val="323537"/>
                </a:solidFill>
                <a:latin typeface="Montserrat"/>
                <a:cs typeface="Montserrat"/>
              </a:rPr>
              <a:t>or suffer</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 </a:t>
            </a:r>
            <a:r>
              <a:rPr sz="900" spc="-10" dirty="0">
                <a:solidFill>
                  <a:srgbClr val="323537"/>
                </a:solidFill>
                <a:latin typeface="Montserrat"/>
                <a:cs typeface="Montserrat"/>
              </a:rPr>
              <a:t>result.</a:t>
            </a:r>
            <a:endParaRPr sz="900">
              <a:latin typeface="Montserrat"/>
              <a:cs typeface="Montserrat"/>
            </a:endParaRPr>
          </a:p>
        </p:txBody>
      </p:sp>
      <p:sp>
        <p:nvSpPr>
          <p:cNvPr id="7" name="object 7"/>
          <p:cNvSpPr txBox="1"/>
          <p:nvPr/>
        </p:nvSpPr>
        <p:spPr>
          <a:xfrm>
            <a:off x="3839300" y="397643"/>
            <a:ext cx="3343275" cy="711200"/>
          </a:xfrm>
          <a:prstGeom prst="rect">
            <a:avLst/>
          </a:prstGeom>
        </p:spPr>
        <p:txBody>
          <a:bodyPr vert="horz" wrap="square" lIns="0" tIns="12700" rIns="0" bIns="0" rtlCol="0">
            <a:spAutoFit/>
          </a:bodyPr>
          <a:lstStyle/>
          <a:p>
            <a:pPr marL="228600" marR="5080" indent="-216535">
              <a:lnSpc>
                <a:spcPct val="100000"/>
              </a:lnSpc>
              <a:spcBef>
                <a:spcPts val="100"/>
              </a:spcBef>
            </a:pPr>
            <a:r>
              <a:rPr sz="900" b="1" dirty="0">
                <a:solidFill>
                  <a:srgbClr val="3E8B73"/>
                </a:solidFill>
                <a:latin typeface="Montserrat SemiBold"/>
                <a:cs typeface="Montserrat SemiBold"/>
              </a:rPr>
              <a:t>b.</a:t>
            </a:r>
            <a:r>
              <a:rPr sz="900" b="1" spc="165" dirty="0">
                <a:solidFill>
                  <a:srgbClr val="3E8B73"/>
                </a:solidFill>
                <a:latin typeface="Montserrat SemiBold"/>
                <a:cs typeface="Montserrat SemiBold"/>
              </a:rPr>
              <a:t>  </a:t>
            </a:r>
            <a:r>
              <a:rPr sz="900" dirty="0">
                <a:solidFill>
                  <a:srgbClr val="323537"/>
                </a:solidFill>
                <a:latin typeface="Montserrat"/>
                <a:cs typeface="Montserrat"/>
              </a:rPr>
              <a:t>Neither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nor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liable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have</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responsibility</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spc="-25" dirty="0">
                <a:solidFill>
                  <a:srgbClr val="323537"/>
                </a:solidFill>
                <a:latin typeface="Montserrat"/>
                <a:cs typeface="Montserrat"/>
              </a:rPr>
              <a:t>any </a:t>
            </a:r>
            <a:r>
              <a:rPr sz="900" dirty="0">
                <a:solidFill>
                  <a:srgbClr val="323537"/>
                </a:solidFill>
                <a:latin typeface="Montserrat"/>
                <a:cs typeface="Montserrat"/>
              </a:rPr>
              <a:t>kind</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loss or</a:t>
            </a:r>
            <a:r>
              <a:rPr sz="900" spc="-5" dirty="0">
                <a:solidFill>
                  <a:srgbClr val="323537"/>
                </a:solidFill>
                <a:latin typeface="Montserrat"/>
                <a:cs typeface="Montserrat"/>
              </a:rPr>
              <a:t> </a:t>
            </a:r>
            <a:r>
              <a:rPr sz="900" dirty="0">
                <a:solidFill>
                  <a:srgbClr val="323537"/>
                </a:solidFill>
                <a:latin typeface="Montserrat"/>
                <a:cs typeface="Montserrat"/>
              </a:rPr>
              <a:t>damage</a:t>
            </a:r>
            <a:r>
              <a:rPr sz="900" spc="-5" dirty="0">
                <a:solidFill>
                  <a:srgbClr val="323537"/>
                </a:solidFill>
                <a:latin typeface="Montserrat"/>
                <a:cs typeface="Montserrat"/>
              </a:rPr>
              <a:t> </a:t>
            </a:r>
            <a:r>
              <a:rPr sz="900" dirty="0">
                <a:solidFill>
                  <a:srgbClr val="323537"/>
                </a:solidFill>
                <a:latin typeface="Montserrat"/>
                <a:cs typeface="Montserrat"/>
              </a:rPr>
              <a:t>you suffer</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a result</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failure,</a:t>
            </a:r>
            <a:r>
              <a:rPr sz="900" spc="-10" dirty="0">
                <a:solidFill>
                  <a:srgbClr val="323537"/>
                </a:solidFill>
                <a:latin typeface="Montserrat"/>
                <a:cs typeface="Montserrat"/>
              </a:rPr>
              <a:t> </a:t>
            </a:r>
            <a:r>
              <a:rPr sz="900" dirty="0">
                <a:solidFill>
                  <a:srgbClr val="323537"/>
                </a:solidFill>
                <a:latin typeface="Montserrat"/>
                <a:cs typeface="Montserrat"/>
              </a:rPr>
              <a:t>interruption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delay</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carrying</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their </a:t>
            </a:r>
            <a:r>
              <a:rPr sz="900" dirty="0">
                <a:solidFill>
                  <a:srgbClr val="323537"/>
                </a:solidFill>
                <a:latin typeface="Montserrat"/>
                <a:cs typeface="Montserrat"/>
              </a:rPr>
              <a:t>obligations</a:t>
            </a:r>
            <a:r>
              <a:rPr sz="900" spc="-5" dirty="0">
                <a:solidFill>
                  <a:srgbClr val="323537"/>
                </a:solidFill>
                <a:latin typeface="Montserrat"/>
                <a:cs typeface="Montserrat"/>
              </a:rPr>
              <a:t> </a:t>
            </a:r>
            <a:r>
              <a:rPr sz="900" dirty="0">
                <a:solidFill>
                  <a:srgbClr val="323537"/>
                </a:solidFill>
                <a:latin typeface="Montserrat"/>
                <a:cs typeface="Montserrat"/>
              </a:rPr>
              <a:t>resulting </a:t>
            </a:r>
            <a:r>
              <a:rPr sz="900" spc="-10" dirty="0">
                <a:solidFill>
                  <a:srgbClr val="323537"/>
                </a:solidFill>
                <a:latin typeface="Montserrat"/>
                <a:cs typeface="Montserrat"/>
              </a:rPr>
              <a:t>from:</a:t>
            </a:r>
            <a:endParaRPr sz="900">
              <a:latin typeface="Montserrat"/>
              <a:cs typeface="Montserrat"/>
            </a:endParaRPr>
          </a:p>
        </p:txBody>
      </p:sp>
      <p:sp>
        <p:nvSpPr>
          <p:cNvPr id="8" name="object 8"/>
          <p:cNvSpPr txBox="1"/>
          <p:nvPr/>
        </p:nvSpPr>
        <p:spPr>
          <a:xfrm>
            <a:off x="4055299" y="1191442"/>
            <a:ext cx="3136265" cy="1642745"/>
          </a:xfrm>
          <a:prstGeom prst="rect">
            <a:avLst/>
          </a:prstGeom>
        </p:spPr>
        <p:txBody>
          <a:bodyPr vert="horz" wrap="square" lIns="0" tIns="12700" rIns="0" bIns="0" rtlCol="0">
            <a:spAutoFit/>
          </a:bodyPr>
          <a:lstStyle/>
          <a:p>
            <a:pPr marL="228600" marR="113030" indent="-216535">
              <a:lnSpc>
                <a:spcPct val="100000"/>
              </a:lnSpc>
              <a:spcBef>
                <a:spcPts val="100"/>
              </a:spcBef>
              <a:buClr>
                <a:srgbClr val="3E8B73"/>
              </a:buClr>
              <a:buFont typeface="Montserrat SemiBold"/>
              <a:buChar char="•"/>
              <a:tabLst>
                <a:tab pos="228600" algn="l"/>
              </a:tabLst>
            </a:pPr>
            <a:r>
              <a:rPr sz="900" spc="-10" dirty="0">
                <a:solidFill>
                  <a:srgbClr val="323537"/>
                </a:solidFill>
                <a:latin typeface="Montserrat"/>
                <a:cs typeface="Montserrat"/>
              </a:rPr>
              <a:t>Breakdown</a:t>
            </a:r>
            <a:r>
              <a:rPr sz="900" spc="-5" dirty="0">
                <a:solidFill>
                  <a:srgbClr val="323537"/>
                </a:solidFill>
                <a:latin typeface="Montserrat"/>
                <a:cs typeface="Montserrat"/>
              </a:rPr>
              <a:t> </a:t>
            </a:r>
            <a:r>
              <a:rPr sz="900" dirty="0">
                <a:solidFill>
                  <a:srgbClr val="323537"/>
                </a:solidFill>
                <a:latin typeface="Montserrat"/>
                <a:cs typeface="Montserrat"/>
              </a:rPr>
              <a:t>or failure of</a:t>
            </a:r>
            <a:r>
              <a:rPr sz="900" spc="-5" dirty="0">
                <a:solidFill>
                  <a:srgbClr val="323537"/>
                </a:solidFill>
                <a:latin typeface="Montserrat"/>
                <a:cs typeface="Montserrat"/>
              </a:rPr>
              <a:t> </a:t>
            </a:r>
            <a:r>
              <a:rPr sz="900" dirty="0">
                <a:solidFill>
                  <a:srgbClr val="323537"/>
                </a:solidFill>
                <a:latin typeface="Montserrat"/>
                <a:cs typeface="Montserrat"/>
              </a:rPr>
              <a:t>any </a:t>
            </a:r>
            <a:r>
              <a:rPr sz="900" spc="-10" dirty="0">
                <a:solidFill>
                  <a:srgbClr val="323537"/>
                </a:solidFill>
                <a:latin typeface="Montserrat"/>
                <a:cs typeface="Montserrat"/>
              </a:rPr>
              <a:t>telecommunications </a:t>
            </a:r>
            <a:r>
              <a:rPr sz="900" dirty="0">
                <a:solidFill>
                  <a:srgbClr val="323537"/>
                </a:solidFill>
                <a:latin typeface="Montserrat"/>
                <a:cs typeface="Montserrat"/>
              </a:rPr>
              <a:t>or</a:t>
            </a:r>
            <a:r>
              <a:rPr sz="900" spc="-25" dirty="0">
                <a:solidFill>
                  <a:srgbClr val="323537"/>
                </a:solidFill>
                <a:latin typeface="Montserrat"/>
                <a:cs typeface="Montserrat"/>
              </a:rPr>
              <a:t> </a:t>
            </a:r>
            <a:r>
              <a:rPr sz="900" dirty="0">
                <a:solidFill>
                  <a:srgbClr val="323537"/>
                </a:solidFill>
                <a:latin typeface="Montserrat"/>
                <a:cs typeface="Montserrat"/>
              </a:rPr>
              <a:t>computer</a:t>
            </a:r>
            <a:r>
              <a:rPr sz="900" spc="-20" dirty="0">
                <a:solidFill>
                  <a:srgbClr val="323537"/>
                </a:solidFill>
                <a:latin typeface="Montserrat"/>
                <a:cs typeface="Montserrat"/>
              </a:rPr>
              <a:t> </a:t>
            </a:r>
            <a:r>
              <a:rPr sz="900" spc="-10" dirty="0">
                <a:solidFill>
                  <a:srgbClr val="323537"/>
                </a:solidFill>
                <a:latin typeface="Montserrat"/>
                <a:cs typeface="Montserrat"/>
              </a:rPr>
              <a:t>service;</a:t>
            </a:r>
            <a:endParaRPr sz="900">
              <a:latin typeface="Montserrat"/>
              <a:cs typeface="Montserrat"/>
            </a:endParaRPr>
          </a:p>
          <a:p>
            <a:pPr marL="228600" marR="5080" indent="-216535">
              <a:lnSpc>
                <a:spcPct val="100000"/>
              </a:lnSpc>
              <a:spcBef>
                <a:spcPts val="280"/>
              </a:spcBef>
              <a:buClr>
                <a:srgbClr val="3E8B73"/>
              </a:buClr>
              <a:buFont typeface="Montserrat SemiBold"/>
              <a:buChar char="•"/>
              <a:tabLst>
                <a:tab pos="228600" algn="l"/>
              </a:tabLst>
            </a:pPr>
            <a:r>
              <a:rPr sz="900" dirty="0">
                <a:solidFill>
                  <a:srgbClr val="323537"/>
                </a:solidFill>
                <a:latin typeface="Montserrat"/>
                <a:cs typeface="Montserrat"/>
              </a:rPr>
              <a:t>Failure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people</a:t>
            </a:r>
            <a:r>
              <a:rPr sz="900" spc="-10"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than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Manager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carry</a:t>
            </a:r>
            <a:r>
              <a:rPr sz="900" spc="-10" dirty="0">
                <a:solidFill>
                  <a:srgbClr val="323537"/>
                </a:solidFill>
                <a:latin typeface="Montserrat"/>
                <a:cs typeface="Montserrat"/>
              </a:rPr>
              <a:t> </a:t>
            </a:r>
            <a:r>
              <a:rPr sz="900" dirty="0">
                <a:solidFill>
                  <a:srgbClr val="323537"/>
                </a:solidFill>
                <a:latin typeface="Montserrat"/>
                <a:cs typeface="Montserrat"/>
              </a:rPr>
              <a:t>out</a:t>
            </a:r>
            <a:r>
              <a:rPr sz="900" spc="-10" dirty="0">
                <a:solidFill>
                  <a:srgbClr val="323537"/>
                </a:solidFill>
                <a:latin typeface="Montserrat"/>
                <a:cs typeface="Montserrat"/>
              </a:rPr>
              <a:t> their obligations;</a:t>
            </a:r>
            <a:endParaRPr sz="900">
              <a:latin typeface="Montserrat"/>
              <a:cs typeface="Montserrat"/>
            </a:endParaRPr>
          </a:p>
          <a:p>
            <a:pPr marL="228600" indent="-215900">
              <a:lnSpc>
                <a:spcPct val="100000"/>
              </a:lnSpc>
              <a:spcBef>
                <a:spcPts val="285"/>
              </a:spcBef>
              <a:buClr>
                <a:srgbClr val="3E8B73"/>
              </a:buClr>
              <a:buFont typeface="Montserrat SemiBold"/>
              <a:buChar char="•"/>
              <a:tabLst>
                <a:tab pos="228600" algn="l"/>
              </a:tabLst>
            </a:pPr>
            <a:r>
              <a:rPr sz="900" dirty="0">
                <a:solidFill>
                  <a:srgbClr val="323537"/>
                </a:solidFill>
                <a:latin typeface="Montserrat"/>
                <a:cs typeface="Montserrat"/>
              </a:rPr>
              <a:t>Acts</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governments</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international</a:t>
            </a:r>
            <a:r>
              <a:rPr sz="900" spc="-20" dirty="0">
                <a:solidFill>
                  <a:srgbClr val="323537"/>
                </a:solidFill>
                <a:latin typeface="Montserrat"/>
                <a:cs typeface="Montserrat"/>
              </a:rPr>
              <a:t> </a:t>
            </a:r>
            <a:r>
              <a:rPr sz="900" spc="-10" dirty="0">
                <a:solidFill>
                  <a:srgbClr val="323537"/>
                </a:solidFill>
                <a:latin typeface="Montserrat"/>
                <a:cs typeface="Montserrat"/>
              </a:rPr>
              <a:t>authorities;</a:t>
            </a:r>
            <a:endParaRPr sz="900">
              <a:latin typeface="Montserrat"/>
              <a:cs typeface="Montserrat"/>
            </a:endParaRPr>
          </a:p>
          <a:p>
            <a:pPr marL="228600" marR="163830" indent="-216535">
              <a:lnSpc>
                <a:spcPct val="100000"/>
              </a:lnSpc>
              <a:spcBef>
                <a:spcPts val="285"/>
              </a:spcBef>
              <a:buClr>
                <a:srgbClr val="3E8B73"/>
              </a:buClr>
              <a:buFont typeface="Montserrat SemiBold"/>
              <a:buChar char="•"/>
              <a:tabLst>
                <a:tab pos="228600" algn="l"/>
              </a:tabLst>
            </a:pP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other</a:t>
            </a:r>
            <a:r>
              <a:rPr sz="900" spc="5" dirty="0">
                <a:solidFill>
                  <a:srgbClr val="323537"/>
                </a:solidFill>
                <a:latin typeface="Montserrat"/>
                <a:cs typeface="Montserrat"/>
              </a:rPr>
              <a:t> </a:t>
            </a:r>
            <a:r>
              <a:rPr sz="900" dirty="0">
                <a:solidFill>
                  <a:srgbClr val="323537"/>
                </a:solidFill>
                <a:latin typeface="Montserrat"/>
                <a:cs typeface="Montserrat"/>
              </a:rPr>
              <a:t>significant</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material</a:t>
            </a:r>
            <a:r>
              <a:rPr sz="900" spc="5"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circumstance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reasonably</a:t>
            </a:r>
            <a:r>
              <a:rPr sz="900" spc="-10" dirty="0">
                <a:solidFill>
                  <a:srgbClr val="323537"/>
                </a:solidFill>
                <a:latin typeface="Montserrat"/>
                <a:cs typeface="Montserrat"/>
              </a:rPr>
              <a:t> </a:t>
            </a:r>
            <a:r>
              <a:rPr sz="900" dirty="0">
                <a:solidFill>
                  <a:srgbClr val="323537"/>
                </a:solidFill>
                <a:latin typeface="Montserrat"/>
                <a:cs typeface="Montserrat"/>
              </a:rPr>
              <a:t>within</a:t>
            </a:r>
            <a:r>
              <a:rPr sz="900" spc="-10" dirty="0">
                <a:solidFill>
                  <a:srgbClr val="323537"/>
                </a:solidFill>
                <a:latin typeface="Montserrat"/>
                <a:cs typeface="Montserrat"/>
              </a:rPr>
              <a:t> their </a:t>
            </a:r>
            <a:r>
              <a:rPr sz="900" dirty="0">
                <a:solidFill>
                  <a:srgbClr val="323537"/>
                </a:solidFill>
                <a:latin typeface="Montserrat"/>
                <a:cs typeface="Montserrat"/>
              </a:rPr>
              <a:t>control</a:t>
            </a:r>
            <a:r>
              <a:rPr sz="900" spc="-15" dirty="0">
                <a:solidFill>
                  <a:srgbClr val="323537"/>
                </a:solidFill>
                <a:latin typeface="Montserrat"/>
                <a:cs typeface="Montserrat"/>
              </a:rPr>
              <a:t> </a:t>
            </a:r>
            <a:r>
              <a:rPr sz="900" dirty="0">
                <a:solidFill>
                  <a:srgbClr val="323537"/>
                </a:solidFill>
                <a:latin typeface="Montserrat"/>
                <a:cs typeface="Montserrat"/>
              </a:rPr>
              <a:t>when</a:t>
            </a:r>
            <a:r>
              <a:rPr sz="900" spc="-15" dirty="0">
                <a:solidFill>
                  <a:srgbClr val="323537"/>
                </a:solidFill>
                <a:latin typeface="Montserrat"/>
                <a:cs typeface="Montserrat"/>
              </a:rPr>
              <a:t> </a:t>
            </a:r>
            <a:r>
              <a:rPr sz="900" dirty="0">
                <a:solidFill>
                  <a:srgbClr val="323537"/>
                </a:solidFill>
                <a:latin typeface="Montserrat"/>
                <a:cs typeface="Montserrat"/>
              </a:rPr>
              <a:t>they</a:t>
            </a:r>
            <a:r>
              <a:rPr sz="900" spc="-10"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made</a:t>
            </a:r>
            <a:r>
              <a:rPr sz="900" spc="-15"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reasonable </a:t>
            </a:r>
            <a:r>
              <a:rPr sz="900" dirty="0">
                <a:solidFill>
                  <a:srgbClr val="323537"/>
                </a:solidFill>
                <a:latin typeface="Montserrat"/>
                <a:cs typeface="Montserrat"/>
              </a:rPr>
              <a:t>efforts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minimise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consequences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0" dirty="0">
                <a:solidFill>
                  <a:srgbClr val="323537"/>
                </a:solidFill>
                <a:latin typeface="Montserrat"/>
                <a:cs typeface="Montserrat"/>
              </a:rPr>
              <a:t>such </a:t>
            </a:r>
            <a:r>
              <a:rPr sz="900" spc="-10" dirty="0">
                <a:solidFill>
                  <a:srgbClr val="323537"/>
                </a:solidFill>
                <a:latin typeface="Montserrat"/>
                <a:cs typeface="Montserrat"/>
              </a:rPr>
              <a:t>events.</a:t>
            </a:r>
            <a:endParaRPr sz="900">
              <a:latin typeface="Montserrat"/>
              <a:cs typeface="Montserrat"/>
            </a:endParaRPr>
          </a:p>
        </p:txBody>
      </p:sp>
      <p:sp>
        <p:nvSpPr>
          <p:cNvPr id="9" name="object 9"/>
          <p:cNvSpPr txBox="1"/>
          <p:nvPr/>
        </p:nvSpPr>
        <p:spPr>
          <a:xfrm>
            <a:off x="3839300" y="2921283"/>
            <a:ext cx="3255010" cy="1393825"/>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23.</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Changes</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to</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these</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Terms</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and</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Conditions</a:t>
            </a:r>
            <a:endParaRPr sz="1100">
              <a:latin typeface="Montserrat SemiBold"/>
              <a:cs typeface="Montserrat SemiBold"/>
            </a:endParaRPr>
          </a:p>
          <a:p>
            <a:pPr marL="12700" marR="5080">
              <a:lnSpc>
                <a:spcPct val="100000"/>
              </a:lnSpc>
              <a:spcBef>
                <a:spcPts val="810"/>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Manager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make</a:t>
            </a:r>
            <a:r>
              <a:rPr sz="900" spc="-15" dirty="0">
                <a:solidFill>
                  <a:srgbClr val="323537"/>
                </a:solidFill>
                <a:latin typeface="Montserrat"/>
                <a:cs typeface="Montserrat"/>
              </a:rPr>
              <a:t> </a:t>
            </a:r>
            <a:r>
              <a:rPr sz="900" dirty="0">
                <a:solidFill>
                  <a:srgbClr val="323537"/>
                </a:solidFill>
                <a:latin typeface="Montserrat"/>
                <a:cs typeface="Montserrat"/>
              </a:rPr>
              <a:t>fair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reasonable</a:t>
            </a:r>
            <a:r>
              <a:rPr sz="900" spc="-15" dirty="0">
                <a:solidFill>
                  <a:srgbClr val="323537"/>
                </a:solidFill>
                <a:latin typeface="Montserrat"/>
                <a:cs typeface="Montserrat"/>
              </a:rPr>
              <a:t> </a:t>
            </a:r>
            <a:r>
              <a:rPr sz="900" dirty="0">
                <a:solidFill>
                  <a:srgbClr val="323537"/>
                </a:solidFill>
                <a:latin typeface="Montserrat"/>
                <a:cs typeface="Montserrat"/>
              </a:rPr>
              <a:t>changes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20" dirty="0">
                <a:solidFill>
                  <a:srgbClr val="323537"/>
                </a:solidFill>
                <a:latin typeface="Montserrat"/>
                <a:cs typeface="Montserrat"/>
              </a:rPr>
              <a:t>Terms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time</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giving</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least</a:t>
            </a:r>
            <a:r>
              <a:rPr sz="900" spc="-5" dirty="0">
                <a:solidFill>
                  <a:srgbClr val="323537"/>
                </a:solidFill>
                <a:latin typeface="Montserrat"/>
                <a:cs typeface="Montserrat"/>
              </a:rPr>
              <a:t> </a:t>
            </a:r>
            <a:r>
              <a:rPr sz="900" spc="-25" dirty="0">
                <a:solidFill>
                  <a:srgbClr val="323537"/>
                </a:solidFill>
                <a:latin typeface="Montserrat"/>
                <a:cs typeface="Montserrat"/>
              </a:rPr>
              <a:t>30 </a:t>
            </a:r>
            <a:r>
              <a:rPr sz="900" dirty="0">
                <a:solidFill>
                  <a:srgbClr val="323537"/>
                </a:solidFill>
                <a:latin typeface="Montserrat"/>
                <a:cs typeface="Montserrat"/>
              </a:rPr>
              <a:t>calendar</a:t>
            </a:r>
            <a:r>
              <a:rPr sz="900" spc="-20" dirty="0">
                <a:solidFill>
                  <a:srgbClr val="323537"/>
                </a:solidFill>
                <a:latin typeface="Montserrat"/>
                <a:cs typeface="Montserrat"/>
              </a:rPr>
              <a:t> </a:t>
            </a:r>
            <a:r>
              <a:rPr sz="900" dirty="0">
                <a:solidFill>
                  <a:srgbClr val="323537"/>
                </a:solidFill>
                <a:latin typeface="Montserrat"/>
                <a:cs typeface="Montserrat"/>
              </a:rPr>
              <a:t>days’</a:t>
            </a:r>
            <a:r>
              <a:rPr sz="900" spc="-20" dirty="0">
                <a:solidFill>
                  <a:srgbClr val="323537"/>
                </a:solidFill>
                <a:latin typeface="Montserrat"/>
                <a:cs typeface="Montserrat"/>
              </a:rPr>
              <a:t> </a:t>
            </a:r>
            <a:r>
              <a:rPr sz="900" dirty="0">
                <a:solidFill>
                  <a:srgbClr val="323537"/>
                </a:solidFill>
                <a:latin typeface="Montserrat"/>
                <a:cs typeface="Montserrat"/>
              </a:rPr>
              <a:t>prior</a:t>
            </a:r>
            <a:r>
              <a:rPr sz="900" spc="-20" dirty="0">
                <a:solidFill>
                  <a:srgbClr val="323537"/>
                </a:solidFill>
                <a:latin typeface="Montserrat"/>
                <a:cs typeface="Montserrat"/>
              </a:rPr>
              <a:t> </a:t>
            </a:r>
            <a:r>
              <a:rPr sz="900" dirty="0">
                <a:solidFill>
                  <a:srgbClr val="323537"/>
                </a:solidFill>
                <a:latin typeface="Montserrat"/>
                <a:cs typeface="Montserrat"/>
              </a:rPr>
              <a:t>written</a:t>
            </a:r>
            <a:r>
              <a:rPr sz="900" spc="-15" dirty="0">
                <a:solidFill>
                  <a:srgbClr val="323537"/>
                </a:solidFill>
                <a:latin typeface="Montserrat"/>
                <a:cs typeface="Montserrat"/>
              </a:rPr>
              <a:t> </a:t>
            </a:r>
            <a:r>
              <a:rPr sz="900" dirty="0">
                <a:solidFill>
                  <a:srgbClr val="323537"/>
                </a:solidFill>
                <a:latin typeface="Montserrat"/>
                <a:cs typeface="Montserrat"/>
              </a:rPr>
              <a:t>notice</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changes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fees</a:t>
            </a:r>
            <a:r>
              <a:rPr sz="900" spc="-15"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least</a:t>
            </a:r>
            <a:r>
              <a:rPr sz="900" spc="-10" dirty="0">
                <a:solidFill>
                  <a:srgbClr val="323537"/>
                </a:solidFill>
                <a:latin typeface="Montserrat"/>
                <a:cs typeface="Montserrat"/>
              </a:rPr>
              <a:t> </a:t>
            </a:r>
            <a:r>
              <a:rPr sz="900" dirty="0">
                <a:solidFill>
                  <a:srgbClr val="323537"/>
                </a:solidFill>
                <a:latin typeface="Montserrat"/>
                <a:cs typeface="Montserrat"/>
              </a:rPr>
              <a:t>90</a:t>
            </a:r>
            <a:r>
              <a:rPr sz="900" spc="-10" dirty="0">
                <a:solidFill>
                  <a:srgbClr val="323537"/>
                </a:solidFill>
                <a:latin typeface="Montserrat"/>
                <a:cs typeface="Montserrat"/>
              </a:rPr>
              <a:t> </a:t>
            </a:r>
            <a:r>
              <a:rPr sz="900" dirty="0">
                <a:solidFill>
                  <a:srgbClr val="323537"/>
                </a:solidFill>
                <a:latin typeface="Montserrat"/>
                <a:cs typeface="Montserrat"/>
              </a:rPr>
              <a:t>calendar</a:t>
            </a:r>
            <a:r>
              <a:rPr sz="900" spc="-10" dirty="0">
                <a:solidFill>
                  <a:srgbClr val="323537"/>
                </a:solidFill>
                <a:latin typeface="Montserrat"/>
                <a:cs typeface="Montserrat"/>
              </a:rPr>
              <a:t> </a:t>
            </a:r>
            <a:r>
              <a:rPr sz="900" dirty="0">
                <a:solidFill>
                  <a:srgbClr val="323537"/>
                </a:solidFill>
                <a:latin typeface="Montserrat"/>
                <a:cs typeface="Montserrat"/>
              </a:rPr>
              <a:t>days’</a:t>
            </a:r>
            <a:r>
              <a:rPr sz="900" spc="-10" dirty="0">
                <a:solidFill>
                  <a:srgbClr val="323537"/>
                </a:solidFill>
                <a:latin typeface="Montserrat"/>
                <a:cs typeface="Montserrat"/>
              </a:rPr>
              <a:t> </a:t>
            </a:r>
            <a:r>
              <a:rPr sz="900" dirty="0">
                <a:solidFill>
                  <a:srgbClr val="323537"/>
                </a:solidFill>
                <a:latin typeface="Montserrat"/>
                <a:cs typeface="Montserrat"/>
              </a:rPr>
              <a:t>notice)</a:t>
            </a:r>
            <a:r>
              <a:rPr sz="900" spc="-10"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spc="-20" dirty="0">
                <a:solidFill>
                  <a:srgbClr val="323537"/>
                </a:solidFill>
                <a:latin typeface="Montserrat"/>
                <a:cs typeface="Montserrat"/>
              </a:rPr>
              <a:t>such </a:t>
            </a:r>
            <a:r>
              <a:rPr sz="900" dirty="0">
                <a:solidFill>
                  <a:srgbClr val="323537"/>
                </a:solidFill>
                <a:latin typeface="Montserrat"/>
                <a:cs typeface="Montserrat"/>
              </a:rPr>
              <a:t>variations</a:t>
            </a:r>
            <a:r>
              <a:rPr sz="900" spc="-25"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changes</a:t>
            </a:r>
            <a:r>
              <a:rPr sz="900" spc="-20" dirty="0">
                <a:solidFill>
                  <a:srgbClr val="323537"/>
                </a:solidFill>
                <a:latin typeface="Montserrat"/>
                <a:cs typeface="Montserrat"/>
              </a:rPr>
              <a:t> </a:t>
            </a:r>
            <a:r>
              <a:rPr sz="900" dirty="0">
                <a:solidFill>
                  <a:srgbClr val="323537"/>
                </a:solidFill>
                <a:latin typeface="Montserrat"/>
                <a:cs typeface="Montserrat"/>
              </a:rPr>
              <a:t>are</a:t>
            </a:r>
            <a:r>
              <a:rPr sz="900" spc="-20" dirty="0">
                <a:solidFill>
                  <a:srgbClr val="323537"/>
                </a:solidFill>
                <a:latin typeface="Montserrat"/>
                <a:cs typeface="Montserrat"/>
              </a:rPr>
              <a:t> </a:t>
            </a:r>
            <a:r>
              <a:rPr sz="900" dirty="0">
                <a:solidFill>
                  <a:srgbClr val="323537"/>
                </a:solidFill>
                <a:latin typeface="Montserrat"/>
                <a:cs typeface="Montserrat"/>
              </a:rPr>
              <a:t>permitted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Financial </a:t>
            </a:r>
            <a:r>
              <a:rPr sz="900" dirty="0">
                <a:solidFill>
                  <a:srgbClr val="323537"/>
                </a:solidFill>
                <a:latin typeface="Montserrat"/>
                <a:cs typeface="Montserrat"/>
              </a:rPr>
              <a:t>Conduct</a:t>
            </a:r>
            <a:r>
              <a:rPr sz="900" spc="-5" dirty="0">
                <a:solidFill>
                  <a:srgbClr val="323537"/>
                </a:solidFill>
                <a:latin typeface="Montserrat"/>
                <a:cs typeface="Montserrat"/>
              </a:rPr>
              <a:t> </a:t>
            </a:r>
            <a:r>
              <a:rPr sz="900" spc="-10" dirty="0">
                <a:solidFill>
                  <a:srgbClr val="323537"/>
                </a:solidFill>
                <a:latin typeface="Montserrat"/>
                <a:cs typeface="Montserrat"/>
              </a:rPr>
              <a:t>Authority.</a:t>
            </a:r>
            <a:r>
              <a:rPr sz="900" spc="-5" dirty="0">
                <a:solidFill>
                  <a:srgbClr val="323537"/>
                </a:solidFill>
                <a:latin typeface="Montserrat"/>
                <a:cs typeface="Montserrat"/>
              </a:rPr>
              <a:t> </a:t>
            </a:r>
            <a:r>
              <a:rPr sz="900" dirty="0">
                <a:solidFill>
                  <a:srgbClr val="323537"/>
                </a:solidFill>
                <a:latin typeface="Montserrat"/>
                <a:cs typeface="Montserrat"/>
              </a:rPr>
              <a:t>Changes</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only</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made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spc="-20" dirty="0">
                <a:solidFill>
                  <a:srgbClr val="323537"/>
                </a:solidFill>
                <a:latin typeface="Montserrat"/>
                <a:cs typeface="Montserrat"/>
              </a:rPr>
              <a:t>good </a:t>
            </a:r>
            <a:r>
              <a:rPr sz="900" dirty="0">
                <a:solidFill>
                  <a:srgbClr val="323537"/>
                </a:solidFill>
                <a:latin typeface="Montserrat"/>
                <a:cs typeface="Montserrat"/>
              </a:rPr>
              <a:t>reasons</a:t>
            </a:r>
            <a:r>
              <a:rPr sz="900" spc="-15"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spc="-10" dirty="0">
                <a:solidFill>
                  <a:srgbClr val="323537"/>
                </a:solidFill>
                <a:latin typeface="Montserrat"/>
                <a:cs typeface="Montserrat"/>
              </a:rPr>
              <a:t>follows:</a:t>
            </a:r>
            <a:endParaRPr sz="900">
              <a:latin typeface="Montserrat"/>
              <a:cs typeface="Montserrat"/>
            </a:endParaRPr>
          </a:p>
        </p:txBody>
      </p:sp>
      <p:sp>
        <p:nvSpPr>
          <p:cNvPr id="10" name="object 10"/>
          <p:cNvSpPr txBox="1"/>
          <p:nvPr/>
        </p:nvSpPr>
        <p:spPr>
          <a:xfrm>
            <a:off x="4055299" y="4397123"/>
            <a:ext cx="3142615" cy="3468370"/>
          </a:xfrm>
          <a:prstGeom prst="rect">
            <a:avLst/>
          </a:prstGeom>
        </p:spPr>
        <p:txBody>
          <a:bodyPr vert="horz" wrap="square" lIns="0" tIns="12700" rIns="0" bIns="0" rtlCol="0">
            <a:spAutoFit/>
          </a:bodyPr>
          <a:lstStyle/>
          <a:p>
            <a:pPr marL="228600" marR="42545" indent="-216535">
              <a:lnSpc>
                <a:spcPct val="100000"/>
              </a:lnSpc>
              <a:spcBef>
                <a:spcPts val="100"/>
              </a:spcBef>
              <a:buClr>
                <a:srgbClr val="3E8B73"/>
              </a:buClr>
              <a:buFont typeface="Montserrat SemiBold"/>
              <a:buChar char="•"/>
              <a:tabLst>
                <a:tab pos="228600" algn="l"/>
              </a:tabLst>
            </a:pP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make</a:t>
            </a:r>
            <a:r>
              <a:rPr sz="900" spc="-20" dirty="0">
                <a:solidFill>
                  <a:srgbClr val="323537"/>
                </a:solidFill>
                <a:latin typeface="Montserrat"/>
                <a:cs typeface="Montserrat"/>
              </a:rPr>
              <a:t> </a:t>
            </a:r>
            <a:r>
              <a:rPr sz="900" dirty="0">
                <a:solidFill>
                  <a:srgbClr val="323537"/>
                </a:solidFill>
                <a:latin typeface="Montserrat"/>
                <a:cs typeface="Montserrat"/>
              </a:rPr>
              <a:t>these</a:t>
            </a:r>
            <a:r>
              <a:rPr sz="900" spc="-20" dirty="0">
                <a:solidFill>
                  <a:srgbClr val="323537"/>
                </a:solidFill>
                <a:latin typeface="Montserrat"/>
                <a:cs typeface="Montserrat"/>
              </a:rPr>
              <a:t> </a:t>
            </a:r>
            <a:r>
              <a:rPr sz="900" dirty="0">
                <a:solidFill>
                  <a:srgbClr val="323537"/>
                </a:solidFill>
                <a:latin typeface="Montserrat"/>
                <a:cs typeface="Montserrat"/>
              </a:rPr>
              <a:t>terms</a:t>
            </a:r>
            <a:r>
              <a:rPr sz="900" spc="-20" dirty="0">
                <a:solidFill>
                  <a:srgbClr val="323537"/>
                </a:solidFill>
                <a:latin typeface="Montserrat"/>
                <a:cs typeface="Montserrat"/>
              </a:rPr>
              <a:t> </a:t>
            </a:r>
            <a:r>
              <a:rPr sz="900" dirty="0">
                <a:solidFill>
                  <a:srgbClr val="323537"/>
                </a:solidFill>
                <a:latin typeface="Montserrat"/>
                <a:cs typeface="Montserrat"/>
              </a:rPr>
              <a:t>clearer</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more</a:t>
            </a:r>
            <a:r>
              <a:rPr sz="900" spc="-20" dirty="0">
                <a:solidFill>
                  <a:srgbClr val="323537"/>
                </a:solidFill>
                <a:latin typeface="Montserrat"/>
                <a:cs typeface="Montserrat"/>
              </a:rPr>
              <a:t> </a:t>
            </a:r>
            <a:r>
              <a:rPr sz="900" dirty="0">
                <a:solidFill>
                  <a:srgbClr val="323537"/>
                </a:solidFill>
                <a:latin typeface="Montserrat"/>
                <a:cs typeface="Montserrat"/>
              </a:rPr>
              <a:t>favourable</a:t>
            </a:r>
            <a:r>
              <a:rPr sz="900" spc="-20" dirty="0">
                <a:solidFill>
                  <a:srgbClr val="323537"/>
                </a:solidFill>
                <a:latin typeface="Montserrat"/>
                <a:cs typeface="Montserrat"/>
              </a:rPr>
              <a:t> </a:t>
            </a:r>
            <a:r>
              <a:rPr sz="900" spc="-25" dirty="0">
                <a:solidFill>
                  <a:srgbClr val="323537"/>
                </a:solidFill>
                <a:latin typeface="Montserrat"/>
                <a:cs typeface="Montserrat"/>
              </a:rPr>
              <a:t>to </a:t>
            </a:r>
            <a:r>
              <a:rPr sz="900" spc="-20" dirty="0">
                <a:solidFill>
                  <a:srgbClr val="323537"/>
                </a:solidFill>
                <a:latin typeface="Montserrat"/>
                <a:cs typeface="Montserrat"/>
              </a:rPr>
              <a:t>you;</a:t>
            </a:r>
            <a:endParaRPr sz="900">
              <a:latin typeface="Montserrat"/>
              <a:cs typeface="Montserrat"/>
            </a:endParaRPr>
          </a:p>
          <a:p>
            <a:pPr marL="228600" marR="69215" indent="-216535">
              <a:lnSpc>
                <a:spcPct val="100000"/>
              </a:lnSpc>
              <a:spcBef>
                <a:spcPts val="280"/>
              </a:spcBef>
              <a:buClr>
                <a:srgbClr val="3E8B73"/>
              </a:buClr>
              <a:buFont typeface="Montserrat SemiBold"/>
              <a:buChar char="•"/>
              <a:tabLst>
                <a:tab pos="228600" algn="l"/>
              </a:tabLst>
            </a:pP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reflect</a:t>
            </a:r>
            <a:r>
              <a:rPr sz="900" spc="-10" dirty="0">
                <a:solidFill>
                  <a:srgbClr val="323537"/>
                </a:solidFill>
                <a:latin typeface="Montserrat"/>
                <a:cs typeface="Montserrat"/>
              </a:rPr>
              <a:t> </a:t>
            </a:r>
            <a:r>
              <a:rPr sz="900" dirty="0">
                <a:solidFill>
                  <a:srgbClr val="323537"/>
                </a:solidFill>
                <a:latin typeface="Montserrat"/>
                <a:cs typeface="Montserrat"/>
              </a:rPr>
              <a:t>legitimate</a:t>
            </a:r>
            <a:r>
              <a:rPr sz="900" spc="-10" dirty="0">
                <a:solidFill>
                  <a:srgbClr val="323537"/>
                </a:solidFill>
                <a:latin typeface="Montserrat"/>
                <a:cs typeface="Montserrat"/>
              </a:rPr>
              <a:t> </a:t>
            </a:r>
            <a:r>
              <a:rPr sz="900" dirty="0">
                <a:solidFill>
                  <a:srgbClr val="323537"/>
                </a:solidFill>
                <a:latin typeface="Montserrat"/>
                <a:cs typeface="Montserrat"/>
              </a:rPr>
              <a:t>increases</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reductions</a:t>
            </a:r>
            <a:r>
              <a:rPr sz="900" spc="-5" dirty="0">
                <a:solidFill>
                  <a:srgbClr val="323537"/>
                </a:solidFill>
                <a:latin typeface="Montserrat"/>
                <a:cs typeface="Montserrat"/>
              </a:rPr>
              <a:t> </a:t>
            </a:r>
            <a:r>
              <a:rPr sz="900" spc="-25" dirty="0">
                <a:solidFill>
                  <a:srgbClr val="323537"/>
                </a:solidFill>
                <a:latin typeface="Montserrat"/>
                <a:cs typeface="Montserrat"/>
              </a:rPr>
              <a:t>in</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cost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administering</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which include:</a:t>
            </a:r>
            <a:endParaRPr sz="900">
              <a:latin typeface="Montserrat"/>
              <a:cs typeface="Montserrat"/>
            </a:endParaRPr>
          </a:p>
          <a:p>
            <a:pPr marL="228600" marR="19050" indent="-216535">
              <a:lnSpc>
                <a:spcPct val="100000"/>
              </a:lnSpc>
              <a:spcBef>
                <a:spcPts val="285"/>
              </a:spcBef>
              <a:buChar char="•"/>
              <a:tabLst>
                <a:tab pos="228600" algn="l"/>
                <a:tab pos="253365" algn="l"/>
              </a:tabLst>
            </a:pPr>
            <a:r>
              <a:rPr sz="900" b="1" dirty="0">
                <a:solidFill>
                  <a:srgbClr val="3E8B73"/>
                </a:solidFill>
                <a:latin typeface="Montserrat SemiBold"/>
                <a:cs typeface="Montserrat SemiBold"/>
              </a:rPr>
              <a:t>	</a:t>
            </a:r>
            <a:r>
              <a:rPr sz="900" dirty="0">
                <a:solidFill>
                  <a:srgbClr val="323537"/>
                </a:solidFill>
                <a:latin typeface="Montserrat"/>
                <a:cs typeface="Montserrat"/>
              </a:rPr>
              <a:t>–</a:t>
            </a:r>
            <a:r>
              <a:rPr sz="900" spc="-10" dirty="0">
                <a:solidFill>
                  <a:srgbClr val="323537"/>
                </a:solidFill>
                <a:latin typeface="Montserrat"/>
                <a:cs typeface="Montserrat"/>
              </a:rPr>
              <a:t> </a:t>
            </a:r>
            <a:r>
              <a:rPr sz="900" dirty="0">
                <a:solidFill>
                  <a:srgbClr val="323537"/>
                </a:solidFill>
                <a:latin typeface="Montserrat"/>
                <a:cs typeface="Montserrat"/>
              </a:rPr>
              <a:t>changes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basis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taxation</a:t>
            </a:r>
            <a:r>
              <a:rPr sz="900" spc="-10" dirty="0">
                <a:solidFill>
                  <a:srgbClr val="323537"/>
                </a:solidFill>
                <a:latin typeface="Montserrat"/>
                <a:cs typeface="Montserrat"/>
              </a:rPr>
              <a:t> </a:t>
            </a:r>
            <a:r>
              <a:rPr sz="900" dirty="0">
                <a:solidFill>
                  <a:srgbClr val="323537"/>
                </a:solidFill>
                <a:latin typeface="Montserrat"/>
                <a:cs typeface="Montserrat"/>
              </a:rPr>
              <a:t>applicable</a:t>
            </a:r>
            <a:r>
              <a:rPr sz="900" spc="-5"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connection</a:t>
            </a:r>
            <a:r>
              <a:rPr sz="900" spc="-20"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Plan;</a:t>
            </a:r>
            <a:endParaRPr sz="900">
              <a:latin typeface="Montserrat"/>
              <a:cs typeface="Montserrat"/>
            </a:endParaRPr>
          </a:p>
          <a:p>
            <a:pPr marL="228600" marR="140335" indent="-216535">
              <a:lnSpc>
                <a:spcPct val="100000"/>
              </a:lnSpc>
              <a:spcBef>
                <a:spcPts val="285"/>
              </a:spcBef>
              <a:buChar char="•"/>
              <a:tabLst>
                <a:tab pos="228600" algn="l"/>
                <a:tab pos="253365" algn="l"/>
              </a:tabLst>
            </a:pPr>
            <a:r>
              <a:rPr sz="900" b="1" dirty="0">
                <a:solidFill>
                  <a:srgbClr val="3E8B73"/>
                </a:solidFill>
                <a:latin typeface="Montserrat SemiBold"/>
                <a:cs typeface="Montserrat SemiBold"/>
              </a:rPr>
              <a:t>	</a:t>
            </a:r>
            <a:r>
              <a:rPr sz="900" dirty="0">
                <a:solidFill>
                  <a:srgbClr val="323537"/>
                </a:solidFill>
                <a:latin typeface="Montserrat"/>
                <a:cs typeface="Montserrat"/>
              </a:rPr>
              <a:t>–</a:t>
            </a:r>
            <a:r>
              <a:rPr sz="900" spc="-10" dirty="0">
                <a:solidFill>
                  <a:srgbClr val="323537"/>
                </a:solidFill>
                <a:latin typeface="Montserrat"/>
                <a:cs typeface="Montserrat"/>
              </a:rPr>
              <a:t> </a:t>
            </a:r>
            <a:r>
              <a:rPr sz="900" dirty="0">
                <a:solidFill>
                  <a:srgbClr val="323537"/>
                </a:solidFill>
                <a:latin typeface="Montserrat"/>
                <a:cs typeface="Montserrat"/>
              </a:rPr>
              <a:t>costs</a:t>
            </a:r>
            <a:r>
              <a:rPr sz="900" spc="-10" dirty="0">
                <a:solidFill>
                  <a:srgbClr val="323537"/>
                </a:solidFill>
                <a:latin typeface="Montserrat"/>
                <a:cs typeface="Montserrat"/>
              </a:rPr>
              <a:t> </a:t>
            </a:r>
            <a:r>
              <a:rPr sz="900" dirty="0">
                <a:solidFill>
                  <a:srgbClr val="323537"/>
                </a:solidFill>
                <a:latin typeface="Montserrat"/>
                <a:cs typeface="Montserrat"/>
              </a:rPr>
              <a:t>associated</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changes</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staff,</a:t>
            </a:r>
            <a:r>
              <a:rPr sz="900" spc="-10" dirty="0">
                <a:solidFill>
                  <a:srgbClr val="323537"/>
                </a:solidFill>
                <a:latin typeface="Montserrat"/>
                <a:cs typeface="Montserrat"/>
              </a:rPr>
              <a:t> support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dirty="0">
                <a:solidFill>
                  <a:srgbClr val="323537"/>
                </a:solidFill>
                <a:latin typeface="Montserrat"/>
                <a:cs typeface="Montserrat"/>
              </a:rPr>
              <a:t>technology</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spc="-10" dirty="0">
                <a:solidFill>
                  <a:srgbClr val="323537"/>
                </a:solidFill>
                <a:latin typeface="Montserrat"/>
                <a:cs typeface="Montserrat"/>
              </a:rPr>
              <a:t>systems;</a:t>
            </a:r>
            <a:endParaRPr sz="900">
              <a:latin typeface="Montserrat"/>
              <a:cs typeface="Montserrat"/>
            </a:endParaRPr>
          </a:p>
          <a:p>
            <a:pPr marL="228600" marR="107314" indent="-216535">
              <a:lnSpc>
                <a:spcPct val="100000"/>
              </a:lnSpc>
              <a:spcBef>
                <a:spcPts val="280"/>
              </a:spcBef>
              <a:buClr>
                <a:srgbClr val="3E8B73"/>
              </a:buClr>
              <a:buFont typeface="Montserrat SemiBold"/>
              <a:buChar char="•"/>
              <a:tabLst>
                <a:tab pos="228600" algn="l"/>
              </a:tabLst>
            </a:pP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comply</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5" dirty="0">
                <a:solidFill>
                  <a:srgbClr val="323537"/>
                </a:solidFill>
                <a:latin typeface="Montserrat"/>
                <a:cs typeface="Montserrat"/>
              </a:rPr>
              <a:t> </a:t>
            </a:r>
            <a:r>
              <a:rPr sz="900" dirty="0">
                <a:solidFill>
                  <a:srgbClr val="323537"/>
                </a:solidFill>
                <a:latin typeface="Montserrat"/>
                <a:cs typeface="Montserrat"/>
              </a:rPr>
              <a:t>applicable</a:t>
            </a:r>
            <a:r>
              <a:rPr sz="900" spc="-15" dirty="0">
                <a:solidFill>
                  <a:srgbClr val="323537"/>
                </a:solidFill>
                <a:latin typeface="Montserrat"/>
                <a:cs typeface="Montserrat"/>
              </a:rPr>
              <a:t> </a:t>
            </a:r>
            <a:r>
              <a:rPr sz="900" dirty="0">
                <a:solidFill>
                  <a:srgbClr val="323537"/>
                </a:solidFill>
                <a:latin typeface="Montserrat"/>
                <a:cs typeface="Montserrat"/>
              </a:rPr>
              <a:t>law,</a:t>
            </a:r>
            <a:r>
              <a:rPr sz="900" spc="-15" dirty="0">
                <a:solidFill>
                  <a:srgbClr val="323537"/>
                </a:solidFill>
                <a:latin typeface="Montserrat"/>
                <a:cs typeface="Montserrat"/>
              </a:rPr>
              <a:t> </a:t>
            </a:r>
            <a:r>
              <a:rPr sz="900" spc="-10" dirty="0">
                <a:solidFill>
                  <a:srgbClr val="323537"/>
                </a:solidFill>
                <a:latin typeface="Montserrat"/>
                <a:cs typeface="Montserrat"/>
              </a:rPr>
              <a:t>regulation, </a:t>
            </a:r>
            <a:r>
              <a:rPr sz="900" dirty="0">
                <a:solidFill>
                  <a:srgbClr val="323537"/>
                </a:solidFill>
                <a:latin typeface="Montserrat"/>
                <a:cs typeface="Montserrat"/>
              </a:rPr>
              <a:t>judgment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court,</a:t>
            </a:r>
            <a:r>
              <a:rPr sz="900" spc="-5" dirty="0">
                <a:solidFill>
                  <a:srgbClr val="323537"/>
                </a:solidFill>
                <a:latin typeface="Montserrat"/>
                <a:cs typeface="Montserrat"/>
              </a:rPr>
              <a:t> </a:t>
            </a:r>
            <a:r>
              <a:rPr sz="900" dirty="0">
                <a:solidFill>
                  <a:srgbClr val="323537"/>
                </a:solidFill>
                <a:latin typeface="Montserrat"/>
                <a:cs typeface="Montserrat"/>
              </a:rPr>
              <a:t>regulator or</a:t>
            </a:r>
            <a:r>
              <a:rPr sz="900" spc="-5" dirty="0">
                <a:solidFill>
                  <a:srgbClr val="323537"/>
                </a:solidFill>
                <a:latin typeface="Montserrat"/>
                <a:cs typeface="Montserrat"/>
              </a:rPr>
              <a:t> </a:t>
            </a:r>
            <a:r>
              <a:rPr sz="900" spc="-10" dirty="0">
                <a:solidFill>
                  <a:srgbClr val="323537"/>
                </a:solidFill>
                <a:latin typeface="Montserrat"/>
                <a:cs typeface="Montserrat"/>
              </a:rPr>
              <a:t>ombudsman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regulatory</a:t>
            </a:r>
            <a:r>
              <a:rPr sz="900" spc="-5" dirty="0">
                <a:solidFill>
                  <a:srgbClr val="323537"/>
                </a:solidFill>
                <a:latin typeface="Montserrat"/>
                <a:cs typeface="Montserrat"/>
              </a:rPr>
              <a:t> </a:t>
            </a:r>
            <a:r>
              <a:rPr sz="900" dirty="0">
                <a:solidFill>
                  <a:srgbClr val="323537"/>
                </a:solidFill>
                <a:latin typeface="Montserrat"/>
                <a:cs typeface="Montserrat"/>
              </a:rPr>
              <a:t>guidance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spc="-10" dirty="0">
                <a:solidFill>
                  <a:srgbClr val="323537"/>
                </a:solidFill>
                <a:latin typeface="Montserrat"/>
                <a:cs typeface="Montserrat"/>
              </a:rPr>
              <a:t>codes;</a:t>
            </a:r>
            <a:endParaRPr sz="900">
              <a:latin typeface="Montserrat"/>
              <a:cs typeface="Montserrat"/>
            </a:endParaRPr>
          </a:p>
          <a:p>
            <a:pPr marL="228600" marR="5080" indent="-216535">
              <a:lnSpc>
                <a:spcPct val="100000"/>
              </a:lnSpc>
              <a:spcBef>
                <a:spcPts val="285"/>
              </a:spcBef>
              <a:buClr>
                <a:srgbClr val="3E8B73"/>
              </a:buClr>
              <a:buFont typeface="Montserrat SemiBold"/>
              <a:buChar char="•"/>
              <a:tabLst>
                <a:tab pos="228600" algn="l"/>
              </a:tabLst>
            </a:pP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reflect</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change</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spc="-10" dirty="0">
                <a:solidFill>
                  <a:srgbClr val="323537"/>
                </a:solidFill>
                <a:latin typeface="Montserrat"/>
                <a:cs typeface="Montserrat"/>
              </a:rPr>
              <a:t>Custodian’s</a:t>
            </a:r>
            <a:r>
              <a:rPr sz="900" spc="5" dirty="0">
                <a:solidFill>
                  <a:srgbClr val="323537"/>
                </a:solidFill>
                <a:latin typeface="Montserrat"/>
                <a:cs typeface="Montserrat"/>
              </a:rPr>
              <a:t> </a:t>
            </a:r>
            <a:r>
              <a:rPr sz="900" spc="-10" dirty="0">
                <a:solidFill>
                  <a:srgbClr val="323537"/>
                </a:solidFill>
                <a:latin typeface="Montserrat"/>
                <a:cs typeface="Montserrat"/>
              </a:rPr>
              <a:t>corporate</a:t>
            </a:r>
            <a:r>
              <a:rPr sz="900" spc="10" dirty="0">
                <a:solidFill>
                  <a:srgbClr val="323537"/>
                </a:solidFill>
                <a:latin typeface="Montserrat"/>
                <a:cs typeface="Montserrat"/>
              </a:rPr>
              <a:t> </a:t>
            </a:r>
            <a:r>
              <a:rPr sz="900" dirty="0">
                <a:solidFill>
                  <a:srgbClr val="323537"/>
                </a:solidFill>
                <a:latin typeface="Montserrat"/>
                <a:cs typeface="Montserrat"/>
              </a:rPr>
              <a:t>structure</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does</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spc="-20" dirty="0">
                <a:solidFill>
                  <a:srgbClr val="323537"/>
                </a:solidFill>
                <a:latin typeface="Montserrat"/>
                <a:cs typeface="Montserrat"/>
              </a:rPr>
              <a:t>have </a:t>
            </a:r>
            <a:r>
              <a:rPr sz="900" dirty="0">
                <a:solidFill>
                  <a:srgbClr val="323537"/>
                </a:solidFill>
                <a:latin typeface="Montserrat"/>
                <a:cs typeface="Montserrat"/>
              </a:rPr>
              <a:t>an</a:t>
            </a:r>
            <a:r>
              <a:rPr sz="900" spc="-15" dirty="0">
                <a:solidFill>
                  <a:srgbClr val="323537"/>
                </a:solidFill>
                <a:latin typeface="Montserrat"/>
                <a:cs typeface="Montserrat"/>
              </a:rPr>
              <a:t> </a:t>
            </a:r>
            <a:r>
              <a:rPr sz="900" dirty="0">
                <a:solidFill>
                  <a:srgbClr val="323537"/>
                </a:solidFill>
                <a:latin typeface="Montserrat"/>
                <a:cs typeface="Montserrat"/>
              </a:rPr>
              <a:t>unfavourable</a:t>
            </a:r>
            <a:r>
              <a:rPr sz="900" spc="-15" dirty="0">
                <a:solidFill>
                  <a:srgbClr val="323537"/>
                </a:solidFill>
                <a:latin typeface="Montserrat"/>
                <a:cs typeface="Montserrat"/>
              </a:rPr>
              <a:t> </a:t>
            </a:r>
            <a:r>
              <a:rPr sz="900" dirty="0">
                <a:solidFill>
                  <a:srgbClr val="323537"/>
                </a:solidFill>
                <a:latin typeface="Montserrat"/>
                <a:cs typeface="Montserrat"/>
              </a:rPr>
              <a:t>impact</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Plan;</a:t>
            </a:r>
            <a:endParaRPr sz="900">
              <a:latin typeface="Montserrat"/>
              <a:cs typeface="Montserrat"/>
            </a:endParaRPr>
          </a:p>
          <a:p>
            <a:pPr marL="228600" marR="29845" indent="-216535">
              <a:lnSpc>
                <a:spcPct val="100000"/>
              </a:lnSpc>
              <a:spcBef>
                <a:spcPts val="285"/>
              </a:spcBef>
              <a:buClr>
                <a:srgbClr val="3E8B73"/>
              </a:buClr>
              <a:buFont typeface="Montserrat SemiBold"/>
              <a:buChar char="•"/>
              <a:tabLst>
                <a:tab pos="228600" algn="l"/>
              </a:tabLst>
            </a:pP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provide</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introduction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new</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improved </a:t>
            </a:r>
            <a:r>
              <a:rPr sz="900" dirty="0">
                <a:solidFill>
                  <a:srgbClr val="323537"/>
                </a:solidFill>
                <a:latin typeface="Montserrat"/>
                <a:cs typeface="Montserrat"/>
              </a:rPr>
              <a:t>systems,</a:t>
            </a:r>
            <a:r>
              <a:rPr sz="900" spc="-20" dirty="0">
                <a:solidFill>
                  <a:srgbClr val="323537"/>
                </a:solidFill>
                <a:latin typeface="Montserrat"/>
                <a:cs typeface="Montserrat"/>
              </a:rPr>
              <a: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spc="-10" dirty="0">
                <a:solidFill>
                  <a:srgbClr val="323537"/>
                </a:solidFill>
                <a:latin typeface="Montserrat"/>
                <a:cs typeface="Montserrat"/>
              </a:rPr>
              <a:t>facilities;</a:t>
            </a:r>
            <a:endParaRPr sz="900">
              <a:latin typeface="Montserrat"/>
              <a:cs typeface="Montserrat"/>
            </a:endParaRPr>
          </a:p>
          <a:p>
            <a:pPr marL="228600" indent="-215900">
              <a:lnSpc>
                <a:spcPct val="100000"/>
              </a:lnSpc>
              <a:spcBef>
                <a:spcPts val="284"/>
              </a:spcBef>
              <a:buClr>
                <a:srgbClr val="3E8B73"/>
              </a:buClr>
              <a:buFont typeface="Montserrat SemiBold"/>
              <a:buChar char="•"/>
              <a:tabLst>
                <a:tab pos="228600" algn="l"/>
              </a:tabLst>
            </a:pP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correct</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mistake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spc="-10" dirty="0">
                <a:solidFill>
                  <a:srgbClr val="323537"/>
                </a:solidFill>
                <a:latin typeface="Montserrat"/>
                <a:cs typeface="Montserrat"/>
              </a:rPr>
              <a:t>discovered;</a:t>
            </a:r>
            <a:endParaRPr sz="900">
              <a:latin typeface="Montserrat"/>
              <a:cs typeface="Montserrat"/>
            </a:endParaRPr>
          </a:p>
          <a:p>
            <a:pPr marL="228600" marR="101600" indent="-216535">
              <a:lnSpc>
                <a:spcPct val="100000"/>
              </a:lnSpc>
              <a:spcBef>
                <a:spcPts val="280"/>
              </a:spcBef>
              <a:buClr>
                <a:srgbClr val="3E8B73"/>
              </a:buClr>
              <a:buFont typeface="Montserrat SemiBold"/>
              <a:buChar char="•"/>
              <a:tabLst>
                <a:tab pos="228600" algn="l"/>
              </a:tabLst>
            </a:pP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reflect</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extraordinary</a:t>
            </a:r>
            <a:r>
              <a:rPr sz="900" spc="-20" dirty="0">
                <a:solidFill>
                  <a:srgbClr val="323537"/>
                </a:solidFill>
                <a:latin typeface="Montserrat"/>
                <a:cs typeface="Montserrat"/>
              </a:rPr>
              <a:t> </a:t>
            </a:r>
            <a:r>
              <a:rPr sz="900" dirty="0">
                <a:solidFill>
                  <a:srgbClr val="323537"/>
                </a:solidFill>
                <a:latin typeface="Montserrat"/>
                <a:cs typeface="Montserrat"/>
              </a:rPr>
              <a:t>circumstances.</a:t>
            </a:r>
            <a:r>
              <a:rPr sz="900" spc="-15" dirty="0">
                <a:solidFill>
                  <a:srgbClr val="323537"/>
                </a:solidFill>
                <a:latin typeface="Montserrat"/>
                <a:cs typeface="Montserrat"/>
              </a:rPr>
              <a:t> </a:t>
            </a:r>
            <a:r>
              <a:rPr sz="900" dirty="0">
                <a:solidFill>
                  <a:srgbClr val="323537"/>
                </a:solidFill>
                <a:latin typeface="Montserrat"/>
                <a:cs typeface="Montserrat"/>
              </a:rPr>
              <a:t>If</a:t>
            </a:r>
            <a:r>
              <a:rPr sz="900" spc="-1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unhappy</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made</a:t>
            </a:r>
            <a:r>
              <a:rPr sz="900" spc="-10" dirty="0">
                <a:solidFill>
                  <a:srgbClr val="323537"/>
                </a:solidFill>
                <a:latin typeface="Montserrat"/>
                <a:cs typeface="Montserrat"/>
              </a:rPr>
              <a:t> </a:t>
            </a:r>
            <a:r>
              <a:rPr sz="900" spc="-25" dirty="0">
                <a:solidFill>
                  <a:srgbClr val="323537"/>
                </a:solidFill>
                <a:latin typeface="Montserrat"/>
                <a:cs typeface="Montserrat"/>
              </a:rPr>
              <a:t>to </a:t>
            </a:r>
            <a:r>
              <a:rPr sz="900" dirty="0">
                <a:solidFill>
                  <a:srgbClr val="323537"/>
                </a:solidFill>
                <a:latin typeface="Montserrat"/>
                <a:cs typeface="Montserrat"/>
              </a:rPr>
              <a:t>these</a:t>
            </a:r>
            <a:r>
              <a:rPr sz="900" spc="-20" dirty="0">
                <a:solidFill>
                  <a:srgbClr val="323537"/>
                </a:solidFill>
                <a:latin typeface="Montserrat"/>
                <a:cs typeface="Montserrat"/>
              </a:rPr>
              <a:t> </a:t>
            </a:r>
            <a:r>
              <a:rPr sz="900" spc="-1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encash</a:t>
            </a:r>
            <a:r>
              <a:rPr sz="900" spc="-20" dirty="0">
                <a:solidFill>
                  <a:srgbClr val="323537"/>
                </a:solidFill>
                <a:latin typeface="Montserrat"/>
                <a:cs typeface="Montserrat"/>
              </a:rPr>
              <a:t> your </a:t>
            </a:r>
            <a:r>
              <a:rPr sz="900" dirty="0">
                <a:solidFill>
                  <a:srgbClr val="323537"/>
                </a:solidFill>
                <a:latin typeface="Montserrat"/>
                <a:cs typeface="Montserrat"/>
              </a:rPr>
              <a:t>Plan (see clause </a:t>
            </a:r>
            <a:r>
              <a:rPr sz="900" spc="-25" dirty="0">
                <a:solidFill>
                  <a:srgbClr val="323537"/>
                </a:solidFill>
                <a:latin typeface="Montserrat"/>
                <a:cs typeface="Montserrat"/>
              </a:rPr>
              <a:t>8).</a:t>
            </a:r>
            <a:endParaRPr sz="900">
              <a:latin typeface="Montserrat"/>
              <a:cs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2830"/>
            <a:ext cx="3331845" cy="3047365"/>
          </a:xfrm>
          <a:prstGeom prst="rect">
            <a:avLst/>
          </a:prstGeom>
        </p:spPr>
        <p:txBody>
          <a:bodyPr vert="horz" wrap="square" lIns="0" tIns="12700" rIns="0" bIns="0" rtlCol="0">
            <a:spAutoFit/>
          </a:bodyPr>
          <a:lstStyle/>
          <a:p>
            <a:pPr marL="260985" indent="-248285">
              <a:lnSpc>
                <a:spcPct val="100000"/>
              </a:lnSpc>
              <a:spcBef>
                <a:spcPts val="100"/>
              </a:spcBef>
              <a:buAutoNum type="arabicPeriod" startAt="24"/>
              <a:tabLst>
                <a:tab pos="260985" algn="l"/>
              </a:tabLst>
            </a:pPr>
            <a:r>
              <a:rPr sz="1100" b="1" dirty="0">
                <a:solidFill>
                  <a:srgbClr val="3E8B73"/>
                </a:solidFill>
                <a:latin typeface="Montserrat SemiBold"/>
                <a:cs typeface="Montserrat SemiBold"/>
              </a:rPr>
              <a:t>Why</a:t>
            </a:r>
            <a:r>
              <a:rPr sz="1100" b="1" spc="-25" dirty="0">
                <a:solidFill>
                  <a:srgbClr val="3E8B73"/>
                </a:solidFill>
                <a:latin typeface="Montserrat SemiBold"/>
                <a:cs typeface="Montserrat SemiBold"/>
              </a:rPr>
              <a:t> </a:t>
            </a:r>
            <a:r>
              <a:rPr sz="1100" b="1" dirty="0">
                <a:solidFill>
                  <a:srgbClr val="3E8B73"/>
                </a:solidFill>
                <a:latin typeface="Montserrat SemiBold"/>
                <a:cs typeface="Montserrat SemiBold"/>
              </a:rPr>
              <a:t>do</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I</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need</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to</a:t>
            </a:r>
            <a:r>
              <a:rPr sz="1100" b="1" spc="-20" dirty="0">
                <a:solidFill>
                  <a:srgbClr val="3E8B73"/>
                </a:solidFill>
                <a:latin typeface="Montserrat SemiBold"/>
                <a:cs typeface="Montserrat SemiBold"/>
              </a:rPr>
              <a:t> </a:t>
            </a:r>
            <a:r>
              <a:rPr sz="1100" b="1" spc="-10" dirty="0">
                <a:solidFill>
                  <a:srgbClr val="3E8B73"/>
                </a:solidFill>
                <a:latin typeface="Montserrat SemiBold"/>
                <a:cs typeface="Montserrat SemiBold"/>
              </a:rPr>
              <a:t>prove</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my</a:t>
            </a:r>
            <a:r>
              <a:rPr sz="1100" b="1" spc="-20" dirty="0">
                <a:solidFill>
                  <a:srgbClr val="3E8B73"/>
                </a:solidFill>
                <a:latin typeface="Montserrat SemiBold"/>
                <a:cs typeface="Montserrat SemiBold"/>
              </a:rPr>
              <a:t> </a:t>
            </a:r>
            <a:r>
              <a:rPr sz="1100" b="1" spc="-10" dirty="0">
                <a:solidFill>
                  <a:srgbClr val="3E8B73"/>
                </a:solidFill>
                <a:latin typeface="Montserrat SemiBold"/>
                <a:cs typeface="Montserrat SemiBold"/>
              </a:rPr>
              <a:t>Identity?</a:t>
            </a:r>
            <a:endParaRPr sz="1100">
              <a:latin typeface="Montserrat SemiBold"/>
              <a:cs typeface="Montserrat SemiBold"/>
            </a:endParaRPr>
          </a:p>
          <a:p>
            <a:pPr marL="12700" marR="5080">
              <a:lnSpc>
                <a:spcPct val="100000"/>
              </a:lnSpc>
              <a:spcBef>
                <a:spcPts val="810"/>
              </a:spcBef>
            </a:pP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is</a:t>
            </a:r>
            <a:r>
              <a:rPr sz="900" spc="-20" dirty="0">
                <a:solidFill>
                  <a:srgbClr val="323537"/>
                </a:solidFill>
                <a:latin typeface="Montserrat"/>
                <a:cs typeface="Montserrat"/>
              </a:rPr>
              <a:t> </a:t>
            </a:r>
            <a:r>
              <a:rPr sz="900" dirty="0">
                <a:solidFill>
                  <a:srgbClr val="323537"/>
                </a:solidFill>
                <a:latin typeface="Montserrat"/>
                <a:cs typeface="Montserrat"/>
              </a:rPr>
              <a:t>required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have</a:t>
            </a:r>
            <a:r>
              <a:rPr sz="900" spc="-20"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place</a:t>
            </a:r>
            <a:r>
              <a:rPr sz="900" spc="-10" dirty="0">
                <a:solidFill>
                  <a:srgbClr val="323537"/>
                </a:solidFill>
                <a:latin typeface="Montserrat"/>
                <a:cs typeface="Montserrat"/>
              </a:rPr>
              <a:t> procedures</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guard</a:t>
            </a:r>
            <a:r>
              <a:rPr sz="900" spc="-5" dirty="0">
                <a:solidFill>
                  <a:srgbClr val="323537"/>
                </a:solidFill>
                <a:latin typeface="Montserrat"/>
                <a:cs typeface="Montserrat"/>
              </a:rPr>
              <a:t> </a:t>
            </a:r>
            <a:r>
              <a:rPr sz="900" dirty="0">
                <a:solidFill>
                  <a:srgbClr val="323537"/>
                </a:solidFill>
                <a:latin typeface="Montserrat"/>
                <a:cs typeface="Montserrat"/>
              </a:rPr>
              <a:t>against</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5" dirty="0">
                <a:solidFill>
                  <a:srgbClr val="323537"/>
                </a:solidFill>
                <a:latin typeface="Montserrat"/>
                <a:cs typeface="Montserrat"/>
              </a:rPr>
              <a:t> </a:t>
            </a:r>
            <a:r>
              <a:rPr sz="900" dirty="0">
                <a:solidFill>
                  <a:srgbClr val="323537"/>
                </a:solidFill>
                <a:latin typeface="Montserrat"/>
                <a:cs typeface="Montserrat"/>
              </a:rPr>
              <a:t>laundering</a:t>
            </a:r>
            <a:r>
              <a:rPr sz="900" spc="-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terrorist</a:t>
            </a:r>
            <a:r>
              <a:rPr sz="900" spc="-60" dirty="0">
                <a:solidFill>
                  <a:srgbClr val="323537"/>
                </a:solidFill>
                <a:latin typeface="Montserrat"/>
                <a:cs typeface="Montserrat"/>
              </a:rPr>
              <a:t> </a:t>
            </a:r>
            <a:r>
              <a:rPr sz="900" spc="-10" dirty="0">
                <a:solidFill>
                  <a:srgbClr val="323537"/>
                </a:solidFill>
                <a:latin typeface="Montserrat"/>
                <a:cs typeface="Montserrat"/>
              </a:rPr>
              <a:t>financing.</a:t>
            </a:r>
            <a:endParaRPr sz="900">
              <a:latin typeface="Montserrat"/>
              <a:cs typeface="Montserrat"/>
            </a:endParaRPr>
          </a:p>
          <a:p>
            <a:pPr marL="12700" marR="10795">
              <a:lnSpc>
                <a:spcPct val="100000"/>
              </a:lnSpc>
              <a:spcBef>
                <a:spcPts val="850"/>
              </a:spcBef>
            </a:pPr>
            <a:r>
              <a:rPr sz="900" dirty="0">
                <a:solidFill>
                  <a:srgbClr val="323537"/>
                </a:solidFill>
                <a:latin typeface="Montserrat"/>
                <a:cs typeface="Montserrat"/>
              </a:rPr>
              <a:t>An important</a:t>
            </a:r>
            <a:r>
              <a:rPr sz="900" spc="5" dirty="0">
                <a:solidFill>
                  <a:srgbClr val="323537"/>
                </a:solidFill>
                <a:latin typeface="Montserrat"/>
                <a:cs typeface="Montserrat"/>
              </a:rPr>
              <a:t> </a:t>
            </a:r>
            <a:r>
              <a:rPr sz="900" dirty="0">
                <a:solidFill>
                  <a:srgbClr val="323537"/>
                </a:solidFill>
                <a:latin typeface="Montserrat"/>
                <a:cs typeface="Montserrat"/>
              </a:rPr>
              <a:t>part</a:t>
            </a:r>
            <a:r>
              <a:rPr sz="900" spc="5" dirty="0">
                <a:solidFill>
                  <a:srgbClr val="323537"/>
                </a:solidFill>
                <a:latin typeface="Montserrat"/>
                <a:cs typeface="Montserrat"/>
              </a:rPr>
              <a:t> </a:t>
            </a:r>
            <a:r>
              <a:rPr sz="900" dirty="0">
                <a:solidFill>
                  <a:srgbClr val="323537"/>
                </a:solidFill>
                <a:latin typeface="Montserrat"/>
                <a:cs typeface="Montserrat"/>
              </a:rPr>
              <a:t>of these</a:t>
            </a:r>
            <a:r>
              <a:rPr sz="900" spc="5" dirty="0">
                <a:solidFill>
                  <a:srgbClr val="323537"/>
                </a:solidFill>
                <a:latin typeface="Montserrat"/>
                <a:cs typeface="Montserrat"/>
              </a:rPr>
              <a:t> </a:t>
            </a:r>
            <a:r>
              <a:rPr sz="900" spc="-10" dirty="0">
                <a:solidFill>
                  <a:srgbClr val="323537"/>
                </a:solidFill>
                <a:latin typeface="Montserrat"/>
                <a:cs typeface="Montserrat"/>
              </a:rPr>
              <a:t>procedures</a:t>
            </a:r>
            <a:r>
              <a:rPr sz="900" spc="5" dirty="0">
                <a:solidFill>
                  <a:srgbClr val="323537"/>
                </a:solidFill>
                <a:latin typeface="Montserrat"/>
                <a:cs typeface="Montserrat"/>
              </a:rPr>
              <a:t> </a:t>
            </a:r>
            <a:r>
              <a:rPr sz="900" dirty="0">
                <a:solidFill>
                  <a:srgbClr val="323537"/>
                </a:solidFill>
                <a:latin typeface="Montserrat"/>
                <a:cs typeface="Montserrat"/>
              </a:rPr>
              <a:t>is the</a:t>
            </a:r>
            <a:r>
              <a:rPr sz="900" spc="5" dirty="0">
                <a:solidFill>
                  <a:srgbClr val="323537"/>
                </a:solidFill>
                <a:latin typeface="Montserrat"/>
                <a:cs typeface="Montserrat"/>
              </a:rPr>
              <a:t> </a:t>
            </a:r>
            <a:r>
              <a:rPr sz="900" spc="-10" dirty="0">
                <a:solidFill>
                  <a:srgbClr val="323537"/>
                </a:solidFill>
                <a:latin typeface="Montserrat"/>
                <a:cs typeface="Montserrat"/>
              </a:rPr>
              <a:t>verification</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identity</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new</a:t>
            </a:r>
            <a:r>
              <a:rPr sz="900" spc="-10" dirty="0">
                <a:solidFill>
                  <a:srgbClr val="323537"/>
                </a:solidFill>
                <a:latin typeface="Montserrat"/>
                <a:cs typeface="Montserrat"/>
              </a:rPr>
              <a:t> </a:t>
            </a:r>
            <a:r>
              <a:rPr sz="900" dirty="0">
                <a:solidFill>
                  <a:srgbClr val="323537"/>
                </a:solidFill>
                <a:latin typeface="Montserrat"/>
                <a:cs typeface="Montserrat"/>
              </a:rPr>
              <a:t>investors.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individuals,</a:t>
            </a:r>
            <a:r>
              <a:rPr sz="900" spc="-10" dirty="0">
                <a:solidFill>
                  <a:srgbClr val="323537"/>
                </a:solidFill>
                <a:latin typeface="Montserrat"/>
                <a:cs typeface="Montserrat"/>
              </a:rPr>
              <a:t> </a:t>
            </a:r>
            <a:r>
              <a:rPr sz="900" spc="-20" dirty="0">
                <a:solidFill>
                  <a:srgbClr val="323537"/>
                </a:solidFill>
                <a:latin typeface="Montserrat"/>
                <a:cs typeface="Montserrat"/>
              </a:rPr>
              <a:t>this</a:t>
            </a:r>
            <a:r>
              <a:rPr sz="900" spc="50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include</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electronic</a:t>
            </a:r>
            <a:r>
              <a:rPr sz="900" spc="-15" dirty="0">
                <a:solidFill>
                  <a:srgbClr val="323537"/>
                </a:solidFill>
                <a:latin typeface="Montserrat"/>
                <a:cs typeface="Montserrat"/>
              </a:rPr>
              <a:t> </a:t>
            </a:r>
            <a:r>
              <a:rPr sz="900" dirty="0">
                <a:solidFill>
                  <a:srgbClr val="323537"/>
                </a:solidFill>
                <a:latin typeface="Montserrat"/>
                <a:cs typeface="Montserrat"/>
              </a:rPr>
              <a:t>identity</a:t>
            </a:r>
            <a:r>
              <a:rPr sz="900" spc="-10" dirty="0">
                <a:solidFill>
                  <a:srgbClr val="323537"/>
                </a:solidFill>
                <a:latin typeface="Montserrat"/>
                <a:cs typeface="Montserrat"/>
              </a:rPr>
              <a:t> </a:t>
            </a:r>
            <a:r>
              <a:rPr sz="900" dirty="0">
                <a:solidFill>
                  <a:srgbClr val="323537"/>
                </a:solidFill>
                <a:latin typeface="Montserrat"/>
                <a:cs typeface="Montserrat"/>
              </a:rPr>
              <a:t>check</a:t>
            </a:r>
            <a:r>
              <a:rPr sz="900" spc="-15" dirty="0">
                <a:solidFill>
                  <a:srgbClr val="323537"/>
                </a:solidFill>
                <a:latin typeface="Montserrat"/>
                <a:cs typeface="Montserrat"/>
              </a:rPr>
              <a:t> </a:t>
            </a:r>
            <a:r>
              <a:rPr sz="900" dirty="0">
                <a:solidFill>
                  <a:srgbClr val="323537"/>
                </a:solidFill>
                <a:latin typeface="Montserrat"/>
                <a:cs typeface="Montserrat"/>
              </a:rPr>
              <a:t>via</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spc="-10" dirty="0">
                <a:solidFill>
                  <a:srgbClr val="323537"/>
                </a:solidFill>
                <a:latin typeface="Montserrat"/>
                <a:cs typeface="Montserrat"/>
              </a:rPr>
              <a:t>referencing </a:t>
            </a:r>
            <a:r>
              <a:rPr sz="900" dirty="0">
                <a:solidFill>
                  <a:srgbClr val="323537"/>
                </a:solidFill>
                <a:latin typeface="Montserrat"/>
                <a:cs typeface="Montserrat"/>
              </a:rPr>
              <a:t>agency</a:t>
            </a:r>
            <a:r>
              <a:rPr sz="900" spc="-15" dirty="0">
                <a:solidFill>
                  <a:srgbClr val="323537"/>
                </a:solidFill>
                <a:latin typeface="Montserrat"/>
                <a:cs typeface="Montserrat"/>
              </a:rPr>
              <a:t> </a:t>
            </a:r>
            <a:r>
              <a:rPr sz="900" dirty="0">
                <a:solidFill>
                  <a:srgbClr val="323537"/>
                </a:solidFill>
                <a:latin typeface="Montserrat"/>
                <a:cs typeface="Montserrat"/>
              </a:rPr>
              <a:t>who</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keep</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5" dirty="0">
                <a:solidFill>
                  <a:srgbClr val="323537"/>
                </a:solidFill>
                <a:latin typeface="Montserrat"/>
                <a:cs typeface="Montserrat"/>
              </a:rPr>
              <a:t> </a:t>
            </a:r>
            <a:r>
              <a:rPr sz="900" dirty="0">
                <a:solidFill>
                  <a:srgbClr val="323537"/>
                </a:solidFill>
                <a:latin typeface="Montserrat"/>
                <a:cs typeface="Montserrat"/>
              </a:rPr>
              <a:t>record</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check.</a:t>
            </a:r>
            <a:r>
              <a:rPr sz="900" spc="-15" dirty="0">
                <a:solidFill>
                  <a:srgbClr val="323537"/>
                </a:solidFill>
                <a:latin typeface="Montserrat"/>
                <a:cs typeface="Montserrat"/>
              </a:rPr>
              <a:t> </a:t>
            </a:r>
            <a:r>
              <a:rPr sz="900" spc="-10" dirty="0">
                <a:solidFill>
                  <a:srgbClr val="323537"/>
                </a:solidFill>
                <a:latin typeface="Montserrat"/>
                <a:cs typeface="Montserrat"/>
              </a:rPr>
              <a:t>Instead,</a:t>
            </a:r>
            <a:endParaRPr sz="900">
              <a:latin typeface="Montserrat"/>
              <a:cs typeface="Montserrat"/>
            </a:endParaRPr>
          </a:p>
          <a:p>
            <a:pPr marL="12700" marR="34290">
              <a:lnSpc>
                <a:spcPct val="100000"/>
              </a:lnSpc>
            </a:pP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addition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electronic</a:t>
            </a:r>
            <a:r>
              <a:rPr sz="900" spc="-10" dirty="0">
                <a:solidFill>
                  <a:srgbClr val="323537"/>
                </a:solidFill>
                <a:latin typeface="Montserrat"/>
                <a:cs typeface="Montserrat"/>
              </a:rPr>
              <a:t> </a:t>
            </a:r>
            <a:r>
              <a:rPr sz="900" dirty="0">
                <a:solidFill>
                  <a:srgbClr val="323537"/>
                </a:solidFill>
                <a:latin typeface="Montserrat"/>
                <a:cs typeface="Montserrat"/>
              </a:rPr>
              <a:t>check,</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spc="-20" dirty="0">
                <a:solidFill>
                  <a:srgbClr val="323537"/>
                </a:solidFill>
                <a:latin typeface="Montserrat"/>
                <a:cs typeface="Montserrat"/>
              </a:rPr>
              <a:t>asked</a:t>
            </a:r>
            <a:r>
              <a:rPr sz="900" spc="50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provide original or certified</a:t>
            </a:r>
            <a:r>
              <a:rPr sz="900" spc="-5" dirty="0">
                <a:solidFill>
                  <a:srgbClr val="323537"/>
                </a:solidFill>
                <a:latin typeface="Montserrat"/>
                <a:cs typeface="Montserrat"/>
              </a:rPr>
              <a:t> </a:t>
            </a:r>
            <a:r>
              <a:rPr sz="900" dirty="0">
                <a:solidFill>
                  <a:srgbClr val="323537"/>
                </a:solidFill>
                <a:latin typeface="Montserrat"/>
                <a:cs typeface="Montserrat"/>
              </a:rPr>
              <a:t>copies of </a:t>
            </a:r>
            <a:r>
              <a:rPr sz="900" spc="-10" dirty="0">
                <a:solidFill>
                  <a:srgbClr val="323537"/>
                </a:solidFill>
                <a:latin typeface="Montserrat"/>
                <a:cs typeface="Montserrat"/>
              </a:rPr>
              <a:t>documents</a:t>
            </a:r>
            <a:r>
              <a:rPr sz="900" spc="500" dirty="0">
                <a:solidFill>
                  <a:srgbClr val="323537"/>
                </a:solidFill>
                <a:latin typeface="Montserrat"/>
                <a:cs typeface="Montserrat"/>
              </a:rPr>
              <a:t> </a:t>
            </a:r>
            <a:r>
              <a:rPr sz="900" dirty="0">
                <a:solidFill>
                  <a:srgbClr val="323537"/>
                </a:solidFill>
                <a:latin typeface="Montserrat"/>
                <a:cs typeface="Montserrat"/>
              </a:rPr>
              <a:t>which</a:t>
            </a:r>
            <a:r>
              <a:rPr sz="900" spc="-25" dirty="0">
                <a:solidFill>
                  <a:srgbClr val="323537"/>
                </a:solidFill>
                <a:latin typeface="Montserrat"/>
                <a:cs typeface="Montserrat"/>
              </a:rPr>
              <a:t> </a:t>
            </a:r>
            <a:r>
              <a:rPr sz="900" dirty="0">
                <a:solidFill>
                  <a:srgbClr val="323537"/>
                </a:solidFill>
                <a:latin typeface="Montserrat"/>
                <a:cs typeface="Montserrat"/>
              </a:rPr>
              <a:t>evidence</a:t>
            </a:r>
            <a:r>
              <a:rPr sz="900" spc="-25" dirty="0">
                <a:solidFill>
                  <a:srgbClr val="323537"/>
                </a:solidFill>
                <a:latin typeface="Montserrat"/>
                <a:cs typeface="Montserrat"/>
              </a:rPr>
              <a:t> </a:t>
            </a:r>
            <a:r>
              <a:rPr sz="900" dirty="0">
                <a:solidFill>
                  <a:srgbClr val="323537"/>
                </a:solidFill>
                <a:latin typeface="Montserrat"/>
                <a:cs typeface="Montserrat"/>
              </a:rPr>
              <a:t>your</a:t>
            </a:r>
            <a:r>
              <a:rPr sz="900" spc="-25" dirty="0">
                <a:solidFill>
                  <a:srgbClr val="323537"/>
                </a:solidFill>
                <a:latin typeface="Montserrat"/>
                <a:cs typeface="Montserrat"/>
              </a:rPr>
              <a:t> </a:t>
            </a:r>
            <a:r>
              <a:rPr sz="900" dirty="0">
                <a:solidFill>
                  <a:srgbClr val="323537"/>
                </a:solidFill>
                <a:latin typeface="Montserrat"/>
                <a:cs typeface="Montserrat"/>
              </a:rPr>
              <a:t>identity.</a:t>
            </a:r>
            <a:r>
              <a:rPr sz="900" spc="-20" dirty="0">
                <a:solidFill>
                  <a:srgbClr val="323537"/>
                </a:solidFill>
                <a:latin typeface="Montserrat"/>
                <a:cs typeface="Montserrat"/>
              </a:rPr>
              <a:t> </a:t>
            </a:r>
            <a:r>
              <a:rPr sz="900" dirty="0">
                <a:solidFill>
                  <a:srgbClr val="323537"/>
                </a:solidFill>
                <a:latin typeface="Montserrat"/>
                <a:cs typeface="Montserrat"/>
              </a:rPr>
              <a:t>For</a:t>
            </a:r>
            <a:r>
              <a:rPr sz="900" spc="-25" dirty="0">
                <a:solidFill>
                  <a:srgbClr val="323537"/>
                </a:solidFill>
                <a:latin typeface="Montserrat"/>
                <a:cs typeface="Montserrat"/>
              </a:rPr>
              <a:t> </a:t>
            </a:r>
            <a:r>
              <a:rPr sz="900" dirty="0">
                <a:solidFill>
                  <a:srgbClr val="323537"/>
                </a:solidFill>
                <a:latin typeface="Montserrat"/>
                <a:cs typeface="Montserrat"/>
              </a:rPr>
              <a:t>entities</a:t>
            </a:r>
            <a:r>
              <a:rPr sz="900" spc="-25" dirty="0">
                <a:solidFill>
                  <a:srgbClr val="323537"/>
                </a:solidFill>
                <a:latin typeface="Montserrat"/>
                <a:cs typeface="Montserrat"/>
              </a:rPr>
              <a:t> </a:t>
            </a:r>
            <a:r>
              <a:rPr sz="900" spc="-10" dirty="0">
                <a:solidFill>
                  <a:srgbClr val="323537"/>
                </a:solidFill>
                <a:latin typeface="Montserrat"/>
                <a:cs typeface="Montserrat"/>
              </a:rPr>
              <a:t>(companies, </a:t>
            </a:r>
            <a:r>
              <a:rPr sz="900" dirty="0">
                <a:solidFill>
                  <a:srgbClr val="323537"/>
                </a:solidFill>
                <a:latin typeface="Montserrat"/>
                <a:cs typeface="Montserrat"/>
              </a:rPr>
              <a:t>trusts,</a:t>
            </a:r>
            <a:r>
              <a:rPr sz="900" spc="-15" dirty="0">
                <a:solidFill>
                  <a:srgbClr val="323537"/>
                </a:solidFill>
                <a:latin typeface="Montserrat"/>
                <a:cs typeface="Montserrat"/>
              </a:rPr>
              <a:t> </a:t>
            </a:r>
            <a:r>
              <a:rPr sz="900" dirty="0">
                <a:solidFill>
                  <a:srgbClr val="323537"/>
                </a:solidFill>
                <a:latin typeface="Montserrat"/>
                <a:cs typeface="Montserrat"/>
              </a:rPr>
              <a:t>etc.)</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spc="-10" dirty="0">
                <a:solidFill>
                  <a:srgbClr val="323537"/>
                </a:solidFill>
                <a:latin typeface="Montserrat"/>
                <a:cs typeface="Montserrat"/>
              </a:rPr>
              <a:t>request </a:t>
            </a:r>
            <a:r>
              <a:rPr sz="900" dirty="0">
                <a:solidFill>
                  <a:srgbClr val="323537"/>
                </a:solidFill>
                <a:latin typeface="Montserrat"/>
                <a:cs typeface="Montserrat"/>
              </a:rPr>
              <a:t>documentary</a:t>
            </a:r>
            <a:r>
              <a:rPr sz="900" spc="-15" dirty="0">
                <a:solidFill>
                  <a:srgbClr val="323537"/>
                </a:solidFill>
                <a:latin typeface="Montserrat"/>
                <a:cs typeface="Montserrat"/>
              </a:rPr>
              <a:t> </a:t>
            </a:r>
            <a:r>
              <a:rPr sz="900" dirty="0">
                <a:solidFill>
                  <a:srgbClr val="323537"/>
                </a:solidFill>
                <a:latin typeface="Montserrat"/>
                <a:cs typeface="Montserrat"/>
              </a:rPr>
              <a:t>evidence</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identity.</a:t>
            </a:r>
            <a:r>
              <a:rPr sz="900" spc="-15" dirty="0">
                <a:solidFill>
                  <a:srgbClr val="323537"/>
                </a:solidFill>
                <a:latin typeface="Montserrat"/>
                <a:cs typeface="Montserrat"/>
              </a:rPr>
              <a:t> </a:t>
            </a:r>
            <a:r>
              <a:rPr sz="900" dirty="0">
                <a:solidFill>
                  <a:srgbClr val="323537"/>
                </a:solidFill>
                <a:latin typeface="Montserrat"/>
                <a:cs typeface="Montserrat"/>
              </a:rPr>
              <a:t>Where</a:t>
            </a:r>
            <a:r>
              <a:rPr sz="900" spc="-15" dirty="0">
                <a:solidFill>
                  <a:srgbClr val="323537"/>
                </a:solidFill>
                <a:latin typeface="Montserrat"/>
                <a:cs typeface="Montserrat"/>
              </a:rPr>
              <a:t> </a:t>
            </a:r>
            <a:r>
              <a:rPr sz="900" dirty="0">
                <a:solidFill>
                  <a:srgbClr val="323537"/>
                </a:solidFill>
                <a:latin typeface="Montserrat"/>
                <a:cs typeface="Montserrat"/>
              </a:rPr>
              <a:t>documents</a:t>
            </a:r>
            <a:r>
              <a:rPr sz="900" spc="-10" dirty="0">
                <a:solidFill>
                  <a:srgbClr val="323537"/>
                </a:solidFill>
                <a:latin typeface="Montserrat"/>
                <a:cs typeface="Montserrat"/>
              </a:rPr>
              <a:t> </a:t>
            </a:r>
            <a:r>
              <a:rPr sz="900" spc="-25" dirty="0">
                <a:solidFill>
                  <a:srgbClr val="323537"/>
                </a:solidFill>
                <a:latin typeface="Montserrat"/>
                <a:cs typeface="Montserrat"/>
              </a:rPr>
              <a:t>are </a:t>
            </a:r>
            <a:r>
              <a:rPr sz="900" dirty="0">
                <a:solidFill>
                  <a:srgbClr val="323537"/>
                </a:solidFill>
                <a:latin typeface="Montserrat"/>
                <a:cs typeface="Montserrat"/>
              </a:rPr>
              <a:t>requested</a:t>
            </a:r>
            <a:r>
              <a:rPr sz="900" spc="-10" dirty="0">
                <a:solidFill>
                  <a:srgbClr val="323537"/>
                </a:solidFill>
                <a:latin typeface="Montserrat"/>
                <a:cs typeface="Montserrat"/>
              </a:rPr>
              <a:t> </a:t>
            </a:r>
            <a:r>
              <a:rPr sz="900" dirty="0">
                <a:solidFill>
                  <a:srgbClr val="323537"/>
                </a:solidFill>
                <a:latin typeface="Montserrat"/>
                <a:cs typeface="Montserrat"/>
              </a:rPr>
              <a:t>from</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spc="-20" dirty="0">
                <a:solidFill>
                  <a:srgbClr val="323537"/>
                </a:solidFill>
                <a:latin typeface="Montserrat"/>
                <a:cs typeface="Montserrat"/>
              </a:rPr>
              <a:t>soon</a:t>
            </a:r>
            <a:endParaRPr sz="900">
              <a:latin typeface="Montserrat"/>
              <a:cs typeface="Montserrat"/>
            </a:endParaRPr>
          </a:p>
          <a:p>
            <a:pPr marL="12700" marR="102870">
              <a:lnSpc>
                <a:spcPct val="100000"/>
              </a:lnSpc>
            </a:pP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possible.</a:t>
            </a:r>
            <a:r>
              <a:rPr sz="900" spc="-10"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unable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verify your identity</a:t>
            </a:r>
            <a:r>
              <a:rPr sz="900" spc="-5" dirty="0">
                <a:solidFill>
                  <a:srgbClr val="323537"/>
                </a:solidFill>
                <a:latin typeface="Montserrat"/>
                <a:cs typeface="Montserrat"/>
              </a:rPr>
              <a:t> </a:t>
            </a:r>
            <a:r>
              <a:rPr sz="900" dirty="0">
                <a:solidFill>
                  <a:srgbClr val="323537"/>
                </a:solidFill>
                <a:latin typeface="Montserrat"/>
                <a:cs typeface="Montserrat"/>
              </a:rPr>
              <a:t>or they are</a:t>
            </a:r>
            <a:r>
              <a:rPr sz="900" spc="-5" dirty="0">
                <a:solidFill>
                  <a:srgbClr val="323537"/>
                </a:solidFill>
                <a:latin typeface="Montserrat"/>
                <a:cs typeface="Montserrat"/>
              </a:rPr>
              <a:t> </a:t>
            </a:r>
            <a:r>
              <a:rPr sz="900" dirty="0">
                <a:solidFill>
                  <a:srgbClr val="323537"/>
                </a:solidFill>
                <a:latin typeface="Montserrat"/>
                <a:cs typeface="Montserrat"/>
              </a:rPr>
              <a:t>not satisfied that</a:t>
            </a:r>
            <a:r>
              <a:rPr sz="900" spc="-5"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identity</a:t>
            </a:r>
            <a:r>
              <a:rPr sz="900" spc="-5" dirty="0">
                <a:solidFill>
                  <a:srgbClr val="323537"/>
                </a:solidFill>
                <a:latin typeface="Montserrat"/>
                <a:cs typeface="Montserrat"/>
              </a:rPr>
              <a:t> </a:t>
            </a:r>
            <a:r>
              <a:rPr sz="900" dirty="0">
                <a:solidFill>
                  <a:srgbClr val="323537"/>
                </a:solidFill>
                <a:latin typeface="Montserrat"/>
                <a:cs typeface="Montserrat"/>
              </a:rPr>
              <a:t>has</a:t>
            </a:r>
            <a:r>
              <a:rPr sz="900" spc="-5" dirty="0">
                <a:solidFill>
                  <a:srgbClr val="323537"/>
                </a:solidFill>
                <a:latin typeface="Montserrat"/>
                <a:cs typeface="Montserrat"/>
              </a:rPr>
              <a:t> </a:t>
            </a:r>
            <a:r>
              <a:rPr sz="900" dirty="0">
                <a:solidFill>
                  <a:srgbClr val="323537"/>
                </a:solidFill>
                <a:latin typeface="Montserrat"/>
                <a:cs typeface="Montserrat"/>
              </a:rPr>
              <a:t>been verified,</a:t>
            </a:r>
            <a:r>
              <a:rPr sz="900" spc="-5" dirty="0">
                <a:solidFill>
                  <a:srgbClr val="323537"/>
                </a:solidFill>
                <a:latin typeface="Montserrat"/>
                <a:cs typeface="Montserrat"/>
              </a:rPr>
              <a:t> </a:t>
            </a:r>
            <a:r>
              <a:rPr sz="900" dirty="0">
                <a:solidFill>
                  <a:srgbClr val="323537"/>
                </a:solidFill>
                <a:latin typeface="Montserrat"/>
                <a:cs typeface="Montserrat"/>
              </a:rPr>
              <a:t>they may</a:t>
            </a:r>
            <a:r>
              <a:rPr sz="900" spc="-5" dirty="0">
                <a:solidFill>
                  <a:srgbClr val="323537"/>
                </a:solidFill>
                <a:latin typeface="Montserrat"/>
                <a:cs typeface="Montserrat"/>
              </a:rPr>
              <a:t> </a:t>
            </a:r>
            <a:r>
              <a:rPr sz="900" dirty="0">
                <a:solidFill>
                  <a:srgbClr val="323537"/>
                </a:solidFill>
                <a:latin typeface="Montserrat"/>
                <a:cs typeface="Montserrat"/>
              </a:rPr>
              <a:t>terminate </a:t>
            </a:r>
            <a:r>
              <a:rPr sz="900" spc="-10" dirty="0">
                <a:solidFill>
                  <a:srgbClr val="323537"/>
                </a:solidFill>
                <a:latin typeface="Montserrat"/>
                <a:cs typeface="Montserrat"/>
              </a:rPr>
              <a:t>these</a:t>
            </a:r>
            <a:endParaRPr sz="900">
              <a:latin typeface="Montserrat"/>
              <a:cs typeface="Montserrat"/>
            </a:endParaRPr>
          </a:p>
          <a:p>
            <a:pPr marL="12700">
              <a:lnSpc>
                <a:spcPct val="100000"/>
              </a:lnSpc>
              <a:spcBef>
                <a:spcPts val="240"/>
              </a:spcBef>
            </a:pPr>
            <a:r>
              <a:rPr sz="900" spc="-1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withdraw</a:t>
            </a:r>
            <a:r>
              <a:rPr sz="900" spc="-15" dirty="0">
                <a:solidFill>
                  <a:srgbClr val="323537"/>
                </a:solidFill>
                <a:latin typeface="Montserrat"/>
                <a:cs typeface="Montserrat"/>
              </a:rPr>
              <a:t> </a:t>
            </a:r>
            <a:r>
              <a:rPr sz="900" dirty="0">
                <a:solidFill>
                  <a:srgbClr val="323537"/>
                </a:solidFill>
                <a:latin typeface="Montserrat"/>
                <a:cs typeface="Montserrat"/>
              </a:rPr>
              <a:t>all</a:t>
            </a:r>
            <a:r>
              <a:rPr sz="900" spc="-10" dirty="0">
                <a:solidFill>
                  <a:srgbClr val="323537"/>
                </a:solidFill>
                <a:latin typeface="Montserrat"/>
                <a:cs typeface="Montserrat"/>
              </a:rPr>
              <a: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spc="-10" dirty="0">
                <a:solidFill>
                  <a:srgbClr val="323537"/>
                </a:solidFill>
                <a:latin typeface="Montserrat"/>
                <a:cs typeface="Montserrat"/>
              </a:rPr>
              <a:t>provided.</a:t>
            </a:r>
            <a:endParaRPr sz="900">
              <a:latin typeface="Montserrat"/>
              <a:cs typeface="Montserrat"/>
            </a:endParaRPr>
          </a:p>
          <a:p>
            <a:pPr marL="247650" indent="-234950">
              <a:lnSpc>
                <a:spcPct val="100000"/>
              </a:lnSpc>
              <a:spcBef>
                <a:spcPts val="890"/>
              </a:spcBef>
              <a:buAutoNum type="arabicPeriod" startAt="25"/>
              <a:tabLst>
                <a:tab pos="247650" algn="l"/>
              </a:tabLst>
            </a:pPr>
            <a:r>
              <a:rPr sz="1100" b="1" dirty="0">
                <a:solidFill>
                  <a:srgbClr val="3E8B73"/>
                </a:solidFill>
                <a:latin typeface="Montserrat SemiBold"/>
                <a:cs typeface="Montserrat SemiBold"/>
              </a:rPr>
              <a:t>Notices</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or</a:t>
            </a:r>
            <a:r>
              <a:rPr sz="1100" b="1" spc="-10" dirty="0">
                <a:solidFill>
                  <a:srgbClr val="3E8B73"/>
                </a:solidFill>
                <a:latin typeface="Montserrat SemiBold"/>
                <a:cs typeface="Montserrat SemiBold"/>
              </a:rPr>
              <a:t> Requests</a:t>
            </a:r>
            <a:endParaRPr sz="1100">
              <a:latin typeface="Montserrat SemiBold"/>
              <a:cs typeface="Montserrat SemiBold"/>
            </a:endParaRPr>
          </a:p>
        </p:txBody>
      </p:sp>
      <p:sp>
        <p:nvSpPr>
          <p:cNvPr id="3" name="object 3"/>
          <p:cNvSpPr txBox="1"/>
          <p:nvPr/>
        </p:nvSpPr>
        <p:spPr>
          <a:xfrm>
            <a:off x="347300" y="3467229"/>
            <a:ext cx="3343275" cy="5121275"/>
          </a:xfrm>
          <a:prstGeom prst="rect">
            <a:avLst/>
          </a:prstGeom>
        </p:spPr>
        <p:txBody>
          <a:bodyPr vert="horz" wrap="square" lIns="0" tIns="12700" rIns="0" bIns="0" rtlCol="0">
            <a:spAutoFit/>
          </a:bodyPr>
          <a:lstStyle/>
          <a:p>
            <a:pPr marL="228600" marR="48895"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send</a:t>
            </a:r>
            <a:r>
              <a:rPr sz="900" spc="-15" dirty="0">
                <a:solidFill>
                  <a:srgbClr val="323537"/>
                </a:solidFill>
                <a:latin typeface="Montserrat"/>
                <a:cs typeface="Montserrat"/>
              </a:rPr>
              <a:t> </a:t>
            </a:r>
            <a:r>
              <a:rPr sz="900" spc="-25" dirty="0">
                <a:solidFill>
                  <a:srgbClr val="323537"/>
                </a:solidFill>
                <a:latin typeface="Montserrat"/>
                <a:cs typeface="Montserrat"/>
              </a:rPr>
              <a:t>all </a:t>
            </a:r>
            <a:r>
              <a:rPr sz="900" dirty="0">
                <a:solidFill>
                  <a:srgbClr val="323537"/>
                </a:solidFill>
                <a:latin typeface="Montserrat"/>
                <a:cs typeface="Montserrat"/>
              </a:rPr>
              <a:t>communications</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electronically</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a:t>
            </a:r>
            <a:r>
              <a:rPr sz="900" spc="-20" dirty="0">
                <a:solidFill>
                  <a:srgbClr val="323537"/>
                </a:solidFill>
                <a:latin typeface="Montserrat"/>
                <a:cs typeface="Montserrat"/>
              </a:rPr>
              <a:t>mail </a:t>
            </a:r>
            <a:r>
              <a:rPr sz="900" dirty="0">
                <a:solidFill>
                  <a:srgbClr val="323537"/>
                </a:solidFill>
                <a:latin typeface="Montserrat"/>
                <a:cs typeface="Montserrat"/>
              </a:rPr>
              <a:t>address</a:t>
            </a:r>
            <a:r>
              <a:rPr sz="900" spc="-20" dirty="0">
                <a:solidFill>
                  <a:srgbClr val="323537"/>
                </a:solidFill>
                <a:latin typeface="Montserrat"/>
                <a:cs typeface="Montserrat"/>
              </a:rPr>
              <a:t> </a:t>
            </a:r>
            <a:r>
              <a:rPr sz="900" dirty="0">
                <a:solidFill>
                  <a:srgbClr val="323537"/>
                </a:solidFill>
                <a:latin typeface="Montserrat"/>
                <a:cs typeface="Montserrat"/>
              </a:rPr>
              <a:t>recorded</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secure</a:t>
            </a:r>
            <a:r>
              <a:rPr sz="900" spc="-20" dirty="0">
                <a:solidFill>
                  <a:srgbClr val="323537"/>
                </a:solidFill>
                <a:latin typeface="Montserrat"/>
                <a:cs typeface="Montserrat"/>
              </a:rPr>
              <a:t> </a:t>
            </a:r>
            <a:r>
              <a:rPr sz="900" spc="-10" dirty="0">
                <a:solidFill>
                  <a:srgbClr val="323537"/>
                </a:solidFill>
                <a:latin typeface="Montserrat"/>
                <a:cs typeface="Montserrat"/>
              </a:rPr>
              <a:t>mailbox </a:t>
            </a:r>
            <a:r>
              <a:rPr sz="900" dirty="0">
                <a:solidFill>
                  <a:srgbClr val="323537"/>
                </a:solidFill>
                <a:latin typeface="Montserrat"/>
                <a:cs typeface="Montserrat"/>
              </a:rPr>
              <a:t>within</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Custodians</a:t>
            </a:r>
            <a:r>
              <a:rPr sz="900" spc="-25" dirty="0">
                <a:solidFill>
                  <a:srgbClr val="323537"/>
                </a:solidFill>
                <a:latin typeface="Montserrat"/>
                <a:cs typeface="Montserrat"/>
              </a:rPr>
              <a:t> </a:t>
            </a:r>
            <a:r>
              <a:rPr sz="900" dirty="0">
                <a:solidFill>
                  <a:srgbClr val="323537"/>
                </a:solidFill>
                <a:latin typeface="Montserrat"/>
                <a:cs typeface="Montserrat"/>
              </a:rPr>
              <a:t>Web</a:t>
            </a:r>
            <a:r>
              <a:rPr sz="900" spc="-20" dirty="0">
                <a:solidFill>
                  <a:srgbClr val="323537"/>
                </a:solidFill>
                <a:latin typeface="Montserrat"/>
                <a:cs typeface="Montserrat"/>
              </a:rPr>
              <a:t> </a:t>
            </a:r>
            <a:r>
              <a:rPr sz="900" spc="-10" dirty="0">
                <a:solidFill>
                  <a:srgbClr val="323537"/>
                </a:solidFill>
                <a:latin typeface="Montserrat"/>
                <a:cs typeface="Montserrat"/>
              </a:rPr>
              <a:t>Portal.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ensure</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Administrator</a:t>
            </a:r>
            <a:r>
              <a:rPr sz="900" spc="50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has</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valid</a:t>
            </a:r>
            <a:r>
              <a:rPr sz="900" spc="-10"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dirty="0">
                <a:solidFill>
                  <a:srgbClr val="323537"/>
                </a:solidFill>
                <a:latin typeface="Montserrat"/>
                <a:cs typeface="Montserrat"/>
              </a:rPr>
              <a:t>address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spc="-25" dirty="0">
                <a:solidFill>
                  <a:srgbClr val="323537"/>
                </a:solidFill>
                <a:latin typeface="Montserrat"/>
                <a:cs typeface="Montserrat"/>
              </a:rPr>
              <a:t>all </a:t>
            </a:r>
            <a:r>
              <a:rPr sz="900" spc="-10" dirty="0">
                <a:solidFill>
                  <a:srgbClr val="323537"/>
                </a:solidFill>
                <a:latin typeface="Montserrat"/>
                <a:cs typeface="Montserrat"/>
              </a:rPr>
              <a:t>times.</a:t>
            </a:r>
            <a:endParaRPr sz="900">
              <a:latin typeface="Montserrat"/>
              <a:cs typeface="Montserrat"/>
            </a:endParaRPr>
          </a:p>
          <a:p>
            <a:pPr marL="228600" marR="13589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only</a:t>
            </a:r>
            <a:r>
              <a:rPr sz="900" spc="-15" dirty="0">
                <a:solidFill>
                  <a:srgbClr val="323537"/>
                </a:solidFill>
                <a:latin typeface="Montserrat"/>
                <a:cs typeface="Montserrat"/>
              </a:rPr>
              <a:t> </a:t>
            </a:r>
            <a:r>
              <a:rPr sz="900" dirty="0">
                <a:solidFill>
                  <a:srgbClr val="323537"/>
                </a:solidFill>
                <a:latin typeface="Montserrat"/>
                <a:cs typeface="Montserrat"/>
              </a:rPr>
              <a:t>carry</a:t>
            </a:r>
            <a:r>
              <a:rPr sz="900" spc="-10" dirty="0">
                <a:solidFill>
                  <a:srgbClr val="323537"/>
                </a:solidFill>
                <a:latin typeface="Montserrat"/>
                <a:cs typeface="Montserrat"/>
              </a:rPr>
              <a:t> </a:t>
            </a:r>
            <a:r>
              <a:rPr sz="900" spc="-25" dirty="0">
                <a:solidFill>
                  <a:srgbClr val="323537"/>
                </a:solidFill>
                <a:latin typeface="Montserrat"/>
                <a:cs typeface="Montserrat"/>
              </a:rPr>
              <a:t>out </a:t>
            </a:r>
            <a:r>
              <a:rPr sz="900" dirty="0">
                <a:solidFill>
                  <a:srgbClr val="323537"/>
                </a:solidFill>
                <a:latin typeface="Montserrat"/>
                <a:cs typeface="Montserrat"/>
              </a:rPr>
              <a:t>instructions if they are</a:t>
            </a:r>
            <a:r>
              <a:rPr sz="900" spc="5" dirty="0">
                <a:solidFill>
                  <a:srgbClr val="323537"/>
                </a:solidFill>
                <a:latin typeface="Montserrat"/>
                <a:cs typeface="Montserrat"/>
              </a:rPr>
              <a:t> </a:t>
            </a:r>
            <a:r>
              <a:rPr sz="900" dirty="0">
                <a:solidFill>
                  <a:srgbClr val="323537"/>
                </a:solidFill>
                <a:latin typeface="Montserrat"/>
                <a:cs typeface="Montserrat"/>
              </a:rPr>
              <a:t>from you or your</a:t>
            </a:r>
            <a:r>
              <a:rPr sz="900" spc="5" dirty="0">
                <a:solidFill>
                  <a:srgbClr val="323537"/>
                </a:solidFill>
                <a:latin typeface="Montserrat"/>
                <a:cs typeface="Montserrat"/>
              </a:rPr>
              <a:t> </a:t>
            </a:r>
            <a:r>
              <a:rPr sz="900" spc="-10" dirty="0">
                <a:solidFill>
                  <a:srgbClr val="323537"/>
                </a:solidFill>
                <a:latin typeface="Montserrat"/>
                <a:cs typeface="Montserrat"/>
              </a:rPr>
              <a:t>authorised </a:t>
            </a:r>
            <a:r>
              <a:rPr sz="900" dirty="0">
                <a:solidFill>
                  <a:srgbClr val="323537"/>
                </a:solidFill>
                <a:latin typeface="Montserrat"/>
                <a:cs typeface="Montserrat"/>
              </a:rPr>
              <a:t>representatives.</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spc="-10" dirty="0">
                <a:solidFill>
                  <a:srgbClr val="323537"/>
                </a:solidFill>
                <a:latin typeface="Montserrat"/>
                <a:cs typeface="Montserrat"/>
              </a:rPr>
              <a:t>Custodian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only</a:t>
            </a:r>
            <a:r>
              <a:rPr sz="900" spc="-5" dirty="0">
                <a:solidFill>
                  <a:srgbClr val="323537"/>
                </a:solidFill>
                <a:latin typeface="Montserrat"/>
                <a:cs typeface="Montserrat"/>
              </a:rPr>
              <a:t> </a:t>
            </a:r>
            <a:r>
              <a:rPr sz="900" dirty="0">
                <a:solidFill>
                  <a:srgbClr val="323537"/>
                </a:solidFill>
                <a:latin typeface="Montserrat"/>
                <a:cs typeface="Montserrat"/>
              </a:rPr>
              <a:t>act</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verbal</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written</a:t>
            </a:r>
            <a:r>
              <a:rPr sz="900" spc="-10" dirty="0">
                <a:solidFill>
                  <a:srgbClr val="323537"/>
                </a:solidFill>
                <a:latin typeface="Montserrat"/>
                <a:cs typeface="Montserrat"/>
              </a:rPr>
              <a:t> </a:t>
            </a:r>
            <a:r>
              <a:rPr sz="900" dirty="0">
                <a:solidFill>
                  <a:srgbClr val="323537"/>
                </a:solidFill>
                <a:latin typeface="Montserrat"/>
                <a:cs typeface="Montserrat"/>
              </a:rPr>
              <a:t>instructions.</a:t>
            </a:r>
            <a:r>
              <a:rPr sz="900" spc="-5" dirty="0">
                <a:solidFill>
                  <a:srgbClr val="323537"/>
                </a:solidFill>
                <a:latin typeface="Montserrat"/>
                <a:cs typeface="Montserrat"/>
              </a:rPr>
              <a:t> </a:t>
            </a:r>
            <a:r>
              <a:rPr sz="900" spc="-10" dirty="0">
                <a:solidFill>
                  <a:srgbClr val="323537"/>
                </a:solidFill>
                <a:latin typeface="Montserrat"/>
                <a:cs typeface="Montserrat"/>
              </a:rPr>
              <a:t>Before </a:t>
            </a:r>
            <a:r>
              <a:rPr sz="900" dirty="0">
                <a:solidFill>
                  <a:srgbClr val="323537"/>
                </a:solidFill>
                <a:latin typeface="Montserrat"/>
                <a:cs typeface="Montserrat"/>
              </a:rPr>
              <a:t>verbal</a:t>
            </a:r>
            <a:r>
              <a:rPr sz="900" spc="-20" dirty="0">
                <a:solidFill>
                  <a:srgbClr val="323537"/>
                </a:solidFill>
                <a:latin typeface="Montserrat"/>
                <a:cs typeface="Montserrat"/>
              </a:rPr>
              <a:t> </a:t>
            </a:r>
            <a:r>
              <a:rPr sz="900" dirty="0">
                <a:solidFill>
                  <a:srgbClr val="323537"/>
                </a:solidFill>
                <a:latin typeface="Montserrat"/>
                <a:cs typeface="Montserrat"/>
              </a:rPr>
              <a:t>instructions</a:t>
            </a:r>
            <a:r>
              <a:rPr sz="900" spc="-15" dirty="0">
                <a:solidFill>
                  <a:srgbClr val="323537"/>
                </a:solidFill>
                <a:latin typeface="Montserrat"/>
                <a:cs typeface="Montserrat"/>
              </a:rPr>
              <a:t> </a:t>
            </a:r>
            <a:r>
              <a:rPr sz="900" dirty="0">
                <a:solidFill>
                  <a:srgbClr val="323537"/>
                </a:solidFill>
                <a:latin typeface="Montserrat"/>
                <a:cs typeface="Montserrat"/>
              </a:rPr>
              <a:t>given</a:t>
            </a:r>
            <a:r>
              <a:rPr sz="900" spc="-15" dirty="0">
                <a:solidFill>
                  <a:srgbClr val="323537"/>
                </a:solidFill>
                <a:latin typeface="Montserrat"/>
                <a:cs typeface="Montserrat"/>
              </a:rPr>
              <a:t> </a:t>
            </a:r>
            <a:r>
              <a:rPr sz="900" dirty="0">
                <a:solidFill>
                  <a:srgbClr val="323537"/>
                </a:solidFill>
                <a:latin typeface="Montserrat"/>
                <a:cs typeface="Montserrat"/>
              </a:rPr>
              <a:t>over</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telephone</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20"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accepted,</a:t>
            </a:r>
            <a:r>
              <a:rPr sz="900" spc="-30"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may</a:t>
            </a:r>
            <a:r>
              <a:rPr sz="900" spc="-25" dirty="0">
                <a:solidFill>
                  <a:srgbClr val="323537"/>
                </a:solidFill>
                <a:latin typeface="Montserrat"/>
                <a:cs typeface="Montserrat"/>
              </a:rPr>
              <a:t> ask</a:t>
            </a:r>
            <a:endParaRPr sz="900">
              <a:latin typeface="Montserrat"/>
              <a:cs typeface="Montserrat"/>
            </a:endParaRPr>
          </a:p>
          <a:p>
            <a:pPr marL="228600" marR="5080">
              <a:lnSpc>
                <a:spcPct val="100000"/>
              </a:lnSpc>
            </a:pP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representative</a:t>
            </a:r>
            <a:r>
              <a:rPr sz="900" spc="-10" dirty="0">
                <a:solidFill>
                  <a:srgbClr val="323537"/>
                </a:solidFill>
                <a:latin typeface="Montserrat"/>
                <a:cs typeface="Montserrat"/>
              </a:rPr>
              <a:t> </a:t>
            </a:r>
            <a:r>
              <a:rPr sz="900" dirty="0">
                <a:solidFill>
                  <a:srgbClr val="323537"/>
                </a:solidFill>
                <a:latin typeface="Montserrat"/>
                <a:cs typeface="Montserrat"/>
              </a:rPr>
              <a:t>some</a:t>
            </a:r>
            <a:r>
              <a:rPr sz="900" spc="-10" dirty="0">
                <a:solidFill>
                  <a:srgbClr val="323537"/>
                </a:solidFill>
                <a:latin typeface="Montserrat"/>
                <a:cs typeface="Montserrat"/>
              </a:rPr>
              <a:t> </a:t>
            </a:r>
            <a:r>
              <a:rPr sz="900" dirty="0">
                <a:solidFill>
                  <a:srgbClr val="323537"/>
                </a:solidFill>
                <a:latin typeface="Montserrat"/>
                <a:cs typeface="Montserrat"/>
              </a:rPr>
              <a:t>questions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security </a:t>
            </a:r>
            <a:r>
              <a:rPr sz="900" dirty="0">
                <a:solidFill>
                  <a:srgbClr val="323537"/>
                </a:solidFill>
                <a:latin typeface="Montserrat"/>
                <a:cs typeface="Montserrat"/>
              </a:rPr>
              <a:t>purposes.</a:t>
            </a:r>
            <a:r>
              <a:rPr sz="900" spc="-5" dirty="0">
                <a:solidFill>
                  <a:srgbClr val="323537"/>
                </a:solidFill>
                <a:latin typeface="Montserrat"/>
                <a:cs typeface="Montserrat"/>
              </a:rPr>
              <a:t> </a:t>
            </a:r>
            <a:r>
              <a:rPr sz="900" spc="-10" dirty="0">
                <a:solidFill>
                  <a:srgbClr val="323537"/>
                </a:solidFill>
                <a:latin typeface="Montserrat"/>
                <a:cs typeface="Montserrat"/>
              </a:rPr>
              <a:t>Written</a:t>
            </a:r>
            <a:r>
              <a:rPr sz="900" spc="-5" dirty="0">
                <a:solidFill>
                  <a:srgbClr val="323537"/>
                </a:solidFill>
                <a:latin typeface="Montserrat"/>
                <a:cs typeface="Montserrat"/>
              </a:rPr>
              <a:t> </a:t>
            </a:r>
            <a:r>
              <a:rPr sz="900" dirty="0">
                <a:solidFill>
                  <a:srgbClr val="323537"/>
                </a:solidFill>
                <a:latin typeface="Montserrat"/>
                <a:cs typeface="Montserrat"/>
              </a:rPr>
              <a:t>instructions</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require</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spc="-10" dirty="0">
                <a:solidFill>
                  <a:srgbClr val="323537"/>
                </a:solidFill>
                <a:latin typeface="Montserrat"/>
                <a:cs typeface="Montserrat"/>
              </a:rPr>
              <a:t>original signature.</a:t>
            </a:r>
            <a:endParaRPr sz="900">
              <a:latin typeface="Montserrat"/>
              <a:cs typeface="Montserrat"/>
            </a:endParaRPr>
          </a:p>
          <a:p>
            <a:pPr marL="228600" marR="329565" indent="-216535" algn="just">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Where</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held</a:t>
            </a:r>
            <a:r>
              <a:rPr sz="900" spc="-10"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more</a:t>
            </a:r>
            <a:r>
              <a:rPr sz="900" spc="-10" dirty="0">
                <a:solidFill>
                  <a:srgbClr val="323537"/>
                </a:solidFill>
                <a:latin typeface="Montserrat"/>
                <a:cs typeface="Montserrat"/>
              </a:rPr>
              <a:t> </a:t>
            </a:r>
            <a:r>
              <a:rPr sz="900" dirty="0">
                <a:solidFill>
                  <a:srgbClr val="323537"/>
                </a:solidFill>
                <a:latin typeface="Montserrat"/>
                <a:cs typeface="Montserrat"/>
              </a:rPr>
              <a:t>than</a:t>
            </a:r>
            <a:r>
              <a:rPr sz="900" spc="-5" dirty="0">
                <a:solidFill>
                  <a:srgbClr val="323537"/>
                </a:solidFill>
                <a:latin typeface="Montserrat"/>
                <a:cs typeface="Montserrat"/>
              </a:rPr>
              <a:t> </a:t>
            </a:r>
            <a:r>
              <a:rPr sz="900" dirty="0">
                <a:solidFill>
                  <a:srgbClr val="323537"/>
                </a:solidFill>
                <a:latin typeface="Montserrat"/>
                <a:cs typeface="Montserrat"/>
              </a:rPr>
              <a:t>one</a:t>
            </a:r>
            <a:r>
              <a:rPr sz="900" spc="-10" dirty="0">
                <a:solidFill>
                  <a:srgbClr val="323537"/>
                </a:solidFill>
                <a:latin typeface="Montserrat"/>
                <a:cs typeface="Montserrat"/>
              </a:rPr>
              <a:t> person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example,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joint</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trustees</a:t>
            </a:r>
            <a:r>
              <a:rPr sz="900" spc="-10" dirty="0">
                <a:solidFill>
                  <a:srgbClr val="323537"/>
                </a:solidFill>
                <a:latin typeface="Montserrat"/>
                <a:cs typeface="Montserrat"/>
              </a:rPr>
              <a:t> </a:t>
            </a:r>
            <a:r>
              <a:rPr sz="900" dirty="0">
                <a:solidFill>
                  <a:srgbClr val="323537"/>
                </a:solidFill>
                <a:latin typeface="Montserrat"/>
                <a:cs typeface="Montserrat"/>
              </a:rPr>
              <a:t>etc.)</a:t>
            </a:r>
            <a:r>
              <a:rPr sz="900" spc="-10" dirty="0">
                <a:solidFill>
                  <a:srgbClr val="323537"/>
                </a:solidFill>
                <a:latin typeface="Montserrat"/>
                <a:cs typeface="Montserrat"/>
              </a:rPr>
              <a:t> </a:t>
            </a:r>
            <a:r>
              <a:rPr sz="900" spc="-25" dirty="0">
                <a:solidFill>
                  <a:srgbClr val="323537"/>
                </a:solidFill>
                <a:latin typeface="Montserrat"/>
                <a:cs typeface="Montserrat"/>
              </a:rPr>
              <a:t>the</a:t>
            </a:r>
            <a:endParaRPr sz="900">
              <a:latin typeface="Montserrat"/>
              <a:cs typeface="Montserrat"/>
            </a:endParaRPr>
          </a:p>
          <a:p>
            <a:pPr marL="228600" marR="42545" algn="just">
              <a:lnSpc>
                <a:spcPct val="100000"/>
              </a:lnSpc>
            </a:pP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Custodianwill</a:t>
            </a:r>
            <a:r>
              <a:rPr sz="900" spc="-20" dirty="0">
                <a:solidFill>
                  <a:srgbClr val="323537"/>
                </a:solidFill>
                <a:latin typeface="Montserrat"/>
                <a:cs typeface="Montserrat"/>
              </a:rPr>
              <a:t> </a:t>
            </a:r>
            <a:r>
              <a:rPr sz="900" dirty="0">
                <a:solidFill>
                  <a:srgbClr val="323537"/>
                </a:solidFill>
                <a:latin typeface="Montserrat"/>
                <a:cs typeface="Montserrat"/>
              </a:rPr>
              <a:t>accept</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act</a:t>
            </a:r>
            <a:r>
              <a:rPr sz="900" spc="-20" dirty="0">
                <a:solidFill>
                  <a:srgbClr val="323537"/>
                </a:solidFill>
                <a:latin typeface="Montserrat"/>
                <a:cs typeface="Montserrat"/>
              </a:rPr>
              <a:t> upon </a:t>
            </a:r>
            <a:r>
              <a:rPr sz="900" dirty="0">
                <a:solidFill>
                  <a:srgbClr val="323537"/>
                </a:solidFill>
                <a:latin typeface="Montserrat"/>
                <a:cs typeface="Montserrat"/>
              </a:rPr>
              <a:t>instructions from</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person</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instruction </a:t>
            </a:r>
            <a:r>
              <a:rPr sz="900" dirty="0">
                <a:solidFill>
                  <a:srgbClr val="323537"/>
                </a:solidFill>
                <a:latin typeface="Montserrat"/>
                <a:cs typeface="Montserrat"/>
              </a:rPr>
              <a:t>had</a:t>
            </a:r>
            <a:r>
              <a:rPr sz="900" spc="-10" dirty="0">
                <a:solidFill>
                  <a:srgbClr val="323537"/>
                </a:solidFill>
                <a:latin typeface="Montserrat"/>
                <a:cs typeface="Montserrat"/>
              </a:rPr>
              <a:t> </a:t>
            </a:r>
            <a:r>
              <a:rPr sz="900" dirty="0">
                <a:solidFill>
                  <a:srgbClr val="323537"/>
                </a:solidFill>
                <a:latin typeface="Montserrat"/>
                <a:cs typeface="Montserrat"/>
              </a:rPr>
              <a:t>been</a:t>
            </a:r>
            <a:r>
              <a:rPr sz="900" spc="-5" dirty="0">
                <a:solidFill>
                  <a:srgbClr val="323537"/>
                </a:solidFill>
                <a:latin typeface="Montserrat"/>
                <a:cs typeface="Montserrat"/>
              </a:rPr>
              <a:t> </a:t>
            </a:r>
            <a:r>
              <a:rPr sz="900" dirty="0">
                <a:solidFill>
                  <a:srgbClr val="323537"/>
                </a:solidFill>
                <a:latin typeface="Montserrat"/>
                <a:cs typeface="Montserrat"/>
              </a:rPr>
              <a:t>given</a:t>
            </a:r>
            <a:r>
              <a:rPr sz="900" spc="-5" dirty="0">
                <a:solidFill>
                  <a:srgbClr val="323537"/>
                </a:solidFill>
                <a:latin typeface="Montserrat"/>
                <a:cs typeface="Montserrat"/>
              </a:rPr>
              <a:t>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spc="-10" dirty="0">
                <a:solidFill>
                  <a:srgbClr val="323537"/>
                </a:solidFill>
                <a:latin typeface="Montserrat"/>
                <a:cs typeface="Montserrat"/>
              </a:rPr>
              <a:t>holders.</a:t>
            </a:r>
            <a:endParaRPr sz="900">
              <a:latin typeface="Montserrat"/>
              <a:cs typeface="Montserrat"/>
            </a:endParaRPr>
          </a:p>
          <a:p>
            <a:pPr marL="228600" marR="83185" indent="-216535">
              <a:lnSpc>
                <a:spcPct val="100000"/>
              </a:lnSpc>
              <a:spcBef>
                <a:spcPts val="850"/>
              </a:spcBef>
              <a:buClr>
                <a:srgbClr val="3E8B73"/>
              </a:buClr>
              <a:buFont typeface="Montserrat SemiBold"/>
              <a:buAutoNum type="alphaLcPeriod" startAt="4"/>
              <a:tabLst>
                <a:tab pos="228600" algn="l"/>
              </a:tabLst>
            </a:pPr>
            <a:r>
              <a:rPr sz="900" dirty="0">
                <a:solidFill>
                  <a:srgbClr val="323537"/>
                </a:solidFill>
                <a:latin typeface="Montserrat"/>
                <a:cs typeface="Montserrat"/>
              </a:rPr>
              <a:t>In all</a:t>
            </a:r>
            <a:r>
              <a:rPr sz="900" spc="5" dirty="0">
                <a:solidFill>
                  <a:srgbClr val="323537"/>
                </a:solidFill>
                <a:latin typeface="Montserrat"/>
                <a:cs typeface="Montserrat"/>
              </a:rPr>
              <a:t> </a:t>
            </a:r>
            <a:r>
              <a:rPr sz="900" dirty="0">
                <a:solidFill>
                  <a:srgbClr val="323537"/>
                </a:solidFill>
                <a:latin typeface="Montserrat"/>
                <a:cs typeface="Montserrat"/>
              </a:rPr>
              <a:t>cases the</a:t>
            </a:r>
            <a:r>
              <a:rPr sz="900" spc="5" dirty="0">
                <a:solidFill>
                  <a:srgbClr val="323537"/>
                </a:solidFill>
                <a:latin typeface="Montserrat"/>
                <a:cs typeface="Montserrat"/>
              </a:rPr>
              <a:t> </a:t>
            </a:r>
            <a:r>
              <a:rPr sz="900" dirty="0">
                <a:solidFill>
                  <a:srgbClr val="323537"/>
                </a:solidFill>
                <a:latin typeface="Montserrat"/>
                <a:cs typeface="Montserrat"/>
              </a:rPr>
              <a:t>liability of</a:t>
            </a:r>
            <a:r>
              <a:rPr sz="900" spc="5" dirty="0">
                <a:solidFill>
                  <a:srgbClr val="323537"/>
                </a:solidFill>
                <a:latin typeface="Montserrat"/>
                <a:cs typeface="Montserrat"/>
              </a:rPr>
              <a:t> </a:t>
            </a:r>
            <a:r>
              <a:rPr sz="900" dirty="0">
                <a:solidFill>
                  <a:srgbClr val="323537"/>
                </a:solidFill>
                <a:latin typeface="Montserrat"/>
                <a:cs typeface="Montserrat"/>
              </a:rPr>
              <a:t>all Plan</a:t>
            </a:r>
            <a:r>
              <a:rPr sz="900" spc="5" dirty="0">
                <a:solidFill>
                  <a:srgbClr val="323537"/>
                </a:solidFill>
                <a:latin typeface="Montserrat"/>
                <a:cs typeface="Montserrat"/>
              </a:rPr>
              <a:t> </a:t>
            </a:r>
            <a:r>
              <a:rPr sz="900" dirty="0">
                <a:solidFill>
                  <a:srgbClr val="323537"/>
                </a:solidFill>
                <a:latin typeface="Montserrat"/>
                <a:cs typeface="Montserrat"/>
              </a:rPr>
              <a:t>holders will</a:t>
            </a:r>
            <a:r>
              <a:rPr sz="900" spc="5" dirty="0">
                <a:solidFill>
                  <a:srgbClr val="323537"/>
                </a:solidFill>
                <a:latin typeface="Montserrat"/>
                <a:cs typeface="Montserrat"/>
              </a:rPr>
              <a:t> </a:t>
            </a:r>
            <a:r>
              <a:rPr sz="900" dirty="0">
                <a:solidFill>
                  <a:srgbClr val="323537"/>
                </a:solidFill>
                <a:latin typeface="Montserrat"/>
                <a:cs typeface="Montserrat"/>
              </a:rPr>
              <a:t>be </a:t>
            </a:r>
            <a:r>
              <a:rPr sz="900" spc="-10" dirty="0">
                <a:solidFill>
                  <a:srgbClr val="323537"/>
                </a:solidFill>
                <a:latin typeface="Montserrat"/>
                <a:cs typeface="Montserrat"/>
              </a:rPr>
              <a:t>joint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several.</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dispute</a:t>
            </a:r>
            <a:r>
              <a:rPr sz="900" spc="-10" dirty="0">
                <a:solidFill>
                  <a:srgbClr val="323537"/>
                </a:solidFill>
                <a:latin typeface="Montserrat"/>
                <a:cs typeface="Montserrat"/>
              </a:rPr>
              <a:t> </a:t>
            </a:r>
            <a:r>
              <a:rPr sz="900" dirty="0">
                <a:solidFill>
                  <a:srgbClr val="323537"/>
                </a:solidFill>
                <a:latin typeface="Montserrat"/>
                <a:cs typeface="Montserrat"/>
              </a:rPr>
              <a:t>arise</a:t>
            </a:r>
            <a:r>
              <a:rPr sz="900" spc="-5" dirty="0">
                <a:solidFill>
                  <a:srgbClr val="323537"/>
                </a:solidFill>
                <a:latin typeface="Montserrat"/>
                <a:cs typeface="Montserrat"/>
              </a:rPr>
              <a:t> </a:t>
            </a:r>
            <a:r>
              <a:rPr sz="900" dirty="0">
                <a:solidFill>
                  <a:srgbClr val="323537"/>
                </a:solidFill>
                <a:latin typeface="Montserrat"/>
                <a:cs typeface="Montserrat"/>
              </a:rPr>
              <a:t>between</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persons</a:t>
            </a:r>
            <a:r>
              <a:rPr sz="900" spc="-20" dirty="0">
                <a:solidFill>
                  <a:srgbClr val="323537"/>
                </a:solidFill>
                <a:latin typeface="Montserrat"/>
                <a:cs typeface="Montserrat"/>
              </a:rPr>
              <a:t> </a:t>
            </a:r>
            <a:r>
              <a:rPr sz="900" dirty="0">
                <a:solidFill>
                  <a:srgbClr val="323537"/>
                </a:solidFill>
                <a:latin typeface="Montserrat"/>
                <a:cs typeface="Montserrat"/>
              </a:rPr>
              <a:t>connected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spc="-10" dirty="0">
                <a:solidFill>
                  <a:srgbClr val="323537"/>
                </a:solidFill>
                <a:latin typeface="Montserrat"/>
                <a:cs typeface="Montserrat"/>
              </a:rPr>
              <a:t>inform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writing</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20" dirty="0">
                <a:solidFill>
                  <a:srgbClr val="323537"/>
                </a:solidFill>
                <a:latin typeface="Montserrat"/>
                <a:cs typeface="Montserrat"/>
              </a:rPr>
              <a:t>they </a:t>
            </a:r>
            <a:r>
              <a:rPr sz="900" dirty="0">
                <a:solidFill>
                  <a:srgbClr val="323537"/>
                </a:solidFill>
                <a:latin typeface="Montserrat"/>
                <a:cs typeface="Montserrat"/>
              </a:rPr>
              <a:t>will then only act on the instructions of all </a:t>
            </a:r>
            <a:r>
              <a:rPr sz="900" spc="-10" dirty="0">
                <a:solidFill>
                  <a:srgbClr val="323537"/>
                </a:solidFill>
                <a:latin typeface="Montserrat"/>
                <a:cs typeface="Montserrat"/>
              </a:rPr>
              <a:t>persons </a:t>
            </a:r>
            <a:r>
              <a:rPr sz="900" dirty="0">
                <a:solidFill>
                  <a:srgbClr val="323537"/>
                </a:solidFill>
                <a:latin typeface="Montserrat"/>
                <a:cs typeface="Montserrat"/>
              </a:rPr>
              <a:t>jointly.</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dirty="0">
                <a:solidFill>
                  <a:srgbClr val="323537"/>
                </a:solidFill>
                <a:latin typeface="Montserrat"/>
                <a:cs typeface="Montserrat"/>
              </a:rPr>
              <a:t>all</a:t>
            </a:r>
            <a:r>
              <a:rPr sz="900" spc="-15" dirty="0">
                <a:solidFill>
                  <a:srgbClr val="323537"/>
                </a:solidFill>
                <a:latin typeface="Montserrat"/>
                <a:cs typeface="Montserrat"/>
              </a:rPr>
              <a:t> </a:t>
            </a:r>
            <a:r>
              <a:rPr sz="900" dirty="0">
                <a:solidFill>
                  <a:srgbClr val="323537"/>
                </a:solidFill>
                <a:latin typeface="Montserrat"/>
                <a:cs typeface="Montserrat"/>
              </a:rPr>
              <a:t>persons</a:t>
            </a:r>
            <a:r>
              <a:rPr sz="900" spc="-15" dirty="0">
                <a:solidFill>
                  <a:srgbClr val="323537"/>
                </a:solidFill>
                <a:latin typeface="Montserrat"/>
                <a:cs typeface="Montserrat"/>
              </a:rPr>
              <a:t> </a:t>
            </a:r>
            <a:r>
              <a:rPr sz="900" dirty="0">
                <a:solidFill>
                  <a:srgbClr val="323537"/>
                </a:solidFill>
                <a:latin typeface="Montserrat"/>
                <a:cs typeface="Montserrat"/>
              </a:rPr>
              <a:t>connected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20" dirty="0">
                <a:solidFill>
                  <a:srgbClr val="323537"/>
                </a:solidFill>
                <a:latin typeface="Montserrat"/>
                <a:cs typeface="Montserrat"/>
              </a:rPr>
              <a:t>Plan </a:t>
            </a:r>
            <a:r>
              <a:rPr sz="900" dirty="0">
                <a:solidFill>
                  <a:srgbClr val="323537"/>
                </a:solidFill>
                <a:latin typeface="Montserrat"/>
                <a:cs typeface="Montserrat"/>
              </a:rPr>
              <a:t>subsequently confirm in writing that the dispute </a:t>
            </a:r>
            <a:r>
              <a:rPr sz="900" spc="-25" dirty="0">
                <a:solidFill>
                  <a:srgbClr val="323537"/>
                </a:solidFill>
                <a:latin typeface="Montserrat"/>
                <a:cs typeface="Montserrat"/>
              </a:rPr>
              <a:t>has </a:t>
            </a:r>
            <a:r>
              <a:rPr sz="900" dirty="0">
                <a:solidFill>
                  <a:srgbClr val="323537"/>
                </a:solidFill>
                <a:latin typeface="Montserrat"/>
                <a:cs typeface="Montserrat"/>
              </a:rPr>
              <a:t>been</a:t>
            </a:r>
            <a:r>
              <a:rPr sz="900" spc="-25" dirty="0">
                <a:solidFill>
                  <a:srgbClr val="323537"/>
                </a:solidFill>
                <a:latin typeface="Montserrat"/>
                <a:cs typeface="Montserrat"/>
              </a:rPr>
              <a:t> </a:t>
            </a:r>
            <a:r>
              <a:rPr sz="900" dirty="0">
                <a:solidFill>
                  <a:srgbClr val="323537"/>
                </a:solidFill>
                <a:latin typeface="Montserrat"/>
                <a:cs typeface="Montserrat"/>
              </a:rPr>
              <a:t>resolved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10" dirty="0">
                <a:solidFill>
                  <a:srgbClr val="323537"/>
                </a:solidFill>
                <a:latin typeface="Montserrat"/>
                <a:cs typeface="Montserrat"/>
              </a:rPr>
              <a:t>shall </a:t>
            </a:r>
            <a:r>
              <a:rPr sz="900" dirty="0">
                <a:solidFill>
                  <a:srgbClr val="323537"/>
                </a:solidFill>
                <a:latin typeface="Montserrat"/>
                <a:cs typeface="Montserrat"/>
              </a:rPr>
              <a:t>go</a:t>
            </a:r>
            <a:r>
              <a:rPr sz="900" spc="-15" dirty="0">
                <a:solidFill>
                  <a:srgbClr val="323537"/>
                </a:solidFill>
                <a:latin typeface="Montserrat"/>
                <a:cs typeface="Montserrat"/>
              </a:rPr>
              <a:t> </a:t>
            </a:r>
            <a:r>
              <a:rPr sz="900" dirty="0">
                <a:solidFill>
                  <a:srgbClr val="323537"/>
                </a:solidFill>
                <a:latin typeface="Montserrat"/>
                <a:cs typeface="Montserrat"/>
              </a:rPr>
              <a:t>back</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accepting</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acting</a:t>
            </a:r>
            <a:r>
              <a:rPr sz="900" spc="-10" dirty="0">
                <a:solidFill>
                  <a:srgbClr val="323537"/>
                </a:solidFill>
                <a:latin typeface="Montserrat"/>
                <a:cs typeface="Montserrat"/>
              </a:rPr>
              <a:t> </a:t>
            </a:r>
            <a:r>
              <a:rPr sz="900" dirty="0">
                <a:solidFill>
                  <a:srgbClr val="323537"/>
                </a:solidFill>
                <a:latin typeface="Montserrat"/>
                <a:cs typeface="Montserrat"/>
              </a:rPr>
              <a:t>upon</a:t>
            </a:r>
            <a:r>
              <a:rPr sz="900" spc="-15" dirty="0">
                <a:solidFill>
                  <a:srgbClr val="323537"/>
                </a:solidFill>
                <a:latin typeface="Montserrat"/>
                <a:cs typeface="Montserrat"/>
              </a:rPr>
              <a:t> </a:t>
            </a:r>
            <a:r>
              <a:rPr sz="900" spc="-10" dirty="0">
                <a:solidFill>
                  <a:srgbClr val="323537"/>
                </a:solidFill>
                <a:latin typeface="Montserrat"/>
                <a:cs typeface="Montserrat"/>
              </a:rPr>
              <a:t>instructions</a:t>
            </a:r>
            <a:endParaRPr sz="900">
              <a:latin typeface="Montserrat"/>
              <a:cs typeface="Montserrat"/>
            </a:endParaRPr>
          </a:p>
          <a:p>
            <a:pPr marL="228600">
              <a:lnSpc>
                <a:spcPct val="100000"/>
              </a:lnSpc>
            </a:pPr>
            <a:r>
              <a:rPr sz="900" dirty="0">
                <a:solidFill>
                  <a:srgbClr val="323537"/>
                </a:solidFill>
                <a:latin typeface="Montserrat"/>
                <a:cs typeface="Montserrat"/>
              </a:rPr>
              <a:t>from</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one</a:t>
            </a:r>
            <a:r>
              <a:rPr sz="900" spc="10" dirty="0">
                <a:solidFill>
                  <a:srgbClr val="323537"/>
                </a:solidFill>
                <a:latin typeface="Montserrat"/>
                <a:cs typeface="Montserrat"/>
              </a:rPr>
              <a:t> </a:t>
            </a:r>
            <a:r>
              <a:rPr sz="900" spc="-10" dirty="0">
                <a:solidFill>
                  <a:srgbClr val="323537"/>
                </a:solidFill>
                <a:latin typeface="Montserrat"/>
                <a:cs typeface="Montserrat"/>
              </a:rPr>
              <a:t>person.</a:t>
            </a:r>
            <a:endParaRPr sz="900">
              <a:latin typeface="Montserrat"/>
              <a:cs typeface="Montserrat"/>
            </a:endParaRPr>
          </a:p>
          <a:p>
            <a:pPr marL="228600" marR="50165" indent="-216535">
              <a:lnSpc>
                <a:spcPct val="100000"/>
              </a:lnSpc>
              <a:spcBef>
                <a:spcPts val="850"/>
              </a:spcBef>
              <a:buClr>
                <a:srgbClr val="3E8B73"/>
              </a:buClr>
              <a:buFont typeface="Montserrat SemiBold"/>
              <a:buAutoNum type="alphaLcPeriod" startAt="5"/>
              <a:tabLst>
                <a:tab pos="228600" algn="l"/>
              </a:tabLst>
            </a:pPr>
            <a:r>
              <a:rPr sz="900" spc="-10" dirty="0">
                <a:solidFill>
                  <a:srgbClr val="323537"/>
                </a:solidFill>
                <a:latin typeface="Montserrat"/>
                <a:cs typeface="Montserrat"/>
              </a:rPr>
              <a:t>You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send</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notices,</a:t>
            </a:r>
            <a:r>
              <a:rPr sz="900" spc="-10" dirty="0">
                <a:solidFill>
                  <a:srgbClr val="323537"/>
                </a:solidFill>
                <a:latin typeface="Montserrat"/>
                <a:cs typeface="Montserrat"/>
              </a:rPr>
              <a:t> </a:t>
            </a:r>
            <a:r>
              <a:rPr sz="900" dirty="0">
                <a:solidFill>
                  <a:srgbClr val="323537"/>
                </a:solidFill>
                <a:latin typeface="Montserrat"/>
                <a:cs typeface="Montserrat"/>
              </a:rPr>
              <a:t>instructions,</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requests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further</a:t>
            </a:r>
            <a:r>
              <a:rPr sz="900" spc="-15" dirty="0">
                <a:solidFill>
                  <a:srgbClr val="323537"/>
                </a:solidFill>
                <a:latin typeface="Montserrat"/>
                <a:cs typeface="Montserrat"/>
              </a:rPr>
              <a:t> </a:t>
            </a:r>
            <a:r>
              <a:rPr sz="900" dirty="0">
                <a:solidFill>
                  <a:srgbClr val="323537"/>
                </a:solidFill>
                <a:latin typeface="Montserrat"/>
                <a:cs typeface="Montserrat"/>
              </a:rPr>
              <a:t>information,</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50" dirty="0">
                <a:solidFill>
                  <a:srgbClr val="323537"/>
                </a:solidFill>
                <a:latin typeface="Montserrat"/>
                <a:cs typeface="Montserrat"/>
              </a:rPr>
              <a:t> </a:t>
            </a:r>
            <a:r>
              <a:rPr sz="900" spc="-25" dirty="0">
                <a:solidFill>
                  <a:srgbClr val="323537"/>
                </a:solidFill>
                <a:latin typeface="Montserrat"/>
                <a:cs typeface="Montserrat"/>
              </a:rPr>
              <a:t>at:</a:t>
            </a:r>
            <a:endParaRPr sz="900">
              <a:latin typeface="Montserrat"/>
              <a:cs typeface="Montserrat"/>
            </a:endParaRPr>
          </a:p>
        </p:txBody>
      </p:sp>
      <p:sp>
        <p:nvSpPr>
          <p:cNvPr id="4" name="object 4"/>
          <p:cNvSpPr txBox="1"/>
          <p:nvPr/>
        </p:nvSpPr>
        <p:spPr>
          <a:xfrm>
            <a:off x="347300" y="8670670"/>
            <a:ext cx="3185795" cy="711200"/>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Outsourced</a:t>
            </a:r>
            <a:r>
              <a:rPr sz="900" spc="-20" dirty="0">
                <a:solidFill>
                  <a:srgbClr val="323537"/>
                </a:solidFill>
                <a:latin typeface="Montserrat"/>
                <a:cs typeface="Montserrat"/>
              </a:rPr>
              <a:t> </a:t>
            </a:r>
            <a:r>
              <a:rPr sz="900" dirty="0">
                <a:solidFill>
                  <a:srgbClr val="323537"/>
                </a:solidFill>
                <a:latin typeface="Montserrat"/>
                <a:cs typeface="Montserrat"/>
              </a:rPr>
              <a:t>Administration:</a:t>
            </a:r>
            <a:r>
              <a:rPr sz="900" spc="-20" dirty="0">
                <a:solidFill>
                  <a:srgbClr val="323537"/>
                </a:solidFill>
                <a:latin typeface="Montserrat"/>
                <a:cs typeface="Montserrat"/>
              </a:rPr>
              <a:t> </a:t>
            </a:r>
            <a:r>
              <a:rPr sz="900" dirty="0">
                <a:solidFill>
                  <a:srgbClr val="323537"/>
                </a:solidFill>
                <a:latin typeface="Montserrat"/>
                <a:cs typeface="Montserrat"/>
              </a:rPr>
              <a:t>James</a:t>
            </a:r>
            <a:r>
              <a:rPr sz="900" spc="-20" dirty="0">
                <a:solidFill>
                  <a:srgbClr val="323537"/>
                </a:solidFill>
                <a:latin typeface="Montserrat"/>
                <a:cs typeface="Montserrat"/>
              </a:rPr>
              <a:t> </a:t>
            </a:r>
            <a:r>
              <a:rPr sz="900" dirty="0">
                <a:solidFill>
                  <a:srgbClr val="323537"/>
                </a:solidFill>
                <a:latin typeface="Montserrat"/>
                <a:cs typeface="Montserrat"/>
              </a:rPr>
              <a:t>Brearley</a:t>
            </a:r>
            <a:r>
              <a:rPr sz="900" spc="-15" dirty="0">
                <a:solidFill>
                  <a:srgbClr val="323537"/>
                </a:solidFill>
                <a:latin typeface="Montserrat"/>
                <a:cs typeface="Montserrat"/>
              </a:rPr>
              <a:t> </a:t>
            </a:r>
            <a:r>
              <a:rPr sz="900" dirty="0">
                <a:solidFill>
                  <a:srgbClr val="323537"/>
                </a:solidFill>
                <a:latin typeface="Montserrat"/>
                <a:cs typeface="Montserrat"/>
              </a:rPr>
              <a:t>&amp;</a:t>
            </a:r>
            <a:r>
              <a:rPr sz="900" spc="-20" dirty="0">
                <a:solidFill>
                  <a:srgbClr val="323537"/>
                </a:solidFill>
                <a:latin typeface="Montserrat"/>
                <a:cs typeface="Montserrat"/>
              </a:rPr>
              <a:t> Sons </a:t>
            </a:r>
            <a:r>
              <a:rPr sz="900" dirty="0">
                <a:solidFill>
                  <a:srgbClr val="323537"/>
                </a:solidFill>
                <a:latin typeface="Montserrat"/>
                <a:cs typeface="Montserrat"/>
              </a:rPr>
              <a:t>Limited,</a:t>
            </a:r>
            <a:r>
              <a:rPr sz="900" spc="-10" dirty="0">
                <a:solidFill>
                  <a:srgbClr val="323537"/>
                </a:solidFill>
                <a:latin typeface="Montserrat"/>
                <a:cs typeface="Montserrat"/>
              </a:rPr>
              <a:t> </a:t>
            </a:r>
            <a:r>
              <a:rPr sz="900" dirty="0">
                <a:solidFill>
                  <a:srgbClr val="323537"/>
                </a:solidFill>
                <a:latin typeface="Montserrat"/>
                <a:cs typeface="Montserrat"/>
              </a:rPr>
              <a:t>PO</a:t>
            </a:r>
            <a:r>
              <a:rPr sz="900" spc="-10" dirty="0">
                <a:solidFill>
                  <a:srgbClr val="323537"/>
                </a:solidFill>
                <a:latin typeface="Montserrat"/>
                <a:cs typeface="Montserrat"/>
              </a:rPr>
              <a:t> </a:t>
            </a:r>
            <a:r>
              <a:rPr sz="900" dirty="0">
                <a:solidFill>
                  <a:srgbClr val="323537"/>
                </a:solidFill>
                <a:latin typeface="Montserrat"/>
                <a:cs typeface="Montserrat"/>
              </a:rPr>
              <a:t>Box</a:t>
            </a:r>
            <a:r>
              <a:rPr sz="900" spc="-10" dirty="0">
                <a:solidFill>
                  <a:srgbClr val="323537"/>
                </a:solidFill>
                <a:latin typeface="Montserrat"/>
                <a:cs typeface="Montserrat"/>
              </a:rPr>
              <a:t> </a:t>
            </a:r>
            <a:r>
              <a:rPr sz="900" dirty="0">
                <a:solidFill>
                  <a:srgbClr val="323537"/>
                </a:solidFill>
                <a:latin typeface="Montserrat"/>
                <a:cs typeface="Montserrat"/>
              </a:rPr>
              <a:t>34,</a:t>
            </a:r>
            <a:r>
              <a:rPr sz="900" spc="-10" dirty="0">
                <a:solidFill>
                  <a:srgbClr val="323537"/>
                </a:solidFill>
                <a:latin typeface="Montserrat"/>
                <a:cs typeface="Montserrat"/>
              </a:rPr>
              <a:t> </a:t>
            </a:r>
            <a:r>
              <a:rPr sz="900" dirty="0">
                <a:solidFill>
                  <a:srgbClr val="323537"/>
                </a:solidFill>
                <a:latin typeface="Montserrat"/>
                <a:cs typeface="Montserrat"/>
              </a:rPr>
              <a:t>Unit</a:t>
            </a:r>
            <a:r>
              <a:rPr sz="900" spc="-5" dirty="0">
                <a:solidFill>
                  <a:srgbClr val="323537"/>
                </a:solidFill>
                <a:latin typeface="Montserrat"/>
                <a:cs typeface="Montserrat"/>
              </a:rPr>
              <a:t> </a:t>
            </a:r>
            <a:r>
              <a:rPr sz="900" dirty="0">
                <a:solidFill>
                  <a:srgbClr val="323537"/>
                </a:solidFill>
                <a:latin typeface="Montserrat"/>
                <a:cs typeface="Montserrat"/>
              </a:rPr>
              <a:t>2,</a:t>
            </a:r>
            <a:r>
              <a:rPr sz="900" spc="-10" dirty="0">
                <a:solidFill>
                  <a:srgbClr val="323537"/>
                </a:solidFill>
                <a:latin typeface="Montserrat"/>
                <a:cs typeface="Montserrat"/>
              </a:rPr>
              <a:t> </a:t>
            </a:r>
            <a:r>
              <a:rPr sz="900" dirty="0">
                <a:solidFill>
                  <a:srgbClr val="323537"/>
                </a:solidFill>
                <a:latin typeface="Montserrat"/>
                <a:cs typeface="Montserrat"/>
              </a:rPr>
              <a:t>Burton</a:t>
            </a:r>
            <a:r>
              <a:rPr sz="900" spc="-10" dirty="0">
                <a:solidFill>
                  <a:srgbClr val="323537"/>
                </a:solidFill>
                <a:latin typeface="Montserrat"/>
                <a:cs typeface="Montserrat"/>
              </a:rPr>
              <a:t> </a:t>
            </a:r>
            <a:r>
              <a:rPr sz="900" dirty="0">
                <a:solidFill>
                  <a:srgbClr val="323537"/>
                </a:solidFill>
                <a:latin typeface="Montserrat"/>
                <a:cs typeface="Montserrat"/>
              </a:rPr>
              <a:t>Road,</a:t>
            </a:r>
            <a:r>
              <a:rPr sz="900" spc="-10" dirty="0">
                <a:solidFill>
                  <a:srgbClr val="323537"/>
                </a:solidFill>
                <a:latin typeface="Montserrat"/>
                <a:cs typeface="Montserrat"/>
              </a:rPr>
              <a:t> </a:t>
            </a:r>
            <a:r>
              <a:rPr sz="900" dirty="0">
                <a:solidFill>
                  <a:srgbClr val="323537"/>
                </a:solidFill>
                <a:latin typeface="Montserrat"/>
                <a:cs typeface="Montserrat"/>
              </a:rPr>
              <a:t>Blackpool,</a:t>
            </a:r>
            <a:r>
              <a:rPr sz="900" spc="-5" dirty="0">
                <a:solidFill>
                  <a:srgbClr val="323537"/>
                </a:solidFill>
                <a:latin typeface="Montserrat"/>
                <a:cs typeface="Montserrat"/>
              </a:rPr>
              <a:t> </a:t>
            </a:r>
            <a:r>
              <a:rPr sz="900" spc="-25" dirty="0">
                <a:solidFill>
                  <a:srgbClr val="323537"/>
                </a:solidFill>
                <a:latin typeface="Montserrat"/>
                <a:cs typeface="Montserrat"/>
              </a:rPr>
              <a:t>FY4 </a:t>
            </a:r>
            <a:r>
              <a:rPr sz="900" spc="-20" dirty="0">
                <a:solidFill>
                  <a:srgbClr val="323537"/>
                </a:solidFill>
                <a:latin typeface="Montserrat"/>
                <a:cs typeface="Montserrat"/>
              </a:rPr>
              <a:t>4WX.</a:t>
            </a:r>
            <a:endParaRPr sz="900">
              <a:latin typeface="Montserrat"/>
              <a:cs typeface="Montserrat"/>
            </a:endParaRPr>
          </a:p>
          <a:p>
            <a:pPr marL="12700" marR="211454">
              <a:lnSpc>
                <a:spcPct val="100000"/>
              </a:lnSpc>
            </a:pP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such</a:t>
            </a:r>
            <a:r>
              <a:rPr sz="900" spc="-15" dirty="0">
                <a:solidFill>
                  <a:srgbClr val="323537"/>
                </a:solidFill>
                <a:latin typeface="Montserrat"/>
                <a:cs typeface="Montserrat"/>
              </a:rPr>
              <a:t> </a:t>
            </a:r>
            <a:r>
              <a:rPr sz="900" dirty="0">
                <a:solidFill>
                  <a:srgbClr val="323537"/>
                </a:solidFill>
                <a:latin typeface="Montserrat"/>
                <a:cs typeface="Montserrat"/>
              </a:rPr>
              <a:t>other</a:t>
            </a:r>
            <a:r>
              <a:rPr sz="900" spc="-10"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tells</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about</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future.</a:t>
            </a:r>
            <a:endParaRPr sz="900">
              <a:latin typeface="Montserrat"/>
              <a:cs typeface="Montserrat"/>
            </a:endParaRPr>
          </a:p>
        </p:txBody>
      </p:sp>
      <p:sp>
        <p:nvSpPr>
          <p:cNvPr id="5" name="object 5"/>
          <p:cNvSpPr txBox="1"/>
          <p:nvPr/>
        </p:nvSpPr>
        <p:spPr>
          <a:xfrm>
            <a:off x="3839300" y="342830"/>
            <a:ext cx="109220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26.</a:t>
            </a:r>
            <a:r>
              <a:rPr sz="1100" b="1" spc="10" dirty="0">
                <a:solidFill>
                  <a:srgbClr val="3E8B73"/>
                </a:solidFill>
                <a:latin typeface="Montserrat SemiBold"/>
                <a:cs typeface="Montserrat SemiBold"/>
              </a:rPr>
              <a:t> </a:t>
            </a:r>
            <a:r>
              <a:rPr sz="1100" b="1" spc="-10" dirty="0">
                <a:solidFill>
                  <a:srgbClr val="3E8B73"/>
                </a:solidFill>
                <a:latin typeface="Montserrat SemiBold"/>
                <a:cs typeface="Montserrat SemiBold"/>
              </a:rPr>
              <a:t>Complaints</a:t>
            </a:r>
            <a:endParaRPr sz="1100">
              <a:latin typeface="Montserrat SemiBold"/>
              <a:cs typeface="Montserrat SemiBold"/>
            </a:endParaRPr>
          </a:p>
        </p:txBody>
      </p:sp>
      <p:sp>
        <p:nvSpPr>
          <p:cNvPr id="6" name="object 6"/>
          <p:cNvSpPr txBox="1"/>
          <p:nvPr/>
        </p:nvSpPr>
        <p:spPr>
          <a:xfrm>
            <a:off x="3839300" y="613389"/>
            <a:ext cx="3347720" cy="4601845"/>
          </a:xfrm>
          <a:prstGeom prst="rect">
            <a:avLst/>
          </a:prstGeom>
        </p:spPr>
        <p:txBody>
          <a:bodyPr vert="horz" wrap="square" lIns="0" tIns="12700" rIns="0" bIns="0" rtlCol="0">
            <a:spAutoFit/>
          </a:bodyPr>
          <a:lstStyle/>
          <a:p>
            <a:pPr marL="228600" marR="92075"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If</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are</a:t>
            </a:r>
            <a:r>
              <a:rPr sz="900" spc="-5" dirty="0">
                <a:solidFill>
                  <a:srgbClr val="323537"/>
                </a:solidFill>
                <a:latin typeface="Montserrat"/>
                <a:cs typeface="Montserrat"/>
              </a:rPr>
              <a:t> </a:t>
            </a:r>
            <a:r>
              <a:rPr sz="900" dirty="0">
                <a:solidFill>
                  <a:srgbClr val="323537"/>
                </a:solidFill>
                <a:latin typeface="Montserrat"/>
                <a:cs typeface="Montserrat"/>
              </a:rPr>
              <a:t>unhappy</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aspect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services </a:t>
            </a:r>
            <a:r>
              <a:rPr sz="900" dirty="0">
                <a:solidFill>
                  <a:srgbClr val="323537"/>
                </a:solidFill>
                <a:latin typeface="Montserrat"/>
                <a:cs typeface="Montserrat"/>
              </a:rPr>
              <a:t>provided</a:t>
            </a:r>
            <a:r>
              <a:rPr sz="900" spc="-30" dirty="0">
                <a:solidFill>
                  <a:srgbClr val="323537"/>
                </a:solidFill>
                <a:latin typeface="Montserrat"/>
                <a:cs typeface="Montserrat"/>
              </a:rPr>
              <a:t> </a:t>
            </a:r>
            <a:r>
              <a:rPr sz="900" dirty="0">
                <a:solidFill>
                  <a:srgbClr val="323537"/>
                </a:solidFill>
                <a:latin typeface="Montserrat"/>
                <a:cs typeface="Montserrat"/>
              </a:rPr>
              <a:t>by</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5" dirty="0">
                <a:solidFill>
                  <a:srgbClr val="323537"/>
                </a:solidFill>
                <a:latin typeface="Montserrat"/>
                <a:cs typeface="Montserrat"/>
              </a:rPr>
              <a:t> </a:t>
            </a:r>
            <a:r>
              <a:rPr sz="900" dirty="0">
                <a:solidFill>
                  <a:srgbClr val="323537"/>
                </a:solidFill>
                <a:latin typeface="Montserrat"/>
                <a:cs typeface="Montserrat"/>
              </a:rPr>
              <a:t>and</a:t>
            </a:r>
            <a:r>
              <a:rPr sz="900" spc="-25" dirty="0">
                <a:solidFill>
                  <a:srgbClr val="323537"/>
                </a:solidFill>
                <a:latin typeface="Montserrat"/>
                <a:cs typeface="Montserrat"/>
              </a:rPr>
              <a:t> </a:t>
            </a:r>
            <a:r>
              <a:rPr sz="900" dirty="0">
                <a:solidFill>
                  <a:srgbClr val="323537"/>
                </a:solidFill>
                <a:latin typeface="Montserrat"/>
                <a:cs typeface="Montserrat"/>
              </a:rPr>
              <a:t>Custodian,</a:t>
            </a:r>
            <a:r>
              <a:rPr sz="900" spc="-25" dirty="0">
                <a:solidFill>
                  <a:srgbClr val="323537"/>
                </a:solidFill>
                <a:latin typeface="Montserrat"/>
                <a:cs typeface="Montserrat"/>
              </a:rPr>
              <a:t> you </a:t>
            </a:r>
            <a:r>
              <a:rPr sz="900" dirty="0">
                <a:solidFill>
                  <a:srgbClr val="323537"/>
                </a:solidFill>
                <a:latin typeface="Montserrat"/>
                <a:cs typeface="Montserrat"/>
              </a:rPr>
              <a:t>should</a:t>
            </a:r>
            <a:r>
              <a:rPr sz="900" spc="-20"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complaint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spc="-10" dirty="0">
                <a:solidFill>
                  <a:srgbClr val="323537"/>
                </a:solidFill>
                <a:latin typeface="Montserrat"/>
                <a:cs typeface="Montserrat"/>
              </a:rPr>
              <a:t>Complaints </a:t>
            </a:r>
            <a:r>
              <a:rPr sz="900" dirty="0">
                <a:solidFill>
                  <a:srgbClr val="323537"/>
                </a:solidFill>
                <a:latin typeface="Montserrat"/>
                <a:cs typeface="Montserrat"/>
              </a:rPr>
              <a:t>Officer</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address</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clause</a:t>
            </a:r>
            <a:r>
              <a:rPr sz="900" spc="5" dirty="0">
                <a:solidFill>
                  <a:srgbClr val="323537"/>
                </a:solidFill>
                <a:latin typeface="Montserrat"/>
                <a:cs typeface="Montserrat"/>
              </a:rPr>
              <a:t> </a:t>
            </a:r>
            <a:r>
              <a:rPr sz="900" dirty="0">
                <a:solidFill>
                  <a:srgbClr val="323537"/>
                </a:solidFill>
                <a:latin typeface="Montserrat"/>
                <a:cs typeface="Montserrat"/>
              </a:rPr>
              <a:t>25.</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Administrator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Custodian’s</a:t>
            </a:r>
            <a:r>
              <a:rPr sz="900" spc="5" dirty="0">
                <a:solidFill>
                  <a:srgbClr val="323537"/>
                </a:solidFill>
                <a:latin typeface="Montserrat"/>
                <a:cs typeface="Montserrat"/>
              </a:rPr>
              <a:t> </a:t>
            </a:r>
            <a:r>
              <a:rPr sz="900" dirty="0">
                <a:solidFill>
                  <a:srgbClr val="323537"/>
                </a:solidFill>
                <a:latin typeface="Montserrat"/>
                <a:cs typeface="Montserrat"/>
              </a:rPr>
              <a:t>complaints</a:t>
            </a:r>
            <a:r>
              <a:rPr sz="900" spc="10" dirty="0">
                <a:solidFill>
                  <a:srgbClr val="323537"/>
                </a:solidFill>
                <a:latin typeface="Montserrat"/>
                <a:cs typeface="Montserrat"/>
              </a:rPr>
              <a:t> </a:t>
            </a:r>
            <a:r>
              <a:rPr sz="900" dirty="0">
                <a:solidFill>
                  <a:srgbClr val="323537"/>
                </a:solidFill>
                <a:latin typeface="Montserrat"/>
                <a:cs typeface="Montserrat"/>
              </a:rPr>
              <a:t>leaflet</a:t>
            </a:r>
            <a:r>
              <a:rPr sz="900" spc="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available</a:t>
            </a:r>
            <a:r>
              <a:rPr sz="900" spc="5" dirty="0">
                <a:solidFill>
                  <a:srgbClr val="323537"/>
                </a:solidFill>
                <a:latin typeface="Montserrat"/>
                <a:cs typeface="Montserrat"/>
              </a:rPr>
              <a:t> </a:t>
            </a:r>
            <a:r>
              <a:rPr sz="900" spc="-25" dirty="0">
                <a:solidFill>
                  <a:srgbClr val="323537"/>
                </a:solidFill>
                <a:latin typeface="Montserrat"/>
                <a:cs typeface="Montserrat"/>
              </a:rPr>
              <a:t>on </a:t>
            </a:r>
            <a:r>
              <a:rPr sz="900" spc="-10" dirty="0">
                <a:solidFill>
                  <a:srgbClr val="323537"/>
                </a:solidFill>
                <a:latin typeface="Montserrat"/>
                <a:cs typeface="Montserrat"/>
              </a:rPr>
              <a:t>request.</a:t>
            </a:r>
            <a:endParaRPr sz="900">
              <a:latin typeface="Montserrat"/>
              <a:cs typeface="Montserrat"/>
            </a:endParaRPr>
          </a:p>
          <a:p>
            <a:pPr marL="228600" marR="17145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James</a:t>
            </a:r>
            <a:r>
              <a:rPr sz="900" spc="-20" dirty="0">
                <a:solidFill>
                  <a:srgbClr val="323537"/>
                </a:solidFill>
                <a:latin typeface="Montserrat"/>
                <a:cs typeface="Montserrat"/>
              </a:rPr>
              <a:t> </a:t>
            </a:r>
            <a:r>
              <a:rPr sz="900" dirty="0">
                <a:solidFill>
                  <a:srgbClr val="323537"/>
                </a:solidFill>
                <a:latin typeface="Montserrat"/>
                <a:cs typeface="Montserrat"/>
              </a:rPr>
              <a:t>Brearley</a:t>
            </a:r>
            <a:r>
              <a:rPr sz="900" spc="-20" dirty="0">
                <a:solidFill>
                  <a:srgbClr val="323537"/>
                </a:solidFill>
                <a:latin typeface="Montserrat"/>
                <a:cs typeface="Montserrat"/>
              </a:rPr>
              <a:t> </a:t>
            </a:r>
            <a:r>
              <a:rPr sz="900" dirty="0">
                <a:solidFill>
                  <a:srgbClr val="323537"/>
                </a:solidFill>
                <a:latin typeface="Montserrat"/>
                <a:cs typeface="Montserrat"/>
              </a:rPr>
              <a:t>have</a:t>
            </a:r>
            <a:r>
              <a:rPr sz="900" spc="-20" dirty="0">
                <a:solidFill>
                  <a:srgbClr val="323537"/>
                </a:solidFill>
                <a:latin typeface="Montserrat"/>
                <a:cs typeface="Montserrat"/>
              </a:rPr>
              <a:t> </a:t>
            </a:r>
            <a:r>
              <a:rPr sz="900" dirty="0">
                <a:solidFill>
                  <a:srgbClr val="323537"/>
                </a:solidFill>
                <a:latin typeface="Montserrat"/>
                <a:cs typeface="Montserrat"/>
              </a:rPr>
              <a:t>a</a:t>
            </a:r>
            <a:r>
              <a:rPr sz="900" spc="-20" dirty="0">
                <a:solidFill>
                  <a:srgbClr val="323537"/>
                </a:solidFill>
                <a:latin typeface="Montserrat"/>
                <a:cs typeface="Montserrat"/>
              </a:rPr>
              <a:t> </a:t>
            </a:r>
            <a:r>
              <a:rPr sz="900" dirty="0">
                <a:solidFill>
                  <a:srgbClr val="323537"/>
                </a:solidFill>
                <a:latin typeface="Montserrat"/>
                <a:cs typeface="Montserrat"/>
              </a:rPr>
              <a:t>comprehensive</a:t>
            </a:r>
            <a:r>
              <a:rPr sz="900" spc="-20" dirty="0">
                <a:solidFill>
                  <a:srgbClr val="323537"/>
                </a:solidFill>
                <a:latin typeface="Montserrat"/>
                <a:cs typeface="Montserrat"/>
              </a:rPr>
              <a:t> </a:t>
            </a:r>
            <a:r>
              <a:rPr sz="900" spc="-10" dirty="0">
                <a:solidFill>
                  <a:srgbClr val="323537"/>
                </a:solidFill>
                <a:latin typeface="Montserrat"/>
                <a:cs typeface="Montserrat"/>
              </a:rPr>
              <a:t>complaints </a:t>
            </a:r>
            <a:r>
              <a:rPr sz="900" dirty="0">
                <a:solidFill>
                  <a:srgbClr val="323537"/>
                </a:solidFill>
                <a:latin typeface="Montserrat"/>
                <a:cs typeface="Montserrat"/>
              </a:rPr>
              <a:t>procedure</a:t>
            </a:r>
            <a:r>
              <a:rPr sz="900" spc="-20"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adheres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principles</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spc="-10" dirty="0">
                <a:solidFill>
                  <a:srgbClr val="323537"/>
                </a:solidFill>
                <a:latin typeface="Montserrat"/>
                <a:cs typeface="Montserrat"/>
              </a:rPr>
              <a:t>treating </a:t>
            </a:r>
            <a:r>
              <a:rPr sz="900" dirty="0">
                <a:solidFill>
                  <a:srgbClr val="323537"/>
                </a:solidFill>
                <a:latin typeface="Montserrat"/>
                <a:cs typeface="Montserrat"/>
              </a:rPr>
              <a:t>customers</a:t>
            </a:r>
            <a:r>
              <a:rPr sz="900" spc="-20" dirty="0">
                <a:solidFill>
                  <a:srgbClr val="323537"/>
                </a:solidFill>
                <a:latin typeface="Montserrat"/>
                <a:cs typeface="Montserrat"/>
              </a:rPr>
              <a:t> </a:t>
            </a:r>
            <a:r>
              <a:rPr sz="900" dirty="0">
                <a:solidFill>
                  <a:srgbClr val="323537"/>
                </a:solidFill>
                <a:latin typeface="Montserrat"/>
                <a:cs typeface="Montserrat"/>
              </a:rPr>
              <a:t>fairly.</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event</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5" dirty="0">
                <a:solidFill>
                  <a:srgbClr val="323537"/>
                </a:solidFill>
                <a:latin typeface="Montserrat"/>
                <a:cs typeface="Montserrat"/>
              </a:rPr>
              <a:t> </a:t>
            </a:r>
            <a:r>
              <a:rPr sz="900" spc="-10" dirty="0">
                <a:solidFill>
                  <a:srgbClr val="323537"/>
                </a:solidFill>
                <a:latin typeface="Montserrat"/>
                <a:cs typeface="Montserrat"/>
              </a:rPr>
              <a:t>Investor </a:t>
            </a:r>
            <a:r>
              <a:rPr sz="900" dirty="0">
                <a:solidFill>
                  <a:srgbClr val="323537"/>
                </a:solidFill>
                <a:latin typeface="Montserrat"/>
                <a:cs typeface="Montserrat"/>
              </a:rPr>
              <a:t>wishes</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make</a:t>
            </a:r>
            <a:r>
              <a:rPr sz="900" spc="-10"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complaint,</a:t>
            </a:r>
            <a:r>
              <a:rPr sz="900" spc="-10"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dirty="0">
                <a:solidFill>
                  <a:srgbClr val="323537"/>
                </a:solidFill>
                <a:latin typeface="Montserrat"/>
                <a:cs typeface="Montserrat"/>
              </a:rPr>
              <a:t>can</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spc="-20" dirty="0">
                <a:solidFill>
                  <a:srgbClr val="323537"/>
                </a:solidFill>
                <a:latin typeface="Montserrat"/>
                <a:cs typeface="Montserrat"/>
              </a:rPr>
              <a:t>made </a:t>
            </a:r>
            <a:r>
              <a:rPr sz="900" dirty="0">
                <a:solidFill>
                  <a:srgbClr val="323537"/>
                </a:solidFill>
                <a:latin typeface="Montserrat"/>
                <a:cs typeface="Montserrat"/>
              </a:rPr>
              <a:t>verbally,</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telephone</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person,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via</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written</a:t>
            </a:r>
            <a:endParaRPr sz="900">
              <a:latin typeface="Montserrat"/>
              <a:cs typeface="Montserrat"/>
            </a:endParaRPr>
          </a:p>
          <a:p>
            <a:pPr marL="228600" marR="5080">
              <a:lnSpc>
                <a:spcPct val="100000"/>
              </a:lnSpc>
            </a:pPr>
            <a:r>
              <a:rPr sz="900" dirty="0">
                <a:solidFill>
                  <a:srgbClr val="323537"/>
                </a:solidFill>
                <a:latin typeface="Montserrat"/>
                <a:cs typeface="Montserrat"/>
              </a:rPr>
              <a:t>communication</a:t>
            </a:r>
            <a:r>
              <a:rPr sz="900" spc="-10" dirty="0">
                <a:solidFill>
                  <a:srgbClr val="323537"/>
                </a:solidFill>
                <a:latin typeface="Montserrat"/>
                <a:cs typeface="Montserrat"/>
              </a:rPr>
              <a:t> </a:t>
            </a:r>
            <a:r>
              <a:rPr sz="900" dirty="0">
                <a:solidFill>
                  <a:srgbClr val="323537"/>
                </a:solidFill>
                <a:latin typeface="Montserrat"/>
                <a:cs typeface="Montserrat"/>
              </a:rPr>
              <a:t>delivered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person,</a:t>
            </a:r>
            <a:r>
              <a:rPr sz="900" spc="-5" dirty="0">
                <a:solidFill>
                  <a:srgbClr val="323537"/>
                </a:solidFill>
                <a:latin typeface="Montserrat"/>
                <a:cs typeface="Montserrat"/>
              </a:rPr>
              <a:t> </a:t>
            </a:r>
            <a:r>
              <a:rPr sz="900" dirty="0">
                <a:solidFill>
                  <a:srgbClr val="323537"/>
                </a:solidFill>
                <a:latin typeface="Montserrat"/>
                <a:cs typeface="Montserrat"/>
              </a:rPr>
              <a:t>via</a:t>
            </a:r>
            <a:r>
              <a:rPr sz="900" spc="-5" dirty="0">
                <a:solidFill>
                  <a:srgbClr val="323537"/>
                </a:solidFill>
                <a:latin typeface="Montserrat"/>
                <a:cs typeface="Montserrat"/>
              </a:rPr>
              <a:t> </a:t>
            </a:r>
            <a:r>
              <a:rPr sz="900" dirty="0">
                <a:solidFill>
                  <a:srgbClr val="323537"/>
                </a:solidFill>
                <a:latin typeface="Montserrat"/>
                <a:cs typeface="Montserrat"/>
              </a:rPr>
              <a:t>post,</a:t>
            </a:r>
            <a:r>
              <a:rPr sz="900" spc="-5"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fax. 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first</a:t>
            </a:r>
            <a:r>
              <a:rPr sz="900" spc="5" dirty="0">
                <a:solidFill>
                  <a:srgbClr val="323537"/>
                </a:solidFill>
                <a:latin typeface="Montserrat"/>
                <a:cs typeface="Montserrat"/>
              </a:rPr>
              <a:t> </a:t>
            </a:r>
            <a:r>
              <a:rPr sz="900" dirty="0">
                <a:solidFill>
                  <a:srgbClr val="323537"/>
                </a:solidFill>
                <a:latin typeface="Montserrat"/>
                <a:cs typeface="Montserrat"/>
              </a:rPr>
              <a:t>instance,</a:t>
            </a:r>
            <a:r>
              <a:rPr sz="900" spc="5" dirty="0">
                <a:solidFill>
                  <a:srgbClr val="323537"/>
                </a:solidFill>
                <a:latin typeface="Montserrat"/>
                <a:cs typeface="Montserrat"/>
              </a:rPr>
              <a:t> </a:t>
            </a:r>
            <a:r>
              <a:rPr sz="900" dirty="0">
                <a:solidFill>
                  <a:srgbClr val="323537"/>
                </a:solidFill>
                <a:latin typeface="Montserrat"/>
                <a:cs typeface="Montserrat"/>
              </a:rPr>
              <a:t>the complaint</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spc="-10" dirty="0">
                <a:solidFill>
                  <a:srgbClr val="323537"/>
                </a:solidFill>
                <a:latin typeface="Montserrat"/>
                <a:cs typeface="Montserrat"/>
              </a:rPr>
              <a:t>handled </a:t>
            </a:r>
            <a:r>
              <a:rPr sz="900" dirty="0">
                <a:solidFill>
                  <a:srgbClr val="323537"/>
                </a:solidFill>
                <a:latin typeface="Montserrat"/>
                <a:cs typeface="Montserrat"/>
              </a:rPr>
              <a:t>by</a:t>
            </a:r>
            <a:r>
              <a:rPr sz="900" spc="-5" dirty="0">
                <a:solidFill>
                  <a:srgbClr val="323537"/>
                </a:solidFill>
                <a:latin typeface="Montserrat"/>
                <a:cs typeface="Montserrat"/>
              </a:rPr>
              <a:t> </a:t>
            </a:r>
            <a:r>
              <a:rPr sz="900" dirty="0">
                <a:solidFill>
                  <a:srgbClr val="323537"/>
                </a:solidFill>
                <a:latin typeface="Montserrat"/>
                <a:cs typeface="Montserrat"/>
              </a:rPr>
              <a:t>the Complaints Officer</a:t>
            </a:r>
            <a:r>
              <a:rPr sz="900" spc="-5" dirty="0">
                <a:solidFill>
                  <a:srgbClr val="323537"/>
                </a:solidFill>
                <a:latin typeface="Montserrat"/>
                <a:cs typeface="Montserrat"/>
              </a:rPr>
              <a:t> </a:t>
            </a:r>
            <a:r>
              <a:rPr sz="900" dirty="0">
                <a:solidFill>
                  <a:srgbClr val="323537"/>
                </a:solidFill>
                <a:latin typeface="Montserrat"/>
                <a:cs typeface="Montserrat"/>
              </a:rPr>
              <a:t>who will conduct</a:t>
            </a:r>
            <a:r>
              <a:rPr sz="900" spc="-5" dirty="0">
                <a:solidFill>
                  <a:srgbClr val="323537"/>
                </a:solidFill>
                <a:latin typeface="Montserrat"/>
                <a:cs typeface="Montserrat"/>
              </a:rPr>
              <a:t> </a:t>
            </a:r>
            <a:r>
              <a:rPr sz="900" dirty="0">
                <a:solidFill>
                  <a:srgbClr val="323537"/>
                </a:solidFill>
                <a:latin typeface="Montserrat"/>
                <a:cs typeface="Montserrat"/>
              </a:rPr>
              <a:t>an </a:t>
            </a:r>
            <a:r>
              <a:rPr sz="900" spc="-10" dirty="0">
                <a:solidFill>
                  <a:srgbClr val="323537"/>
                </a:solidFill>
                <a:latin typeface="Montserrat"/>
                <a:cs typeface="Montserrat"/>
              </a:rPr>
              <a:t>initial </a:t>
            </a:r>
            <a:r>
              <a:rPr sz="900" dirty="0">
                <a:solidFill>
                  <a:srgbClr val="323537"/>
                </a:solidFill>
                <a:latin typeface="Montserrat"/>
                <a:cs typeface="Montserrat"/>
              </a:rPr>
              <a:t>investigation</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attempt</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reach</a:t>
            </a:r>
            <a:r>
              <a:rPr sz="900" spc="-15" dirty="0">
                <a:solidFill>
                  <a:srgbClr val="323537"/>
                </a:solidFill>
                <a:latin typeface="Montserrat"/>
                <a:cs typeface="Montserrat"/>
              </a:rPr>
              <a:t> </a:t>
            </a:r>
            <a:r>
              <a:rPr sz="900" dirty="0">
                <a:solidFill>
                  <a:srgbClr val="323537"/>
                </a:solidFill>
                <a:latin typeface="Montserrat"/>
                <a:cs typeface="Montserrat"/>
              </a:rPr>
              <a:t>a</a:t>
            </a:r>
            <a:r>
              <a:rPr sz="900" spc="-20" dirty="0">
                <a:solidFill>
                  <a:srgbClr val="323537"/>
                </a:solidFill>
                <a:latin typeface="Montserrat"/>
                <a:cs typeface="Montserrat"/>
              </a:rPr>
              <a:t> </a:t>
            </a:r>
            <a:r>
              <a:rPr sz="900" dirty="0">
                <a:solidFill>
                  <a:srgbClr val="323537"/>
                </a:solidFill>
                <a:latin typeface="Montserrat"/>
                <a:cs typeface="Montserrat"/>
              </a:rPr>
              <a:t>fair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impartial conclusion.</a:t>
            </a:r>
            <a:endParaRPr sz="900">
              <a:latin typeface="Montserrat"/>
              <a:cs typeface="Montserrat"/>
            </a:endParaRPr>
          </a:p>
          <a:p>
            <a:pPr marL="228600" marR="52705">
              <a:lnSpc>
                <a:spcPct val="100000"/>
              </a:lnSpc>
              <a:spcBef>
                <a:spcPts val="850"/>
              </a:spcBef>
            </a:pPr>
            <a:r>
              <a:rPr sz="900" dirty="0">
                <a:solidFill>
                  <a:srgbClr val="323537"/>
                </a:solidFill>
                <a:latin typeface="Montserrat"/>
                <a:cs typeface="Montserrat"/>
              </a:rPr>
              <a:t>If you are not satisfied with the manner in which </a:t>
            </a:r>
            <a:r>
              <a:rPr sz="900" spc="-20" dirty="0">
                <a:solidFill>
                  <a:srgbClr val="323537"/>
                </a:solidFill>
                <a:latin typeface="Montserrat"/>
                <a:cs typeface="Montserrat"/>
              </a:rPr>
              <a:t>your </a:t>
            </a:r>
            <a:r>
              <a:rPr sz="900" dirty="0">
                <a:solidFill>
                  <a:srgbClr val="323537"/>
                </a:solidFill>
                <a:latin typeface="Montserrat"/>
                <a:cs typeface="Montserrat"/>
              </a:rPr>
              <a:t>complaint</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addressed,</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able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refer</a:t>
            </a:r>
            <a:r>
              <a:rPr sz="900" spc="-10" dirty="0">
                <a:solidFill>
                  <a:srgbClr val="323537"/>
                </a:solidFill>
                <a:latin typeface="Montserrat"/>
                <a:cs typeface="Montserrat"/>
              </a:rPr>
              <a:t> </a:t>
            </a:r>
            <a:r>
              <a:rPr sz="900" spc="-20" dirty="0">
                <a:solidFill>
                  <a:srgbClr val="323537"/>
                </a:solidFill>
                <a:latin typeface="Montserrat"/>
                <a:cs typeface="Montserrat"/>
              </a:rPr>
              <a:t>your </a:t>
            </a:r>
            <a:r>
              <a:rPr sz="900" dirty="0">
                <a:solidFill>
                  <a:srgbClr val="323537"/>
                </a:solidFill>
                <a:latin typeface="Montserrat"/>
                <a:cs typeface="Montserrat"/>
              </a:rPr>
              <a:t>complaint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Ombudsman</a:t>
            </a:r>
            <a:r>
              <a:rPr sz="900" spc="-10" dirty="0">
                <a:solidFill>
                  <a:srgbClr val="323537"/>
                </a:solidFill>
                <a:latin typeface="Montserrat"/>
                <a:cs typeface="Montserrat"/>
              </a:rPr>
              <a:t> </a:t>
            </a:r>
            <a:r>
              <a:rPr sz="900" dirty="0">
                <a:solidFill>
                  <a:srgbClr val="323537"/>
                </a:solidFill>
                <a:latin typeface="Montserrat"/>
                <a:cs typeface="Montserrat"/>
              </a:rPr>
              <a:t>Service</a:t>
            </a:r>
            <a:r>
              <a:rPr sz="900" spc="-10" dirty="0">
                <a:solidFill>
                  <a:srgbClr val="323537"/>
                </a:solidFill>
                <a:latin typeface="Montserrat"/>
                <a:cs typeface="Montserrat"/>
              </a:rPr>
              <a:t> </a:t>
            </a:r>
            <a:r>
              <a:rPr sz="900" spc="-25" dirty="0">
                <a:solidFill>
                  <a:srgbClr val="323537"/>
                </a:solidFill>
                <a:latin typeface="Montserrat"/>
                <a:cs typeface="Montserrat"/>
              </a:rPr>
              <a:t>at </a:t>
            </a:r>
            <a:r>
              <a:rPr sz="900" dirty="0">
                <a:solidFill>
                  <a:srgbClr val="323537"/>
                </a:solidFill>
                <a:latin typeface="Montserrat"/>
                <a:cs typeface="Montserrat"/>
              </a:rPr>
              <a:t>South</a:t>
            </a:r>
            <a:r>
              <a:rPr sz="900" spc="-20" dirty="0">
                <a:solidFill>
                  <a:srgbClr val="323537"/>
                </a:solidFill>
                <a:latin typeface="Montserrat"/>
                <a:cs typeface="Montserrat"/>
              </a:rPr>
              <a:t> </a:t>
            </a:r>
            <a:r>
              <a:rPr sz="900" dirty="0">
                <a:solidFill>
                  <a:srgbClr val="323537"/>
                </a:solidFill>
                <a:latin typeface="Montserrat"/>
                <a:cs typeface="Montserrat"/>
              </a:rPr>
              <a:t>Quay</a:t>
            </a:r>
            <a:r>
              <a:rPr sz="900" spc="-15" dirty="0">
                <a:solidFill>
                  <a:srgbClr val="323537"/>
                </a:solidFill>
                <a:latin typeface="Montserrat"/>
                <a:cs typeface="Montserrat"/>
              </a:rPr>
              <a:t> </a:t>
            </a:r>
            <a:r>
              <a:rPr sz="900" dirty="0">
                <a:solidFill>
                  <a:srgbClr val="323537"/>
                </a:solidFill>
                <a:latin typeface="Montserrat"/>
                <a:cs typeface="Montserrat"/>
              </a:rPr>
              <a:t>Plaza,</a:t>
            </a:r>
            <a:r>
              <a:rPr sz="900" spc="-20" dirty="0">
                <a:solidFill>
                  <a:srgbClr val="323537"/>
                </a:solidFill>
                <a:latin typeface="Montserrat"/>
                <a:cs typeface="Montserrat"/>
              </a:rPr>
              <a:t> </a:t>
            </a:r>
            <a:r>
              <a:rPr sz="900" dirty="0">
                <a:solidFill>
                  <a:srgbClr val="323537"/>
                </a:solidFill>
                <a:latin typeface="Montserrat"/>
                <a:cs typeface="Montserrat"/>
              </a:rPr>
              <a:t>183</a:t>
            </a:r>
            <a:r>
              <a:rPr sz="900" spc="-15" dirty="0">
                <a:solidFill>
                  <a:srgbClr val="323537"/>
                </a:solidFill>
                <a:latin typeface="Montserrat"/>
                <a:cs typeface="Montserrat"/>
              </a:rPr>
              <a:t> </a:t>
            </a:r>
            <a:r>
              <a:rPr sz="900" dirty="0">
                <a:solidFill>
                  <a:srgbClr val="323537"/>
                </a:solidFill>
                <a:latin typeface="Montserrat"/>
                <a:cs typeface="Montserrat"/>
              </a:rPr>
              <a:t>Marsh</a:t>
            </a:r>
            <a:r>
              <a:rPr sz="900" spc="-15" dirty="0">
                <a:solidFill>
                  <a:srgbClr val="323537"/>
                </a:solidFill>
                <a:latin typeface="Montserrat"/>
                <a:cs typeface="Montserrat"/>
              </a:rPr>
              <a:t> </a:t>
            </a:r>
            <a:r>
              <a:rPr sz="900" dirty="0">
                <a:solidFill>
                  <a:srgbClr val="323537"/>
                </a:solidFill>
                <a:latin typeface="Montserrat"/>
                <a:cs typeface="Montserrat"/>
              </a:rPr>
              <a:t>Wall,</a:t>
            </a:r>
            <a:r>
              <a:rPr sz="900" spc="-20" dirty="0">
                <a:solidFill>
                  <a:srgbClr val="323537"/>
                </a:solidFill>
                <a:latin typeface="Montserrat"/>
                <a:cs typeface="Montserrat"/>
              </a:rPr>
              <a:t> </a:t>
            </a:r>
            <a:r>
              <a:rPr sz="900" dirty="0">
                <a:solidFill>
                  <a:srgbClr val="323537"/>
                </a:solidFill>
                <a:latin typeface="Montserrat"/>
                <a:cs typeface="Montserrat"/>
              </a:rPr>
              <a:t>London,</a:t>
            </a:r>
            <a:r>
              <a:rPr sz="900" spc="-15" dirty="0">
                <a:solidFill>
                  <a:srgbClr val="323537"/>
                </a:solidFill>
                <a:latin typeface="Montserrat"/>
                <a:cs typeface="Montserrat"/>
              </a:rPr>
              <a:t> </a:t>
            </a:r>
            <a:r>
              <a:rPr sz="900" dirty="0">
                <a:solidFill>
                  <a:srgbClr val="323537"/>
                </a:solidFill>
                <a:latin typeface="Montserrat"/>
                <a:cs typeface="Montserrat"/>
              </a:rPr>
              <a:t>E14</a:t>
            </a:r>
            <a:r>
              <a:rPr sz="900" spc="-15" dirty="0">
                <a:solidFill>
                  <a:srgbClr val="323537"/>
                </a:solidFill>
                <a:latin typeface="Montserrat"/>
                <a:cs typeface="Montserrat"/>
              </a:rPr>
              <a:t> </a:t>
            </a:r>
            <a:r>
              <a:rPr sz="900" spc="-20" dirty="0">
                <a:solidFill>
                  <a:srgbClr val="323537"/>
                </a:solidFill>
                <a:latin typeface="Montserrat"/>
                <a:cs typeface="Montserrat"/>
              </a:rPr>
              <a:t>9SR.</a:t>
            </a:r>
            <a:endParaRPr sz="900">
              <a:latin typeface="Montserrat"/>
              <a:cs typeface="Montserrat"/>
            </a:endParaRPr>
          </a:p>
          <a:p>
            <a:pPr marL="228600" marR="151765">
              <a:lnSpc>
                <a:spcPct val="100000"/>
              </a:lnSpc>
            </a:pPr>
            <a:r>
              <a:rPr sz="900" dirty="0">
                <a:solidFill>
                  <a:srgbClr val="323537"/>
                </a:solidFill>
                <a:latin typeface="Montserrat"/>
                <a:cs typeface="Montserrat"/>
              </a:rPr>
              <a:t>Referring</a:t>
            </a:r>
            <a:r>
              <a:rPr sz="900" spc="-15"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complaint</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prejudice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right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take</a:t>
            </a:r>
            <a:r>
              <a:rPr sz="900" spc="-15" dirty="0">
                <a:solidFill>
                  <a:srgbClr val="323537"/>
                </a:solidFill>
                <a:latin typeface="Montserrat"/>
                <a:cs typeface="Montserrat"/>
              </a:rPr>
              <a:t> </a:t>
            </a:r>
            <a:r>
              <a:rPr sz="900" dirty="0">
                <a:solidFill>
                  <a:srgbClr val="323537"/>
                </a:solidFill>
                <a:latin typeface="Montserrat"/>
                <a:cs typeface="Montserrat"/>
              </a:rPr>
              <a:t>legal</a:t>
            </a:r>
            <a:r>
              <a:rPr sz="900" spc="-20" dirty="0">
                <a:solidFill>
                  <a:srgbClr val="323537"/>
                </a:solidFill>
                <a:latin typeface="Montserrat"/>
                <a:cs typeface="Montserrat"/>
              </a:rPr>
              <a:t> </a:t>
            </a:r>
            <a:r>
              <a:rPr sz="900" dirty="0">
                <a:solidFill>
                  <a:srgbClr val="323537"/>
                </a:solidFill>
                <a:latin typeface="Montserrat"/>
                <a:cs typeface="Montserrat"/>
              </a:rPr>
              <a:t>proceedings.</a:t>
            </a:r>
            <a:r>
              <a:rPr sz="900" spc="-15" dirty="0">
                <a:solidFill>
                  <a:srgbClr val="323537"/>
                </a:solidFill>
                <a:latin typeface="Montserrat"/>
                <a:cs typeface="Montserrat"/>
              </a:rPr>
              <a:t> </a:t>
            </a:r>
            <a:r>
              <a:rPr sz="900" dirty="0">
                <a:solidFill>
                  <a:srgbClr val="323537"/>
                </a:solidFill>
                <a:latin typeface="Montserrat"/>
                <a:cs typeface="Montserrat"/>
              </a:rPr>
              <a:t>More</a:t>
            </a:r>
            <a:r>
              <a:rPr sz="900" spc="-15" dirty="0">
                <a:solidFill>
                  <a:srgbClr val="323537"/>
                </a:solidFill>
                <a:latin typeface="Montserrat"/>
                <a:cs typeface="Montserrat"/>
              </a:rPr>
              <a:t> </a:t>
            </a:r>
            <a:r>
              <a:rPr sz="900" dirty="0">
                <a:solidFill>
                  <a:srgbClr val="323537"/>
                </a:solidFill>
                <a:latin typeface="Montserrat"/>
                <a:cs typeface="Montserrat"/>
              </a:rPr>
              <a:t>information</a:t>
            </a:r>
            <a:r>
              <a:rPr sz="900" spc="-20"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spc="-25" dirty="0">
                <a:solidFill>
                  <a:srgbClr val="323537"/>
                </a:solidFill>
                <a:latin typeface="Montserrat"/>
                <a:cs typeface="Montserrat"/>
              </a:rPr>
              <a:t>how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refer</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complaint</a:t>
            </a:r>
            <a:r>
              <a:rPr sz="900" spc="-10" dirty="0">
                <a:solidFill>
                  <a:srgbClr val="323537"/>
                </a:solidFill>
                <a:latin typeface="Montserrat"/>
                <a:cs typeface="Montserrat"/>
              </a:rPr>
              <a:t> </a:t>
            </a:r>
            <a:r>
              <a:rPr sz="900" dirty="0">
                <a:solidFill>
                  <a:srgbClr val="323537"/>
                </a:solidFill>
                <a:latin typeface="Montserrat"/>
                <a:cs typeface="Montserrat"/>
              </a:rPr>
              <a:t>can</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found</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Financial </a:t>
            </a:r>
            <a:r>
              <a:rPr sz="900" dirty="0">
                <a:solidFill>
                  <a:srgbClr val="323537"/>
                </a:solidFill>
                <a:latin typeface="Montserrat"/>
                <a:cs typeface="Montserrat"/>
              </a:rPr>
              <a:t>Ombudsman</a:t>
            </a:r>
            <a:r>
              <a:rPr sz="900" spc="-15" dirty="0">
                <a:solidFill>
                  <a:srgbClr val="323537"/>
                </a:solidFill>
                <a:latin typeface="Montserrat"/>
                <a:cs typeface="Montserrat"/>
              </a:rPr>
              <a: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dirty="0">
                <a:solidFill>
                  <a:srgbClr val="323537"/>
                </a:solidFill>
                <a:latin typeface="Montserrat"/>
                <a:cs typeface="Montserrat"/>
              </a:rPr>
              <a:t>website:</a:t>
            </a:r>
            <a:r>
              <a:rPr sz="900" spc="-15" dirty="0">
                <a:solidFill>
                  <a:srgbClr val="323537"/>
                </a:solidFill>
                <a:latin typeface="Montserrat"/>
                <a:cs typeface="Montserrat"/>
              </a:rPr>
              <a:t> </a:t>
            </a:r>
            <a:r>
              <a:rPr sz="900" spc="-10" dirty="0">
                <a:solidFill>
                  <a:srgbClr val="323537"/>
                </a:solidFill>
                <a:latin typeface="Montserrat"/>
                <a:cs typeface="Montserrat"/>
              </a:rPr>
              <a:t>www.financial- </a:t>
            </a:r>
            <a:r>
              <a:rPr sz="900" dirty="0">
                <a:solidFill>
                  <a:srgbClr val="323537"/>
                </a:solidFill>
                <a:latin typeface="Montserrat"/>
                <a:cs typeface="Montserrat"/>
              </a:rPr>
              <a:t>ombudsman.org.uk</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calling</a:t>
            </a:r>
            <a:r>
              <a:rPr sz="900" spc="-15" dirty="0">
                <a:solidFill>
                  <a:srgbClr val="323537"/>
                </a:solidFill>
                <a:latin typeface="Montserrat"/>
                <a:cs typeface="Montserrat"/>
              </a:rPr>
              <a:t> </a:t>
            </a:r>
            <a:r>
              <a:rPr sz="900" dirty="0">
                <a:solidFill>
                  <a:srgbClr val="323537"/>
                </a:solidFill>
                <a:latin typeface="Montserrat"/>
                <a:cs typeface="Montserrat"/>
              </a:rPr>
              <a:t>them</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spc="-20" dirty="0">
                <a:solidFill>
                  <a:srgbClr val="323537"/>
                </a:solidFill>
                <a:latin typeface="Montserrat"/>
                <a:cs typeface="Montserrat"/>
              </a:rPr>
              <a:t>0800</a:t>
            </a:r>
            <a:endParaRPr sz="900">
              <a:latin typeface="Montserrat"/>
              <a:cs typeface="Montserrat"/>
            </a:endParaRPr>
          </a:p>
          <a:p>
            <a:pPr marL="228600">
              <a:lnSpc>
                <a:spcPct val="100000"/>
              </a:lnSpc>
            </a:pPr>
            <a:r>
              <a:rPr sz="900" dirty="0">
                <a:solidFill>
                  <a:srgbClr val="323537"/>
                </a:solidFill>
                <a:latin typeface="Montserrat"/>
                <a:cs typeface="Montserrat"/>
              </a:rPr>
              <a:t>023</a:t>
            </a:r>
            <a:r>
              <a:rPr sz="900" spc="-25" dirty="0">
                <a:solidFill>
                  <a:srgbClr val="323537"/>
                </a:solidFill>
                <a:latin typeface="Montserrat"/>
                <a:cs typeface="Montserrat"/>
              </a:rPr>
              <a:t> </a:t>
            </a:r>
            <a:r>
              <a:rPr sz="900" spc="-10" dirty="0">
                <a:solidFill>
                  <a:srgbClr val="323537"/>
                </a:solidFill>
                <a:latin typeface="Montserrat"/>
                <a:cs typeface="Montserrat"/>
              </a:rPr>
              <a:t>4567.</a:t>
            </a:r>
            <a:endParaRPr sz="900">
              <a:latin typeface="Montserrat"/>
              <a:cs typeface="Montserrat"/>
            </a:endParaRPr>
          </a:p>
          <a:p>
            <a:pPr marL="228600" marR="208279"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complaint</a:t>
            </a:r>
            <a:r>
              <a:rPr sz="900" spc="-10" dirty="0">
                <a:solidFill>
                  <a:srgbClr val="323537"/>
                </a:solidFill>
                <a:latin typeface="Montserrat"/>
                <a:cs typeface="Montserrat"/>
              </a:rPr>
              <a:t> </a:t>
            </a:r>
            <a:r>
              <a:rPr sz="900" dirty="0">
                <a:solidFill>
                  <a:srgbClr val="323537"/>
                </a:solidFill>
                <a:latin typeface="Montserrat"/>
                <a:cs typeface="Montserrat"/>
              </a:rPr>
              <a:t>relate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aspect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service</a:t>
            </a:r>
            <a:r>
              <a:rPr sz="900" spc="-20" dirty="0">
                <a:solidFill>
                  <a:srgbClr val="323537"/>
                </a:solidFill>
                <a:latin typeface="Montserrat"/>
                <a:cs typeface="Montserrat"/>
              </a:rPr>
              <a:t> </a:t>
            </a:r>
            <a:r>
              <a:rPr sz="900" dirty="0">
                <a:solidFill>
                  <a:srgbClr val="323537"/>
                </a:solidFill>
                <a:latin typeface="Montserrat"/>
                <a:cs typeface="Montserrat"/>
              </a:rPr>
              <a:t>provided</a:t>
            </a:r>
            <a:r>
              <a:rPr sz="900" spc="-15"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Issuer,</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spc="-20" dirty="0">
                <a:solidFill>
                  <a:srgbClr val="323537"/>
                </a:solidFill>
                <a:latin typeface="Montserrat"/>
                <a:cs typeface="Montserrat"/>
              </a:rPr>
              <a:t>send</a:t>
            </a:r>
            <a:r>
              <a:rPr sz="900" spc="50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details</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complaint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Administrator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who</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refer</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complaint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spc="-10" dirty="0">
                <a:solidFill>
                  <a:srgbClr val="323537"/>
                </a:solidFill>
                <a:latin typeface="Montserrat"/>
                <a:cs typeface="Montserrat"/>
              </a:rPr>
              <a:t>appropriate</a:t>
            </a:r>
            <a:r>
              <a:rPr sz="900" spc="45" dirty="0">
                <a:solidFill>
                  <a:srgbClr val="323537"/>
                </a:solidFill>
                <a:latin typeface="Montserrat"/>
                <a:cs typeface="Montserrat"/>
              </a:rPr>
              <a:t> </a:t>
            </a:r>
            <a:r>
              <a:rPr sz="900" spc="-10" dirty="0">
                <a:solidFill>
                  <a:srgbClr val="323537"/>
                </a:solidFill>
                <a:latin typeface="Montserrat"/>
                <a:cs typeface="Montserrat"/>
              </a:rPr>
              <a:t>party.</a:t>
            </a:r>
            <a:endParaRPr sz="900">
              <a:latin typeface="Montserrat"/>
              <a:cs typeface="Montserrat"/>
            </a:endParaRPr>
          </a:p>
        </p:txBody>
      </p:sp>
      <p:pic>
        <p:nvPicPr>
          <p:cNvPr id="7" name="object 7"/>
          <p:cNvPicPr/>
          <p:nvPr/>
        </p:nvPicPr>
        <p:blipFill>
          <a:blip r:embed="rId2" cstate="print"/>
          <a:stretch>
            <a:fillRect/>
          </a:stretch>
        </p:blipFill>
        <p:spPr>
          <a:xfrm>
            <a:off x="4079989" y="5454002"/>
            <a:ext cx="3120008" cy="3905994"/>
          </a:xfrm>
          <a:prstGeom prst="rect">
            <a:avLst/>
          </a:prstGeom>
        </p:spPr>
      </p:pic>
      <p:sp>
        <p:nvSpPr>
          <p:cNvPr id="8" name="object 8"/>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27</a:t>
            </a:fld>
            <a:endParaRPr spc="-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2830"/>
            <a:ext cx="131381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27.</a:t>
            </a:r>
            <a:r>
              <a:rPr sz="1100" b="1" spc="-65" dirty="0">
                <a:solidFill>
                  <a:srgbClr val="3E8B73"/>
                </a:solidFill>
                <a:latin typeface="Montserrat SemiBold"/>
                <a:cs typeface="Montserrat SemiBold"/>
              </a:rPr>
              <a:t> </a:t>
            </a:r>
            <a:r>
              <a:rPr sz="1100" b="1" spc="-10" dirty="0">
                <a:solidFill>
                  <a:srgbClr val="3E8B73"/>
                </a:solidFill>
                <a:latin typeface="Montserrat SemiBold"/>
                <a:cs typeface="Montserrat SemiBold"/>
              </a:rPr>
              <a:t>Compensation</a:t>
            </a:r>
            <a:endParaRPr sz="1100">
              <a:latin typeface="Montserrat SemiBold"/>
              <a:cs typeface="Montserrat SemiBold"/>
            </a:endParaRPr>
          </a:p>
        </p:txBody>
      </p:sp>
      <p:sp>
        <p:nvSpPr>
          <p:cNvPr id="9" name="object 9"/>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28</a:t>
            </a:fld>
            <a:endParaRPr spc="-25" dirty="0"/>
          </a:p>
        </p:txBody>
      </p:sp>
      <p:sp>
        <p:nvSpPr>
          <p:cNvPr id="3" name="object 3"/>
          <p:cNvSpPr txBox="1"/>
          <p:nvPr/>
        </p:nvSpPr>
        <p:spPr>
          <a:xfrm>
            <a:off x="347300" y="613389"/>
            <a:ext cx="3373754" cy="5393784"/>
          </a:xfrm>
          <a:prstGeom prst="rect">
            <a:avLst/>
          </a:prstGeom>
        </p:spPr>
        <p:txBody>
          <a:bodyPr vert="horz" wrap="square" lIns="0" tIns="12700" rIns="0" bIns="0" rtlCol="0">
            <a:spAutoFit/>
          </a:bodyPr>
          <a:lstStyle/>
          <a:p>
            <a:pPr marL="228600" marR="111760" indent="-216535">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event</a:t>
            </a:r>
            <a:r>
              <a:rPr sz="900" spc="-10"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 </a:t>
            </a:r>
            <a:r>
              <a:rPr sz="900" dirty="0">
                <a:solidFill>
                  <a:srgbClr val="323537"/>
                </a:solidFill>
                <a:latin typeface="Montserrat"/>
                <a:cs typeface="Montserrat"/>
              </a:rPr>
              <a:t>collapses,</a:t>
            </a:r>
            <a:r>
              <a:rPr sz="900" spc="-15" dirty="0">
                <a:solidFill>
                  <a:srgbClr val="323537"/>
                </a:solidFill>
                <a:latin typeface="Montserrat"/>
                <a:cs typeface="Montserrat"/>
              </a:rPr>
              <a:t> </a:t>
            </a:r>
            <a:r>
              <a:rPr sz="900" dirty="0">
                <a:solidFill>
                  <a:srgbClr val="323537"/>
                </a:solidFill>
                <a:latin typeface="Montserrat"/>
                <a:cs typeface="Montserrat"/>
              </a:rPr>
              <a:t>becomes</a:t>
            </a:r>
            <a:r>
              <a:rPr sz="900" spc="-15" dirty="0">
                <a:solidFill>
                  <a:srgbClr val="323537"/>
                </a:solidFill>
                <a:latin typeface="Montserrat"/>
                <a:cs typeface="Montserrat"/>
              </a:rPr>
              <a:t> </a:t>
            </a:r>
            <a:r>
              <a:rPr sz="900" dirty="0">
                <a:solidFill>
                  <a:srgbClr val="323537"/>
                </a:solidFill>
                <a:latin typeface="Montserrat"/>
                <a:cs typeface="Montserrat"/>
              </a:rPr>
              <a:t>bankrupt</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goes</a:t>
            </a:r>
            <a:r>
              <a:rPr sz="900" spc="-15" dirty="0">
                <a:solidFill>
                  <a:srgbClr val="323537"/>
                </a:solidFill>
                <a:latin typeface="Montserrat"/>
                <a:cs typeface="Montserrat"/>
              </a:rPr>
              <a:t> </a:t>
            </a:r>
            <a:r>
              <a:rPr sz="900" dirty="0">
                <a:solidFill>
                  <a:srgbClr val="323537"/>
                </a:solidFill>
                <a:latin typeface="Montserrat"/>
                <a:cs typeface="Montserrat"/>
              </a:rPr>
              <a:t>into</a:t>
            </a:r>
            <a:r>
              <a:rPr sz="900" spc="-15" dirty="0">
                <a:solidFill>
                  <a:srgbClr val="323537"/>
                </a:solidFill>
                <a:latin typeface="Montserrat"/>
                <a:cs typeface="Montserrat"/>
              </a:rPr>
              <a:t> </a:t>
            </a:r>
            <a:r>
              <a:rPr sz="900" spc="-10" dirty="0">
                <a:solidFill>
                  <a:srgbClr val="323537"/>
                </a:solidFill>
                <a:latin typeface="Montserrat"/>
                <a:cs typeface="Montserrat"/>
              </a:rPr>
              <a:t>liquidation </a:t>
            </a:r>
            <a:r>
              <a:rPr sz="900" dirty="0">
                <a:solidFill>
                  <a:srgbClr val="323537"/>
                </a:solidFill>
                <a:latin typeface="Montserrat"/>
                <a:cs typeface="Montserrat"/>
              </a:rPr>
              <a:t>and cannot</a:t>
            </a:r>
            <a:r>
              <a:rPr sz="900" spc="5" dirty="0">
                <a:solidFill>
                  <a:srgbClr val="323537"/>
                </a:solidFill>
                <a:latin typeface="Montserrat"/>
                <a:cs typeface="Montserrat"/>
              </a:rPr>
              <a:t> </a:t>
            </a:r>
            <a:r>
              <a:rPr sz="900" dirty="0">
                <a:solidFill>
                  <a:srgbClr val="323537"/>
                </a:solidFill>
                <a:latin typeface="Montserrat"/>
                <a:cs typeface="Montserrat"/>
              </a:rPr>
              <a:t>fulfil their</a:t>
            </a:r>
            <a:r>
              <a:rPr sz="900" spc="5" dirty="0">
                <a:solidFill>
                  <a:srgbClr val="323537"/>
                </a:solidFill>
                <a:latin typeface="Montserrat"/>
                <a:cs typeface="Montserrat"/>
              </a:rPr>
              <a:t> </a:t>
            </a:r>
            <a:r>
              <a:rPr sz="900" dirty="0">
                <a:solidFill>
                  <a:srgbClr val="323537"/>
                </a:solidFill>
                <a:latin typeface="Montserrat"/>
                <a:cs typeface="Montserrat"/>
              </a:rPr>
              <a:t>obligations to</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or </a:t>
            </a:r>
            <a:r>
              <a:rPr sz="900" spc="-10" dirty="0">
                <a:solidFill>
                  <a:srgbClr val="323537"/>
                </a:solidFill>
                <a:latin typeface="Montserrat"/>
                <a:cs typeface="Montserrat"/>
              </a:rPr>
              <a:t>return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entitled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compensation </a:t>
            </a:r>
            <a:r>
              <a:rPr sz="900" dirty="0">
                <a:solidFill>
                  <a:srgbClr val="323537"/>
                </a:solidFill>
                <a:latin typeface="Montserrat"/>
                <a:cs typeface="Montserrat"/>
              </a:rPr>
              <a:t>under</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Services</a:t>
            </a:r>
            <a:r>
              <a:rPr sz="900" spc="-15" dirty="0">
                <a:solidFill>
                  <a:srgbClr val="323537"/>
                </a:solidFill>
                <a:latin typeface="Montserrat"/>
                <a:cs typeface="Montserrat"/>
              </a:rPr>
              <a:t> </a:t>
            </a:r>
            <a:r>
              <a:rPr sz="900" dirty="0">
                <a:solidFill>
                  <a:srgbClr val="323537"/>
                </a:solidFill>
                <a:latin typeface="Montserrat"/>
                <a:cs typeface="Montserrat"/>
              </a:rPr>
              <a:t>Compensation</a:t>
            </a:r>
            <a:r>
              <a:rPr sz="900" spc="-10" dirty="0">
                <a:solidFill>
                  <a:srgbClr val="323537"/>
                </a:solidFill>
                <a:latin typeface="Montserrat"/>
                <a:cs typeface="Montserrat"/>
              </a:rPr>
              <a:t> Scheme </a:t>
            </a:r>
            <a:r>
              <a:rPr sz="900" dirty="0">
                <a:solidFill>
                  <a:srgbClr val="323537"/>
                </a:solidFill>
                <a:latin typeface="Montserrat"/>
                <a:cs typeface="Montserrat"/>
              </a:rPr>
              <a:t>(FSCS).</a:t>
            </a:r>
            <a:r>
              <a:rPr sz="900" spc="-5" dirty="0">
                <a:solidFill>
                  <a:srgbClr val="323537"/>
                </a:solidFill>
                <a:latin typeface="Montserrat"/>
                <a:cs typeface="Montserrat"/>
              </a:rPr>
              <a:t> </a:t>
            </a:r>
            <a:r>
              <a:rPr sz="900" dirty="0">
                <a:solidFill>
                  <a:srgbClr val="323537"/>
                </a:solidFill>
                <a:latin typeface="Montserrat"/>
                <a:cs typeface="Montserrat"/>
              </a:rPr>
              <a:t>Details</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 rights</a:t>
            </a:r>
            <a:r>
              <a:rPr sz="900" spc="-5"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dirty="0">
                <a:solidFill>
                  <a:srgbClr val="323537"/>
                </a:solidFill>
                <a:latin typeface="Montserrat"/>
                <a:cs typeface="Montserrat"/>
              </a:rPr>
              <a:t>this</a:t>
            </a:r>
            <a:r>
              <a:rPr sz="900" spc="-5" dirty="0">
                <a:solidFill>
                  <a:srgbClr val="323537"/>
                </a:solidFill>
                <a:latin typeface="Montserrat"/>
                <a:cs typeface="Montserrat"/>
              </a:rPr>
              <a:t> </a:t>
            </a:r>
            <a:r>
              <a:rPr sz="900" spc="-10" dirty="0">
                <a:solidFill>
                  <a:srgbClr val="323537"/>
                </a:solidFill>
                <a:latin typeface="Montserrat"/>
                <a:cs typeface="Montserrat"/>
              </a:rPr>
              <a:t>scheme</a:t>
            </a:r>
            <a:endParaRPr sz="900" dirty="0">
              <a:latin typeface="Montserrat"/>
              <a:cs typeface="Montserrat"/>
            </a:endParaRPr>
          </a:p>
          <a:p>
            <a:pPr marL="228600" marR="62230">
              <a:lnSpc>
                <a:spcPct val="100000"/>
              </a:lnSpc>
            </a:pPr>
            <a:r>
              <a:rPr sz="900" dirty="0">
                <a:solidFill>
                  <a:srgbClr val="323537"/>
                </a:solidFill>
                <a:latin typeface="Montserrat"/>
                <a:cs typeface="Montserrat"/>
              </a:rPr>
              <a:t>are</a:t>
            </a:r>
            <a:r>
              <a:rPr sz="900" spc="-10" dirty="0">
                <a:solidFill>
                  <a:srgbClr val="323537"/>
                </a:solidFill>
                <a:latin typeface="Montserrat"/>
                <a:cs typeface="Montserrat"/>
              </a:rPr>
              <a:t> </a:t>
            </a:r>
            <a:r>
              <a:rPr sz="900" dirty="0">
                <a:solidFill>
                  <a:srgbClr val="323537"/>
                </a:solidFill>
                <a:latin typeface="Montserrat"/>
                <a:cs typeface="Montserrat"/>
              </a:rPr>
              <a:t>available</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request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further</a:t>
            </a:r>
            <a:r>
              <a:rPr sz="900" spc="-5" dirty="0">
                <a:solidFill>
                  <a:srgbClr val="323537"/>
                </a:solidFill>
                <a:latin typeface="Montserrat"/>
                <a:cs typeface="Montserrat"/>
              </a:rPr>
              <a:t> </a:t>
            </a:r>
            <a:r>
              <a:rPr sz="900" dirty="0">
                <a:solidFill>
                  <a:srgbClr val="323537"/>
                </a:solidFill>
                <a:latin typeface="Montserrat"/>
                <a:cs typeface="Montserrat"/>
              </a:rPr>
              <a:t>information</a:t>
            </a:r>
            <a:r>
              <a:rPr sz="900" spc="-10"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available</a:t>
            </a:r>
            <a:r>
              <a:rPr sz="900" spc="-5" dirty="0">
                <a:solidFill>
                  <a:srgbClr val="323537"/>
                </a:solidFill>
                <a:latin typeface="Montserrat"/>
                <a:cs typeface="Montserrat"/>
              </a:rPr>
              <a:t> </a:t>
            </a:r>
            <a:r>
              <a:rPr sz="900" dirty="0">
                <a:solidFill>
                  <a:srgbClr val="323537"/>
                </a:solidFill>
                <a:latin typeface="Montserrat"/>
                <a:cs typeface="Montserrat"/>
              </a:rPr>
              <a:t>either from the FCA</a:t>
            </a:r>
            <a:r>
              <a:rPr sz="900" spc="-5" dirty="0">
                <a:solidFill>
                  <a:srgbClr val="323537"/>
                </a:solidFill>
                <a:latin typeface="Montserrat"/>
                <a:cs typeface="Montserrat"/>
              </a:rPr>
              <a:t> </a:t>
            </a:r>
            <a:r>
              <a:rPr sz="900" dirty="0">
                <a:solidFill>
                  <a:srgbClr val="323537"/>
                </a:solidFill>
                <a:latin typeface="Montserrat"/>
                <a:cs typeface="Montserrat"/>
              </a:rPr>
              <a:t>or the FSCS </a:t>
            </a:r>
            <a:r>
              <a:rPr sz="900" spc="-10" dirty="0">
                <a:solidFill>
                  <a:srgbClr val="323537"/>
                </a:solidFill>
                <a:latin typeface="Montserrat"/>
                <a:cs typeface="Montserrat"/>
              </a:rPr>
              <a:t>directly. </a:t>
            </a:r>
            <a:r>
              <a:rPr sz="900" dirty="0">
                <a:solidFill>
                  <a:srgbClr val="323537"/>
                </a:solidFill>
                <a:latin typeface="Montserrat"/>
                <a:cs typeface="Montserrat"/>
              </a:rPr>
              <a:t>Their websites </a:t>
            </a:r>
            <a:r>
              <a:rPr sz="900" spc="-10" dirty="0">
                <a:solidFill>
                  <a:srgbClr val="323537"/>
                </a:solidFill>
                <a:latin typeface="Montserrat"/>
              </a:rPr>
              <a:t>are </a:t>
            </a:r>
            <a:r>
              <a:rPr sz="900" spc="-10" dirty="0">
                <a:solidFill>
                  <a:srgbClr val="323537"/>
                </a:solidFill>
                <a:latin typeface="Montserrat"/>
                <a:hlinkClick r:id="rId2">
                  <a:extLst>
                    <a:ext uri="{A12FA001-AC4F-418D-AE19-62706E023703}">
                      <ahyp:hlinkClr xmlns:ahyp="http://schemas.microsoft.com/office/drawing/2018/hyperlinkcolor" val="tx"/>
                    </a:ext>
                  </a:extLst>
                </a:hlinkClick>
              </a:rPr>
              <a:t>www.fca.org.uk</a:t>
            </a:r>
            <a:r>
              <a:rPr sz="900" spc="-10" dirty="0">
                <a:solidFill>
                  <a:srgbClr val="323537"/>
                </a:solidFill>
                <a:latin typeface="Montserrat"/>
              </a:rPr>
              <a:t> and </a:t>
            </a:r>
            <a:r>
              <a:rPr sz="900" spc="-10" dirty="0">
                <a:solidFill>
                  <a:srgbClr val="323537"/>
                </a:solidFill>
                <a:latin typeface="Montserrat"/>
                <a:hlinkClick r:id="rId3">
                  <a:extLst>
                    <a:ext uri="{A12FA001-AC4F-418D-AE19-62706E023703}">
                      <ahyp:hlinkClr xmlns:ahyp="http://schemas.microsoft.com/office/drawing/2018/hyperlinkcolor" val="tx"/>
                    </a:ext>
                  </a:extLst>
                </a:hlinkClick>
              </a:rPr>
              <a:t>www.fscs.org.</a:t>
            </a:r>
            <a:r>
              <a:rPr sz="900" spc="-10" dirty="0">
                <a:solidFill>
                  <a:srgbClr val="323537"/>
                </a:solidFill>
                <a:latin typeface="Montserrat"/>
              </a:rPr>
              <a:t> uk respectively. For your Plan the maximum amount </a:t>
            </a:r>
            <a:r>
              <a:rPr sz="900" dirty="0">
                <a:solidFill>
                  <a:srgbClr val="323537"/>
                </a:solidFill>
                <a:latin typeface="Montserrat"/>
                <a:cs typeface="Montserrat"/>
              </a:rPr>
              <a:t>of compensation available</a:t>
            </a:r>
            <a:r>
              <a:rPr sz="900" spc="5" dirty="0">
                <a:solidFill>
                  <a:srgbClr val="323537"/>
                </a:solidFill>
                <a:latin typeface="Montserrat"/>
                <a:cs typeface="Montserrat"/>
              </a:rPr>
              <a:t> </a:t>
            </a:r>
            <a:r>
              <a:rPr sz="900" dirty="0">
                <a:solidFill>
                  <a:srgbClr val="323537"/>
                </a:solidFill>
                <a:latin typeface="Montserrat"/>
                <a:cs typeface="Montserrat"/>
              </a:rPr>
              <a:t>from the</a:t>
            </a:r>
            <a:r>
              <a:rPr sz="900" spc="5" dirty="0">
                <a:solidFill>
                  <a:srgbClr val="323537"/>
                </a:solidFill>
                <a:latin typeface="Montserrat"/>
                <a:cs typeface="Montserrat"/>
              </a:rPr>
              <a:t> </a:t>
            </a:r>
            <a:r>
              <a:rPr sz="900" dirty="0">
                <a:solidFill>
                  <a:srgbClr val="323537"/>
                </a:solidFill>
                <a:latin typeface="Montserrat"/>
                <a:cs typeface="Montserrat"/>
              </a:rPr>
              <a:t>FSCS in</a:t>
            </a:r>
            <a:r>
              <a:rPr sz="900" spc="5" dirty="0">
                <a:solidFill>
                  <a:srgbClr val="323537"/>
                </a:solidFill>
                <a:latin typeface="Montserrat"/>
                <a:cs typeface="Montserrat"/>
              </a:rPr>
              <a:t> </a:t>
            </a:r>
            <a:r>
              <a:rPr sz="900" dirty="0">
                <a:solidFill>
                  <a:srgbClr val="323537"/>
                </a:solidFill>
                <a:latin typeface="Montserrat"/>
                <a:cs typeface="Montserrat"/>
              </a:rPr>
              <a:t>the </a:t>
            </a:r>
            <a:r>
              <a:rPr sz="900" spc="-10" dirty="0">
                <a:solidFill>
                  <a:srgbClr val="323537"/>
                </a:solidFill>
                <a:latin typeface="Montserrat"/>
                <a:cs typeface="Montserrat"/>
              </a:rPr>
              <a:t>event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Custodian’s</a:t>
            </a:r>
            <a:r>
              <a:rPr sz="900" spc="-5" dirty="0">
                <a:solidFill>
                  <a:srgbClr val="323537"/>
                </a:solidFill>
                <a:latin typeface="Montserrat"/>
                <a:cs typeface="Montserrat"/>
              </a:rPr>
              <a:t> </a:t>
            </a:r>
            <a:r>
              <a:rPr sz="900" dirty="0">
                <a:solidFill>
                  <a:srgbClr val="323537"/>
                </a:solidFill>
                <a:latin typeface="Montserrat"/>
                <a:cs typeface="Montserrat"/>
              </a:rPr>
              <a:t>insolvency</a:t>
            </a:r>
            <a:r>
              <a:rPr sz="900" spc="-5"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presently</a:t>
            </a:r>
            <a:r>
              <a:rPr sz="900" spc="-15" dirty="0">
                <a:solidFill>
                  <a:srgbClr val="323537"/>
                </a:solidFill>
                <a:latin typeface="Montserrat"/>
                <a:cs typeface="Montserrat"/>
              </a:rPr>
              <a:t> </a:t>
            </a:r>
            <a:r>
              <a:rPr sz="900" spc="-10" dirty="0">
                <a:solidFill>
                  <a:srgbClr val="323537"/>
                </a:solidFill>
                <a:latin typeface="Montserrat"/>
                <a:cs typeface="Montserrat"/>
              </a:rPr>
              <a:t>£</a:t>
            </a:r>
            <a:r>
              <a:rPr lang="en-GB" sz="900" spc="-10" dirty="0">
                <a:solidFill>
                  <a:srgbClr val="323537"/>
                </a:solidFill>
                <a:latin typeface="Montserrat"/>
                <a:cs typeface="Montserrat"/>
              </a:rPr>
              <a:t>85</a:t>
            </a:r>
            <a:r>
              <a:rPr sz="900" spc="-10" dirty="0">
                <a:solidFill>
                  <a:srgbClr val="323537"/>
                </a:solidFill>
                <a:latin typeface="Montserrat"/>
                <a:cs typeface="Montserrat"/>
              </a:rPr>
              <a:t>,000, </a:t>
            </a:r>
            <a:r>
              <a:rPr sz="900" dirty="0">
                <a:solidFill>
                  <a:srgbClr val="323537"/>
                </a:solidFill>
                <a:latin typeface="Montserrat"/>
                <a:cs typeface="Montserrat"/>
              </a:rPr>
              <a:t>subject</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0" dirty="0">
                <a:solidFill>
                  <a:srgbClr val="323537"/>
                </a:solidFill>
                <a:latin typeface="Montserrat"/>
                <a:cs typeface="Montserrat"/>
              </a:rPr>
              <a:t> </a:t>
            </a:r>
            <a:r>
              <a:rPr sz="900" dirty="0">
                <a:solidFill>
                  <a:srgbClr val="323537"/>
                </a:solidFill>
                <a:latin typeface="Montserrat"/>
                <a:cs typeface="Montserrat"/>
              </a:rPr>
              <a:t>being</a:t>
            </a:r>
            <a:r>
              <a:rPr sz="900" spc="-10" dirty="0">
                <a:solidFill>
                  <a:srgbClr val="323537"/>
                </a:solidFill>
                <a:latin typeface="Montserrat"/>
                <a:cs typeface="Montserrat"/>
              </a:rPr>
              <a:t> </a:t>
            </a:r>
            <a:r>
              <a:rPr sz="900" dirty="0">
                <a:solidFill>
                  <a:srgbClr val="323537"/>
                </a:solidFill>
                <a:latin typeface="Montserrat"/>
                <a:cs typeface="Montserrat"/>
              </a:rPr>
              <a:t>able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spc="-20" dirty="0">
                <a:solidFill>
                  <a:srgbClr val="323537"/>
                </a:solidFill>
                <a:latin typeface="Montserrat"/>
                <a:cs typeface="Montserrat"/>
              </a:rPr>
              <a:t>meet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5" dirty="0">
                <a:solidFill>
                  <a:srgbClr val="323537"/>
                </a:solidFill>
                <a:latin typeface="Montserrat"/>
                <a:cs typeface="Montserrat"/>
              </a:rPr>
              <a:t> </a:t>
            </a:r>
            <a:r>
              <a:rPr sz="900" dirty="0">
                <a:solidFill>
                  <a:srgbClr val="323537"/>
                </a:solidFill>
                <a:latin typeface="Montserrat"/>
                <a:cs typeface="Montserrat"/>
              </a:rPr>
              <a:t>eligibility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spc="-10" dirty="0">
                <a:solidFill>
                  <a:srgbClr val="323537"/>
                </a:solidFill>
                <a:latin typeface="Montserrat"/>
                <a:cs typeface="Montserrat"/>
              </a:rPr>
              <a:t>claim.</a:t>
            </a:r>
            <a:endParaRPr sz="900" dirty="0">
              <a:latin typeface="Montserrat"/>
              <a:cs typeface="Montserrat"/>
            </a:endParaRPr>
          </a:p>
          <a:p>
            <a:pPr marL="228600" marR="85090" indent="-216535">
              <a:lnSpc>
                <a:spcPct val="100000"/>
              </a:lnSpc>
              <a:spcBef>
                <a:spcPts val="850"/>
              </a:spcBef>
              <a:buClr>
                <a:srgbClr val="3E8B73"/>
              </a:buClr>
              <a:buFont typeface="Montserrat SemiBold"/>
              <a:buAutoNum type="alphaLcPeriod" startAt="2"/>
              <a:tabLst>
                <a:tab pos="228600" algn="l"/>
              </a:tabLst>
            </a:pP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Manager</a:t>
            </a:r>
            <a:r>
              <a:rPr sz="900" spc="-5" dirty="0">
                <a:solidFill>
                  <a:srgbClr val="323537"/>
                </a:solidFill>
                <a:latin typeface="Montserrat"/>
                <a:cs typeface="Montserrat"/>
              </a:rPr>
              <a:t> </a:t>
            </a:r>
            <a:r>
              <a:rPr sz="900" spc="-10" dirty="0">
                <a:solidFill>
                  <a:srgbClr val="323537"/>
                </a:solidFill>
                <a:latin typeface="Montserrat"/>
                <a:cs typeface="Montserrat"/>
              </a:rPr>
              <a:t>collapses, </a:t>
            </a:r>
            <a:r>
              <a:rPr sz="900" dirty="0">
                <a:solidFill>
                  <a:srgbClr val="323537"/>
                </a:solidFill>
                <a:latin typeface="Montserrat"/>
                <a:cs typeface="Montserrat"/>
              </a:rPr>
              <a:t>becomes</a:t>
            </a:r>
            <a:r>
              <a:rPr sz="900" spc="-15" dirty="0">
                <a:solidFill>
                  <a:srgbClr val="323537"/>
                </a:solidFill>
                <a:latin typeface="Montserrat"/>
                <a:cs typeface="Montserrat"/>
              </a:rPr>
              <a:t> </a:t>
            </a:r>
            <a:r>
              <a:rPr sz="900" dirty="0">
                <a:solidFill>
                  <a:srgbClr val="323537"/>
                </a:solidFill>
                <a:latin typeface="Montserrat"/>
                <a:cs typeface="Montserrat"/>
              </a:rPr>
              <a:t>bankrupt</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goes</a:t>
            </a:r>
            <a:r>
              <a:rPr sz="900" spc="-15" dirty="0">
                <a:solidFill>
                  <a:srgbClr val="323537"/>
                </a:solidFill>
                <a:latin typeface="Montserrat"/>
                <a:cs typeface="Montserrat"/>
              </a:rPr>
              <a:t> </a:t>
            </a:r>
            <a:r>
              <a:rPr sz="900" dirty="0">
                <a:solidFill>
                  <a:srgbClr val="323537"/>
                </a:solidFill>
                <a:latin typeface="Montserrat"/>
                <a:cs typeface="Montserrat"/>
              </a:rPr>
              <a:t>into</a:t>
            </a:r>
            <a:r>
              <a:rPr sz="900" spc="-10" dirty="0">
                <a:solidFill>
                  <a:srgbClr val="323537"/>
                </a:solidFill>
                <a:latin typeface="Montserrat"/>
                <a:cs typeface="Montserrat"/>
              </a:rPr>
              <a:t> </a:t>
            </a:r>
            <a:r>
              <a:rPr sz="900" dirty="0">
                <a:solidFill>
                  <a:srgbClr val="323537"/>
                </a:solidFill>
                <a:latin typeface="Montserrat"/>
                <a:cs typeface="Montserrat"/>
              </a:rPr>
              <a:t>liquidation</a:t>
            </a:r>
            <a:r>
              <a:rPr sz="900" spc="-10" dirty="0">
                <a:solidFill>
                  <a:srgbClr val="323537"/>
                </a:solidFill>
                <a:latin typeface="Montserrat"/>
                <a:cs typeface="Montserrat"/>
              </a:rPr>
              <a:t> </a:t>
            </a:r>
            <a:r>
              <a:rPr sz="900" spc="-20" dirty="0">
                <a:solidFill>
                  <a:srgbClr val="323537"/>
                </a:solidFill>
                <a:latin typeface="Montserrat"/>
                <a:cs typeface="Montserrat"/>
              </a:rPr>
              <a:t>there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no</a:t>
            </a:r>
            <a:r>
              <a:rPr sz="900" spc="-10" dirty="0">
                <a:solidFill>
                  <a:srgbClr val="323537"/>
                </a:solidFill>
                <a:latin typeface="Montserrat"/>
                <a:cs typeface="Montserrat"/>
              </a:rPr>
              <a:t> </a:t>
            </a:r>
            <a:r>
              <a:rPr sz="900" dirty="0">
                <a:solidFill>
                  <a:srgbClr val="323537"/>
                </a:solidFill>
                <a:latin typeface="Montserrat"/>
                <a:cs typeface="Montserrat"/>
              </a:rPr>
              <a:t>threat</a:t>
            </a:r>
            <a:r>
              <a:rPr sz="900" spc="-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Manager </a:t>
            </a:r>
            <a:r>
              <a:rPr sz="900" dirty="0">
                <a:solidFill>
                  <a:srgbClr val="323537"/>
                </a:solidFill>
                <a:latin typeface="Montserrat"/>
                <a:cs typeface="Montserrat"/>
              </a:rPr>
              <a:t>only</a:t>
            </a:r>
            <a:r>
              <a:rPr sz="900" spc="-20" dirty="0">
                <a:solidFill>
                  <a:srgbClr val="323537"/>
                </a:solidFill>
                <a:latin typeface="Montserrat"/>
                <a:cs typeface="Montserrat"/>
              </a:rPr>
              <a:t> </a:t>
            </a:r>
            <a:r>
              <a:rPr sz="900" dirty="0">
                <a:solidFill>
                  <a:srgbClr val="323537"/>
                </a:solidFill>
                <a:latin typeface="Montserrat"/>
                <a:cs typeface="Montserrat"/>
              </a:rPr>
              <a:t>provides</a:t>
            </a:r>
            <a:r>
              <a:rPr sz="900" spc="-25" dirty="0">
                <a:solidFill>
                  <a:srgbClr val="323537"/>
                </a:solidFill>
                <a:latin typeface="Montserrat"/>
                <a:cs typeface="Montserrat"/>
              </a:rPr>
              <a:t> </a:t>
            </a:r>
            <a:r>
              <a:rPr sz="900" dirty="0">
                <a:solidFill>
                  <a:srgbClr val="323537"/>
                </a:solidFill>
                <a:latin typeface="Montserrat"/>
                <a:cs typeface="Montserrat"/>
              </a:rPr>
              <a:t>services</a:t>
            </a:r>
            <a:r>
              <a:rPr sz="900" spc="-20" dirty="0">
                <a:solidFill>
                  <a:srgbClr val="323537"/>
                </a:solidFill>
                <a:latin typeface="Montserrat"/>
                <a:cs typeface="Montserrat"/>
              </a:rPr>
              <a:t> </a:t>
            </a:r>
            <a:r>
              <a:rPr sz="900" dirty="0">
                <a:solidFill>
                  <a:srgbClr val="323537"/>
                </a:solidFill>
                <a:latin typeface="Montserrat"/>
                <a:cs typeface="Montserrat"/>
              </a:rPr>
              <a:t>connected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defined</a:t>
            </a:r>
            <a:r>
              <a:rPr sz="900" spc="-5" dirty="0">
                <a:solidFill>
                  <a:srgbClr val="323537"/>
                </a:solidFill>
                <a:latin typeface="Montserrat"/>
                <a:cs typeface="Montserrat"/>
              </a:rPr>
              <a:t> </a:t>
            </a:r>
            <a:r>
              <a:rPr sz="900" dirty="0">
                <a:solidFill>
                  <a:srgbClr val="323537"/>
                </a:solidFill>
                <a:latin typeface="Montserrat"/>
                <a:cs typeface="Montserrat"/>
              </a:rPr>
              <a:t>in these </a:t>
            </a:r>
            <a:r>
              <a:rPr sz="900" spc="-10" dirty="0">
                <a:solidFill>
                  <a:srgbClr val="323537"/>
                </a:solidFill>
                <a:latin typeface="Montserrat"/>
                <a:cs typeface="Montserrat"/>
              </a:rPr>
              <a:t>Terms</a:t>
            </a:r>
            <a:r>
              <a:rPr sz="900" dirty="0">
                <a:solidFill>
                  <a:srgbClr val="323537"/>
                </a:solidFill>
                <a:latin typeface="Montserrat"/>
                <a:cs typeface="Montserrat"/>
              </a:rPr>
              <a:t> and Conditions and</a:t>
            </a:r>
            <a:r>
              <a:rPr sz="900" spc="-5" dirty="0">
                <a:solidFill>
                  <a:srgbClr val="323537"/>
                </a:solidFill>
                <a:latin typeface="Montserrat"/>
                <a:cs typeface="Montserrat"/>
              </a:rPr>
              <a:t> </a:t>
            </a:r>
            <a:r>
              <a:rPr sz="900" dirty="0">
                <a:solidFill>
                  <a:srgbClr val="323537"/>
                </a:solidFill>
                <a:latin typeface="Montserrat"/>
                <a:cs typeface="Montserrat"/>
              </a:rPr>
              <a:t>does </a:t>
            </a:r>
            <a:r>
              <a:rPr sz="900" spc="-25" dirty="0">
                <a:solidFill>
                  <a:srgbClr val="323537"/>
                </a:solidFill>
                <a:latin typeface="Montserrat"/>
                <a:cs typeface="Montserrat"/>
              </a:rPr>
              <a:t>not </a:t>
            </a:r>
            <a:r>
              <a:rPr sz="900" dirty="0">
                <a:solidFill>
                  <a:srgbClr val="323537"/>
                </a:solidFill>
                <a:latin typeface="Montserrat"/>
                <a:cs typeface="Montserrat"/>
              </a:rPr>
              <a:t>physically</a:t>
            </a:r>
            <a:r>
              <a:rPr sz="900" spc="-15" dirty="0">
                <a:solidFill>
                  <a:srgbClr val="323537"/>
                </a:solidFill>
                <a:latin typeface="Montserrat"/>
                <a:cs typeface="Montserrat"/>
              </a:rPr>
              <a:t> </a:t>
            </a:r>
            <a:r>
              <a:rPr sz="900" dirty="0">
                <a:solidFill>
                  <a:srgbClr val="323537"/>
                </a:solidFill>
                <a:latin typeface="Montserrat"/>
                <a:cs typeface="Montserrat"/>
              </a:rPr>
              <a:t>hold</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investments</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behalf.</a:t>
            </a:r>
            <a:endParaRPr sz="900" dirty="0">
              <a:latin typeface="Montserrat"/>
              <a:cs typeface="Montserrat"/>
            </a:endParaRPr>
          </a:p>
          <a:p>
            <a:pPr marL="258445" marR="190500" indent="-246379">
              <a:lnSpc>
                <a:spcPct val="100000"/>
              </a:lnSpc>
              <a:spcBef>
                <a:spcPts val="850"/>
              </a:spcBef>
              <a:buClr>
                <a:srgbClr val="3E8B73"/>
              </a:buClr>
              <a:buFont typeface="Montserrat SemiBold"/>
              <a:buAutoNum type="alphaLcPeriod" startAt="2"/>
              <a:tabLst>
                <a:tab pos="258445" algn="l"/>
              </a:tabLst>
            </a:pPr>
            <a:r>
              <a:rPr sz="900" dirty="0">
                <a:solidFill>
                  <a:srgbClr val="323537"/>
                </a:solidFill>
                <a:latin typeface="Montserrat"/>
                <a:cs typeface="Montserrat"/>
              </a:rPr>
              <a:t>Prior</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Plan’s</a:t>
            </a:r>
            <a:r>
              <a:rPr sz="900" spc="-15" dirty="0">
                <a:solidFill>
                  <a:srgbClr val="323537"/>
                </a:solidFill>
                <a:latin typeface="Montserrat"/>
                <a:cs typeface="Montserrat"/>
              </a:rPr>
              <a:t> </a:t>
            </a:r>
            <a:r>
              <a:rPr sz="900" dirty="0">
                <a:solidFill>
                  <a:srgbClr val="323537"/>
                </a:solidFill>
                <a:latin typeface="Montserrat"/>
                <a:cs typeface="Montserrat"/>
              </a:rPr>
              <a:t>trade</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Initial</a:t>
            </a:r>
            <a:r>
              <a:rPr sz="900" spc="-15" dirty="0">
                <a:solidFill>
                  <a:srgbClr val="323537"/>
                </a:solidFill>
                <a:latin typeface="Montserrat"/>
                <a:cs typeface="Montserrat"/>
              </a:rPr>
              <a:t> </a:t>
            </a:r>
            <a:r>
              <a:rPr sz="900" dirty="0">
                <a:solidFill>
                  <a:srgbClr val="323537"/>
                </a:solidFill>
                <a:latin typeface="Montserrat"/>
                <a:cs typeface="Montserrat"/>
              </a:rPr>
              <a:t>Capital</a:t>
            </a:r>
            <a:r>
              <a:rPr sz="900" spc="-15" dirty="0">
                <a:solidFill>
                  <a:srgbClr val="323537"/>
                </a:solidFill>
                <a:latin typeface="Montserrat"/>
                <a:cs typeface="Montserrat"/>
              </a:rPr>
              <a:t> </a:t>
            </a:r>
            <a:r>
              <a:rPr sz="900" spc="-20" dirty="0">
                <a:solidFill>
                  <a:srgbClr val="323537"/>
                </a:solidFill>
                <a:latin typeface="Montserrat"/>
                <a:cs typeface="Montserrat"/>
              </a:rPr>
              <a:t>will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held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accordance</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FCA</a:t>
            </a:r>
            <a:r>
              <a:rPr sz="900" spc="-5" dirty="0">
                <a:solidFill>
                  <a:srgbClr val="323537"/>
                </a:solidFill>
                <a:latin typeface="Montserrat"/>
                <a:cs typeface="Montserrat"/>
              </a:rPr>
              <a:t> </a:t>
            </a:r>
            <a:r>
              <a:rPr sz="900" dirty="0">
                <a:solidFill>
                  <a:srgbClr val="323537"/>
                </a:solidFill>
                <a:latin typeface="Montserrat"/>
                <a:cs typeface="Montserrat"/>
              </a:rPr>
              <a:t>client</a:t>
            </a:r>
            <a:r>
              <a:rPr sz="900" spc="-5" dirty="0">
                <a:solidFill>
                  <a:srgbClr val="323537"/>
                </a:solidFill>
                <a:latin typeface="Montserrat"/>
                <a:cs typeface="Montserrat"/>
              </a:rPr>
              <a:t> </a:t>
            </a:r>
            <a:r>
              <a:rPr sz="900" dirty="0">
                <a:solidFill>
                  <a:srgbClr val="323537"/>
                </a:solidFill>
                <a:latin typeface="Montserrat"/>
                <a:cs typeface="Montserrat"/>
              </a:rPr>
              <a:t>money</a:t>
            </a:r>
            <a:r>
              <a:rPr sz="900" spc="-10" dirty="0">
                <a:solidFill>
                  <a:srgbClr val="323537"/>
                </a:solidFill>
                <a:latin typeface="Montserrat"/>
                <a:cs typeface="Montserrat"/>
              </a:rPr>
              <a:t> rules</a:t>
            </a:r>
            <a:endParaRPr sz="900" dirty="0">
              <a:latin typeface="Montserrat"/>
              <a:cs typeface="Montserrat"/>
            </a:endParaRPr>
          </a:p>
          <a:p>
            <a:pPr marL="258445" marR="5080">
              <a:lnSpc>
                <a:spcPct val="100000"/>
              </a:lnSpc>
            </a:pP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more</a:t>
            </a:r>
            <a:r>
              <a:rPr sz="900" spc="-5" dirty="0">
                <a:solidFill>
                  <a:srgbClr val="323537"/>
                </a:solidFill>
                <a:latin typeface="Montserrat"/>
                <a:cs typeface="Montserrat"/>
              </a:rPr>
              <a:t> </a:t>
            </a:r>
            <a:r>
              <a:rPr sz="900" dirty="0">
                <a:solidFill>
                  <a:srgbClr val="323537"/>
                </a:solidFill>
                <a:latin typeface="Montserrat"/>
                <a:cs typeface="Montserrat"/>
              </a:rPr>
              <a:t>UK</a:t>
            </a:r>
            <a:r>
              <a:rPr sz="900" spc="-10" dirty="0">
                <a:solidFill>
                  <a:srgbClr val="323537"/>
                </a:solidFill>
                <a:latin typeface="Montserrat"/>
                <a:cs typeface="Montserrat"/>
              </a:rPr>
              <a:t> </a:t>
            </a:r>
            <a:r>
              <a:rPr sz="900" dirty="0">
                <a:solidFill>
                  <a:srgbClr val="323537"/>
                </a:solidFill>
                <a:latin typeface="Montserrat"/>
                <a:cs typeface="Montserrat"/>
              </a:rPr>
              <a:t>authorised</a:t>
            </a:r>
            <a:r>
              <a:rPr sz="900" spc="-5" dirty="0">
                <a:solidFill>
                  <a:srgbClr val="323537"/>
                </a:solidFill>
                <a:latin typeface="Montserrat"/>
                <a:cs typeface="Montserrat"/>
              </a:rPr>
              <a:t> </a:t>
            </a:r>
            <a:r>
              <a:rPr sz="900" dirty="0">
                <a:solidFill>
                  <a:srgbClr val="323537"/>
                </a:solidFill>
                <a:latin typeface="Montserrat"/>
                <a:cs typeface="Montserrat"/>
              </a:rPr>
              <a:t>Banks.</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default</a:t>
            </a:r>
            <a:r>
              <a:rPr sz="900" spc="-5" dirty="0">
                <a:solidFill>
                  <a:srgbClr val="323537"/>
                </a:solidFill>
                <a:latin typeface="Montserrat"/>
                <a:cs typeface="Montserrat"/>
              </a:rPr>
              <a:t> </a:t>
            </a:r>
            <a:r>
              <a:rPr sz="900" dirty="0">
                <a:solidFill>
                  <a:srgbClr val="323537"/>
                </a:solidFill>
                <a:latin typeface="Montserrat"/>
                <a:cs typeface="Montserrat"/>
              </a:rPr>
              <a:t>of the</a:t>
            </a:r>
            <a:r>
              <a:rPr sz="900" spc="-5" dirty="0">
                <a:solidFill>
                  <a:srgbClr val="323537"/>
                </a:solidFill>
                <a:latin typeface="Montserrat"/>
                <a:cs typeface="Montserrat"/>
              </a:rPr>
              <a:t> </a:t>
            </a:r>
            <a:r>
              <a:rPr sz="900" dirty="0">
                <a:solidFill>
                  <a:srgbClr val="323537"/>
                </a:solidFill>
                <a:latin typeface="Montserrat"/>
                <a:cs typeface="Montserrat"/>
              </a:rPr>
              <a:t>institution,</a:t>
            </a:r>
            <a:r>
              <a:rPr lang="en-GB" sz="900" dirty="0">
                <a:solidFill>
                  <a:srgbClr val="323537"/>
                </a:solidFill>
                <a:latin typeface="Montserrat"/>
                <a:cs typeface="Montserrat"/>
              </a:rPr>
              <a:t> each institution holding client money will be a member of the FSCS</a:t>
            </a:r>
            <a:r>
              <a:rPr sz="900" spc="-5" dirty="0">
                <a:solidFill>
                  <a:srgbClr val="323537"/>
                </a:solidFill>
                <a:latin typeface="Montserrat"/>
                <a:cs typeface="Montserrat"/>
              </a:rPr>
              <a:t> </a:t>
            </a:r>
            <a:r>
              <a:rPr sz="900" dirty="0">
                <a:solidFill>
                  <a:srgbClr val="323537"/>
                </a:solidFill>
                <a:latin typeface="Montserrat"/>
                <a:cs typeface="Montserrat"/>
              </a:rPr>
              <a:t>and if</a:t>
            </a:r>
            <a:r>
              <a:rPr sz="900" spc="-5" dirty="0">
                <a:solidFill>
                  <a:srgbClr val="323537"/>
                </a:solidFill>
                <a:latin typeface="Montserrat"/>
                <a:cs typeface="Montserrat"/>
              </a:rPr>
              <a:t> </a:t>
            </a:r>
            <a:r>
              <a:rPr sz="900" dirty="0">
                <a:solidFill>
                  <a:srgbClr val="323537"/>
                </a:solidFill>
                <a:latin typeface="Montserrat"/>
                <a:cs typeface="Montserrat"/>
              </a:rPr>
              <a:t>you are</a:t>
            </a:r>
            <a:r>
              <a:rPr sz="900" spc="-5" dirty="0">
                <a:solidFill>
                  <a:srgbClr val="323537"/>
                </a:solidFill>
                <a:latin typeface="Montserrat"/>
                <a:cs typeface="Montserrat"/>
              </a:rPr>
              <a:t> </a:t>
            </a:r>
            <a:r>
              <a:rPr sz="900" dirty="0">
                <a:solidFill>
                  <a:srgbClr val="323537"/>
                </a:solidFill>
                <a:latin typeface="Montserrat"/>
                <a:cs typeface="Montserrat"/>
              </a:rPr>
              <a:t>an</a:t>
            </a:r>
            <a:r>
              <a:rPr sz="900" spc="-5" dirty="0">
                <a:solidFill>
                  <a:srgbClr val="323537"/>
                </a:solidFill>
                <a:latin typeface="Montserrat"/>
                <a:cs typeface="Montserrat"/>
              </a:rPr>
              <a:t> </a:t>
            </a:r>
            <a:r>
              <a:rPr sz="900" spc="-10" dirty="0">
                <a:solidFill>
                  <a:srgbClr val="323537"/>
                </a:solidFill>
                <a:latin typeface="Montserrat"/>
                <a:cs typeface="Montserrat"/>
              </a:rPr>
              <a:t>eligible </a:t>
            </a:r>
            <a:r>
              <a:rPr sz="900" dirty="0">
                <a:solidFill>
                  <a:srgbClr val="323537"/>
                </a:solidFill>
                <a:latin typeface="Montserrat"/>
                <a:cs typeface="Montserrat"/>
              </a:rPr>
              <a:t>claimant</a:t>
            </a:r>
            <a:r>
              <a:rPr sz="900" spc="-25" dirty="0">
                <a:solidFill>
                  <a:srgbClr val="323537"/>
                </a:solidFill>
                <a:latin typeface="Montserrat"/>
                <a:cs typeface="Montserrat"/>
              </a:rPr>
              <a:t> </a:t>
            </a:r>
            <a:r>
              <a:rPr sz="900" dirty="0">
                <a:solidFill>
                  <a:srgbClr val="323537"/>
                </a:solidFill>
                <a:latin typeface="Montserrat"/>
                <a:cs typeface="Montserrat"/>
              </a:rPr>
              <a:t>under</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FSCS</a:t>
            </a:r>
            <a:r>
              <a:rPr sz="900" spc="-20" dirty="0">
                <a:solidFill>
                  <a:srgbClr val="323537"/>
                </a:solidFill>
                <a:latin typeface="Montserrat"/>
                <a:cs typeface="Montserrat"/>
              </a:rPr>
              <a:t> </a:t>
            </a:r>
            <a:r>
              <a:rPr sz="900" dirty="0">
                <a:solidFill>
                  <a:srgbClr val="323537"/>
                </a:solidFill>
                <a:latin typeface="Montserrat"/>
                <a:cs typeface="Montserrat"/>
              </a:rPr>
              <a:t>compensation</a:t>
            </a:r>
            <a:r>
              <a:rPr sz="900" spc="-25" dirty="0">
                <a:solidFill>
                  <a:srgbClr val="323537"/>
                </a:solidFill>
                <a:latin typeface="Montserrat"/>
                <a:cs typeface="Montserrat"/>
              </a:rPr>
              <a:t> </a:t>
            </a:r>
            <a:r>
              <a:rPr sz="900" dirty="0">
                <a:solidFill>
                  <a:srgbClr val="323537"/>
                </a:solidFill>
                <a:latin typeface="Montserrat"/>
                <a:cs typeface="Montserrat"/>
              </a:rPr>
              <a:t>scheme</a:t>
            </a:r>
            <a:r>
              <a:rPr sz="900" spc="-25" dirty="0">
                <a:solidFill>
                  <a:srgbClr val="323537"/>
                </a:solidFill>
                <a:latin typeface="Montserrat"/>
                <a:cs typeface="Montserrat"/>
              </a:rPr>
              <a:t> </a:t>
            </a:r>
            <a:r>
              <a:rPr sz="900" spc="-10" dirty="0">
                <a:solidFill>
                  <a:srgbClr val="323537"/>
                </a:solidFill>
                <a:latin typeface="Montserrat"/>
                <a:cs typeface="Montserrat"/>
              </a:rPr>
              <a:t>rules,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entitled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compensation</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currently</a:t>
            </a:r>
            <a:r>
              <a:rPr sz="900" spc="-15" dirty="0">
                <a:solidFill>
                  <a:srgbClr val="323537"/>
                </a:solidFill>
                <a:latin typeface="Montserrat"/>
                <a:cs typeface="Montserrat"/>
              </a:rPr>
              <a:t> </a:t>
            </a:r>
            <a:r>
              <a:rPr sz="900" spc="-25" dirty="0">
                <a:solidFill>
                  <a:srgbClr val="323537"/>
                </a:solidFill>
                <a:latin typeface="Montserrat"/>
                <a:cs typeface="Montserrat"/>
              </a:rPr>
              <a:t>up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10" dirty="0">
                <a:solidFill>
                  <a:srgbClr val="323537"/>
                </a:solidFill>
                <a:latin typeface="Montserrat"/>
                <a:cs typeface="Montserrat"/>
              </a:rPr>
              <a:t>£</a:t>
            </a:r>
            <a:r>
              <a:rPr lang="en-GB" sz="900" spc="-10" dirty="0">
                <a:solidFill>
                  <a:srgbClr val="323537"/>
                </a:solidFill>
                <a:latin typeface="Montserrat"/>
                <a:cs typeface="Montserrat"/>
              </a:rPr>
              <a:t>120</a:t>
            </a:r>
            <a:r>
              <a:rPr sz="900" spc="-10" dirty="0">
                <a:solidFill>
                  <a:srgbClr val="323537"/>
                </a:solidFill>
                <a:latin typeface="Montserrat"/>
                <a:cs typeface="Montserrat"/>
              </a:rPr>
              <a:t>,000.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current</a:t>
            </a:r>
            <a:r>
              <a:rPr sz="900" spc="-15" dirty="0">
                <a:solidFill>
                  <a:srgbClr val="323537"/>
                </a:solidFill>
                <a:latin typeface="Montserrat"/>
                <a:cs typeface="Montserrat"/>
              </a:rPr>
              <a:t> </a:t>
            </a:r>
            <a:r>
              <a:rPr sz="900" spc="-10" dirty="0">
                <a:solidFill>
                  <a:srgbClr val="323537"/>
                </a:solidFill>
                <a:latin typeface="Montserrat"/>
                <a:cs typeface="Montserrat"/>
              </a:rPr>
              <a:t>£</a:t>
            </a:r>
            <a:r>
              <a:rPr lang="en-GB" sz="900" spc="-10" dirty="0">
                <a:solidFill>
                  <a:srgbClr val="323537"/>
                </a:solidFill>
                <a:latin typeface="Montserrat"/>
                <a:cs typeface="Montserrat"/>
              </a:rPr>
              <a:t>120</a:t>
            </a:r>
            <a:r>
              <a:rPr sz="900" spc="-10" dirty="0">
                <a:solidFill>
                  <a:srgbClr val="323537"/>
                </a:solidFill>
                <a:latin typeface="Montserrat"/>
                <a:cs typeface="Montserrat"/>
              </a:rPr>
              <a:t>,000 </a:t>
            </a:r>
            <a:r>
              <a:rPr sz="900" dirty="0">
                <a:solidFill>
                  <a:srgbClr val="323537"/>
                </a:solidFill>
                <a:latin typeface="Montserrat"/>
                <a:cs typeface="Montserrat"/>
              </a:rPr>
              <a:t>compensation</a:t>
            </a:r>
            <a:r>
              <a:rPr sz="900" spc="-10" dirty="0">
                <a:solidFill>
                  <a:srgbClr val="323537"/>
                </a:solidFill>
                <a:latin typeface="Montserrat"/>
                <a:cs typeface="Montserrat"/>
              </a:rPr>
              <a:t> </a:t>
            </a:r>
            <a:r>
              <a:rPr sz="900" dirty="0">
                <a:solidFill>
                  <a:srgbClr val="323537"/>
                </a:solidFill>
                <a:latin typeface="Montserrat"/>
                <a:cs typeface="Montserrat"/>
              </a:rPr>
              <a:t>limit</a:t>
            </a:r>
            <a:r>
              <a:rPr sz="900" spc="-10"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maximum</a:t>
            </a:r>
            <a:r>
              <a:rPr sz="900" spc="-5" dirty="0">
                <a:solidFill>
                  <a:srgbClr val="323537"/>
                </a:solidFill>
                <a:latin typeface="Montserrat"/>
                <a:cs typeface="Montserrat"/>
              </a:rPr>
              <a:t> </a:t>
            </a:r>
            <a:r>
              <a:rPr sz="900" dirty="0">
                <a:solidFill>
                  <a:srgbClr val="323537"/>
                </a:solidFill>
                <a:latin typeface="Montserrat"/>
                <a:cs typeface="Montserrat"/>
              </a:rPr>
              <a:t>amount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compensation</a:t>
            </a:r>
            <a:r>
              <a:rPr sz="900" spc="-5" dirty="0">
                <a:solidFill>
                  <a:srgbClr val="323537"/>
                </a:solidFill>
                <a:latin typeface="Montserrat"/>
                <a:cs typeface="Montserrat"/>
              </a:rPr>
              <a:t> </a:t>
            </a:r>
            <a:r>
              <a:rPr sz="900" dirty="0">
                <a:solidFill>
                  <a:srgbClr val="323537"/>
                </a:solidFill>
                <a:latin typeface="Montserrat"/>
                <a:cs typeface="Montserrat"/>
              </a:rPr>
              <a:t>that</a:t>
            </a:r>
            <a:r>
              <a:rPr sz="900" spc="-5"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spc="-25" dirty="0">
                <a:solidFill>
                  <a:srgbClr val="323537"/>
                </a:solidFill>
                <a:latin typeface="Montserrat"/>
                <a:cs typeface="Montserrat"/>
              </a:rPr>
              <a:t>can </a:t>
            </a:r>
            <a:r>
              <a:rPr sz="900" dirty="0">
                <a:solidFill>
                  <a:srgbClr val="323537"/>
                </a:solidFill>
                <a:latin typeface="Montserrat"/>
                <a:cs typeface="Montserrat"/>
              </a:rPr>
              <a:t>claim</a:t>
            </a:r>
            <a:r>
              <a:rPr sz="900" spc="-5" dirty="0">
                <a:solidFill>
                  <a:srgbClr val="323537"/>
                </a:solidFill>
                <a:latin typeface="Montserrat"/>
                <a:cs typeface="Montserrat"/>
              </a:rPr>
              <a:t> </a:t>
            </a:r>
            <a:r>
              <a:rPr sz="900" dirty="0">
                <a:solidFill>
                  <a:srgbClr val="323537"/>
                </a:solidFill>
                <a:latin typeface="Montserrat"/>
                <a:cs typeface="Montserrat"/>
              </a:rPr>
              <a:t>per</a:t>
            </a:r>
            <a:r>
              <a:rPr sz="900" spc="-5" dirty="0">
                <a:solidFill>
                  <a:srgbClr val="323537"/>
                </a:solidFill>
                <a:latin typeface="Montserrat"/>
                <a:cs typeface="Montserrat"/>
              </a:rPr>
              <a:t> </a:t>
            </a:r>
            <a:r>
              <a:rPr sz="900" dirty="0">
                <a:solidFill>
                  <a:srgbClr val="323537"/>
                </a:solidFill>
                <a:latin typeface="Montserrat"/>
                <a:cs typeface="Montserrat"/>
              </a:rPr>
              <a:t>institution and</a:t>
            </a:r>
            <a:r>
              <a:rPr sz="900" spc="-5" dirty="0">
                <a:solidFill>
                  <a:srgbClr val="323537"/>
                </a:solidFill>
                <a:latin typeface="Montserrat"/>
                <a:cs typeface="Montserrat"/>
              </a:rPr>
              <a:t> </a:t>
            </a:r>
            <a:r>
              <a:rPr sz="900" dirty="0">
                <a:solidFill>
                  <a:srgbClr val="323537"/>
                </a:solidFill>
                <a:latin typeface="Montserrat"/>
                <a:cs typeface="Montserrat"/>
              </a:rPr>
              <a:t>per Plan.</a:t>
            </a:r>
            <a:r>
              <a:rPr sz="900" spc="-5" dirty="0">
                <a:solidFill>
                  <a:srgbClr val="323537"/>
                </a:solidFill>
                <a:latin typeface="Montserrat"/>
                <a:cs typeface="Montserrat"/>
              </a:rPr>
              <a:t> </a:t>
            </a:r>
            <a:r>
              <a:rPr sz="900" dirty="0">
                <a:solidFill>
                  <a:srgbClr val="323537"/>
                </a:solidFill>
                <a:latin typeface="Montserrat"/>
                <a:cs typeface="Montserrat"/>
              </a:rPr>
              <a:t>If you</a:t>
            </a:r>
            <a:r>
              <a:rPr sz="900" spc="-5" dirty="0">
                <a:solidFill>
                  <a:srgbClr val="323537"/>
                </a:solidFill>
                <a:latin typeface="Montserrat"/>
                <a:cs typeface="Montserrat"/>
              </a:rPr>
              <a:t> </a:t>
            </a:r>
            <a:r>
              <a:rPr sz="900" spc="-20" dirty="0">
                <a:solidFill>
                  <a:srgbClr val="323537"/>
                </a:solidFill>
                <a:latin typeface="Montserrat"/>
                <a:cs typeface="Montserrat"/>
              </a:rPr>
              <a:t>hold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cash</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other</a:t>
            </a:r>
            <a:r>
              <a:rPr sz="900" spc="-5" dirty="0">
                <a:solidFill>
                  <a:srgbClr val="323537"/>
                </a:solidFill>
                <a:latin typeface="Montserrat"/>
                <a:cs typeface="Montserrat"/>
              </a:rPr>
              <a:t> </a:t>
            </a:r>
            <a:r>
              <a:rPr sz="900" dirty="0">
                <a:solidFill>
                  <a:srgbClr val="323537"/>
                </a:solidFill>
                <a:latin typeface="Montserrat"/>
                <a:cs typeface="Montserrat"/>
              </a:rPr>
              <a:t>assets</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same </a:t>
            </a:r>
            <a:r>
              <a:rPr sz="900" spc="-10" dirty="0">
                <a:solidFill>
                  <a:srgbClr val="323537"/>
                </a:solidFill>
                <a:latin typeface="Montserrat"/>
                <a:cs typeface="Montserrat"/>
              </a:rPr>
              <a:t>institution</a:t>
            </a:r>
            <a:r>
              <a:rPr sz="900" spc="500"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cannot</a:t>
            </a:r>
            <a:r>
              <a:rPr sz="900" spc="-15" dirty="0">
                <a:solidFill>
                  <a:srgbClr val="323537"/>
                </a:solidFill>
                <a:latin typeface="Montserrat"/>
                <a:cs typeface="Montserrat"/>
              </a:rPr>
              <a:t> </a:t>
            </a:r>
            <a:r>
              <a:rPr sz="900" dirty="0">
                <a:solidFill>
                  <a:srgbClr val="323537"/>
                </a:solidFill>
                <a:latin typeface="Montserrat"/>
                <a:cs typeface="Montserrat"/>
              </a:rPr>
              <a:t>make</a:t>
            </a:r>
            <a:r>
              <a:rPr sz="900" spc="-15" dirty="0">
                <a:solidFill>
                  <a:srgbClr val="323537"/>
                </a:solidFill>
                <a:latin typeface="Montserrat"/>
                <a:cs typeface="Montserrat"/>
              </a:rPr>
              <a:t> </a:t>
            </a:r>
            <a:r>
              <a:rPr sz="900" dirty="0">
                <a:solidFill>
                  <a:srgbClr val="323537"/>
                </a:solidFill>
                <a:latin typeface="Montserrat"/>
                <a:cs typeface="Montserrat"/>
              </a:rPr>
              <a:t>separate</a:t>
            </a:r>
            <a:r>
              <a:rPr sz="900" spc="-15" dirty="0">
                <a:solidFill>
                  <a:srgbClr val="323537"/>
                </a:solidFill>
                <a:latin typeface="Montserrat"/>
                <a:cs typeface="Montserrat"/>
              </a:rPr>
              <a:t> </a:t>
            </a:r>
            <a:r>
              <a:rPr sz="900" dirty="0">
                <a:solidFill>
                  <a:srgbClr val="323537"/>
                </a:solidFill>
                <a:latin typeface="Montserrat"/>
                <a:cs typeface="Montserrat"/>
              </a:rPr>
              <a:t>claims</a:t>
            </a:r>
            <a:r>
              <a:rPr sz="900" spc="-2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each</a:t>
            </a:r>
            <a:r>
              <a:rPr sz="900" spc="-15" dirty="0">
                <a:solidFill>
                  <a:srgbClr val="323537"/>
                </a:solidFill>
                <a:latin typeface="Montserrat"/>
                <a:cs typeface="Montserrat"/>
              </a:rPr>
              <a:t> </a:t>
            </a:r>
            <a:r>
              <a:rPr sz="900" dirty="0">
                <a:solidFill>
                  <a:srgbClr val="323537"/>
                </a:solidFill>
                <a:latin typeface="Montserrat"/>
                <a:cs typeface="Montserrat"/>
              </a:rPr>
              <a:t>holding.</a:t>
            </a:r>
            <a:r>
              <a:rPr sz="900" spc="-15"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single</a:t>
            </a:r>
            <a:r>
              <a:rPr sz="900" spc="-10" dirty="0">
                <a:solidFill>
                  <a:srgbClr val="323537"/>
                </a:solidFill>
                <a:latin typeface="Montserrat"/>
                <a:cs typeface="Montserrat"/>
              </a:rPr>
              <a:t> </a:t>
            </a:r>
            <a:r>
              <a:rPr sz="900" dirty="0">
                <a:solidFill>
                  <a:srgbClr val="323537"/>
                </a:solidFill>
                <a:latin typeface="Montserrat"/>
                <a:cs typeface="Montserrat"/>
              </a:rPr>
              <a:t>banking</a:t>
            </a:r>
            <a:r>
              <a:rPr sz="900" spc="-5" dirty="0">
                <a:solidFill>
                  <a:srgbClr val="323537"/>
                </a:solidFill>
                <a:latin typeface="Montserrat"/>
                <a:cs typeface="Montserrat"/>
              </a:rPr>
              <a:t> </a:t>
            </a:r>
            <a:r>
              <a:rPr sz="900" dirty="0">
                <a:solidFill>
                  <a:srgbClr val="323537"/>
                </a:solidFill>
                <a:latin typeface="Montserrat"/>
                <a:cs typeface="Montserrat"/>
              </a:rPr>
              <a:t>license</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apply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one</a:t>
            </a:r>
            <a:r>
              <a:rPr sz="900" spc="-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more</a:t>
            </a:r>
            <a:r>
              <a:rPr sz="900" spc="-5" dirty="0">
                <a:solidFill>
                  <a:srgbClr val="323537"/>
                </a:solidFill>
                <a:latin typeface="Montserrat"/>
                <a:cs typeface="Montserrat"/>
              </a:rPr>
              <a:t> </a:t>
            </a:r>
            <a:r>
              <a:rPr sz="900" spc="-20" dirty="0">
                <a:solidFill>
                  <a:srgbClr val="323537"/>
                </a:solidFill>
                <a:latin typeface="Montserrat"/>
                <a:cs typeface="Montserrat"/>
              </a:rPr>
              <a:t>e.g.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parent</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its</a:t>
            </a:r>
            <a:r>
              <a:rPr sz="900" spc="-10" dirty="0">
                <a:solidFill>
                  <a:srgbClr val="323537"/>
                </a:solidFill>
                <a:latin typeface="Montserrat"/>
                <a:cs typeface="Montserrat"/>
              </a:rPr>
              <a:t> </a:t>
            </a:r>
            <a:r>
              <a:rPr sz="900" dirty="0">
                <a:solidFill>
                  <a:srgbClr val="323537"/>
                </a:solidFill>
                <a:latin typeface="Montserrat"/>
                <a:cs typeface="Montserrat"/>
              </a:rPr>
              <a:t>subsidiary</a:t>
            </a:r>
            <a:r>
              <a:rPr sz="900" spc="-15" dirty="0">
                <a:solidFill>
                  <a:srgbClr val="323537"/>
                </a:solidFill>
                <a:latin typeface="Montserrat"/>
                <a:cs typeface="Montserrat"/>
              </a:rPr>
              <a:t> </a:t>
            </a:r>
            <a:r>
              <a:rPr sz="900" dirty="0">
                <a:solidFill>
                  <a:srgbClr val="323537"/>
                </a:solidFill>
                <a:latin typeface="Montserrat"/>
                <a:cs typeface="Montserrat"/>
              </a:rPr>
              <a:t>companies.</a:t>
            </a:r>
            <a:r>
              <a:rPr sz="900" spc="-10" dirty="0">
                <a:solidFill>
                  <a:srgbClr val="323537"/>
                </a:solidFill>
                <a:latin typeface="Montserrat"/>
                <a:cs typeface="Montserrat"/>
              </a:rPr>
              <a:t> You</a:t>
            </a:r>
            <a:r>
              <a:rPr sz="900" spc="-15" dirty="0">
                <a:solidFill>
                  <a:srgbClr val="323537"/>
                </a:solidFill>
                <a:latin typeface="Montserrat"/>
                <a:cs typeface="Montserrat"/>
              </a:rPr>
              <a:t> </a:t>
            </a:r>
            <a:r>
              <a:rPr sz="900" dirty="0">
                <a:solidFill>
                  <a:srgbClr val="323537"/>
                </a:solidFill>
                <a:latin typeface="Montserrat"/>
                <a:cs typeface="Montserrat"/>
              </a:rPr>
              <a:t>can</a:t>
            </a:r>
            <a:r>
              <a:rPr sz="900" spc="-10" dirty="0">
                <a:solidFill>
                  <a:srgbClr val="323537"/>
                </a:solidFill>
                <a:latin typeface="Montserrat"/>
                <a:cs typeface="Montserrat"/>
              </a:rPr>
              <a:t> </a:t>
            </a:r>
            <a:r>
              <a:rPr sz="900" spc="-20" dirty="0">
                <a:solidFill>
                  <a:srgbClr val="323537"/>
                </a:solidFill>
                <a:latin typeface="Montserrat"/>
                <a:cs typeface="Montserrat"/>
              </a:rPr>
              <a:t>only </a:t>
            </a:r>
            <a:r>
              <a:rPr sz="900" dirty="0">
                <a:solidFill>
                  <a:srgbClr val="323537"/>
                </a:solidFill>
                <a:latin typeface="Montserrat"/>
                <a:cs typeface="Montserrat"/>
              </a:rPr>
              <a:t>claim</a:t>
            </a:r>
            <a:r>
              <a:rPr sz="900" spc="-5" dirty="0">
                <a:solidFill>
                  <a:srgbClr val="323537"/>
                </a:solidFill>
                <a:latin typeface="Montserrat"/>
                <a:cs typeface="Montserrat"/>
              </a:rPr>
              <a:t> </a:t>
            </a:r>
            <a:r>
              <a:rPr sz="900" spc="-10" dirty="0">
                <a:solidFill>
                  <a:srgbClr val="323537"/>
                </a:solidFill>
                <a:latin typeface="Montserrat"/>
                <a:cs typeface="Montserrat"/>
              </a:rPr>
              <a:t>£</a:t>
            </a:r>
            <a:r>
              <a:rPr lang="en-GB" sz="900" spc="-10" dirty="0">
                <a:solidFill>
                  <a:srgbClr val="323537"/>
                </a:solidFill>
                <a:latin typeface="Montserrat"/>
                <a:cs typeface="Montserrat"/>
              </a:rPr>
              <a:t>120</a:t>
            </a:r>
            <a:r>
              <a:rPr sz="900" spc="-10" dirty="0">
                <a:solidFill>
                  <a:srgbClr val="323537"/>
                </a:solidFill>
                <a:latin typeface="Montserrat"/>
                <a:cs typeface="Montserrat"/>
              </a:rPr>
              <a:t>,000</a:t>
            </a:r>
            <a:r>
              <a:rPr sz="900" spc="-5" dirty="0">
                <a:solidFill>
                  <a:srgbClr val="323537"/>
                </a:solidFill>
                <a:latin typeface="Montserrat"/>
                <a:cs typeface="Montserrat"/>
              </a:rPr>
              <a:t> </a:t>
            </a:r>
            <a:r>
              <a:rPr sz="900" dirty="0">
                <a:solidFill>
                  <a:srgbClr val="323537"/>
                </a:solidFill>
                <a:latin typeface="Montserrat"/>
                <a:cs typeface="Montserrat"/>
              </a:rPr>
              <a:t>across</a:t>
            </a:r>
            <a:r>
              <a:rPr sz="900" spc="-5" dirty="0">
                <a:solidFill>
                  <a:srgbClr val="323537"/>
                </a:solidFill>
                <a:latin typeface="Montserrat"/>
                <a:cs typeface="Montserrat"/>
              </a:rPr>
              <a:t> </a:t>
            </a: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institutions</a:t>
            </a:r>
            <a:r>
              <a:rPr sz="900" spc="-5" dirty="0">
                <a:solidFill>
                  <a:srgbClr val="323537"/>
                </a:solidFill>
                <a:latin typeface="Montserrat"/>
                <a:cs typeface="Montserrat"/>
              </a:rPr>
              <a:t> </a:t>
            </a:r>
            <a:r>
              <a:rPr sz="900" dirty="0">
                <a:solidFill>
                  <a:srgbClr val="323537"/>
                </a:solidFill>
                <a:latin typeface="Montserrat"/>
                <a:cs typeface="Montserrat"/>
              </a:rPr>
              <a:t>operating</a:t>
            </a:r>
            <a:r>
              <a:rPr sz="900" spc="-5" dirty="0">
                <a:solidFill>
                  <a:srgbClr val="323537"/>
                </a:solidFill>
                <a:latin typeface="Montserrat"/>
                <a:cs typeface="Montserrat"/>
              </a:rPr>
              <a:t> </a:t>
            </a:r>
            <a:r>
              <a:rPr sz="900" dirty="0">
                <a:solidFill>
                  <a:srgbClr val="323537"/>
                </a:solidFill>
                <a:latin typeface="Montserrat"/>
                <a:cs typeface="Montserrat"/>
              </a:rPr>
              <a:t>under</a:t>
            </a:r>
            <a:r>
              <a:rPr sz="900" spc="-5" dirty="0">
                <a:solidFill>
                  <a:srgbClr val="323537"/>
                </a:solidFill>
                <a:latin typeface="Montserrat"/>
                <a:cs typeface="Montserrat"/>
              </a:rPr>
              <a:t> </a:t>
            </a:r>
            <a:r>
              <a:rPr sz="900" spc="-50" dirty="0">
                <a:solidFill>
                  <a:srgbClr val="323537"/>
                </a:solidFill>
                <a:latin typeface="Montserrat"/>
                <a:cs typeface="Montserrat"/>
              </a:rPr>
              <a:t>a</a:t>
            </a:r>
            <a:endParaRPr sz="900" dirty="0">
              <a:latin typeface="Montserrat"/>
              <a:cs typeface="Montserrat"/>
            </a:endParaRPr>
          </a:p>
          <a:p>
            <a:pPr marL="258445">
              <a:lnSpc>
                <a:spcPct val="100000"/>
              </a:lnSpc>
              <a:spcBef>
                <a:spcPts val="240"/>
              </a:spcBef>
            </a:pPr>
            <a:r>
              <a:rPr sz="900" dirty="0">
                <a:solidFill>
                  <a:srgbClr val="323537"/>
                </a:solidFill>
                <a:latin typeface="Montserrat"/>
                <a:cs typeface="Montserrat"/>
              </a:rPr>
              <a:t>single</a:t>
            </a:r>
            <a:r>
              <a:rPr sz="900" spc="10" dirty="0">
                <a:solidFill>
                  <a:srgbClr val="323537"/>
                </a:solidFill>
                <a:latin typeface="Montserrat"/>
                <a:cs typeface="Montserrat"/>
              </a:rPr>
              <a:t> </a:t>
            </a:r>
            <a:r>
              <a:rPr sz="900" spc="-10" dirty="0">
                <a:solidFill>
                  <a:srgbClr val="323537"/>
                </a:solidFill>
                <a:latin typeface="Montserrat"/>
                <a:cs typeface="Montserrat"/>
              </a:rPr>
              <a:t>license.</a:t>
            </a:r>
            <a:endParaRPr sz="900" dirty="0">
              <a:latin typeface="Montserrat"/>
              <a:cs typeface="Montserrat"/>
            </a:endParaRPr>
          </a:p>
        </p:txBody>
      </p:sp>
      <p:sp>
        <p:nvSpPr>
          <p:cNvPr id="4" name="object 4"/>
          <p:cNvSpPr txBox="1"/>
          <p:nvPr/>
        </p:nvSpPr>
        <p:spPr>
          <a:xfrm>
            <a:off x="347300" y="6032500"/>
            <a:ext cx="3373754" cy="2902585"/>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28.</a:t>
            </a:r>
            <a:r>
              <a:rPr sz="1100" b="1" spc="-20" dirty="0">
                <a:solidFill>
                  <a:srgbClr val="3E8B73"/>
                </a:solidFill>
                <a:latin typeface="Montserrat SemiBold"/>
                <a:cs typeface="Montserrat SemiBold"/>
              </a:rPr>
              <a:t> </a:t>
            </a:r>
            <a:r>
              <a:rPr sz="1100" b="1" spc="-10" dirty="0">
                <a:solidFill>
                  <a:srgbClr val="3E8B73"/>
                </a:solidFill>
                <a:latin typeface="Montserrat SemiBold"/>
                <a:cs typeface="Montserrat SemiBold"/>
              </a:rPr>
              <a:t>Your</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obligations</a:t>
            </a:r>
            <a:endParaRPr sz="1100" dirty="0">
              <a:latin typeface="Montserrat SemiBold"/>
              <a:cs typeface="Montserrat SemiBold"/>
            </a:endParaRPr>
          </a:p>
          <a:p>
            <a:pPr marL="12700" marR="290195">
              <a:lnSpc>
                <a:spcPct val="100000"/>
              </a:lnSpc>
              <a:spcBef>
                <a:spcPts val="810"/>
              </a:spcBef>
            </a:pP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agree</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inform</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spc="-10" dirty="0">
                <a:solidFill>
                  <a:srgbClr val="323537"/>
                </a:solidFill>
                <a:latin typeface="Montserrat"/>
                <a:cs typeface="Montserrat"/>
              </a:rPr>
              <a:t>Custodian </a:t>
            </a:r>
            <a:r>
              <a:rPr sz="900" dirty="0">
                <a:solidFill>
                  <a:srgbClr val="323537"/>
                </a:solidFill>
                <a:latin typeface="Montserrat"/>
                <a:cs typeface="Montserrat"/>
              </a:rPr>
              <a:t>without</a:t>
            </a:r>
            <a:r>
              <a:rPr sz="900" spc="-15" dirty="0">
                <a:solidFill>
                  <a:srgbClr val="323537"/>
                </a:solidFill>
                <a:latin typeface="Montserrat"/>
                <a:cs typeface="Montserrat"/>
              </a:rPr>
              <a:t> </a:t>
            </a:r>
            <a:r>
              <a:rPr sz="900" dirty="0">
                <a:solidFill>
                  <a:srgbClr val="323537"/>
                </a:solidFill>
                <a:latin typeface="Montserrat"/>
                <a:cs typeface="Montserrat"/>
              </a:rPr>
              <a:t>delay</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change</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circumstances</a:t>
            </a:r>
            <a:r>
              <a:rPr sz="900" spc="-15" dirty="0">
                <a:solidFill>
                  <a:srgbClr val="323537"/>
                </a:solidFill>
                <a:latin typeface="Montserrat"/>
                <a:cs typeface="Montserrat"/>
              </a:rPr>
              <a:t> </a:t>
            </a:r>
            <a:r>
              <a:rPr sz="900" spc="-25" dirty="0">
                <a:solidFill>
                  <a:srgbClr val="323537"/>
                </a:solidFill>
                <a:latin typeface="Montserrat"/>
                <a:cs typeface="Montserrat"/>
              </a:rPr>
              <a:t>or </a:t>
            </a:r>
            <a:r>
              <a:rPr sz="900" dirty="0">
                <a:solidFill>
                  <a:srgbClr val="323537"/>
                </a:solidFill>
                <a:latin typeface="Montserrat"/>
                <a:cs typeface="Montserrat"/>
              </a:rPr>
              <a:t>status,</a:t>
            </a:r>
            <a:r>
              <a:rPr sz="900" spc="-10" dirty="0">
                <a:solidFill>
                  <a:srgbClr val="323537"/>
                </a:solidFill>
                <a:latin typeface="Montserrat"/>
                <a:cs typeface="Montserrat"/>
              </a:rPr>
              <a:t> </a:t>
            </a:r>
            <a:r>
              <a:rPr sz="900" dirty="0">
                <a:solidFill>
                  <a:srgbClr val="323537"/>
                </a:solidFill>
                <a:latin typeface="Montserrat"/>
                <a:cs typeface="Montserrat"/>
              </a:rPr>
              <a:t>including</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particular</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address, </a:t>
            </a:r>
            <a:r>
              <a:rPr sz="900" dirty="0">
                <a:solidFill>
                  <a:srgbClr val="323537"/>
                </a:solidFill>
                <a:latin typeface="Montserrat"/>
                <a:cs typeface="Montserrat"/>
              </a:rPr>
              <a:t>name,</a:t>
            </a:r>
            <a:r>
              <a:rPr sz="900" spc="-15" dirty="0">
                <a:solidFill>
                  <a:srgbClr val="323537"/>
                </a:solidFill>
                <a:latin typeface="Montserrat"/>
                <a:cs typeface="Montserrat"/>
              </a:rPr>
              <a:t> </a:t>
            </a:r>
            <a:r>
              <a:rPr sz="900" dirty="0">
                <a:solidFill>
                  <a:srgbClr val="323537"/>
                </a:solidFill>
                <a:latin typeface="Montserrat"/>
                <a:cs typeface="Montserrat"/>
              </a:rPr>
              <a:t>bank</a:t>
            </a:r>
            <a:r>
              <a:rPr sz="900" spc="-15"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residency</a:t>
            </a:r>
            <a:r>
              <a:rPr sz="900" spc="-15" dirty="0">
                <a:solidFill>
                  <a:srgbClr val="323537"/>
                </a:solidFill>
                <a:latin typeface="Montserrat"/>
                <a:cs typeface="Montserrat"/>
              </a:rPr>
              <a:t> </a:t>
            </a:r>
            <a:r>
              <a:rPr sz="900" dirty="0">
                <a:solidFill>
                  <a:srgbClr val="323537"/>
                </a:solidFill>
                <a:latin typeface="Montserrat"/>
                <a:cs typeface="Montserrat"/>
              </a:rPr>
              <a:t>status</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change</a:t>
            </a:r>
            <a:r>
              <a:rPr sz="900" spc="-15" dirty="0">
                <a:solidFill>
                  <a:srgbClr val="323537"/>
                </a:solidFill>
                <a:latin typeface="Montserrat"/>
                <a:cs typeface="Montserrat"/>
              </a:rPr>
              <a:t> </a:t>
            </a:r>
            <a:r>
              <a:rPr sz="900" spc="-25" dirty="0">
                <a:solidFill>
                  <a:srgbClr val="323537"/>
                </a:solidFill>
                <a:latin typeface="Montserrat"/>
                <a:cs typeface="Montserrat"/>
              </a:rPr>
              <a:t>of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adviser</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line</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Administrator </a:t>
            </a:r>
            <a:r>
              <a:rPr sz="900" dirty="0">
                <a:solidFill>
                  <a:srgbClr val="323537"/>
                </a:solidFill>
                <a:latin typeface="Montserrat"/>
                <a:cs typeface="Montserrat"/>
              </a:rPr>
              <a:t>and</a:t>
            </a:r>
            <a:r>
              <a:rPr sz="900" spc="-10" dirty="0">
                <a:solidFill>
                  <a:srgbClr val="323537"/>
                </a:solidFill>
                <a:latin typeface="Montserrat"/>
                <a:cs typeface="Montserrat"/>
              </a:rPr>
              <a:t> Custodian’s </a:t>
            </a:r>
            <a:r>
              <a:rPr sz="900" dirty="0">
                <a:solidFill>
                  <a:srgbClr val="323537"/>
                </a:solidFill>
                <a:latin typeface="Montserrat"/>
                <a:cs typeface="Montserrat"/>
              </a:rPr>
              <a:t>procedures.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spc="-25" dirty="0">
                <a:solidFill>
                  <a:srgbClr val="323537"/>
                </a:solidFill>
                <a:latin typeface="Montserrat"/>
                <a:cs typeface="Montserrat"/>
              </a:rPr>
              <a:t>and</a:t>
            </a:r>
            <a:endParaRPr sz="900" dirty="0">
              <a:latin typeface="Montserrat"/>
              <a:cs typeface="Montserrat"/>
            </a:endParaRPr>
          </a:p>
          <a:p>
            <a:pPr marL="12700" marR="5080">
              <a:lnSpc>
                <a:spcPct val="100000"/>
              </a:lnSpc>
            </a:pP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shall</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5" dirty="0">
                <a:solidFill>
                  <a:srgbClr val="323537"/>
                </a:solidFill>
                <a:latin typeface="Montserrat"/>
                <a:cs typeface="Montserrat"/>
              </a:rPr>
              <a:t> </a:t>
            </a:r>
            <a:r>
              <a:rPr sz="900" dirty="0">
                <a:solidFill>
                  <a:srgbClr val="323537"/>
                </a:solidFill>
                <a:latin typeface="Montserrat"/>
                <a:cs typeface="Montserrat"/>
              </a:rPr>
              <a:t>responsible</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consequences</a:t>
            </a:r>
            <a:r>
              <a:rPr sz="900" spc="50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failure</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notify</a:t>
            </a:r>
            <a:r>
              <a:rPr sz="900" spc="-10" dirty="0">
                <a:solidFill>
                  <a:srgbClr val="323537"/>
                </a:solidFill>
                <a:latin typeface="Montserrat"/>
                <a:cs typeface="Montserrat"/>
              </a:rPr>
              <a:t> </a:t>
            </a:r>
            <a:r>
              <a:rPr sz="900" dirty="0">
                <a:solidFill>
                  <a:srgbClr val="323537"/>
                </a:solidFill>
                <a:latin typeface="Montserrat"/>
                <a:cs typeface="Montserrat"/>
              </a:rPr>
              <a:t>them</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a</a:t>
            </a:r>
            <a:r>
              <a:rPr sz="900" spc="-10" dirty="0">
                <a:solidFill>
                  <a:srgbClr val="323537"/>
                </a:solidFill>
                <a:latin typeface="Montserrat"/>
                <a:cs typeface="Montserrat"/>
              </a:rPr>
              <a:t> </a:t>
            </a:r>
            <a:r>
              <a:rPr sz="900" dirty="0">
                <a:solidFill>
                  <a:srgbClr val="323537"/>
                </a:solidFill>
                <a:latin typeface="Montserrat"/>
                <a:cs typeface="Montserrat"/>
              </a:rPr>
              <a:t>change</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respect</a:t>
            </a:r>
            <a:r>
              <a:rPr sz="900" spc="-10" dirty="0">
                <a:solidFill>
                  <a:srgbClr val="323537"/>
                </a:solidFill>
                <a:latin typeface="Montserrat"/>
                <a:cs typeface="Montserrat"/>
              </a:rPr>
              <a:t> </a:t>
            </a:r>
            <a:r>
              <a:rPr sz="900" spc="-25" dirty="0">
                <a:solidFill>
                  <a:srgbClr val="323537"/>
                </a:solidFill>
                <a:latin typeface="Montserrat"/>
                <a:cs typeface="Montserrat"/>
              </a:rPr>
              <a:t>of</a:t>
            </a:r>
            <a:r>
              <a:rPr sz="900" spc="50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personal</a:t>
            </a:r>
            <a:r>
              <a:rPr sz="900" spc="-15" dirty="0">
                <a:solidFill>
                  <a:srgbClr val="323537"/>
                </a:solidFill>
                <a:latin typeface="Montserrat"/>
                <a:cs typeface="Montserrat"/>
              </a:rPr>
              <a:t> </a:t>
            </a:r>
            <a:r>
              <a:rPr sz="900" dirty="0">
                <a:solidFill>
                  <a:srgbClr val="323537"/>
                </a:solidFill>
                <a:latin typeface="Montserrat"/>
                <a:cs typeface="Montserrat"/>
              </a:rPr>
              <a:t>information.</a:t>
            </a:r>
            <a:r>
              <a:rPr sz="900" spc="-20" dirty="0">
                <a:solidFill>
                  <a:srgbClr val="323537"/>
                </a:solidFill>
                <a:latin typeface="Montserrat"/>
                <a:cs typeface="Montserrat"/>
              </a:rPr>
              <a:t> </a:t>
            </a:r>
            <a:r>
              <a:rPr sz="900" dirty="0">
                <a:solidFill>
                  <a:srgbClr val="323537"/>
                </a:solidFill>
                <a:latin typeface="Montserrat"/>
                <a:cs typeface="Montserrat"/>
              </a:rPr>
              <a:t>Where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does</a:t>
            </a:r>
            <a:r>
              <a:rPr sz="900" spc="-15"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have</a:t>
            </a:r>
            <a:r>
              <a:rPr sz="900" spc="-1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up</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spc="-20" dirty="0">
                <a:solidFill>
                  <a:srgbClr val="323537"/>
                </a:solidFill>
                <a:latin typeface="Montserrat"/>
                <a:cs typeface="Montserrat"/>
              </a:rPr>
              <a:t>you, </a:t>
            </a:r>
            <a:r>
              <a:rPr sz="900" dirty="0">
                <a:solidFill>
                  <a:srgbClr val="323537"/>
                </a:solidFill>
                <a:latin typeface="Montserrat"/>
                <a:cs typeface="Montserrat"/>
              </a:rPr>
              <a:t>they</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dirty="0">
                <a:solidFill>
                  <a:srgbClr val="323537"/>
                </a:solidFill>
                <a:latin typeface="Montserrat"/>
                <a:cs typeface="Montserrat"/>
              </a:rPr>
              <a:t>make</a:t>
            </a:r>
            <a:r>
              <a:rPr sz="900" spc="-15" dirty="0">
                <a:solidFill>
                  <a:srgbClr val="323537"/>
                </a:solidFill>
                <a:latin typeface="Montserrat"/>
                <a:cs typeface="Montserrat"/>
              </a:rPr>
              <a:t> </a:t>
            </a:r>
            <a:r>
              <a:rPr sz="900" dirty="0">
                <a:solidFill>
                  <a:srgbClr val="323537"/>
                </a:solidFill>
                <a:latin typeface="Montserrat"/>
                <a:cs typeface="Montserrat"/>
              </a:rPr>
              <a:t>enquiries</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identify</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new</a:t>
            </a:r>
            <a:r>
              <a:rPr sz="900" spc="-15"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reclaim</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cost</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tracing</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new</a:t>
            </a:r>
            <a:r>
              <a:rPr sz="900" spc="-15" dirty="0">
                <a:solidFill>
                  <a:srgbClr val="323537"/>
                </a:solidFill>
                <a:latin typeface="Montserrat"/>
                <a:cs typeface="Montserrat"/>
              </a:rPr>
              <a:t> </a:t>
            </a:r>
            <a:r>
              <a:rPr sz="900" dirty="0">
                <a:solidFill>
                  <a:srgbClr val="323537"/>
                </a:solidFill>
                <a:latin typeface="Montserrat"/>
                <a:cs typeface="Montserrat"/>
              </a:rPr>
              <a:t>address.</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this</a:t>
            </a:r>
            <a:r>
              <a:rPr sz="900" spc="-15" dirty="0">
                <a:solidFill>
                  <a:srgbClr val="323537"/>
                </a:solidFill>
                <a:latin typeface="Montserrat"/>
                <a:cs typeface="Montserrat"/>
              </a:rPr>
              <a:t> </a:t>
            </a:r>
            <a:r>
              <a:rPr sz="900" spc="-20" dirty="0">
                <a:solidFill>
                  <a:srgbClr val="323537"/>
                </a:solidFill>
                <a:latin typeface="Montserrat"/>
                <a:cs typeface="Montserrat"/>
              </a:rPr>
              <a:t>end, </a:t>
            </a:r>
            <a:r>
              <a:rPr sz="900" dirty="0">
                <a:solidFill>
                  <a:srgbClr val="323537"/>
                </a:solidFill>
                <a:latin typeface="Montserrat"/>
                <a:cs typeface="Montserrat"/>
              </a:rPr>
              <a:t>they</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10" dirty="0">
                <a:solidFill>
                  <a:srgbClr val="323537"/>
                </a:solidFill>
                <a:latin typeface="Montserrat"/>
                <a:cs typeface="Montserrat"/>
              </a:rPr>
              <a:t> </a:t>
            </a:r>
            <a:r>
              <a:rPr sz="900" dirty="0">
                <a:solidFill>
                  <a:srgbClr val="323537"/>
                </a:solidFill>
                <a:latin typeface="Montserrat"/>
                <a:cs typeface="Montserrat"/>
              </a:rPr>
              <a:t>need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share</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0" dirty="0">
                <a:solidFill>
                  <a:srgbClr val="323537"/>
                </a:solidFill>
                <a:latin typeface="Montserrat"/>
                <a:cs typeface="Montserrat"/>
              </a:rPr>
              <a:t> </a:t>
            </a:r>
            <a:r>
              <a:rPr sz="900" dirty="0">
                <a:solidFill>
                  <a:srgbClr val="323537"/>
                </a:solidFill>
                <a:latin typeface="Montserrat"/>
                <a:cs typeface="Montserrat"/>
              </a:rPr>
              <a:t>details</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trusted</a:t>
            </a:r>
            <a:r>
              <a:rPr sz="900" spc="-15" dirty="0">
                <a:solidFill>
                  <a:srgbClr val="323537"/>
                </a:solidFill>
                <a:latin typeface="Montserrat"/>
                <a:cs typeface="Montserrat"/>
              </a:rPr>
              <a:t> </a:t>
            </a:r>
            <a:r>
              <a:rPr sz="900" spc="-10" dirty="0">
                <a:solidFill>
                  <a:srgbClr val="323537"/>
                </a:solidFill>
                <a:latin typeface="Montserrat"/>
                <a:cs typeface="Montserrat"/>
              </a:rPr>
              <a:t>external </a:t>
            </a:r>
            <a:r>
              <a:rPr sz="900" dirty="0">
                <a:solidFill>
                  <a:srgbClr val="323537"/>
                </a:solidFill>
                <a:latin typeface="Montserrat"/>
                <a:cs typeface="Montserrat"/>
              </a:rPr>
              <a:t>parties</a:t>
            </a:r>
            <a:r>
              <a:rPr sz="900" spc="-15" dirty="0">
                <a:solidFill>
                  <a:srgbClr val="323537"/>
                </a:solidFill>
                <a:latin typeface="Montserrat"/>
                <a:cs typeface="Montserrat"/>
              </a:rPr>
              <a:t> </a:t>
            </a:r>
            <a:r>
              <a:rPr sz="900" spc="-10" dirty="0">
                <a:solidFill>
                  <a:srgbClr val="323537"/>
                </a:solidFill>
                <a:latin typeface="Montserrat"/>
                <a:cs typeface="Montserrat"/>
              </a:rPr>
              <a:t>You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keep</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account</a:t>
            </a:r>
            <a:r>
              <a:rPr sz="900" spc="-10" dirty="0">
                <a:solidFill>
                  <a:srgbClr val="323537"/>
                </a:solidFill>
                <a:latin typeface="Montserrat"/>
                <a:cs typeface="Montserrat"/>
              </a:rPr>
              <a:t> </a:t>
            </a:r>
            <a:r>
              <a:rPr sz="900" dirty="0">
                <a:solidFill>
                  <a:srgbClr val="323537"/>
                </a:solidFill>
                <a:latin typeface="Montserrat"/>
                <a:cs typeface="Montserrat"/>
              </a:rPr>
              <a:t>security</a:t>
            </a:r>
            <a:r>
              <a:rPr sz="900" spc="-15" dirty="0">
                <a:solidFill>
                  <a:srgbClr val="323537"/>
                </a:solidFill>
                <a:latin typeface="Montserrat"/>
                <a:cs typeface="Montserrat"/>
              </a:rPr>
              <a:t> </a:t>
            </a:r>
            <a:r>
              <a:rPr sz="900" spc="-10" dirty="0">
                <a:solidFill>
                  <a:srgbClr val="323537"/>
                </a:solidFill>
                <a:latin typeface="Montserrat"/>
                <a:cs typeface="Montserrat"/>
              </a:rPr>
              <a:t>information, </a:t>
            </a:r>
            <a:r>
              <a:rPr sz="900" dirty="0">
                <a:solidFill>
                  <a:srgbClr val="323537"/>
                </a:solidFill>
                <a:latin typeface="Montserrat"/>
                <a:cs typeface="Montserrat"/>
              </a:rPr>
              <a:t>username,</a:t>
            </a:r>
            <a:r>
              <a:rPr sz="900" spc="-25" dirty="0">
                <a:solidFill>
                  <a:srgbClr val="323537"/>
                </a:solidFill>
                <a:latin typeface="Montserrat"/>
                <a:cs typeface="Montserrat"/>
              </a:rPr>
              <a:t> </a:t>
            </a:r>
            <a:r>
              <a:rPr sz="900" dirty="0">
                <a:solidFill>
                  <a:srgbClr val="323537"/>
                </a:solidFill>
                <a:latin typeface="Montserrat"/>
                <a:cs typeface="Montserrat"/>
              </a:rPr>
              <a:t>passwords</a:t>
            </a:r>
            <a:r>
              <a:rPr sz="900" spc="-25" dirty="0">
                <a:solidFill>
                  <a:srgbClr val="323537"/>
                </a:solidFill>
                <a:latin typeface="Montserrat"/>
                <a:cs typeface="Montserrat"/>
              </a:rPr>
              <a:t> </a:t>
            </a:r>
            <a:r>
              <a:rPr sz="900" dirty="0">
                <a:solidFill>
                  <a:srgbClr val="323537"/>
                </a:solidFill>
                <a:latin typeface="Montserrat"/>
                <a:cs typeface="Montserrat"/>
              </a:rPr>
              <a:t>or</a:t>
            </a:r>
            <a:r>
              <a:rPr sz="900" spc="-25" dirty="0">
                <a:solidFill>
                  <a:srgbClr val="323537"/>
                </a:solidFill>
                <a:latin typeface="Montserrat"/>
                <a:cs typeface="Montserrat"/>
              </a:rPr>
              <a:t> </a:t>
            </a:r>
            <a:r>
              <a:rPr sz="900" dirty="0">
                <a:solidFill>
                  <a:srgbClr val="323537"/>
                </a:solidFill>
                <a:latin typeface="Montserrat"/>
                <a:cs typeface="Montserrat"/>
              </a:rPr>
              <a:t>system</a:t>
            </a:r>
            <a:r>
              <a:rPr sz="900" spc="-25" dirty="0">
                <a:solidFill>
                  <a:srgbClr val="323537"/>
                </a:solidFill>
                <a:latin typeface="Montserrat"/>
                <a:cs typeface="Montserrat"/>
              </a:rPr>
              <a:t> </a:t>
            </a:r>
            <a:r>
              <a:rPr sz="900" dirty="0">
                <a:solidFill>
                  <a:srgbClr val="323537"/>
                </a:solidFill>
                <a:latin typeface="Montserrat"/>
                <a:cs typeface="Montserrat"/>
              </a:rPr>
              <a:t>access</a:t>
            </a:r>
            <a:r>
              <a:rPr sz="900" spc="-25" dirty="0">
                <a:solidFill>
                  <a:srgbClr val="323537"/>
                </a:solidFill>
                <a:latin typeface="Montserrat"/>
                <a:cs typeface="Montserrat"/>
              </a:rPr>
              <a:t> </a:t>
            </a:r>
            <a:r>
              <a:rPr sz="900" dirty="0">
                <a:solidFill>
                  <a:srgbClr val="323537"/>
                </a:solidFill>
                <a:latin typeface="Montserrat"/>
                <a:cs typeface="Montserrat"/>
              </a:rPr>
              <a:t>codes</a:t>
            </a:r>
            <a:r>
              <a:rPr sz="900" spc="-25" dirty="0">
                <a:solidFill>
                  <a:srgbClr val="323537"/>
                </a:solidFill>
                <a:latin typeface="Montserrat"/>
                <a:cs typeface="Montserrat"/>
              </a:rPr>
              <a:t> </a:t>
            </a:r>
            <a:r>
              <a:rPr sz="900" spc="-10" dirty="0">
                <a:solidFill>
                  <a:srgbClr val="323537"/>
                </a:solidFill>
                <a:latin typeface="Montserrat"/>
                <a:cs typeface="Montserrat"/>
              </a:rPr>
              <a:t>secure.</a:t>
            </a:r>
            <a:endParaRPr sz="900" dirty="0">
              <a:latin typeface="Montserrat"/>
              <a:cs typeface="Montserrat"/>
            </a:endParaRPr>
          </a:p>
          <a:p>
            <a:pPr marL="12700" marR="44450">
              <a:lnSpc>
                <a:spcPct val="100000"/>
              </a:lnSpc>
            </a:pPr>
            <a:r>
              <a:rPr sz="900" dirty="0">
                <a:solidFill>
                  <a:srgbClr val="323537"/>
                </a:solidFill>
                <a:latin typeface="Montserrat"/>
                <a:cs typeface="Montserrat"/>
              </a:rPr>
              <a:t>If</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become</a:t>
            </a:r>
            <a:r>
              <a:rPr sz="900" spc="-15" dirty="0">
                <a:solidFill>
                  <a:srgbClr val="323537"/>
                </a:solidFill>
                <a:latin typeface="Montserrat"/>
                <a:cs typeface="Montserrat"/>
              </a:rPr>
              <a:t> </a:t>
            </a:r>
            <a:r>
              <a:rPr sz="900" dirty="0">
                <a:solidFill>
                  <a:srgbClr val="323537"/>
                </a:solidFill>
                <a:latin typeface="Montserrat"/>
                <a:cs typeface="Montserrat"/>
              </a:rPr>
              <a:t>aware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0" dirty="0">
                <a:solidFill>
                  <a:srgbClr val="323537"/>
                </a:solidFill>
                <a:latin typeface="Montserrat"/>
                <a:cs typeface="Montserrat"/>
              </a:rPr>
              <a:t> </a:t>
            </a:r>
            <a:r>
              <a:rPr sz="900" dirty="0">
                <a:solidFill>
                  <a:srgbClr val="323537"/>
                </a:solidFill>
                <a:latin typeface="Montserrat"/>
                <a:cs typeface="Montserrat"/>
              </a:rPr>
              <a:t>anyone</a:t>
            </a:r>
            <a:r>
              <a:rPr sz="900" spc="-15" dirty="0">
                <a:solidFill>
                  <a:srgbClr val="323537"/>
                </a:solidFill>
                <a:latin typeface="Montserrat"/>
                <a:cs typeface="Montserrat"/>
              </a:rPr>
              <a:t> </a:t>
            </a:r>
            <a:r>
              <a:rPr sz="900" dirty="0">
                <a:solidFill>
                  <a:srgbClr val="323537"/>
                </a:solidFill>
                <a:latin typeface="Montserrat"/>
                <a:cs typeface="Montserrat"/>
              </a:rPr>
              <a:t>has</a:t>
            </a:r>
            <a:r>
              <a:rPr sz="900" spc="-15"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spc="-10" dirty="0">
                <a:solidFill>
                  <a:srgbClr val="323537"/>
                </a:solidFill>
                <a:latin typeface="Montserrat"/>
                <a:cs typeface="Montserrat"/>
              </a:rPr>
              <a:t>password </a:t>
            </a:r>
            <a:r>
              <a:rPr sz="900" dirty="0">
                <a:solidFill>
                  <a:srgbClr val="323537"/>
                </a:solidFill>
                <a:latin typeface="Montserrat"/>
                <a:cs typeface="Montserrat"/>
              </a:rPr>
              <a:t>without</a:t>
            </a:r>
            <a:r>
              <a:rPr sz="900" spc="-10" dirty="0">
                <a:solidFill>
                  <a:srgbClr val="323537"/>
                </a:solidFill>
                <a:latin typeface="Montserrat"/>
                <a:cs typeface="Montserrat"/>
              </a:rPr>
              <a:t> </a:t>
            </a:r>
            <a:r>
              <a:rPr sz="900" dirty="0">
                <a:solidFill>
                  <a:srgbClr val="323537"/>
                </a:solidFill>
                <a:latin typeface="Montserrat"/>
                <a:cs typeface="Montserrat"/>
              </a:rPr>
              <a:t>having</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authority</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use</a:t>
            </a:r>
            <a:r>
              <a:rPr sz="900" spc="-10" dirty="0">
                <a:solidFill>
                  <a:srgbClr val="323537"/>
                </a:solidFill>
                <a:latin typeface="Montserrat"/>
                <a:cs typeface="Montserrat"/>
              </a:rPr>
              <a:t> </a:t>
            </a:r>
            <a:r>
              <a:rPr sz="900" dirty="0">
                <a:solidFill>
                  <a:srgbClr val="323537"/>
                </a:solidFill>
                <a:latin typeface="Montserrat"/>
                <a:cs typeface="Montserrat"/>
              </a:rPr>
              <a:t>it,</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inform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5" dirty="0">
                <a:solidFill>
                  <a:srgbClr val="323537"/>
                </a:solidFill>
                <a:latin typeface="Montserrat"/>
                <a:cs typeface="Montserrat"/>
              </a:rPr>
              <a:t> </a:t>
            </a:r>
            <a:r>
              <a:rPr sz="900" dirty="0">
                <a:solidFill>
                  <a:srgbClr val="323537"/>
                </a:solidFill>
                <a:latin typeface="Montserrat"/>
                <a:cs typeface="Montserrat"/>
              </a:rPr>
              <a:t>soon</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possible.</a:t>
            </a:r>
            <a:r>
              <a:rPr sz="900" spc="-10"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responsible</a:t>
            </a:r>
            <a:r>
              <a:rPr sz="900" spc="-5"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keeping</a:t>
            </a:r>
            <a:r>
              <a:rPr sz="900" spc="-5" dirty="0">
                <a:solidFill>
                  <a:srgbClr val="323537"/>
                </a:solidFill>
                <a:latin typeface="Montserrat"/>
                <a:cs typeface="Montserrat"/>
              </a:rPr>
              <a:t> </a:t>
            </a:r>
            <a:r>
              <a:rPr sz="900" dirty="0">
                <a:solidFill>
                  <a:srgbClr val="323537"/>
                </a:solidFill>
                <a:latin typeface="Montserrat"/>
                <a:cs typeface="Montserrat"/>
              </a:rPr>
              <a:t>secure</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usernames</a:t>
            </a:r>
            <a:r>
              <a:rPr sz="900" spc="-10" dirty="0">
                <a:solidFill>
                  <a:srgbClr val="323537"/>
                </a:solidFill>
                <a:latin typeface="Montserrat"/>
                <a:cs typeface="Montserrat"/>
              </a:rPr>
              <a:t> </a:t>
            </a:r>
            <a:r>
              <a:rPr sz="900" spc="-25" dirty="0">
                <a:solidFill>
                  <a:srgbClr val="323537"/>
                </a:solidFill>
                <a:latin typeface="Montserrat"/>
                <a:cs typeface="Montserrat"/>
              </a:rPr>
              <a:t>and</a:t>
            </a:r>
            <a:endParaRPr sz="900" dirty="0">
              <a:latin typeface="Montserrat"/>
              <a:cs typeface="Montserrat"/>
            </a:endParaRPr>
          </a:p>
        </p:txBody>
      </p:sp>
      <p:sp>
        <p:nvSpPr>
          <p:cNvPr id="5" name="object 5"/>
          <p:cNvSpPr txBox="1"/>
          <p:nvPr/>
        </p:nvSpPr>
        <p:spPr>
          <a:xfrm>
            <a:off x="3839300" y="343644"/>
            <a:ext cx="3218815" cy="855344"/>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passwords</a:t>
            </a:r>
            <a:r>
              <a:rPr sz="900" spc="-25" dirty="0">
                <a:solidFill>
                  <a:srgbClr val="323537"/>
                </a:solidFill>
                <a:latin typeface="Montserrat"/>
                <a:cs typeface="Montserrat"/>
              </a:rPr>
              <a:t> </a:t>
            </a:r>
            <a:r>
              <a:rPr sz="900" dirty="0">
                <a:solidFill>
                  <a:srgbClr val="323537"/>
                </a:solidFill>
                <a:latin typeface="Montserrat"/>
                <a:cs typeface="Montserrat"/>
              </a:rPr>
              <a:t>relating</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online</a:t>
            </a:r>
            <a:r>
              <a:rPr sz="900" spc="-25" dirty="0">
                <a:solidFill>
                  <a:srgbClr val="323537"/>
                </a:solidFill>
                <a:latin typeface="Montserrat"/>
                <a:cs typeface="Montserrat"/>
              </a:rPr>
              <a:t> </a:t>
            </a:r>
            <a:r>
              <a:rPr sz="900" dirty="0">
                <a:solidFill>
                  <a:srgbClr val="323537"/>
                </a:solidFill>
                <a:latin typeface="Montserrat"/>
                <a:cs typeface="Montserrat"/>
              </a:rPr>
              <a:t>services</a:t>
            </a:r>
            <a:r>
              <a:rPr sz="900" spc="-20" dirty="0">
                <a:solidFill>
                  <a:srgbClr val="323537"/>
                </a:solidFill>
                <a:latin typeface="Montserrat"/>
                <a:cs typeface="Montserrat"/>
              </a:rPr>
              <a:t> </a:t>
            </a:r>
            <a:r>
              <a:rPr sz="900" dirty="0">
                <a:solidFill>
                  <a:srgbClr val="323537"/>
                </a:solidFill>
                <a:latin typeface="Montserrat"/>
                <a:cs typeface="Montserrat"/>
              </a:rPr>
              <a:t>provided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you</a:t>
            </a:r>
            <a:r>
              <a:rPr sz="900" spc="-20"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the</a:t>
            </a:r>
            <a:r>
              <a:rPr sz="900" spc="-25"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spc="-10" dirty="0">
                <a:solidFill>
                  <a:srgbClr val="323537"/>
                </a:solidFill>
                <a:latin typeface="Montserrat"/>
                <a:cs typeface="Montserrat"/>
              </a:rPr>
              <a:t>You</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20" dirty="0">
                <a:solidFill>
                  <a:srgbClr val="323537"/>
                </a:solidFill>
                <a:latin typeface="Montserrat"/>
                <a:cs typeface="Montserrat"/>
              </a:rPr>
              <a:t> </a:t>
            </a:r>
            <a:r>
              <a:rPr sz="900" dirty="0">
                <a:solidFill>
                  <a:srgbClr val="323537"/>
                </a:solidFill>
                <a:latin typeface="Montserrat"/>
                <a:cs typeface="Montserrat"/>
              </a:rPr>
              <a:t>take</a:t>
            </a:r>
            <a:r>
              <a:rPr sz="900" spc="-25" dirty="0">
                <a:solidFill>
                  <a:srgbClr val="323537"/>
                </a:solidFill>
                <a:latin typeface="Montserrat"/>
                <a:cs typeface="Montserrat"/>
              </a:rPr>
              <a:t> </a:t>
            </a:r>
            <a:r>
              <a:rPr sz="900" spc="-20" dirty="0">
                <a:solidFill>
                  <a:srgbClr val="323537"/>
                </a:solidFill>
                <a:latin typeface="Montserrat"/>
                <a:cs typeface="Montserrat"/>
              </a:rPr>
              <a:t>care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ensure</a:t>
            </a:r>
            <a:r>
              <a:rPr sz="900" spc="-15" dirty="0">
                <a:solidFill>
                  <a:srgbClr val="323537"/>
                </a:solidFill>
                <a:latin typeface="Montserrat"/>
                <a:cs typeface="Montserrat"/>
              </a:rPr>
              <a:t> </a:t>
            </a:r>
            <a:r>
              <a:rPr sz="900" dirty="0">
                <a:solidFill>
                  <a:srgbClr val="323537"/>
                </a:solidFill>
                <a:latin typeface="Montserrat"/>
                <a:cs typeface="Montserrat"/>
              </a:rPr>
              <a:t>that</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information</a:t>
            </a:r>
            <a:r>
              <a:rPr sz="900" spc="-15" dirty="0">
                <a:solidFill>
                  <a:srgbClr val="323537"/>
                </a:solidFill>
                <a:latin typeface="Montserrat"/>
                <a:cs typeface="Montserrat"/>
              </a:rPr>
              <a:t> </a:t>
            </a:r>
            <a:r>
              <a:rPr sz="900" dirty="0">
                <a:solidFill>
                  <a:srgbClr val="323537"/>
                </a:solidFill>
                <a:latin typeface="Montserrat"/>
                <a:cs typeface="Montserrat"/>
              </a:rPr>
              <a:t>about</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0" dirty="0">
                <a:solidFill>
                  <a:srgbClr val="323537"/>
                </a:solidFill>
                <a:latin typeface="Montserrat"/>
                <a:cs typeface="Montserrat"/>
              </a:rPr>
              <a:t> </a:t>
            </a:r>
            <a:r>
              <a:rPr sz="900" dirty="0">
                <a:solidFill>
                  <a:srgbClr val="323537"/>
                </a:solidFill>
                <a:latin typeface="Montserrat"/>
                <a:cs typeface="Montserrat"/>
              </a:rPr>
              <a:t>may</a:t>
            </a:r>
            <a:r>
              <a:rPr sz="900" spc="-15" dirty="0">
                <a:solidFill>
                  <a:srgbClr val="323537"/>
                </a:solidFill>
                <a:latin typeface="Montserrat"/>
                <a:cs typeface="Montserrat"/>
              </a:rPr>
              <a:t> </a:t>
            </a:r>
            <a:r>
              <a:rPr sz="900" spc="-25" dirty="0">
                <a:solidFill>
                  <a:srgbClr val="323537"/>
                </a:solidFill>
                <a:latin typeface="Montserrat"/>
                <a:cs typeface="Montserrat"/>
              </a:rPr>
              <a:t>be </a:t>
            </a:r>
            <a:r>
              <a:rPr sz="900" dirty="0">
                <a:solidFill>
                  <a:srgbClr val="323537"/>
                </a:solidFill>
                <a:latin typeface="Montserrat"/>
                <a:cs typeface="Montserrat"/>
              </a:rPr>
              <a:t>used</a:t>
            </a:r>
            <a:r>
              <a:rPr sz="900" spc="-10" dirty="0">
                <a:solidFill>
                  <a:srgbClr val="323537"/>
                </a:solidFill>
                <a:latin typeface="Montserrat"/>
                <a:cs typeface="Montserrat"/>
              </a:rPr>
              <a:t> </a:t>
            </a:r>
            <a:r>
              <a:rPr sz="900" dirty="0">
                <a:solidFill>
                  <a:srgbClr val="323537"/>
                </a:solidFill>
                <a:latin typeface="Montserrat"/>
                <a:cs typeface="Montserrat"/>
              </a:rPr>
              <a:t>as</a:t>
            </a:r>
            <a:r>
              <a:rPr sz="900" spc="-10" dirty="0">
                <a:solidFill>
                  <a:srgbClr val="323537"/>
                </a:solidFill>
                <a:latin typeface="Montserrat"/>
                <a:cs typeface="Montserrat"/>
              </a:rPr>
              <a:t> </a:t>
            </a:r>
            <a:r>
              <a:rPr sz="900" dirty="0">
                <a:solidFill>
                  <a:srgbClr val="323537"/>
                </a:solidFill>
                <a:latin typeface="Montserrat"/>
                <a:cs typeface="Montserrat"/>
              </a:rPr>
              <a:t>part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their</a:t>
            </a:r>
            <a:r>
              <a:rPr sz="900" spc="-5" dirty="0">
                <a:solidFill>
                  <a:srgbClr val="323537"/>
                </a:solidFill>
                <a:latin typeface="Montserrat"/>
                <a:cs typeface="Montserrat"/>
              </a:rPr>
              <a:t> </a:t>
            </a:r>
            <a:r>
              <a:rPr sz="900" dirty="0">
                <a:solidFill>
                  <a:srgbClr val="323537"/>
                </a:solidFill>
                <a:latin typeface="Montserrat"/>
                <a:cs typeface="Montserrat"/>
              </a:rPr>
              <a:t>security</a:t>
            </a:r>
            <a:r>
              <a:rPr sz="900" spc="-10" dirty="0">
                <a:solidFill>
                  <a:srgbClr val="323537"/>
                </a:solidFill>
                <a:latin typeface="Montserrat"/>
                <a:cs typeface="Montserrat"/>
              </a:rPr>
              <a:t> </a:t>
            </a:r>
            <a:r>
              <a:rPr sz="900" dirty="0">
                <a:solidFill>
                  <a:srgbClr val="323537"/>
                </a:solidFill>
                <a:latin typeface="Montserrat"/>
                <a:cs typeface="Montserrat"/>
              </a:rPr>
              <a:t>checks</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also</a:t>
            </a:r>
            <a:r>
              <a:rPr sz="900" spc="-10" dirty="0">
                <a:solidFill>
                  <a:srgbClr val="323537"/>
                </a:solidFill>
                <a:latin typeface="Montserrat"/>
                <a:cs typeface="Montserrat"/>
              </a:rPr>
              <a:t> </a:t>
            </a:r>
            <a:r>
              <a:rPr sz="900" dirty="0">
                <a:solidFill>
                  <a:srgbClr val="323537"/>
                </a:solidFill>
                <a:latin typeface="Montserrat"/>
                <a:cs typeface="Montserrat"/>
              </a:rPr>
              <a:t>kept</a:t>
            </a:r>
            <a:r>
              <a:rPr sz="900" spc="-5" dirty="0">
                <a:solidFill>
                  <a:srgbClr val="323537"/>
                </a:solidFill>
                <a:latin typeface="Montserrat"/>
                <a:cs typeface="Montserrat"/>
              </a:rPr>
              <a:t> </a:t>
            </a:r>
            <a:r>
              <a:rPr sz="900" spc="-10" dirty="0">
                <a:solidFill>
                  <a:srgbClr val="323537"/>
                </a:solidFill>
                <a:latin typeface="Montserrat"/>
                <a:cs typeface="Montserrat"/>
              </a:rPr>
              <a:t>secure.</a:t>
            </a:r>
            <a:endParaRPr sz="900">
              <a:latin typeface="Montserrat"/>
              <a:cs typeface="Montserrat"/>
            </a:endParaRPr>
          </a:p>
          <a:p>
            <a:pPr marL="12700">
              <a:lnSpc>
                <a:spcPct val="100000"/>
              </a:lnSpc>
              <a:spcBef>
                <a:spcPts val="890"/>
              </a:spcBef>
            </a:pPr>
            <a:r>
              <a:rPr sz="1100" b="1" dirty="0">
                <a:solidFill>
                  <a:srgbClr val="3E8B73"/>
                </a:solidFill>
                <a:latin typeface="Montserrat SemiBold"/>
                <a:cs typeface="Montserrat SemiBold"/>
              </a:rPr>
              <a:t>29.</a:t>
            </a:r>
            <a:r>
              <a:rPr sz="1100" b="1" spc="-15" dirty="0">
                <a:solidFill>
                  <a:srgbClr val="3E8B73"/>
                </a:solidFill>
                <a:latin typeface="Montserrat SemiBold"/>
                <a:cs typeface="Montserrat SemiBold"/>
              </a:rPr>
              <a:t> </a:t>
            </a:r>
            <a:r>
              <a:rPr sz="1100" b="1" dirty="0">
                <a:solidFill>
                  <a:srgbClr val="3E8B73"/>
                </a:solidFill>
                <a:latin typeface="Montserrat SemiBold"/>
                <a:cs typeface="Montserrat SemiBold"/>
              </a:rPr>
              <a:t>Law</a:t>
            </a:r>
            <a:r>
              <a:rPr sz="1100" b="1" spc="-10" dirty="0">
                <a:solidFill>
                  <a:srgbClr val="3E8B73"/>
                </a:solidFill>
                <a:latin typeface="Montserrat SemiBold"/>
                <a:cs typeface="Montserrat SemiBold"/>
              </a:rPr>
              <a:t> </a:t>
            </a:r>
            <a:r>
              <a:rPr sz="1100" b="1" dirty="0">
                <a:solidFill>
                  <a:srgbClr val="3E8B73"/>
                </a:solidFill>
                <a:latin typeface="Montserrat SemiBold"/>
                <a:cs typeface="Montserrat SemiBold"/>
              </a:rPr>
              <a:t>and</a:t>
            </a:r>
            <a:r>
              <a:rPr sz="1100" b="1" spc="-10" dirty="0">
                <a:solidFill>
                  <a:srgbClr val="3E8B73"/>
                </a:solidFill>
                <a:latin typeface="Montserrat SemiBold"/>
                <a:cs typeface="Montserrat SemiBold"/>
              </a:rPr>
              <a:t> jurisdiction</a:t>
            </a:r>
            <a:endParaRPr sz="1100">
              <a:latin typeface="Montserrat SemiBold"/>
              <a:cs typeface="Montserrat SemiBold"/>
            </a:endParaRPr>
          </a:p>
        </p:txBody>
      </p:sp>
      <p:sp>
        <p:nvSpPr>
          <p:cNvPr id="6" name="object 6"/>
          <p:cNvSpPr txBox="1"/>
          <p:nvPr/>
        </p:nvSpPr>
        <p:spPr>
          <a:xfrm>
            <a:off x="3839300" y="1275923"/>
            <a:ext cx="3364229" cy="4572635"/>
          </a:xfrm>
          <a:prstGeom prst="rect">
            <a:avLst/>
          </a:prstGeom>
        </p:spPr>
        <p:txBody>
          <a:bodyPr vert="horz" wrap="square" lIns="0" tIns="12700" rIns="0" bIns="0" rtlCol="0">
            <a:spAutoFit/>
          </a:bodyPr>
          <a:lstStyle/>
          <a:p>
            <a:pPr marL="228600" marR="43815" indent="-216535" algn="just">
              <a:lnSpc>
                <a:spcPct val="100000"/>
              </a:lnSpc>
              <a:spcBef>
                <a:spcPts val="100"/>
              </a:spcBef>
              <a:buClr>
                <a:srgbClr val="3E8B73"/>
              </a:buClr>
              <a:buFont typeface="Montserrat SemiBold"/>
              <a:buAutoNum type="alphaLcPeriod"/>
              <a:tabLst>
                <a:tab pos="228600" algn="l"/>
              </a:tabLst>
            </a:pPr>
            <a:r>
              <a:rPr sz="900" dirty="0">
                <a:solidFill>
                  <a:srgbClr val="323537"/>
                </a:solidFill>
                <a:latin typeface="Montserrat"/>
                <a:cs typeface="Montserrat"/>
              </a:rPr>
              <a:t>This</a:t>
            </a:r>
            <a:r>
              <a:rPr sz="900" spc="-10" dirty="0">
                <a:solidFill>
                  <a:srgbClr val="323537"/>
                </a:solidFill>
                <a:latin typeface="Montserrat"/>
                <a:cs typeface="Montserrat"/>
              </a:rPr>
              <a:t> </a:t>
            </a:r>
            <a:r>
              <a:rPr sz="900" dirty="0">
                <a:solidFill>
                  <a:srgbClr val="323537"/>
                </a:solidFill>
                <a:latin typeface="Montserrat"/>
                <a:cs typeface="Montserrat"/>
              </a:rPr>
              <a:t>document</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based</a:t>
            </a:r>
            <a:r>
              <a:rPr sz="900" spc="-10"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current</a:t>
            </a:r>
            <a:r>
              <a:rPr sz="900" spc="-10" dirty="0">
                <a:solidFill>
                  <a:srgbClr val="323537"/>
                </a:solidFill>
                <a:latin typeface="Montserrat"/>
                <a:cs typeface="Montserrat"/>
              </a:rPr>
              <a:t> </a:t>
            </a:r>
            <a:r>
              <a:rPr sz="900" dirty="0">
                <a:solidFill>
                  <a:srgbClr val="323537"/>
                </a:solidFill>
                <a:latin typeface="Montserrat"/>
                <a:cs typeface="Montserrat"/>
              </a:rPr>
              <a:t>English</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Welsh </a:t>
            </a:r>
            <a:r>
              <a:rPr sz="900" dirty="0">
                <a:solidFill>
                  <a:srgbClr val="323537"/>
                </a:solidFill>
                <a:latin typeface="Montserrat"/>
                <a:cs typeface="Montserrat"/>
              </a:rPr>
              <a:t>law</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HMRC</a:t>
            </a:r>
            <a:r>
              <a:rPr sz="900" spc="-20" dirty="0">
                <a:solidFill>
                  <a:srgbClr val="323537"/>
                </a:solidFill>
                <a:latin typeface="Montserrat"/>
                <a:cs typeface="Montserrat"/>
              </a:rPr>
              <a:t> </a:t>
            </a:r>
            <a:r>
              <a:rPr sz="900" dirty="0">
                <a:solidFill>
                  <a:srgbClr val="323537"/>
                </a:solidFill>
                <a:latin typeface="Montserrat"/>
                <a:cs typeface="Montserrat"/>
              </a:rPr>
              <a:t>practice,</a:t>
            </a:r>
            <a:r>
              <a:rPr sz="900" spc="-15" dirty="0">
                <a:solidFill>
                  <a:srgbClr val="323537"/>
                </a:solidFill>
                <a:latin typeface="Montserrat"/>
                <a:cs typeface="Montserrat"/>
              </a:rPr>
              <a:t> </a:t>
            </a:r>
            <a:r>
              <a:rPr sz="900" dirty="0">
                <a:solidFill>
                  <a:srgbClr val="323537"/>
                </a:solidFill>
                <a:latin typeface="Montserrat"/>
                <a:cs typeface="Montserrat"/>
              </a:rPr>
              <a:t>both</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change</a:t>
            </a:r>
            <a:r>
              <a:rPr sz="900" spc="-20"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10" dirty="0">
                <a:solidFill>
                  <a:srgbClr val="323537"/>
                </a:solidFill>
                <a:latin typeface="Montserrat"/>
                <a:cs typeface="Montserrat"/>
              </a:rPr>
              <a:t>future.</a:t>
            </a:r>
            <a:endParaRPr sz="900">
              <a:latin typeface="Montserrat"/>
              <a:cs typeface="Montserrat"/>
            </a:endParaRPr>
          </a:p>
          <a:p>
            <a:pPr marL="228600" marR="160020" indent="-216535">
              <a:lnSpc>
                <a:spcPct val="100000"/>
              </a:lnSpc>
              <a:spcBef>
                <a:spcPts val="850"/>
              </a:spcBef>
              <a:buClr>
                <a:srgbClr val="3E8B73"/>
              </a:buClr>
              <a:buFont typeface="Montserrat SemiBold"/>
              <a:buAutoNum type="alphaLcPeriod"/>
              <a:tabLst>
                <a:tab pos="228600" algn="l"/>
              </a:tabLst>
            </a:pP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continued </a:t>
            </a:r>
            <a:r>
              <a:rPr sz="900" dirty="0">
                <a:solidFill>
                  <a:srgbClr val="323537"/>
                </a:solidFill>
                <a:latin typeface="Montserrat"/>
                <a:cs typeface="Montserrat"/>
              </a:rPr>
              <a:t>relationship</a:t>
            </a:r>
            <a:r>
              <a:rPr sz="900" spc="-10"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respect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10" dirty="0">
                <a:solidFill>
                  <a:srgbClr val="323537"/>
                </a:solidFill>
                <a:latin typeface="Montserrat"/>
                <a:cs typeface="Montserrat"/>
              </a:rPr>
              <a:t> </a:t>
            </a:r>
            <a:r>
              <a:rPr sz="900" spc="-25" dirty="0">
                <a:solidFill>
                  <a:srgbClr val="323537"/>
                </a:solidFill>
                <a:latin typeface="Montserrat"/>
                <a:cs typeface="Montserrat"/>
              </a:rPr>
              <a:t>is </a:t>
            </a:r>
            <a:r>
              <a:rPr sz="900" dirty="0">
                <a:solidFill>
                  <a:srgbClr val="323537"/>
                </a:solidFill>
                <a:latin typeface="Montserrat"/>
                <a:cs typeface="Montserrat"/>
              </a:rPr>
              <a:t>governed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law</a:t>
            </a:r>
            <a:r>
              <a:rPr sz="900" spc="-15" dirty="0">
                <a:solidFill>
                  <a:srgbClr val="323537"/>
                </a:solidFill>
                <a:latin typeface="Montserrat"/>
                <a:cs typeface="Montserrat"/>
              </a:rPr>
              <a:t> </a:t>
            </a:r>
            <a:r>
              <a:rPr sz="900" dirty="0">
                <a:solidFill>
                  <a:srgbClr val="323537"/>
                </a:solidFill>
                <a:latin typeface="Montserrat"/>
                <a:cs typeface="Montserrat"/>
              </a:rPr>
              <a:t>of</a:t>
            </a:r>
            <a:r>
              <a:rPr sz="900" spc="-20" dirty="0">
                <a:solidFill>
                  <a:srgbClr val="323537"/>
                </a:solidFill>
                <a:latin typeface="Montserrat"/>
                <a:cs typeface="Montserrat"/>
              </a:rPr>
              <a:t> </a:t>
            </a:r>
            <a:r>
              <a:rPr sz="900" dirty="0">
                <a:solidFill>
                  <a:srgbClr val="323537"/>
                </a:solidFill>
                <a:latin typeface="Montserrat"/>
                <a:cs typeface="Montserrat"/>
              </a:rPr>
              <a:t>England</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Wales.</a:t>
            </a:r>
            <a:r>
              <a:rPr sz="900" spc="-15" dirty="0">
                <a:solidFill>
                  <a:srgbClr val="323537"/>
                </a:solidFill>
                <a:latin typeface="Montserrat"/>
                <a:cs typeface="Montserrat"/>
              </a:rPr>
              <a:t> </a:t>
            </a:r>
            <a:r>
              <a:rPr sz="900" spc="-25" dirty="0">
                <a:solidFill>
                  <a:srgbClr val="323537"/>
                </a:solidFill>
                <a:latin typeface="Montserrat"/>
                <a:cs typeface="Montserrat"/>
              </a:rPr>
              <a:t>By </a:t>
            </a:r>
            <a:r>
              <a:rPr sz="900" dirty="0">
                <a:solidFill>
                  <a:srgbClr val="323537"/>
                </a:solidFill>
                <a:latin typeface="Montserrat"/>
                <a:cs typeface="Montserrat"/>
              </a:rPr>
              <a:t>agreeing</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10" dirty="0">
                <a:solidFill>
                  <a:srgbClr val="323537"/>
                </a:solidFill>
                <a:latin typeface="Montserrat"/>
                <a:cs typeface="Montserrat"/>
              </a:rPr>
              <a:t>Terms</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10" dirty="0">
                <a:solidFill>
                  <a:srgbClr val="323537"/>
                </a:solidFill>
                <a:latin typeface="Montserrat"/>
                <a:cs typeface="Montserrat"/>
              </a:rPr>
              <a:t>Manager </a:t>
            </a:r>
            <a:r>
              <a:rPr sz="900" dirty="0">
                <a:solidFill>
                  <a:srgbClr val="323537"/>
                </a:solidFill>
                <a:latin typeface="Montserrat"/>
                <a:cs typeface="Montserrat"/>
              </a:rPr>
              <a:t>submit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exclusive</a:t>
            </a:r>
            <a:r>
              <a:rPr sz="900" spc="-15" dirty="0">
                <a:solidFill>
                  <a:srgbClr val="323537"/>
                </a:solidFill>
                <a:latin typeface="Montserrat"/>
                <a:cs typeface="Montserrat"/>
              </a:rPr>
              <a:t> </a:t>
            </a:r>
            <a:r>
              <a:rPr sz="900" dirty="0">
                <a:solidFill>
                  <a:srgbClr val="323537"/>
                </a:solidFill>
                <a:latin typeface="Montserrat"/>
                <a:cs typeface="Montserrat"/>
              </a:rPr>
              <a:t>jurisdiction</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courts</a:t>
            </a:r>
            <a:endParaRPr sz="900">
              <a:latin typeface="Montserrat"/>
              <a:cs typeface="Montserrat"/>
            </a:endParaRPr>
          </a:p>
          <a:p>
            <a:pPr marL="228600" marR="339090">
              <a:lnSpc>
                <a:spcPct val="100000"/>
              </a:lnSpc>
            </a:pP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England</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Wales.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information</a:t>
            </a:r>
            <a:r>
              <a:rPr sz="900" spc="-10" dirty="0">
                <a:solidFill>
                  <a:srgbClr val="323537"/>
                </a:solidFill>
                <a:latin typeface="Montserrat"/>
                <a:cs typeface="Montserrat"/>
              </a:rPr>
              <a:t> </a:t>
            </a:r>
            <a:r>
              <a:rPr sz="900" dirty="0">
                <a:solidFill>
                  <a:srgbClr val="323537"/>
                </a:solidFill>
                <a:latin typeface="Montserrat"/>
                <a:cs typeface="Montserrat"/>
              </a:rPr>
              <a:t>set</a:t>
            </a:r>
            <a:r>
              <a:rPr sz="900" spc="-10" dirty="0">
                <a:solidFill>
                  <a:srgbClr val="323537"/>
                </a:solidFill>
                <a:latin typeface="Montserrat"/>
                <a:cs typeface="Montserrat"/>
              </a:rPr>
              <a:t> </a:t>
            </a:r>
            <a:r>
              <a:rPr sz="900" spc="-25" dirty="0">
                <a:solidFill>
                  <a:srgbClr val="323537"/>
                </a:solidFill>
                <a:latin typeface="Montserrat"/>
                <a:cs typeface="Montserrat"/>
              </a:rPr>
              <a:t>out</a:t>
            </a:r>
            <a:r>
              <a:rPr sz="900" spc="50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10" dirty="0">
                <a:solidFill>
                  <a:srgbClr val="323537"/>
                </a:solidFill>
                <a:latin typeface="Montserrat"/>
                <a:cs typeface="Montserrat"/>
              </a:rPr>
              <a:t> Terms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based</a:t>
            </a:r>
            <a:r>
              <a:rPr sz="900" spc="-5" dirty="0">
                <a:solidFill>
                  <a:srgbClr val="323537"/>
                </a:solidFill>
                <a:latin typeface="Montserrat"/>
                <a:cs typeface="Montserrat"/>
              </a:rPr>
              <a:t> </a:t>
            </a:r>
            <a:r>
              <a:rPr sz="900" dirty="0">
                <a:solidFill>
                  <a:srgbClr val="323537"/>
                </a:solidFill>
                <a:latin typeface="Montserrat"/>
                <a:cs typeface="Montserrat"/>
              </a:rPr>
              <a:t>upon</a:t>
            </a:r>
            <a:r>
              <a:rPr sz="900" spc="-10" dirty="0">
                <a:solidFill>
                  <a:srgbClr val="323537"/>
                </a:solidFill>
                <a:latin typeface="Montserrat"/>
                <a:cs typeface="Montserrat"/>
              </a:rPr>
              <a:t> </a:t>
            </a:r>
            <a:r>
              <a:rPr sz="900" spc="-25" dirty="0">
                <a:solidFill>
                  <a:srgbClr val="323537"/>
                </a:solidFill>
                <a:latin typeface="Montserrat"/>
                <a:cs typeface="Montserrat"/>
              </a:rPr>
              <a:t>the</a:t>
            </a:r>
            <a:endParaRPr sz="900">
              <a:latin typeface="Montserrat"/>
              <a:cs typeface="Montserrat"/>
            </a:endParaRPr>
          </a:p>
          <a:p>
            <a:pPr marL="228600" marR="214629">
              <a:lnSpc>
                <a:spcPct val="100000"/>
              </a:lnSpc>
            </a:pPr>
            <a:r>
              <a:rPr sz="900" dirty="0">
                <a:solidFill>
                  <a:srgbClr val="323537"/>
                </a:solidFill>
                <a:latin typeface="Montserrat"/>
                <a:cs typeface="Montserrat"/>
              </a:rPr>
              <a:t>understanding</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all</a:t>
            </a:r>
            <a:r>
              <a:rPr sz="900" spc="-15" dirty="0">
                <a:solidFill>
                  <a:srgbClr val="323537"/>
                </a:solidFill>
                <a:latin typeface="Montserrat"/>
                <a:cs typeface="Montserrat"/>
              </a:rPr>
              <a:t> </a:t>
            </a:r>
            <a:r>
              <a:rPr sz="900" dirty="0">
                <a:solidFill>
                  <a:srgbClr val="323537"/>
                </a:solidFill>
                <a:latin typeface="Montserrat"/>
                <a:cs typeface="Montserrat"/>
              </a:rPr>
              <a:t>current</a:t>
            </a:r>
            <a:r>
              <a:rPr sz="900" spc="-15" dirty="0">
                <a:solidFill>
                  <a:srgbClr val="323537"/>
                </a:solidFill>
                <a:latin typeface="Montserrat"/>
                <a:cs typeface="Montserrat"/>
              </a:rPr>
              <a:t> </a:t>
            </a:r>
            <a:r>
              <a:rPr sz="900" dirty="0">
                <a:solidFill>
                  <a:srgbClr val="323537"/>
                </a:solidFill>
                <a:latin typeface="Montserrat"/>
                <a:cs typeface="Montserrat"/>
              </a:rPr>
              <a:t>legislation,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spc="-25" dirty="0">
                <a:solidFill>
                  <a:srgbClr val="323537"/>
                </a:solidFill>
                <a:latin typeface="Montserrat"/>
                <a:cs typeface="Montserrat"/>
              </a:rPr>
              <a:t>may </a:t>
            </a:r>
            <a:r>
              <a:rPr sz="900" dirty="0">
                <a:solidFill>
                  <a:srgbClr val="323537"/>
                </a:solidFill>
                <a:latin typeface="Montserrat"/>
                <a:cs typeface="Montserrat"/>
              </a:rPr>
              <a:t>change</a:t>
            </a:r>
            <a:r>
              <a:rPr sz="900" spc="-20" dirty="0">
                <a:solidFill>
                  <a:srgbClr val="323537"/>
                </a:solidFill>
                <a:latin typeface="Montserrat"/>
                <a:cs typeface="Montserrat"/>
              </a:rPr>
              <a:t> </a:t>
            </a:r>
            <a:r>
              <a:rPr sz="900" dirty="0">
                <a:solidFill>
                  <a:srgbClr val="323537"/>
                </a:solidFill>
                <a:latin typeface="Montserrat"/>
                <a:cs typeface="Montserrat"/>
              </a:rPr>
              <a:t>in</a:t>
            </a:r>
            <a:r>
              <a:rPr sz="900" spc="-20" dirty="0">
                <a:solidFill>
                  <a:srgbClr val="323537"/>
                </a:solidFill>
                <a:latin typeface="Montserrat"/>
                <a:cs typeface="Montserrat"/>
              </a:rPr>
              <a:t> </a:t>
            </a:r>
            <a:r>
              <a:rPr sz="900" spc="-10" dirty="0">
                <a:solidFill>
                  <a:srgbClr val="323537"/>
                </a:solidFill>
                <a:latin typeface="Montserrat"/>
                <a:cs typeface="Montserrat"/>
              </a:rPr>
              <a:t>future.</a:t>
            </a:r>
            <a:endParaRPr sz="900">
              <a:latin typeface="Montserrat"/>
              <a:cs typeface="Montserrat"/>
            </a:endParaRPr>
          </a:p>
          <a:p>
            <a:pPr marL="228600" marR="592455"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Administrator</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always </a:t>
            </a:r>
            <a:r>
              <a:rPr sz="900" dirty="0">
                <a:solidFill>
                  <a:srgbClr val="323537"/>
                </a:solidFill>
                <a:latin typeface="Montserrat"/>
                <a:cs typeface="Montserrat"/>
              </a:rPr>
              <a:t>communicate</a:t>
            </a:r>
            <a:r>
              <a:rPr sz="900" spc="-15" dirty="0">
                <a:solidFill>
                  <a:srgbClr val="323537"/>
                </a:solidFill>
                <a:latin typeface="Montserrat"/>
                <a:cs typeface="Montserrat"/>
              </a:rPr>
              <a:t> </a:t>
            </a:r>
            <a:r>
              <a:rPr sz="900" dirty="0">
                <a:solidFill>
                  <a:srgbClr val="323537"/>
                </a:solidFill>
                <a:latin typeface="Montserrat"/>
                <a:cs typeface="Montserrat"/>
              </a:rPr>
              <a:t>with</a:t>
            </a:r>
            <a:r>
              <a:rPr sz="900" spc="-10"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English</a:t>
            </a:r>
            <a:endParaRPr sz="900">
              <a:latin typeface="Montserrat"/>
              <a:cs typeface="Montserrat"/>
            </a:endParaRPr>
          </a:p>
          <a:p>
            <a:pPr marL="228600" marR="299085" indent="-216535">
              <a:lnSpc>
                <a:spcPct val="100000"/>
              </a:lnSpc>
              <a:spcBef>
                <a:spcPts val="850"/>
              </a:spcBef>
              <a:buClr>
                <a:srgbClr val="3E8B73"/>
              </a:buClr>
              <a:buFont typeface="Montserrat SemiBold"/>
              <a:buAutoNum type="alphaLcPeriod" startAt="3"/>
              <a:tabLst>
                <a:tab pos="228600" algn="l"/>
              </a:tabLst>
            </a:pPr>
            <a:r>
              <a:rPr sz="900" dirty="0">
                <a:solidFill>
                  <a:srgbClr val="323537"/>
                </a:solidFill>
                <a:latin typeface="Montserrat"/>
                <a:cs typeface="Montserrat"/>
              </a:rPr>
              <a:t>All</a:t>
            </a:r>
            <a:r>
              <a:rPr sz="900" spc="-5" dirty="0">
                <a:solidFill>
                  <a:srgbClr val="323537"/>
                </a:solidFill>
                <a:latin typeface="Montserrat"/>
                <a:cs typeface="Montserrat"/>
              </a:rPr>
              <a:t> </a:t>
            </a:r>
            <a:r>
              <a:rPr sz="900" dirty="0">
                <a:solidFill>
                  <a:srgbClr val="323537"/>
                </a:solidFill>
                <a:latin typeface="Montserrat"/>
                <a:cs typeface="Montserrat"/>
              </a:rPr>
              <a:t>communications from the Administrator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normally</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by</a:t>
            </a:r>
            <a:r>
              <a:rPr sz="900" spc="-10" dirty="0">
                <a:solidFill>
                  <a:srgbClr val="323537"/>
                </a:solidFill>
                <a:latin typeface="Montserrat"/>
                <a:cs typeface="Montserrat"/>
              </a:rPr>
              <a:t> </a:t>
            </a:r>
            <a:r>
              <a:rPr sz="900" dirty="0">
                <a:solidFill>
                  <a:srgbClr val="323537"/>
                </a:solidFill>
                <a:latin typeface="Montserrat"/>
                <a:cs typeface="Montserrat"/>
              </a:rPr>
              <a:t>email</a:t>
            </a:r>
            <a:r>
              <a:rPr sz="900" spc="-5" dirty="0">
                <a:solidFill>
                  <a:srgbClr val="323537"/>
                </a:solidFill>
                <a:latin typeface="Montserrat"/>
                <a:cs typeface="Montserrat"/>
              </a:rPr>
              <a:t> </a:t>
            </a:r>
            <a:r>
              <a:rPr sz="900" dirty="0">
                <a:solidFill>
                  <a:srgbClr val="323537"/>
                </a:solidFill>
                <a:latin typeface="Montserrat"/>
                <a:cs typeface="Montserrat"/>
              </a:rPr>
              <a:t>but</a:t>
            </a:r>
            <a:r>
              <a:rPr sz="900" spc="-10" dirty="0">
                <a:solidFill>
                  <a:srgbClr val="323537"/>
                </a:solidFill>
                <a:latin typeface="Montserrat"/>
                <a:cs typeface="Montserrat"/>
              </a:rPr>
              <a:t> </a:t>
            </a:r>
            <a:r>
              <a:rPr sz="900" dirty="0">
                <a:solidFill>
                  <a:srgbClr val="323537"/>
                </a:solidFill>
                <a:latin typeface="Montserrat"/>
                <a:cs typeface="Montserrat"/>
              </a:rPr>
              <a:t>they</a:t>
            </a:r>
            <a:r>
              <a:rPr sz="900" spc="-5" dirty="0">
                <a:solidFill>
                  <a:srgbClr val="323537"/>
                </a:solidFill>
                <a:latin typeface="Montserrat"/>
                <a:cs typeface="Montserrat"/>
              </a:rPr>
              <a:t> </a:t>
            </a:r>
            <a:r>
              <a:rPr sz="900" spc="-25" dirty="0">
                <a:solidFill>
                  <a:srgbClr val="323537"/>
                </a:solidFill>
                <a:latin typeface="Montserrat"/>
                <a:cs typeface="Montserrat"/>
              </a:rPr>
              <a:t>may </a:t>
            </a:r>
            <a:r>
              <a:rPr sz="900" dirty="0">
                <a:solidFill>
                  <a:srgbClr val="323537"/>
                </a:solidFill>
                <a:latin typeface="Montserrat"/>
                <a:cs typeface="Montserrat"/>
              </a:rPr>
              <a:t>communicate</a:t>
            </a:r>
            <a:r>
              <a:rPr sz="900" spc="-25"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dirty="0">
                <a:solidFill>
                  <a:srgbClr val="323537"/>
                </a:solidFill>
                <a:latin typeface="Montserrat"/>
                <a:cs typeface="Montserrat"/>
              </a:rPr>
              <a:t>letter</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25" dirty="0">
                <a:solidFill>
                  <a:srgbClr val="323537"/>
                </a:solidFill>
                <a:latin typeface="Montserrat"/>
                <a:cs typeface="Montserrat"/>
              </a:rPr>
              <a:t> </a:t>
            </a:r>
            <a:r>
              <a:rPr sz="900" dirty="0">
                <a:solidFill>
                  <a:srgbClr val="323537"/>
                </a:solidFill>
                <a:latin typeface="Montserrat"/>
                <a:cs typeface="Montserrat"/>
              </a:rPr>
              <a:t>telephone.</a:t>
            </a:r>
            <a:r>
              <a:rPr sz="900" spc="-20" dirty="0">
                <a:solidFill>
                  <a:srgbClr val="323537"/>
                </a:solidFill>
                <a:latin typeface="Montserrat"/>
                <a:cs typeface="Montserrat"/>
              </a:rPr>
              <a:t> </a:t>
            </a:r>
            <a:r>
              <a:rPr sz="900" dirty="0">
                <a:solidFill>
                  <a:srgbClr val="323537"/>
                </a:solidFill>
                <a:latin typeface="Montserrat"/>
                <a:cs typeface="Montserrat"/>
              </a:rPr>
              <a:t>For</a:t>
            </a:r>
            <a:r>
              <a:rPr sz="900" spc="-20" dirty="0">
                <a:solidFill>
                  <a:srgbClr val="323537"/>
                </a:solidFill>
                <a:latin typeface="Montserrat"/>
                <a:cs typeface="Montserrat"/>
              </a:rPr>
              <a:t> your </a:t>
            </a:r>
            <a:r>
              <a:rPr sz="900" dirty="0">
                <a:solidFill>
                  <a:srgbClr val="323537"/>
                </a:solidFill>
                <a:latin typeface="Montserrat"/>
                <a:cs typeface="Montserrat"/>
              </a:rPr>
              <a:t>protection,</a:t>
            </a:r>
            <a:r>
              <a:rPr sz="900" spc="-20" dirty="0">
                <a:solidFill>
                  <a:srgbClr val="323537"/>
                </a:solidFill>
                <a:latin typeface="Montserrat"/>
                <a:cs typeface="Montserrat"/>
              </a:rPr>
              <a:t> </a:t>
            </a:r>
            <a:r>
              <a:rPr sz="900" dirty="0">
                <a:solidFill>
                  <a:srgbClr val="323537"/>
                </a:solidFill>
                <a:latin typeface="Montserrat"/>
                <a:cs typeface="Montserrat"/>
              </a:rPr>
              <a:t>telephone</a:t>
            </a:r>
            <a:r>
              <a:rPr sz="900" spc="-20" dirty="0">
                <a:solidFill>
                  <a:srgbClr val="323537"/>
                </a:solidFill>
                <a:latin typeface="Montserrat"/>
                <a:cs typeface="Montserrat"/>
              </a:rPr>
              <a:t> </a:t>
            </a:r>
            <a:r>
              <a:rPr sz="900" dirty="0">
                <a:solidFill>
                  <a:srgbClr val="323537"/>
                </a:solidFill>
                <a:latin typeface="Montserrat"/>
                <a:cs typeface="Montserrat"/>
              </a:rPr>
              <a:t>calls</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be</a:t>
            </a:r>
            <a:r>
              <a:rPr sz="900" spc="-20" dirty="0">
                <a:solidFill>
                  <a:srgbClr val="323537"/>
                </a:solidFill>
                <a:latin typeface="Montserrat"/>
                <a:cs typeface="Montserrat"/>
              </a:rPr>
              <a:t> </a:t>
            </a:r>
            <a:r>
              <a:rPr sz="900" dirty="0">
                <a:solidFill>
                  <a:srgbClr val="323537"/>
                </a:solidFill>
                <a:latin typeface="Montserrat"/>
                <a:cs typeface="Montserrat"/>
              </a:rPr>
              <a:t>recorded</a:t>
            </a:r>
            <a:r>
              <a:rPr sz="900" spc="-2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Custodian</a:t>
            </a:r>
            <a:r>
              <a:rPr sz="900" spc="-20" dirty="0">
                <a:solidFill>
                  <a:srgbClr val="323537"/>
                </a:solidFill>
                <a:latin typeface="Montserrat"/>
                <a:cs typeface="Montserrat"/>
              </a:rPr>
              <a:t> </a:t>
            </a:r>
            <a:r>
              <a:rPr sz="900" dirty="0">
                <a:solidFill>
                  <a:srgbClr val="323537"/>
                </a:solidFill>
                <a:latin typeface="Montserrat"/>
                <a:cs typeface="Montserrat"/>
              </a:rPr>
              <a:t>may</a:t>
            </a:r>
            <a:r>
              <a:rPr sz="900" spc="-20" dirty="0">
                <a:solidFill>
                  <a:srgbClr val="323537"/>
                </a:solidFill>
                <a:latin typeface="Montserrat"/>
                <a:cs typeface="Montserrat"/>
              </a:rPr>
              <a:t> </a:t>
            </a:r>
            <a:r>
              <a:rPr sz="900" dirty="0">
                <a:solidFill>
                  <a:srgbClr val="323537"/>
                </a:solidFill>
                <a:latin typeface="Montserrat"/>
                <a:cs typeface="Montserrat"/>
              </a:rPr>
              <a:t>refer</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25" dirty="0">
                <a:solidFill>
                  <a:srgbClr val="323537"/>
                </a:solidFill>
                <a:latin typeface="Montserrat"/>
                <a:cs typeface="Montserrat"/>
              </a:rPr>
              <a:t>the</a:t>
            </a:r>
            <a:endParaRPr sz="900">
              <a:latin typeface="Montserrat"/>
              <a:cs typeface="Montserrat"/>
            </a:endParaRPr>
          </a:p>
          <a:p>
            <a:pPr marL="228600" marR="5080">
              <a:lnSpc>
                <a:spcPct val="100000"/>
              </a:lnSpc>
            </a:pPr>
            <a:r>
              <a:rPr sz="900" dirty="0">
                <a:solidFill>
                  <a:srgbClr val="323537"/>
                </a:solidFill>
                <a:latin typeface="Montserrat"/>
                <a:cs typeface="Montserrat"/>
              </a:rPr>
              <a:t>recordings</a:t>
            </a:r>
            <a:r>
              <a:rPr sz="900" spc="-20" dirty="0">
                <a:solidFill>
                  <a:srgbClr val="323537"/>
                </a:solidFill>
                <a:latin typeface="Montserrat"/>
                <a:cs typeface="Montserrat"/>
              </a:rPr>
              <a:t> </a:t>
            </a:r>
            <a:r>
              <a:rPr sz="900" dirty="0">
                <a:solidFill>
                  <a:srgbClr val="323537"/>
                </a:solidFill>
                <a:latin typeface="Montserrat"/>
                <a:cs typeface="Montserrat"/>
              </a:rPr>
              <a:t>should</a:t>
            </a:r>
            <a:r>
              <a:rPr sz="900" spc="-15" dirty="0">
                <a:solidFill>
                  <a:srgbClr val="323537"/>
                </a:solidFill>
                <a:latin typeface="Montserrat"/>
                <a:cs typeface="Montserrat"/>
              </a:rPr>
              <a:t> </a:t>
            </a:r>
            <a:r>
              <a:rPr sz="900" dirty="0">
                <a:solidFill>
                  <a:srgbClr val="323537"/>
                </a:solidFill>
                <a:latin typeface="Montserrat"/>
                <a:cs typeface="Montserrat"/>
              </a:rPr>
              <a:t>there</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20" dirty="0">
                <a:solidFill>
                  <a:srgbClr val="323537"/>
                </a:solidFill>
                <a:latin typeface="Montserrat"/>
                <a:cs typeface="Montserrat"/>
              </a:rPr>
              <a:t> </a:t>
            </a:r>
            <a:r>
              <a:rPr sz="900" dirty="0">
                <a:solidFill>
                  <a:srgbClr val="323537"/>
                </a:solidFill>
                <a:latin typeface="Montserrat"/>
                <a:cs typeface="Montserrat"/>
              </a:rPr>
              <a:t>any</a:t>
            </a:r>
            <a:r>
              <a:rPr sz="900" spc="-15" dirty="0">
                <a:solidFill>
                  <a:srgbClr val="323537"/>
                </a:solidFill>
                <a:latin typeface="Montserrat"/>
                <a:cs typeface="Montserrat"/>
              </a:rPr>
              <a:t> </a:t>
            </a:r>
            <a:r>
              <a:rPr sz="900" dirty="0">
                <a:solidFill>
                  <a:srgbClr val="323537"/>
                </a:solidFill>
                <a:latin typeface="Montserrat"/>
                <a:cs typeface="Montserrat"/>
              </a:rPr>
              <a:t>confusion</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20" dirty="0">
                <a:solidFill>
                  <a:srgbClr val="323537"/>
                </a:solidFill>
                <a:latin typeface="Montserrat"/>
                <a:cs typeface="Montserrat"/>
              </a:rPr>
              <a:t> </a:t>
            </a:r>
            <a:r>
              <a:rPr sz="900" dirty="0">
                <a:solidFill>
                  <a:srgbClr val="323537"/>
                </a:solidFill>
                <a:latin typeface="Montserrat"/>
                <a:cs typeface="Montserrat"/>
              </a:rPr>
              <a:t>dispute</a:t>
            </a:r>
            <a:r>
              <a:rPr sz="900" spc="-15" dirty="0">
                <a:solidFill>
                  <a:srgbClr val="323537"/>
                </a:solidFill>
                <a:latin typeface="Montserrat"/>
                <a:cs typeface="Montserrat"/>
              </a:rPr>
              <a:t> </a:t>
            </a:r>
            <a:r>
              <a:rPr sz="900" spc="-25" dirty="0">
                <a:solidFill>
                  <a:srgbClr val="323537"/>
                </a:solidFill>
                <a:latin typeface="Montserrat"/>
                <a:cs typeface="Montserrat"/>
              </a:rPr>
              <a:t>in </a:t>
            </a:r>
            <a:r>
              <a:rPr sz="900" dirty="0">
                <a:solidFill>
                  <a:srgbClr val="323537"/>
                </a:solidFill>
                <a:latin typeface="Montserrat"/>
                <a:cs typeface="Montserrat"/>
              </a:rPr>
              <a:t>respect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an instruction,</a:t>
            </a:r>
            <a:r>
              <a:rPr sz="900" spc="-5" dirty="0">
                <a:solidFill>
                  <a:srgbClr val="323537"/>
                </a:solidFill>
                <a:latin typeface="Montserrat"/>
                <a:cs typeface="Montserrat"/>
              </a:rPr>
              <a:t> </a:t>
            </a:r>
            <a:r>
              <a:rPr sz="900" dirty="0">
                <a:solidFill>
                  <a:srgbClr val="323537"/>
                </a:solidFill>
                <a:latin typeface="Montserrat"/>
                <a:cs typeface="Montserrat"/>
              </a:rPr>
              <a:t>a transaction</a:t>
            </a:r>
            <a:r>
              <a:rPr sz="900" spc="-5" dirty="0">
                <a:solidFill>
                  <a:srgbClr val="323537"/>
                </a:solidFill>
                <a:latin typeface="Montserrat"/>
                <a:cs typeface="Montserrat"/>
              </a:rPr>
              <a:t> </a:t>
            </a:r>
            <a:r>
              <a:rPr sz="900" dirty="0">
                <a:solidFill>
                  <a:srgbClr val="323537"/>
                </a:solidFill>
                <a:latin typeface="Montserrat"/>
                <a:cs typeface="Montserrat"/>
              </a:rPr>
              <a:t>or </a:t>
            </a:r>
            <a:r>
              <a:rPr sz="900" spc="-10" dirty="0">
                <a:solidFill>
                  <a:srgbClr val="323537"/>
                </a:solidFill>
                <a:latin typeface="Montserrat"/>
                <a:cs typeface="Montserrat"/>
              </a:rPr>
              <a:t>conversation </a:t>
            </a:r>
            <a:r>
              <a:rPr sz="900" dirty="0">
                <a:solidFill>
                  <a:srgbClr val="323537"/>
                </a:solidFill>
                <a:latin typeface="Montserrat"/>
                <a:cs typeface="Montserrat"/>
              </a:rPr>
              <a:t>connected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your</a:t>
            </a:r>
            <a:r>
              <a:rPr sz="900" spc="-20"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spc="-25" dirty="0">
                <a:solidFill>
                  <a:srgbClr val="323537"/>
                </a:solidFill>
                <a:latin typeface="Montserrat"/>
                <a:cs typeface="Montserrat"/>
              </a:rPr>
              <a:t>and </a:t>
            </a:r>
            <a:r>
              <a:rPr sz="900" dirty="0">
                <a:solidFill>
                  <a:srgbClr val="323537"/>
                </a:solidFill>
                <a:latin typeface="Montserrat"/>
                <a:cs typeface="Montserrat"/>
              </a:rPr>
              <a:t>Custodian</a:t>
            </a:r>
            <a:r>
              <a:rPr sz="900" spc="-25" dirty="0">
                <a:solidFill>
                  <a:srgbClr val="323537"/>
                </a:solidFill>
                <a:latin typeface="Montserrat"/>
                <a:cs typeface="Montserrat"/>
              </a:rPr>
              <a:t> </a:t>
            </a:r>
            <a:r>
              <a:rPr sz="900" dirty="0">
                <a:solidFill>
                  <a:srgbClr val="323537"/>
                </a:solidFill>
                <a:latin typeface="Montserrat"/>
                <a:cs typeface="Montserrat"/>
              </a:rPr>
              <a:t>may</a:t>
            </a:r>
            <a:r>
              <a:rPr sz="900" spc="-25" dirty="0">
                <a:solidFill>
                  <a:srgbClr val="323537"/>
                </a:solidFill>
                <a:latin typeface="Montserrat"/>
                <a:cs typeface="Montserrat"/>
              </a:rPr>
              <a:t> </a:t>
            </a:r>
            <a:r>
              <a:rPr sz="900" dirty="0">
                <a:solidFill>
                  <a:srgbClr val="323537"/>
                </a:solidFill>
                <a:latin typeface="Montserrat"/>
                <a:cs typeface="Montserrat"/>
              </a:rPr>
              <a:t>be</a:t>
            </a:r>
            <a:r>
              <a:rPr sz="900" spc="-25" dirty="0">
                <a:solidFill>
                  <a:srgbClr val="323537"/>
                </a:solidFill>
                <a:latin typeface="Montserrat"/>
                <a:cs typeface="Montserrat"/>
              </a:rPr>
              <a:t> </a:t>
            </a:r>
            <a:r>
              <a:rPr sz="900" dirty="0">
                <a:solidFill>
                  <a:srgbClr val="323537"/>
                </a:solidFill>
                <a:latin typeface="Montserrat"/>
                <a:cs typeface="Montserrat"/>
              </a:rPr>
              <a:t>required</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5" dirty="0">
                <a:solidFill>
                  <a:srgbClr val="323537"/>
                </a:solidFill>
                <a:latin typeface="Montserrat"/>
                <a:cs typeface="Montserrat"/>
              </a:rPr>
              <a:t> </a:t>
            </a:r>
            <a:r>
              <a:rPr sz="900" dirty="0">
                <a:solidFill>
                  <a:srgbClr val="323537"/>
                </a:solidFill>
                <a:latin typeface="Montserrat"/>
                <a:cs typeface="Montserrat"/>
              </a:rPr>
              <a:t>make</a:t>
            </a:r>
            <a:r>
              <a:rPr sz="900" spc="-2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recordings</a:t>
            </a:r>
            <a:r>
              <a:rPr sz="900" spc="-25" dirty="0">
                <a:solidFill>
                  <a:srgbClr val="323537"/>
                </a:solidFill>
                <a:latin typeface="Montserrat"/>
                <a:cs typeface="Montserrat"/>
              </a:rPr>
              <a:t> of </a:t>
            </a:r>
            <a:r>
              <a:rPr sz="900" dirty="0">
                <a:solidFill>
                  <a:srgbClr val="323537"/>
                </a:solidFill>
                <a:latin typeface="Montserrat"/>
                <a:cs typeface="Montserrat"/>
              </a:rPr>
              <a:t>those</a:t>
            </a:r>
            <a:r>
              <a:rPr sz="900" spc="-10" dirty="0">
                <a:solidFill>
                  <a:srgbClr val="323537"/>
                </a:solidFill>
                <a:latin typeface="Montserrat"/>
                <a:cs typeface="Montserrat"/>
              </a:rPr>
              <a:t> conversations</a:t>
            </a:r>
            <a:r>
              <a:rPr sz="900" spc="5" dirty="0">
                <a:solidFill>
                  <a:srgbClr val="323537"/>
                </a:solidFill>
                <a:latin typeface="Montserrat"/>
                <a:cs typeface="Montserrat"/>
              </a:rPr>
              <a:t> </a:t>
            </a:r>
            <a:r>
              <a:rPr sz="900" dirty="0">
                <a:solidFill>
                  <a:srgbClr val="323537"/>
                </a:solidFill>
                <a:latin typeface="Montserrat"/>
                <a:cs typeface="Montserrat"/>
              </a:rPr>
              <a:t>available</a:t>
            </a:r>
            <a:r>
              <a:rPr sz="900" spc="5" dirty="0">
                <a:solidFill>
                  <a:srgbClr val="323537"/>
                </a:solidFill>
                <a:latin typeface="Montserrat"/>
                <a:cs typeface="Montserrat"/>
              </a:rPr>
              <a:t> </a:t>
            </a:r>
            <a:r>
              <a:rPr sz="900" dirty="0">
                <a:solidFill>
                  <a:srgbClr val="323537"/>
                </a:solidFill>
                <a:latin typeface="Montserrat"/>
                <a:cs typeface="Montserrat"/>
              </a:rPr>
              <a:t>to third</a:t>
            </a:r>
            <a:r>
              <a:rPr sz="900" spc="5" dirty="0">
                <a:solidFill>
                  <a:srgbClr val="323537"/>
                </a:solidFill>
                <a:latin typeface="Montserrat"/>
                <a:cs typeface="Montserrat"/>
              </a:rPr>
              <a:t> </a:t>
            </a:r>
            <a:r>
              <a:rPr sz="900" dirty="0">
                <a:solidFill>
                  <a:srgbClr val="323537"/>
                </a:solidFill>
                <a:latin typeface="Montserrat"/>
                <a:cs typeface="Montserrat"/>
              </a:rPr>
              <a:t>parties</a:t>
            </a:r>
            <a:r>
              <a:rPr sz="900" spc="5" dirty="0">
                <a:solidFill>
                  <a:srgbClr val="323537"/>
                </a:solidFill>
                <a:latin typeface="Montserrat"/>
                <a:cs typeface="Montserrat"/>
              </a:rPr>
              <a:t> </a:t>
            </a:r>
            <a:r>
              <a:rPr sz="900" dirty="0">
                <a:solidFill>
                  <a:srgbClr val="323537"/>
                </a:solidFill>
                <a:latin typeface="Montserrat"/>
                <a:cs typeface="Montserrat"/>
              </a:rPr>
              <a:t>such</a:t>
            </a:r>
            <a:r>
              <a:rPr sz="900" spc="5" dirty="0">
                <a:solidFill>
                  <a:srgbClr val="323537"/>
                </a:solidFill>
                <a:latin typeface="Montserrat"/>
                <a:cs typeface="Montserrat"/>
              </a:rPr>
              <a:t> </a:t>
            </a:r>
            <a:r>
              <a:rPr sz="900" spc="-25" dirty="0">
                <a:solidFill>
                  <a:srgbClr val="323537"/>
                </a:solidFill>
                <a:latin typeface="Montserrat"/>
                <a:cs typeface="Montserrat"/>
              </a:rPr>
              <a:t>as </a:t>
            </a:r>
            <a:r>
              <a:rPr sz="900" dirty="0">
                <a:solidFill>
                  <a:srgbClr val="323537"/>
                </a:solidFill>
                <a:latin typeface="Montserrat"/>
                <a:cs typeface="Montserrat"/>
              </a:rPr>
              <a:t>the</a:t>
            </a:r>
            <a:r>
              <a:rPr sz="900" spc="-5" dirty="0">
                <a:solidFill>
                  <a:srgbClr val="323537"/>
                </a:solidFill>
                <a:latin typeface="Montserrat"/>
                <a:cs typeface="Montserrat"/>
              </a:rPr>
              <a:t> </a:t>
            </a:r>
            <a:r>
              <a:rPr sz="900" spc="-20" dirty="0">
                <a:solidFill>
                  <a:srgbClr val="323537"/>
                </a:solidFill>
                <a:latin typeface="Montserrat"/>
                <a:cs typeface="Montserrat"/>
              </a:rPr>
              <a:t>FCA.</a:t>
            </a:r>
            <a:endParaRPr sz="900">
              <a:latin typeface="Montserrat"/>
              <a:cs typeface="Montserrat"/>
            </a:endParaRPr>
          </a:p>
          <a:p>
            <a:pPr marL="228600" marR="20955" indent="-216535">
              <a:lnSpc>
                <a:spcPct val="100000"/>
              </a:lnSpc>
              <a:spcBef>
                <a:spcPts val="850"/>
              </a:spcBef>
              <a:buClr>
                <a:srgbClr val="3E8B73"/>
              </a:buClr>
              <a:buFont typeface="Montserrat SemiBold"/>
              <a:buAutoNum type="alphaLcPeriod" startAt="5"/>
              <a:tabLst>
                <a:tab pos="228600" algn="l"/>
              </a:tabLst>
            </a:pPr>
            <a:r>
              <a:rPr sz="900" dirty="0">
                <a:solidFill>
                  <a:srgbClr val="323537"/>
                </a:solidFill>
                <a:latin typeface="Montserrat"/>
                <a:cs typeface="Montserrat"/>
              </a:rPr>
              <a:t>No</a:t>
            </a:r>
            <a:r>
              <a:rPr sz="900" spc="-15" dirty="0">
                <a:solidFill>
                  <a:srgbClr val="323537"/>
                </a:solidFill>
                <a:latin typeface="Montserrat"/>
                <a:cs typeface="Montserrat"/>
              </a:rPr>
              <a:t> </a:t>
            </a:r>
            <a:r>
              <a:rPr sz="900" dirty="0">
                <a:solidFill>
                  <a:srgbClr val="323537"/>
                </a:solidFill>
                <a:latin typeface="Montserrat"/>
                <a:cs typeface="Montserrat"/>
              </a:rPr>
              <a:t>particular</a:t>
            </a:r>
            <a:r>
              <a:rPr sz="900" spc="-10" dirty="0">
                <a:solidFill>
                  <a:srgbClr val="323537"/>
                </a:solidFill>
                <a:latin typeface="Montserrat"/>
                <a:cs typeface="Montserrat"/>
              </a:rPr>
              <a:t> </a:t>
            </a:r>
            <a:r>
              <a:rPr sz="900" dirty="0">
                <a:solidFill>
                  <a:srgbClr val="323537"/>
                </a:solidFill>
                <a:latin typeface="Montserrat"/>
                <a:cs typeface="Montserrat"/>
              </a:rPr>
              <a:t>meaning</a:t>
            </a:r>
            <a:r>
              <a:rPr sz="900" spc="-15"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attributed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spc="-25" dirty="0">
                <a:solidFill>
                  <a:srgbClr val="323537"/>
                </a:solidFill>
                <a:latin typeface="Montserrat"/>
                <a:cs typeface="Montserrat"/>
              </a:rPr>
              <a:t>use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upper</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lower</a:t>
            </a:r>
            <a:r>
              <a:rPr sz="900" spc="-10" dirty="0">
                <a:solidFill>
                  <a:srgbClr val="323537"/>
                </a:solidFill>
                <a:latin typeface="Montserrat"/>
                <a:cs typeface="Montserrat"/>
              </a:rPr>
              <a:t> </a:t>
            </a:r>
            <a:r>
              <a:rPr sz="900" dirty="0">
                <a:solidFill>
                  <a:srgbClr val="323537"/>
                </a:solidFill>
                <a:latin typeface="Montserrat"/>
                <a:cs typeface="Montserrat"/>
              </a:rPr>
              <a:t>case</a:t>
            </a:r>
            <a:r>
              <a:rPr sz="900" spc="-10" dirty="0">
                <a:solidFill>
                  <a:srgbClr val="323537"/>
                </a:solidFill>
                <a:latin typeface="Montserrat"/>
                <a:cs typeface="Montserrat"/>
              </a:rPr>
              <a:t> </a:t>
            </a:r>
            <a:r>
              <a:rPr sz="900" dirty="0">
                <a:solidFill>
                  <a:srgbClr val="323537"/>
                </a:solidFill>
                <a:latin typeface="Montserrat"/>
                <a:cs typeface="Montserrat"/>
              </a:rPr>
              <a:t>letters</a:t>
            </a:r>
            <a:r>
              <a:rPr sz="900" spc="-10"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relation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whether</a:t>
            </a:r>
            <a:r>
              <a:rPr sz="900" spc="-10" dirty="0">
                <a:solidFill>
                  <a:srgbClr val="323537"/>
                </a:solidFill>
                <a:latin typeface="Montserrat"/>
                <a:cs typeface="Montserrat"/>
              </a:rPr>
              <a:t> </a:t>
            </a:r>
            <a:r>
              <a:rPr sz="900" spc="-50" dirty="0">
                <a:solidFill>
                  <a:srgbClr val="323537"/>
                </a:solidFill>
                <a:latin typeface="Montserrat"/>
                <a:cs typeface="Montserrat"/>
              </a:rPr>
              <a:t>a</a:t>
            </a:r>
            <a:r>
              <a:rPr sz="900" dirty="0">
                <a:solidFill>
                  <a:srgbClr val="323537"/>
                </a:solidFill>
                <a:latin typeface="Montserrat"/>
                <a:cs typeface="Montserrat"/>
              </a:rPr>
              <a:t> term is</a:t>
            </a:r>
            <a:r>
              <a:rPr sz="900" spc="5" dirty="0">
                <a:solidFill>
                  <a:srgbClr val="323537"/>
                </a:solidFill>
                <a:latin typeface="Montserrat"/>
                <a:cs typeface="Montserrat"/>
              </a:rPr>
              <a:t> </a:t>
            </a:r>
            <a:r>
              <a:rPr sz="900" dirty="0">
                <a:solidFill>
                  <a:srgbClr val="323537"/>
                </a:solidFill>
                <a:latin typeface="Montserrat"/>
                <a:cs typeface="Montserrat"/>
              </a:rPr>
              <a:t>defined or</a:t>
            </a:r>
            <a:r>
              <a:rPr sz="900" spc="5" dirty="0">
                <a:solidFill>
                  <a:srgbClr val="323537"/>
                </a:solidFill>
                <a:latin typeface="Montserrat"/>
                <a:cs typeface="Montserrat"/>
              </a:rPr>
              <a:t>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The singular</a:t>
            </a:r>
            <a:r>
              <a:rPr sz="900" spc="5" dirty="0">
                <a:solidFill>
                  <a:srgbClr val="323537"/>
                </a:solidFill>
                <a:latin typeface="Montserrat"/>
                <a:cs typeface="Montserrat"/>
              </a:rPr>
              <a:t> </a:t>
            </a:r>
            <a:r>
              <a:rPr sz="900" dirty="0">
                <a:solidFill>
                  <a:srgbClr val="323537"/>
                </a:solidFill>
                <a:latin typeface="Montserrat"/>
                <a:cs typeface="Montserrat"/>
              </a:rPr>
              <a:t>includes the</a:t>
            </a:r>
            <a:r>
              <a:rPr sz="900" spc="5" dirty="0">
                <a:solidFill>
                  <a:srgbClr val="323537"/>
                </a:solidFill>
                <a:latin typeface="Montserrat"/>
                <a:cs typeface="Montserrat"/>
              </a:rPr>
              <a:t> </a:t>
            </a:r>
            <a:r>
              <a:rPr sz="900" spc="-10" dirty="0">
                <a:solidFill>
                  <a:srgbClr val="323537"/>
                </a:solidFill>
                <a:latin typeface="Montserrat"/>
                <a:cs typeface="Montserrat"/>
              </a:rPr>
              <a:t>plural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vice</a:t>
            </a:r>
            <a:r>
              <a:rPr sz="900" spc="-10" dirty="0">
                <a:solidFill>
                  <a:srgbClr val="323537"/>
                </a:solidFill>
                <a:latin typeface="Montserrat"/>
                <a:cs typeface="Montserrat"/>
              </a:rPr>
              <a:t> versa.</a:t>
            </a:r>
            <a:endParaRPr sz="900">
              <a:latin typeface="Montserrat"/>
              <a:cs typeface="Montserrat"/>
            </a:endParaRPr>
          </a:p>
        </p:txBody>
      </p:sp>
      <p:sp>
        <p:nvSpPr>
          <p:cNvPr id="7" name="object 7"/>
          <p:cNvSpPr txBox="1"/>
          <p:nvPr/>
        </p:nvSpPr>
        <p:spPr>
          <a:xfrm>
            <a:off x="3839300" y="5935803"/>
            <a:ext cx="118364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30.</a:t>
            </a:r>
            <a:r>
              <a:rPr sz="1100" b="1" spc="-20" dirty="0">
                <a:solidFill>
                  <a:srgbClr val="3E8B73"/>
                </a:solidFill>
                <a:latin typeface="Montserrat SemiBold"/>
                <a:cs typeface="Montserrat SemiBold"/>
              </a:rPr>
              <a:t> </a:t>
            </a:r>
            <a:r>
              <a:rPr sz="1100" b="1" dirty="0">
                <a:solidFill>
                  <a:srgbClr val="3E8B73"/>
                </a:solidFill>
                <a:latin typeface="Montserrat SemiBold"/>
                <a:cs typeface="Montserrat SemiBold"/>
              </a:rPr>
              <a:t>Entire</a:t>
            </a:r>
            <a:r>
              <a:rPr sz="1100" b="1" spc="-15" dirty="0">
                <a:solidFill>
                  <a:srgbClr val="3E8B73"/>
                </a:solidFill>
                <a:latin typeface="Montserrat SemiBold"/>
                <a:cs typeface="Montserrat SemiBold"/>
              </a:rPr>
              <a:t> </a:t>
            </a:r>
            <a:r>
              <a:rPr sz="1100" b="1" spc="-10" dirty="0">
                <a:solidFill>
                  <a:srgbClr val="3E8B73"/>
                </a:solidFill>
                <a:latin typeface="Montserrat SemiBold"/>
                <a:cs typeface="Montserrat SemiBold"/>
              </a:rPr>
              <a:t>Terms</a:t>
            </a:r>
            <a:endParaRPr sz="1100">
              <a:latin typeface="Montserrat SemiBold"/>
              <a:cs typeface="Montserrat SemiBold"/>
            </a:endParaRPr>
          </a:p>
        </p:txBody>
      </p:sp>
      <p:sp>
        <p:nvSpPr>
          <p:cNvPr id="8" name="object 8"/>
          <p:cNvSpPr txBox="1"/>
          <p:nvPr/>
        </p:nvSpPr>
        <p:spPr>
          <a:xfrm>
            <a:off x="3839300" y="6206363"/>
            <a:ext cx="3314700" cy="1671320"/>
          </a:xfrm>
          <a:prstGeom prst="rect">
            <a:avLst/>
          </a:prstGeom>
        </p:spPr>
        <p:txBody>
          <a:bodyPr vert="horz" wrap="square" lIns="0" tIns="12700" rIns="0" bIns="0" rtlCol="0">
            <a:spAutoFit/>
          </a:bodyPr>
          <a:lstStyle/>
          <a:p>
            <a:pPr marL="228600" marR="5080" indent="-216535">
              <a:lnSpc>
                <a:spcPct val="100000"/>
              </a:lnSpc>
              <a:spcBef>
                <a:spcPts val="100"/>
              </a:spcBef>
            </a:pPr>
            <a:r>
              <a:rPr sz="900" b="1" dirty="0">
                <a:solidFill>
                  <a:srgbClr val="3E8B73"/>
                </a:solidFill>
                <a:latin typeface="Montserrat SemiBold"/>
                <a:cs typeface="Montserrat SemiBold"/>
              </a:rPr>
              <a:t>a.</a:t>
            </a:r>
            <a:r>
              <a:rPr sz="900" b="1" spc="200" dirty="0">
                <a:solidFill>
                  <a:srgbClr val="3E8B73"/>
                </a:solidFill>
                <a:latin typeface="Montserrat SemiBold"/>
                <a:cs typeface="Montserrat SemiBold"/>
              </a:rPr>
              <a:t>  </a:t>
            </a:r>
            <a:r>
              <a:rPr sz="900" dirty="0">
                <a:solidFill>
                  <a:srgbClr val="323537"/>
                </a:solidFill>
                <a:latin typeface="Montserrat"/>
                <a:cs typeface="Montserrat"/>
              </a:rPr>
              <a:t>These</a:t>
            </a:r>
            <a:r>
              <a:rPr sz="900" spc="-5" dirty="0">
                <a:solidFill>
                  <a:srgbClr val="323537"/>
                </a:solidFill>
                <a:latin typeface="Montserrat"/>
                <a:cs typeface="Montserrat"/>
              </a:rPr>
              <a:t> </a:t>
            </a:r>
            <a:r>
              <a:rPr sz="900" spc="-10" dirty="0">
                <a:solidFill>
                  <a:srgbClr val="323537"/>
                </a:solidFill>
                <a:latin typeface="Montserrat"/>
                <a:cs typeface="Montserrat"/>
              </a:rPr>
              <a:t>Terms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Conditions,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remainder</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Brochure</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completed</a:t>
            </a:r>
            <a:r>
              <a:rPr sz="900" spc="-20" dirty="0">
                <a:solidFill>
                  <a:srgbClr val="323537"/>
                </a:solidFill>
                <a:latin typeface="Montserrat"/>
                <a:cs typeface="Montserrat"/>
              </a:rPr>
              <a:t> </a:t>
            </a:r>
            <a:r>
              <a:rPr sz="900" dirty="0">
                <a:solidFill>
                  <a:srgbClr val="323537"/>
                </a:solidFill>
                <a:latin typeface="Montserrat"/>
                <a:cs typeface="Montserrat"/>
              </a:rPr>
              <a:t>Application</a:t>
            </a:r>
            <a:r>
              <a:rPr sz="900" spc="-20" dirty="0">
                <a:solidFill>
                  <a:srgbClr val="323537"/>
                </a:solidFill>
                <a:latin typeface="Montserrat"/>
                <a:cs typeface="Montserrat"/>
              </a:rPr>
              <a:t> </a:t>
            </a:r>
            <a:r>
              <a:rPr sz="900" spc="-10" dirty="0">
                <a:solidFill>
                  <a:srgbClr val="323537"/>
                </a:solidFill>
                <a:latin typeface="Montserrat"/>
                <a:cs typeface="Montserrat"/>
              </a:rPr>
              <a:t>constitute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entire</a:t>
            </a:r>
            <a:r>
              <a:rPr sz="900" spc="-15" dirty="0">
                <a:solidFill>
                  <a:srgbClr val="323537"/>
                </a:solidFill>
                <a:latin typeface="Montserrat"/>
                <a:cs typeface="Montserrat"/>
              </a:rPr>
              <a:t> </a:t>
            </a:r>
            <a:r>
              <a:rPr sz="900" dirty="0">
                <a:solidFill>
                  <a:srgbClr val="323537"/>
                </a:solidFill>
                <a:latin typeface="Montserrat"/>
                <a:cs typeface="Montserrat"/>
              </a:rPr>
              <a:t>terms</a:t>
            </a:r>
            <a:r>
              <a:rPr sz="900" spc="-15" dirty="0">
                <a:solidFill>
                  <a:srgbClr val="323537"/>
                </a:solidFill>
                <a:latin typeface="Montserrat"/>
                <a:cs typeface="Montserrat"/>
              </a:rPr>
              <a:t> </a:t>
            </a:r>
            <a:r>
              <a:rPr sz="900" dirty="0">
                <a:solidFill>
                  <a:srgbClr val="323537"/>
                </a:solidFill>
                <a:latin typeface="Montserrat"/>
                <a:cs typeface="Montserrat"/>
              </a:rPr>
              <a:t>on</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5" dirty="0">
                <a:solidFill>
                  <a:srgbClr val="323537"/>
                </a:solidFill>
                <a:latin typeface="Montserrat"/>
                <a:cs typeface="Montserrat"/>
              </a:rPr>
              <a:t> </a:t>
            </a:r>
            <a:r>
              <a:rPr sz="900" dirty="0">
                <a:solidFill>
                  <a:srgbClr val="323537"/>
                </a:solidFill>
                <a:latin typeface="Montserrat"/>
                <a:cs typeface="Montserrat"/>
              </a:rPr>
              <a:t>provided</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25" dirty="0">
                <a:solidFill>
                  <a:srgbClr val="323537"/>
                </a:solidFill>
                <a:latin typeface="Montserrat"/>
                <a:cs typeface="Montserrat"/>
              </a:rPr>
              <a:t>you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administered</a:t>
            </a:r>
            <a:r>
              <a:rPr sz="900" spc="-15"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you.</a:t>
            </a:r>
            <a:r>
              <a:rPr sz="900" spc="-15" dirty="0">
                <a:solidFill>
                  <a:srgbClr val="323537"/>
                </a:solidFill>
                <a:latin typeface="Montserrat"/>
                <a:cs typeface="Montserrat"/>
              </a:rPr>
              <a:t> </a:t>
            </a:r>
            <a:r>
              <a:rPr sz="900" dirty="0">
                <a:solidFill>
                  <a:srgbClr val="323537"/>
                </a:solidFill>
                <a:latin typeface="Montserrat"/>
                <a:cs typeface="Montserrat"/>
              </a:rPr>
              <a:t>Nothing</a:t>
            </a:r>
            <a:r>
              <a:rPr sz="900" spc="-15" dirty="0">
                <a:solidFill>
                  <a:srgbClr val="323537"/>
                </a:solidFill>
                <a:latin typeface="Montserrat"/>
                <a:cs typeface="Montserrat"/>
              </a:rPr>
              <a:t> </a:t>
            </a:r>
            <a:r>
              <a:rPr sz="900" dirty="0">
                <a:solidFill>
                  <a:srgbClr val="323537"/>
                </a:solidFill>
                <a:latin typeface="Montserrat"/>
                <a:cs typeface="Montserrat"/>
              </a:rPr>
              <a:t>in</a:t>
            </a:r>
            <a:r>
              <a:rPr sz="900" spc="-10" dirty="0">
                <a:solidFill>
                  <a:srgbClr val="323537"/>
                </a:solidFill>
                <a:latin typeface="Montserrat"/>
                <a:cs typeface="Montserrat"/>
              </a:rPr>
              <a:t> </a:t>
            </a:r>
            <a:r>
              <a:rPr sz="900" dirty="0">
                <a:solidFill>
                  <a:srgbClr val="323537"/>
                </a:solidFill>
                <a:latin typeface="Montserrat"/>
                <a:cs typeface="Montserrat"/>
              </a:rPr>
              <a:t>these</a:t>
            </a:r>
            <a:r>
              <a:rPr sz="900" spc="-15" dirty="0">
                <a:solidFill>
                  <a:srgbClr val="323537"/>
                </a:solidFill>
                <a:latin typeface="Montserrat"/>
                <a:cs typeface="Montserrat"/>
              </a:rPr>
              <a:t> </a:t>
            </a:r>
            <a:r>
              <a:rPr sz="900" spc="-20" dirty="0">
                <a:solidFill>
                  <a:srgbClr val="323537"/>
                </a:solidFill>
                <a:latin typeface="Montserrat"/>
                <a:cs typeface="Montserrat"/>
              </a:rPr>
              <a:t>Terms</a:t>
            </a:r>
            <a:r>
              <a:rPr sz="900" spc="50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Conditions</a:t>
            </a:r>
            <a:r>
              <a:rPr sz="900" spc="-15"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avoid</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responsibilities</a:t>
            </a:r>
            <a:r>
              <a:rPr sz="900" spc="-1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Administrator</a:t>
            </a:r>
            <a:r>
              <a:rPr sz="900" spc="-20"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Custodian</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spc="-10" dirty="0">
                <a:solidFill>
                  <a:srgbClr val="323537"/>
                </a:solidFill>
                <a:latin typeface="Montserrat"/>
                <a:cs typeface="Montserrat"/>
              </a:rPr>
              <a:t>Manager </a:t>
            </a:r>
            <a:r>
              <a:rPr sz="900" dirty="0">
                <a:solidFill>
                  <a:srgbClr val="323537"/>
                </a:solidFill>
                <a:latin typeface="Montserrat"/>
                <a:cs typeface="Montserrat"/>
              </a:rPr>
              <a:t>have</a:t>
            </a:r>
            <a:r>
              <a:rPr sz="900" spc="-10" dirty="0">
                <a:solidFill>
                  <a:srgbClr val="323537"/>
                </a:solidFill>
                <a:latin typeface="Montserrat"/>
                <a:cs typeface="Montserrat"/>
              </a:rPr>
              <a:t> </a:t>
            </a:r>
            <a:r>
              <a:rPr sz="900" dirty="0">
                <a:solidFill>
                  <a:srgbClr val="323537"/>
                </a:solidFill>
                <a:latin typeface="Montserrat"/>
                <a:cs typeface="Montserrat"/>
              </a:rPr>
              <a:t>either,</a:t>
            </a:r>
            <a:r>
              <a:rPr sz="900" spc="-10" dirty="0">
                <a:solidFill>
                  <a:srgbClr val="323537"/>
                </a:solidFill>
                <a:latin typeface="Montserrat"/>
                <a:cs typeface="Montserrat"/>
              </a:rPr>
              <a:t>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Financial</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Services</a:t>
            </a:r>
            <a:r>
              <a:rPr sz="900" spc="-10" dirty="0">
                <a:solidFill>
                  <a:srgbClr val="323537"/>
                </a:solidFill>
                <a:latin typeface="Montserrat"/>
                <a:cs typeface="Montserrat"/>
              </a:rPr>
              <a:t> Market </a:t>
            </a:r>
            <a:r>
              <a:rPr sz="900" dirty="0">
                <a:solidFill>
                  <a:srgbClr val="323537"/>
                </a:solidFill>
                <a:latin typeface="Montserrat"/>
                <a:cs typeface="Montserrat"/>
              </a:rPr>
              <a:t>Act</a:t>
            </a:r>
            <a:r>
              <a:rPr sz="900" spc="-15" dirty="0">
                <a:solidFill>
                  <a:srgbClr val="323537"/>
                </a:solidFill>
                <a:latin typeface="Montserrat"/>
                <a:cs typeface="Montserrat"/>
              </a:rPr>
              <a:t> </a:t>
            </a:r>
            <a:r>
              <a:rPr sz="900" dirty="0">
                <a:solidFill>
                  <a:srgbClr val="323537"/>
                </a:solidFill>
                <a:latin typeface="Montserrat"/>
                <a:cs typeface="Montserrat"/>
              </a:rPr>
              <a:t>2000</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spc="-10" dirty="0">
                <a:solidFill>
                  <a:srgbClr val="323537"/>
                </a:solidFill>
                <a:latin typeface="Montserrat"/>
                <a:cs typeface="Montserrat"/>
              </a:rPr>
              <a:t>FCA’s</a:t>
            </a:r>
            <a:r>
              <a:rPr sz="900" spc="-15" dirty="0">
                <a:solidFill>
                  <a:srgbClr val="323537"/>
                </a:solidFill>
                <a:latin typeface="Montserrat"/>
                <a:cs typeface="Montserrat"/>
              </a:rPr>
              <a:t> </a:t>
            </a:r>
            <a:r>
              <a:rPr sz="900" dirty="0">
                <a:solidFill>
                  <a:srgbClr val="323537"/>
                </a:solidFill>
                <a:latin typeface="Montserrat"/>
                <a:cs typeface="Montserrat"/>
              </a:rPr>
              <a:t>rules,</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5" dirty="0">
                <a:solidFill>
                  <a:srgbClr val="323537"/>
                </a:solidFill>
                <a:latin typeface="Montserrat"/>
                <a:cs typeface="Montserrat"/>
              </a:rPr>
              <a:t> </a:t>
            </a:r>
            <a:r>
              <a:rPr sz="900" dirty="0">
                <a:solidFill>
                  <a:srgbClr val="323537"/>
                </a:solidFill>
                <a:latin typeface="Montserrat"/>
                <a:cs typeface="Montserrat"/>
              </a:rPr>
              <a:t>death</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personal </a:t>
            </a:r>
            <a:r>
              <a:rPr sz="900" dirty="0">
                <a:solidFill>
                  <a:srgbClr val="323537"/>
                </a:solidFill>
                <a:latin typeface="Montserrat"/>
                <a:cs typeface="Montserrat"/>
              </a:rPr>
              <a:t>injury caused by</a:t>
            </a:r>
            <a:r>
              <a:rPr sz="900" spc="5" dirty="0">
                <a:solidFill>
                  <a:srgbClr val="323537"/>
                </a:solidFill>
                <a:latin typeface="Montserrat"/>
                <a:cs typeface="Montserrat"/>
              </a:rPr>
              <a:t> </a:t>
            </a:r>
            <a:r>
              <a:rPr sz="900" dirty="0">
                <a:solidFill>
                  <a:srgbClr val="323537"/>
                </a:solidFill>
                <a:latin typeface="Montserrat"/>
                <a:cs typeface="Montserrat"/>
              </a:rPr>
              <a:t>their negligence, for</a:t>
            </a:r>
            <a:r>
              <a:rPr sz="900" spc="5" dirty="0">
                <a:solidFill>
                  <a:srgbClr val="323537"/>
                </a:solidFill>
                <a:latin typeface="Montserrat"/>
                <a:cs typeface="Montserrat"/>
              </a:rPr>
              <a:t> </a:t>
            </a:r>
            <a:r>
              <a:rPr sz="900" dirty="0">
                <a:solidFill>
                  <a:srgbClr val="323537"/>
                </a:solidFill>
                <a:latin typeface="Montserrat"/>
                <a:cs typeface="Montserrat"/>
              </a:rPr>
              <a:t>fraud </a:t>
            </a:r>
            <a:r>
              <a:rPr sz="900" spc="-10" dirty="0">
                <a:solidFill>
                  <a:srgbClr val="323537"/>
                </a:solidFill>
                <a:latin typeface="Montserrat"/>
                <a:cs typeface="Montserrat"/>
              </a:rPr>
              <a:t>(including </a:t>
            </a:r>
            <a:r>
              <a:rPr sz="900" dirty="0">
                <a:solidFill>
                  <a:srgbClr val="323537"/>
                </a:solidFill>
                <a:latin typeface="Montserrat"/>
                <a:cs typeface="Montserrat"/>
              </a:rPr>
              <a:t>fraudulent misrepresentation)</a:t>
            </a:r>
            <a:r>
              <a:rPr sz="900" spc="5" dirty="0">
                <a:solidFill>
                  <a:srgbClr val="323537"/>
                </a:solidFill>
                <a:latin typeface="Montserrat"/>
                <a:cs typeface="Montserrat"/>
              </a:rPr>
              <a:t> </a:t>
            </a:r>
            <a:r>
              <a:rPr sz="900" dirty="0">
                <a:solidFill>
                  <a:srgbClr val="323537"/>
                </a:solidFill>
                <a:latin typeface="Montserrat"/>
                <a:cs typeface="Montserrat"/>
              </a:rPr>
              <a:t>or</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other </a:t>
            </a:r>
            <a:r>
              <a:rPr sz="900" spc="-10" dirty="0">
                <a:solidFill>
                  <a:srgbClr val="323537"/>
                </a:solidFill>
                <a:latin typeface="Montserrat"/>
                <a:cs typeface="Montserrat"/>
              </a:rPr>
              <a:t>liability </a:t>
            </a:r>
            <a:r>
              <a:rPr sz="900" dirty="0">
                <a:solidFill>
                  <a:srgbClr val="323537"/>
                </a:solidFill>
                <a:latin typeface="Montserrat"/>
                <a:cs typeface="Montserrat"/>
              </a:rPr>
              <a:t>which</a:t>
            </a:r>
            <a:r>
              <a:rPr sz="900" spc="-20" dirty="0">
                <a:solidFill>
                  <a:srgbClr val="323537"/>
                </a:solidFill>
                <a:latin typeface="Montserrat"/>
                <a:cs typeface="Montserrat"/>
              </a:rPr>
              <a:t> </a:t>
            </a:r>
            <a:r>
              <a:rPr sz="900" dirty="0">
                <a:solidFill>
                  <a:srgbClr val="323537"/>
                </a:solidFill>
                <a:latin typeface="Montserrat"/>
                <a:cs typeface="Montserrat"/>
              </a:rPr>
              <a:t>is</a:t>
            </a:r>
            <a:r>
              <a:rPr sz="900" spc="-20" dirty="0">
                <a:solidFill>
                  <a:srgbClr val="323537"/>
                </a:solidFill>
                <a:latin typeface="Montserrat"/>
                <a:cs typeface="Montserrat"/>
              </a:rPr>
              <a:t> </a:t>
            </a:r>
            <a:r>
              <a:rPr sz="900" dirty="0">
                <a:solidFill>
                  <a:srgbClr val="323537"/>
                </a:solidFill>
                <a:latin typeface="Montserrat"/>
                <a:cs typeface="Montserrat"/>
              </a:rPr>
              <a:t>unlawful</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dirty="0">
                <a:solidFill>
                  <a:srgbClr val="323537"/>
                </a:solidFill>
                <a:latin typeface="Montserrat"/>
                <a:cs typeface="Montserrat"/>
              </a:rPr>
              <a:t>exclude</a:t>
            </a:r>
            <a:r>
              <a:rPr sz="900" spc="-20"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attempt</a:t>
            </a:r>
            <a:r>
              <a:rPr sz="900" spc="-20" dirty="0">
                <a:solidFill>
                  <a:srgbClr val="323537"/>
                </a:solidFill>
                <a:latin typeface="Montserrat"/>
                <a:cs typeface="Montserrat"/>
              </a:rPr>
              <a:t> </a:t>
            </a:r>
            <a:r>
              <a:rPr sz="900" dirty="0">
                <a:solidFill>
                  <a:srgbClr val="323537"/>
                </a:solidFill>
                <a:latin typeface="Montserrat"/>
                <a:cs typeface="Montserrat"/>
              </a:rPr>
              <a:t>to</a:t>
            </a:r>
            <a:r>
              <a:rPr sz="900" spc="-20" dirty="0">
                <a:solidFill>
                  <a:srgbClr val="323537"/>
                </a:solidFill>
                <a:latin typeface="Montserrat"/>
                <a:cs typeface="Montserrat"/>
              </a:rPr>
              <a:t> </a:t>
            </a:r>
            <a:r>
              <a:rPr sz="900" spc="-10" dirty="0">
                <a:solidFill>
                  <a:srgbClr val="323537"/>
                </a:solidFill>
                <a:latin typeface="Montserrat"/>
                <a:cs typeface="Montserrat"/>
              </a:rPr>
              <a:t>exclude </a:t>
            </a:r>
            <a:r>
              <a:rPr sz="900" dirty="0">
                <a:solidFill>
                  <a:srgbClr val="323537"/>
                </a:solidFill>
                <a:latin typeface="Montserrat"/>
                <a:cs typeface="Montserrat"/>
              </a:rPr>
              <a:t>under</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law</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England</a:t>
            </a:r>
            <a:r>
              <a:rPr sz="900" spc="-5"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spc="-10" dirty="0">
                <a:solidFill>
                  <a:srgbClr val="323537"/>
                </a:solidFill>
                <a:latin typeface="Montserrat"/>
                <a:cs typeface="Montserrat"/>
              </a:rPr>
              <a:t>Wales</a:t>
            </a:r>
            <a:endParaRPr sz="900">
              <a:latin typeface="Montserrat"/>
              <a:cs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58080" y="10354303"/>
            <a:ext cx="151765" cy="167640"/>
          </a:xfrm>
          <a:prstGeom prst="rect">
            <a:avLst/>
          </a:prstGeom>
        </p:spPr>
        <p:txBody>
          <a:bodyPr vert="horz" wrap="square" lIns="0" tIns="6350" rIns="0" bIns="0" rtlCol="0">
            <a:spAutoFit/>
          </a:bodyPr>
          <a:lstStyle/>
          <a:p>
            <a:pPr>
              <a:lnSpc>
                <a:spcPct val="100000"/>
              </a:lnSpc>
              <a:spcBef>
                <a:spcPts val="50"/>
              </a:spcBef>
            </a:pPr>
            <a:r>
              <a:rPr sz="1000" b="0" spc="-25" dirty="0">
                <a:solidFill>
                  <a:srgbClr val="3E8B73"/>
                </a:solidFill>
                <a:latin typeface="Montserrat Medium"/>
                <a:cs typeface="Montserrat Medium"/>
              </a:rPr>
              <a:t>29</a:t>
            </a:r>
            <a:endParaRPr sz="1000">
              <a:latin typeface="Montserrat Medium"/>
              <a:cs typeface="Montserrat Medium"/>
            </a:endParaRPr>
          </a:p>
        </p:txBody>
      </p:sp>
      <p:sp>
        <p:nvSpPr>
          <p:cNvPr id="3" name="object 3"/>
          <p:cNvSpPr/>
          <p:nvPr/>
        </p:nvSpPr>
        <p:spPr>
          <a:xfrm>
            <a:off x="0" y="10062006"/>
            <a:ext cx="7560309" cy="630555"/>
          </a:xfrm>
          <a:custGeom>
            <a:avLst/>
            <a:gdLst/>
            <a:ahLst/>
            <a:cxnLst/>
            <a:rect l="l" t="t" r="r" b="b"/>
            <a:pathLst>
              <a:path w="7560309" h="630554">
                <a:moveTo>
                  <a:pt x="7559992" y="0"/>
                </a:moveTo>
                <a:lnTo>
                  <a:pt x="0" y="0"/>
                </a:lnTo>
                <a:lnTo>
                  <a:pt x="0" y="629996"/>
                </a:lnTo>
                <a:lnTo>
                  <a:pt x="7559992" y="629996"/>
                </a:lnTo>
                <a:lnTo>
                  <a:pt x="7559992" y="0"/>
                </a:lnTo>
                <a:close/>
              </a:path>
            </a:pathLst>
          </a:custGeom>
          <a:solidFill>
            <a:srgbClr val="3E8B73"/>
          </a:solidFill>
        </p:spPr>
        <p:txBody>
          <a:bodyPr wrap="square" lIns="0" tIns="0" rIns="0" bIns="0" rtlCol="0"/>
          <a:lstStyle/>
          <a:p>
            <a:endParaRPr/>
          </a:p>
        </p:txBody>
      </p:sp>
      <p:sp>
        <p:nvSpPr>
          <p:cNvPr id="4" name="object 4"/>
          <p:cNvSpPr txBox="1"/>
          <p:nvPr/>
        </p:nvSpPr>
        <p:spPr>
          <a:xfrm>
            <a:off x="1744099" y="1174144"/>
            <a:ext cx="5421630" cy="2315845"/>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3E8B73"/>
                </a:solidFill>
                <a:latin typeface="Montserrat SemiBold"/>
                <a:cs typeface="Montserrat SemiBold"/>
              </a:rPr>
              <a:t>Important</a:t>
            </a:r>
            <a:r>
              <a:rPr sz="1100" b="1" spc="-20" dirty="0">
                <a:solidFill>
                  <a:srgbClr val="3E8B73"/>
                </a:solidFill>
                <a:latin typeface="Montserrat SemiBold"/>
                <a:cs typeface="Montserrat SemiBold"/>
              </a:rPr>
              <a:t> </a:t>
            </a:r>
            <a:r>
              <a:rPr sz="1100" b="1" spc="-10" dirty="0">
                <a:solidFill>
                  <a:srgbClr val="3E8B73"/>
                </a:solidFill>
                <a:latin typeface="Montserrat SemiBold"/>
                <a:cs typeface="Montserrat SemiBold"/>
              </a:rPr>
              <a:t>Information</a:t>
            </a:r>
            <a:endParaRPr sz="1100">
              <a:latin typeface="Montserrat SemiBold"/>
              <a:cs typeface="Montserrat SemiBold"/>
            </a:endParaRPr>
          </a:p>
          <a:p>
            <a:pPr marL="12700">
              <a:lnSpc>
                <a:spcPct val="100000"/>
              </a:lnSpc>
              <a:spcBef>
                <a:spcPts val="810"/>
              </a:spcBef>
            </a:pP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Plan</a:t>
            </a:r>
            <a:r>
              <a:rPr sz="900" spc="-5" dirty="0">
                <a:solidFill>
                  <a:srgbClr val="323537"/>
                </a:solidFill>
                <a:latin typeface="Montserrat"/>
                <a:cs typeface="Montserrat"/>
              </a:rPr>
              <a:t> </a:t>
            </a:r>
            <a:r>
              <a:rPr sz="900" dirty="0">
                <a:solidFill>
                  <a:srgbClr val="323537"/>
                </a:solidFill>
                <a:latin typeface="Montserrat"/>
                <a:cs typeface="Montserrat"/>
              </a:rPr>
              <a:t>is not</a:t>
            </a:r>
            <a:r>
              <a:rPr sz="900" spc="-5" dirty="0">
                <a:solidFill>
                  <a:srgbClr val="323537"/>
                </a:solidFill>
                <a:latin typeface="Montserrat"/>
                <a:cs typeface="Montserrat"/>
              </a:rPr>
              <a:t> </a:t>
            </a:r>
            <a:r>
              <a:rPr sz="900" dirty="0">
                <a:solidFill>
                  <a:srgbClr val="323537"/>
                </a:solidFill>
                <a:latin typeface="Montserrat"/>
                <a:cs typeface="Montserrat"/>
              </a:rPr>
              <a:t>a</a:t>
            </a:r>
            <a:r>
              <a:rPr sz="900" spc="-5" dirty="0">
                <a:solidFill>
                  <a:srgbClr val="323537"/>
                </a:solidFill>
                <a:latin typeface="Montserrat"/>
                <a:cs typeface="Montserrat"/>
              </a:rPr>
              <a:t> </a:t>
            </a:r>
            <a:r>
              <a:rPr sz="900" dirty="0">
                <a:solidFill>
                  <a:srgbClr val="323537"/>
                </a:solidFill>
                <a:latin typeface="Montserrat"/>
                <a:cs typeface="Montserrat"/>
              </a:rPr>
              <a:t>guaranteed </a:t>
            </a:r>
            <a:r>
              <a:rPr sz="900" spc="-10" dirty="0">
                <a:solidFill>
                  <a:srgbClr val="323537"/>
                </a:solidFill>
                <a:latin typeface="Montserrat"/>
                <a:cs typeface="Montserrat"/>
              </a:rPr>
              <a:t>investment.</a:t>
            </a:r>
            <a:endParaRPr sz="900">
              <a:latin typeface="Montserrat"/>
              <a:cs typeface="Montserrat"/>
            </a:endParaRPr>
          </a:p>
          <a:p>
            <a:pPr marL="12700" marR="68580">
              <a:lnSpc>
                <a:spcPct val="100000"/>
              </a:lnSpc>
              <a:spcBef>
                <a:spcPts val="850"/>
              </a:spcBef>
            </a:pPr>
            <a:r>
              <a:rPr sz="900" dirty="0">
                <a:solidFill>
                  <a:srgbClr val="323537"/>
                </a:solidFill>
                <a:latin typeface="Montserrat"/>
                <a:cs typeface="Montserrat"/>
              </a:rPr>
              <a:t>Returns</a:t>
            </a:r>
            <a:r>
              <a:rPr sz="900" spc="-10" dirty="0">
                <a:solidFill>
                  <a:srgbClr val="323537"/>
                </a:solidFill>
                <a:latin typeface="Montserrat"/>
                <a:cs typeface="Montserrat"/>
              </a:rPr>
              <a:t> </a:t>
            </a:r>
            <a:r>
              <a:rPr sz="900" dirty="0">
                <a:solidFill>
                  <a:srgbClr val="323537"/>
                </a:solidFill>
                <a:latin typeface="Montserrat"/>
                <a:cs typeface="Montserrat"/>
              </a:rPr>
              <a:t>depend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t>
            </a:r>
            <a:r>
              <a:rPr sz="900" dirty="0">
                <a:solidFill>
                  <a:srgbClr val="323537"/>
                </a:solidFill>
                <a:latin typeface="Montserrat"/>
                <a:cs typeface="Montserrat"/>
              </a:rPr>
              <a:t>investment</a:t>
            </a:r>
            <a:r>
              <a:rPr sz="900" spc="-5" dirty="0">
                <a:solidFill>
                  <a:srgbClr val="323537"/>
                </a:solidFill>
                <a:latin typeface="Montserrat"/>
                <a:cs typeface="Montserrat"/>
              </a:rPr>
              <a:t> </a:t>
            </a:r>
            <a:r>
              <a:rPr sz="900" dirty="0">
                <a:solidFill>
                  <a:srgbClr val="323537"/>
                </a:solidFill>
                <a:latin typeface="Montserrat"/>
                <a:cs typeface="Montserrat"/>
              </a:rPr>
              <a:t>with</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and</a:t>
            </a:r>
            <a:r>
              <a:rPr sz="900" spc="-5" dirty="0">
                <a:solidFill>
                  <a:srgbClr val="323537"/>
                </a:solidFill>
                <a:latin typeface="Montserrat"/>
                <a:cs typeface="Montserrat"/>
              </a:rPr>
              <a:t> </a:t>
            </a:r>
            <a:r>
              <a:rPr sz="900" dirty="0">
                <a:solidFill>
                  <a:srgbClr val="323537"/>
                </a:solidFill>
                <a:latin typeface="Montserrat"/>
                <a:cs typeface="Montserrat"/>
              </a:rPr>
              <a:t>in</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event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Issuer</a:t>
            </a:r>
            <a:r>
              <a:rPr sz="900" spc="-10" dirty="0">
                <a:solidFill>
                  <a:srgbClr val="323537"/>
                </a:solidFill>
                <a:latin typeface="Montserrat"/>
                <a:cs typeface="Montserrat"/>
              </a:rPr>
              <a:t> </a:t>
            </a:r>
            <a:r>
              <a:rPr sz="900" dirty="0">
                <a:solidFill>
                  <a:srgbClr val="323537"/>
                </a:solidFill>
                <a:latin typeface="Montserrat"/>
                <a:cs typeface="Montserrat"/>
              </a:rPr>
              <a:t>being</a:t>
            </a:r>
            <a:r>
              <a:rPr sz="900" spc="-5" dirty="0">
                <a:solidFill>
                  <a:srgbClr val="323537"/>
                </a:solidFill>
                <a:latin typeface="Montserrat"/>
                <a:cs typeface="Montserrat"/>
              </a:rPr>
              <a:t> </a:t>
            </a:r>
            <a:r>
              <a:rPr sz="900" spc="-10" dirty="0">
                <a:solidFill>
                  <a:srgbClr val="323537"/>
                </a:solidFill>
                <a:latin typeface="Montserrat"/>
                <a:cs typeface="Montserrat"/>
              </a:rPr>
              <a:t>unable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meet</a:t>
            </a:r>
            <a:r>
              <a:rPr sz="900" spc="5" dirty="0">
                <a:solidFill>
                  <a:srgbClr val="323537"/>
                </a:solidFill>
                <a:latin typeface="Montserrat"/>
                <a:cs typeface="Montserrat"/>
              </a:rPr>
              <a:t> </a:t>
            </a:r>
            <a:r>
              <a:rPr sz="900" dirty="0">
                <a:solidFill>
                  <a:srgbClr val="323537"/>
                </a:solidFill>
                <a:latin typeface="Montserrat"/>
                <a:cs typeface="Montserrat"/>
              </a:rPr>
              <a:t>its</a:t>
            </a:r>
            <a:r>
              <a:rPr sz="900" spc="5" dirty="0">
                <a:solidFill>
                  <a:srgbClr val="323537"/>
                </a:solidFill>
                <a:latin typeface="Montserrat"/>
                <a:cs typeface="Montserrat"/>
              </a:rPr>
              <a:t> </a:t>
            </a:r>
            <a:r>
              <a:rPr sz="900" dirty="0">
                <a:solidFill>
                  <a:srgbClr val="323537"/>
                </a:solidFill>
                <a:latin typeface="Montserrat"/>
                <a:cs typeface="Montserrat"/>
              </a:rPr>
              <a:t>obligations,</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benefits</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10" dirty="0">
                <a:solidFill>
                  <a:srgbClr val="323537"/>
                </a:solidFill>
                <a:latin typeface="Montserrat"/>
                <a:cs typeface="Montserrat"/>
              </a:rPr>
              <a:t> </a:t>
            </a:r>
            <a:r>
              <a:rPr sz="900" dirty="0">
                <a:solidFill>
                  <a:srgbClr val="323537"/>
                </a:solidFill>
                <a:latin typeface="Montserrat"/>
                <a:cs typeface="Montserrat"/>
              </a:rPr>
              <a:t>fall</a:t>
            </a:r>
            <a:r>
              <a:rPr sz="900" spc="5" dirty="0">
                <a:solidFill>
                  <a:srgbClr val="323537"/>
                </a:solidFill>
                <a:latin typeface="Montserrat"/>
                <a:cs typeface="Montserrat"/>
              </a:rPr>
              <a:t> </a:t>
            </a:r>
            <a:r>
              <a:rPr sz="900" dirty="0">
                <a:solidFill>
                  <a:srgbClr val="323537"/>
                </a:solidFill>
                <a:latin typeface="Montserrat"/>
                <a:cs typeface="Montserrat"/>
              </a:rPr>
              <a:t>short</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those</a:t>
            </a:r>
            <a:r>
              <a:rPr sz="900" spc="5" dirty="0">
                <a:solidFill>
                  <a:srgbClr val="323537"/>
                </a:solidFill>
                <a:latin typeface="Montserrat"/>
                <a:cs typeface="Montserrat"/>
              </a:rPr>
              <a:t> </a:t>
            </a:r>
            <a:r>
              <a:rPr sz="900" spc="-10" dirty="0">
                <a:solidFill>
                  <a:srgbClr val="323537"/>
                </a:solidFill>
                <a:latin typeface="Montserrat"/>
                <a:cs typeface="Montserrat"/>
              </a:rPr>
              <a:t>mentioned.</a:t>
            </a:r>
            <a:endParaRPr sz="900">
              <a:latin typeface="Montserrat"/>
              <a:cs typeface="Montserrat"/>
            </a:endParaRPr>
          </a:p>
          <a:p>
            <a:pPr marL="12700" marR="712470">
              <a:lnSpc>
                <a:spcPct val="178700"/>
              </a:lnSpc>
            </a:pPr>
            <a:r>
              <a:rPr sz="900" dirty="0">
                <a:solidFill>
                  <a:srgbClr val="323537"/>
                </a:solidFill>
                <a:latin typeface="Montserrat"/>
                <a:cs typeface="Montserrat"/>
              </a:rPr>
              <a:t>The benefits are dependent on the investment being held until the Maturity</a:t>
            </a:r>
            <a:r>
              <a:rPr sz="900" spc="5" dirty="0">
                <a:solidFill>
                  <a:srgbClr val="323537"/>
                </a:solidFill>
                <a:latin typeface="Montserrat"/>
                <a:cs typeface="Montserrat"/>
              </a:rPr>
              <a:t> </a:t>
            </a:r>
            <a:r>
              <a:rPr sz="900" spc="-10" dirty="0">
                <a:solidFill>
                  <a:srgbClr val="323537"/>
                </a:solidFill>
                <a:latin typeface="Montserrat"/>
                <a:cs typeface="Montserrat"/>
              </a:rPr>
              <a:t>Date.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value</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your investment</a:t>
            </a:r>
            <a:r>
              <a:rPr sz="900" spc="-5" dirty="0">
                <a:solidFill>
                  <a:srgbClr val="323537"/>
                </a:solidFill>
                <a:latin typeface="Montserrat"/>
                <a:cs typeface="Montserrat"/>
              </a:rPr>
              <a:t> </a:t>
            </a:r>
            <a:r>
              <a:rPr sz="900" dirty="0">
                <a:solidFill>
                  <a:srgbClr val="323537"/>
                </a:solidFill>
                <a:latin typeface="Montserrat"/>
                <a:cs typeface="Montserrat"/>
              </a:rPr>
              <a:t>may</a:t>
            </a:r>
            <a:r>
              <a:rPr sz="900" spc="-5" dirty="0">
                <a:solidFill>
                  <a:srgbClr val="323537"/>
                </a:solidFill>
                <a:latin typeface="Montserrat"/>
                <a:cs typeface="Montserrat"/>
              </a:rPr>
              <a:t> </a:t>
            </a:r>
            <a:r>
              <a:rPr sz="900" dirty="0">
                <a:solidFill>
                  <a:srgbClr val="323537"/>
                </a:solidFill>
                <a:latin typeface="Montserrat"/>
                <a:cs typeface="Montserrat"/>
              </a:rPr>
              <a:t>fall as</a:t>
            </a:r>
            <a:r>
              <a:rPr sz="900" spc="-5" dirty="0">
                <a:solidFill>
                  <a:srgbClr val="323537"/>
                </a:solidFill>
                <a:latin typeface="Montserrat"/>
                <a:cs typeface="Montserrat"/>
              </a:rPr>
              <a:t> </a:t>
            </a:r>
            <a:r>
              <a:rPr sz="900" dirty="0">
                <a:solidFill>
                  <a:srgbClr val="323537"/>
                </a:solidFill>
                <a:latin typeface="Montserrat"/>
                <a:cs typeface="Montserrat"/>
              </a:rPr>
              <a:t>well</a:t>
            </a:r>
            <a:r>
              <a:rPr sz="900" spc="-5" dirty="0">
                <a:solidFill>
                  <a:srgbClr val="323537"/>
                </a:solidFill>
                <a:latin typeface="Montserrat"/>
                <a:cs typeface="Montserrat"/>
              </a:rPr>
              <a:t> </a:t>
            </a:r>
            <a:r>
              <a:rPr sz="900" dirty="0">
                <a:solidFill>
                  <a:srgbClr val="323537"/>
                </a:solidFill>
                <a:latin typeface="Montserrat"/>
                <a:cs typeface="Montserrat"/>
              </a:rPr>
              <a:t>as</a:t>
            </a:r>
            <a:r>
              <a:rPr sz="900" spc="-5" dirty="0">
                <a:solidFill>
                  <a:srgbClr val="323537"/>
                </a:solidFill>
                <a:latin typeface="Montserrat"/>
                <a:cs typeface="Montserrat"/>
              </a:rPr>
              <a:t> </a:t>
            </a:r>
            <a:r>
              <a:rPr sz="900" dirty="0">
                <a:solidFill>
                  <a:srgbClr val="323537"/>
                </a:solidFill>
                <a:latin typeface="Montserrat"/>
                <a:cs typeface="Montserrat"/>
              </a:rPr>
              <a:t>rise and</a:t>
            </a:r>
            <a:r>
              <a:rPr sz="900" spc="-5" dirty="0">
                <a:solidFill>
                  <a:srgbClr val="323537"/>
                </a:solidFill>
                <a:latin typeface="Montserrat"/>
                <a:cs typeface="Montserrat"/>
              </a:rPr>
              <a:t> </a:t>
            </a:r>
            <a:r>
              <a:rPr sz="900" dirty="0">
                <a:solidFill>
                  <a:srgbClr val="323537"/>
                </a:solidFill>
                <a:latin typeface="Montserrat"/>
                <a:cs typeface="Montserrat"/>
              </a:rPr>
              <a:t>is</a:t>
            </a:r>
            <a:r>
              <a:rPr sz="900" spc="-5" dirty="0">
                <a:solidFill>
                  <a:srgbClr val="323537"/>
                </a:solidFill>
                <a:latin typeface="Montserrat"/>
                <a:cs typeface="Montserrat"/>
              </a:rPr>
              <a:t> </a:t>
            </a:r>
            <a:r>
              <a:rPr sz="900" dirty="0">
                <a:solidFill>
                  <a:srgbClr val="323537"/>
                </a:solidFill>
                <a:latin typeface="Montserrat"/>
                <a:cs typeface="Montserrat"/>
              </a:rPr>
              <a:t>not </a:t>
            </a:r>
            <a:r>
              <a:rPr sz="900" spc="-10" dirty="0">
                <a:solidFill>
                  <a:srgbClr val="323537"/>
                </a:solidFill>
                <a:latin typeface="Montserrat"/>
                <a:cs typeface="Montserrat"/>
              </a:rPr>
              <a:t>guaranteed.</a:t>
            </a:r>
            <a:endParaRPr sz="900">
              <a:latin typeface="Montserrat"/>
              <a:cs typeface="Montserrat"/>
            </a:endParaRPr>
          </a:p>
          <a:p>
            <a:pPr marL="12700" marR="5080">
              <a:lnSpc>
                <a:spcPct val="100000"/>
              </a:lnSpc>
              <a:spcBef>
                <a:spcPts val="850"/>
              </a:spcBef>
            </a:pPr>
            <a:r>
              <a:rPr sz="900" dirty="0">
                <a:solidFill>
                  <a:srgbClr val="323537"/>
                </a:solidFill>
                <a:latin typeface="Montserrat"/>
                <a:cs typeface="Montserrat"/>
              </a:rPr>
              <a:t>The benefits are based on the Plan Manager’s understanding of current tax rules in the </a:t>
            </a:r>
            <a:r>
              <a:rPr sz="900" spc="-10" dirty="0">
                <a:solidFill>
                  <a:srgbClr val="323537"/>
                </a:solidFill>
                <a:latin typeface="Montserrat"/>
                <a:cs typeface="Montserrat"/>
              </a:rPr>
              <a:t>United </a:t>
            </a:r>
            <a:r>
              <a:rPr sz="900" dirty="0">
                <a:solidFill>
                  <a:srgbClr val="323537"/>
                </a:solidFill>
                <a:latin typeface="Montserrat"/>
                <a:cs typeface="Montserrat"/>
              </a:rPr>
              <a:t>Kingdom,</a:t>
            </a:r>
            <a:r>
              <a:rPr sz="900" spc="-15" dirty="0">
                <a:solidFill>
                  <a:srgbClr val="323537"/>
                </a:solidFill>
                <a:latin typeface="Montserrat"/>
                <a:cs typeface="Montserrat"/>
              </a:rPr>
              <a:t> </a:t>
            </a:r>
            <a:r>
              <a:rPr sz="900" dirty="0">
                <a:solidFill>
                  <a:srgbClr val="323537"/>
                </a:solidFill>
                <a:latin typeface="Montserrat"/>
                <a:cs typeface="Montserrat"/>
              </a:rPr>
              <a:t>which</a:t>
            </a:r>
            <a:r>
              <a:rPr sz="900" spc="-15" dirty="0">
                <a:solidFill>
                  <a:srgbClr val="323537"/>
                </a:solidFill>
                <a:latin typeface="Montserrat"/>
                <a:cs typeface="Montserrat"/>
              </a:rPr>
              <a:t> </a:t>
            </a:r>
            <a:r>
              <a:rPr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subject</a:t>
            </a:r>
            <a:r>
              <a:rPr sz="900" spc="-15" dirty="0">
                <a:solidFill>
                  <a:srgbClr val="323537"/>
                </a:solidFill>
                <a:latin typeface="Montserrat"/>
                <a:cs typeface="Montserrat"/>
              </a:rPr>
              <a:t> </a:t>
            </a:r>
            <a:r>
              <a:rPr sz="900" dirty="0">
                <a:solidFill>
                  <a:srgbClr val="323537"/>
                </a:solidFill>
                <a:latin typeface="Montserrat"/>
                <a:cs typeface="Montserrat"/>
              </a:rPr>
              <a:t>to</a:t>
            </a:r>
            <a:r>
              <a:rPr sz="900" spc="-15" dirty="0">
                <a:solidFill>
                  <a:srgbClr val="323537"/>
                </a:solidFill>
                <a:latin typeface="Montserrat"/>
                <a:cs typeface="Montserrat"/>
              </a:rPr>
              <a:t> </a:t>
            </a:r>
            <a:r>
              <a:rPr sz="900" spc="-10" dirty="0">
                <a:solidFill>
                  <a:srgbClr val="323537"/>
                </a:solidFill>
                <a:latin typeface="Montserrat"/>
                <a:cs typeface="Montserrat"/>
              </a:rPr>
              <a:t>change.</a:t>
            </a:r>
            <a:endParaRPr sz="900">
              <a:latin typeface="Montserrat"/>
              <a:cs typeface="Montserrat"/>
            </a:endParaRPr>
          </a:p>
          <a:p>
            <a:pPr marL="12700">
              <a:lnSpc>
                <a:spcPct val="100000"/>
              </a:lnSpc>
              <a:spcBef>
                <a:spcPts val="850"/>
              </a:spcBef>
            </a:pPr>
            <a:r>
              <a:rPr sz="900" spc="-1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liability</a:t>
            </a:r>
            <a:r>
              <a:rPr sz="900" spc="-5" dirty="0">
                <a:solidFill>
                  <a:srgbClr val="323537"/>
                </a:solidFill>
                <a:latin typeface="Montserrat"/>
                <a:cs typeface="Montserrat"/>
              </a:rPr>
              <a:t> </a:t>
            </a:r>
            <a:r>
              <a:rPr sz="900" dirty="0">
                <a:solidFill>
                  <a:srgbClr val="323537"/>
                </a:solidFill>
                <a:latin typeface="Montserrat"/>
                <a:cs typeface="Montserrat"/>
              </a:rPr>
              <a:t>to</a:t>
            </a:r>
            <a:r>
              <a:rPr sz="900" spc="-5" dirty="0">
                <a:solidFill>
                  <a:srgbClr val="323537"/>
                </a:solidFill>
                <a:latin typeface="Montserrat"/>
                <a:cs typeface="Montserrat"/>
              </a:rPr>
              <a:t> </a:t>
            </a:r>
            <a:r>
              <a:rPr sz="900" dirty="0">
                <a:solidFill>
                  <a:srgbClr val="323537"/>
                </a:solidFill>
                <a:latin typeface="Montserrat"/>
                <a:cs typeface="Montserrat"/>
              </a:rPr>
              <a:t>tax</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will depend</a:t>
            </a:r>
            <a:r>
              <a:rPr sz="900" spc="-5" dirty="0">
                <a:solidFill>
                  <a:srgbClr val="323537"/>
                </a:solidFill>
                <a:latin typeface="Montserrat"/>
                <a:cs typeface="Montserrat"/>
              </a:rPr>
              <a:t> </a:t>
            </a:r>
            <a:r>
              <a:rPr sz="900" dirty="0">
                <a:solidFill>
                  <a:srgbClr val="323537"/>
                </a:solidFill>
                <a:latin typeface="Montserrat"/>
                <a:cs typeface="Montserrat"/>
              </a:rPr>
              <a:t>on</a:t>
            </a:r>
            <a:r>
              <a:rPr sz="900" spc="-5" dirty="0">
                <a:solidFill>
                  <a:srgbClr val="323537"/>
                </a:solidFill>
                <a:latin typeface="Montserrat"/>
                <a:cs typeface="Montserrat"/>
              </a:rPr>
              <a:t> </a:t>
            </a:r>
            <a:r>
              <a:rPr sz="900" dirty="0">
                <a:solidFill>
                  <a:srgbClr val="323537"/>
                </a:solidFill>
                <a:latin typeface="Montserrat"/>
                <a:cs typeface="Montserrat"/>
              </a:rPr>
              <a:t>your</a:t>
            </a:r>
            <a:r>
              <a:rPr sz="900" spc="-5" dirty="0">
                <a:solidFill>
                  <a:srgbClr val="323537"/>
                </a:solidFill>
                <a:latin typeface="Montserrat"/>
                <a:cs typeface="Montserrat"/>
              </a:rPr>
              <a:t> </a:t>
            </a:r>
            <a:r>
              <a:rPr sz="900" dirty="0">
                <a:solidFill>
                  <a:srgbClr val="323537"/>
                </a:solidFill>
                <a:latin typeface="Montserrat"/>
                <a:cs typeface="Montserrat"/>
              </a:rPr>
              <a:t>individual</a:t>
            </a:r>
            <a:r>
              <a:rPr sz="900" spc="-5" dirty="0">
                <a:solidFill>
                  <a:srgbClr val="323537"/>
                </a:solidFill>
                <a:latin typeface="Montserrat"/>
                <a:cs typeface="Montserrat"/>
              </a:rPr>
              <a:t> </a:t>
            </a:r>
            <a:r>
              <a:rPr sz="900" spc="-10" dirty="0">
                <a:solidFill>
                  <a:srgbClr val="323537"/>
                </a:solidFill>
                <a:latin typeface="Montserrat"/>
                <a:cs typeface="Montserrat"/>
              </a:rPr>
              <a:t>circumstances.</a:t>
            </a:r>
            <a:endParaRPr sz="900">
              <a:latin typeface="Montserrat"/>
              <a:cs typeface="Montserrat"/>
            </a:endParaRPr>
          </a:p>
          <a:p>
            <a:pPr marL="12700" marR="278130">
              <a:lnSpc>
                <a:spcPct val="100000"/>
              </a:lnSpc>
              <a:spcBef>
                <a:spcPts val="850"/>
              </a:spcBef>
            </a:pPr>
            <a:r>
              <a:rPr sz="900" dirty="0">
                <a:solidFill>
                  <a:srgbClr val="323537"/>
                </a:solidFill>
                <a:latin typeface="Montserrat"/>
                <a:cs typeface="Montserrat"/>
              </a:rPr>
              <a:t>Transfers</a:t>
            </a:r>
            <a:r>
              <a:rPr sz="900" spc="-20" dirty="0">
                <a:solidFill>
                  <a:srgbClr val="323537"/>
                </a:solidFill>
                <a:latin typeface="Montserrat"/>
                <a:cs typeface="Montserrat"/>
              </a:rPr>
              <a:t> </a:t>
            </a:r>
            <a:r>
              <a:rPr sz="900" dirty="0">
                <a:solidFill>
                  <a:srgbClr val="323537"/>
                </a:solidFill>
                <a:latin typeface="Montserrat"/>
                <a:cs typeface="Montserrat"/>
              </a:rPr>
              <a:t>into</a:t>
            </a:r>
            <a:r>
              <a:rPr sz="900" spc="-2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Plan</a:t>
            </a:r>
            <a:r>
              <a:rPr sz="900" spc="-20" dirty="0">
                <a:solidFill>
                  <a:srgbClr val="323537"/>
                </a:solidFill>
                <a:latin typeface="Montserrat"/>
                <a:cs typeface="Montserrat"/>
              </a:rPr>
              <a:t> </a:t>
            </a:r>
            <a:r>
              <a:rPr sz="900" dirty="0">
                <a:solidFill>
                  <a:srgbClr val="323537"/>
                </a:solidFill>
                <a:latin typeface="Montserrat"/>
                <a:cs typeface="Montserrat"/>
              </a:rPr>
              <a:t>do</a:t>
            </a:r>
            <a:r>
              <a:rPr sz="900" spc="-20" dirty="0">
                <a:solidFill>
                  <a:srgbClr val="323537"/>
                </a:solidFill>
                <a:latin typeface="Montserrat"/>
                <a:cs typeface="Montserrat"/>
              </a:rPr>
              <a:t> </a:t>
            </a:r>
            <a:r>
              <a:rPr sz="900" dirty="0">
                <a:solidFill>
                  <a:srgbClr val="323537"/>
                </a:solidFill>
                <a:latin typeface="Montserrat"/>
                <a:cs typeface="Montserrat"/>
              </a:rPr>
              <a:t>not</a:t>
            </a:r>
            <a:r>
              <a:rPr sz="900" spc="-15" dirty="0">
                <a:solidFill>
                  <a:srgbClr val="323537"/>
                </a:solidFill>
                <a:latin typeface="Montserrat"/>
                <a:cs typeface="Montserrat"/>
              </a:rPr>
              <a:t> </a:t>
            </a:r>
            <a:r>
              <a:rPr sz="900" dirty="0">
                <a:solidFill>
                  <a:srgbClr val="323537"/>
                </a:solidFill>
                <a:latin typeface="Montserrat"/>
                <a:cs typeface="Montserrat"/>
              </a:rPr>
              <a:t>take</a:t>
            </a:r>
            <a:r>
              <a:rPr sz="900" spc="-20" dirty="0">
                <a:solidFill>
                  <a:srgbClr val="323537"/>
                </a:solidFill>
                <a:latin typeface="Montserrat"/>
                <a:cs typeface="Montserrat"/>
              </a:rPr>
              <a:t> </a:t>
            </a:r>
            <a:r>
              <a:rPr sz="900" dirty="0">
                <a:solidFill>
                  <a:srgbClr val="323537"/>
                </a:solidFill>
                <a:latin typeface="Montserrat"/>
                <a:cs typeface="Montserrat"/>
              </a:rPr>
              <a:t>into</a:t>
            </a:r>
            <a:r>
              <a:rPr sz="900" spc="-20" dirty="0">
                <a:solidFill>
                  <a:srgbClr val="323537"/>
                </a:solidFill>
                <a:latin typeface="Montserrat"/>
                <a:cs typeface="Montserrat"/>
              </a:rPr>
              <a:t> </a:t>
            </a:r>
            <a:r>
              <a:rPr sz="900" dirty="0">
                <a:solidFill>
                  <a:srgbClr val="323537"/>
                </a:solidFill>
                <a:latin typeface="Montserrat"/>
                <a:cs typeface="Montserrat"/>
              </a:rPr>
              <a:t>account</a:t>
            </a:r>
            <a:r>
              <a:rPr sz="900" spc="-15" dirty="0">
                <a:solidFill>
                  <a:srgbClr val="323537"/>
                </a:solidFill>
                <a:latin typeface="Montserrat"/>
                <a:cs typeface="Montserrat"/>
              </a:rPr>
              <a:t> </a:t>
            </a:r>
            <a:r>
              <a:rPr sz="900" dirty="0">
                <a:solidFill>
                  <a:srgbClr val="323537"/>
                </a:solidFill>
                <a:latin typeface="Montserrat"/>
                <a:cs typeface="Montserrat"/>
              </a:rPr>
              <a:t>any</a:t>
            </a:r>
            <a:r>
              <a:rPr sz="900" spc="-20" dirty="0">
                <a:solidFill>
                  <a:srgbClr val="323537"/>
                </a:solidFill>
                <a:latin typeface="Montserrat"/>
                <a:cs typeface="Montserrat"/>
              </a:rPr>
              <a:t> </a:t>
            </a:r>
            <a:r>
              <a:rPr sz="900" dirty="0">
                <a:solidFill>
                  <a:srgbClr val="323537"/>
                </a:solidFill>
                <a:latin typeface="Montserrat"/>
                <a:cs typeface="Montserrat"/>
              </a:rPr>
              <a:t>withdrawal</a:t>
            </a:r>
            <a:r>
              <a:rPr sz="900" spc="-20" dirty="0">
                <a:solidFill>
                  <a:srgbClr val="323537"/>
                </a:solidFill>
                <a:latin typeface="Montserrat"/>
                <a:cs typeface="Montserrat"/>
              </a:rPr>
              <a:t> </a:t>
            </a:r>
            <a:r>
              <a:rPr sz="900" dirty="0">
                <a:solidFill>
                  <a:srgbClr val="323537"/>
                </a:solidFill>
                <a:latin typeface="Montserrat"/>
                <a:cs typeface="Montserrat"/>
              </a:rPr>
              <a:t>charges</a:t>
            </a:r>
            <a:r>
              <a:rPr sz="900" spc="-15" dirty="0">
                <a:solidFill>
                  <a:srgbClr val="323537"/>
                </a:solidFill>
                <a:latin typeface="Montserrat"/>
                <a:cs typeface="Montserrat"/>
              </a:rPr>
              <a:t> </a:t>
            </a:r>
            <a:r>
              <a:rPr sz="900" dirty="0">
                <a:solidFill>
                  <a:srgbClr val="323537"/>
                </a:solidFill>
                <a:latin typeface="Montserrat"/>
                <a:cs typeface="Montserrat"/>
              </a:rPr>
              <a:t>levied</a:t>
            </a:r>
            <a:r>
              <a:rPr sz="900" spc="-20" dirty="0">
                <a:solidFill>
                  <a:srgbClr val="323537"/>
                </a:solidFill>
                <a:latin typeface="Montserrat"/>
                <a:cs typeface="Montserrat"/>
              </a:rPr>
              <a:t> </a:t>
            </a:r>
            <a:r>
              <a:rPr sz="900" dirty="0">
                <a:solidFill>
                  <a:srgbClr val="323537"/>
                </a:solidFill>
                <a:latin typeface="Montserrat"/>
                <a:cs typeface="Montserrat"/>
              </a:rPr>
              <a:t>by</a:t>
            </a:r>
            <a:r>
              <a:rPr sz="900" spc="-20" dirty="0">
                <a:solidFill>
                  <a:srgbClr val="323537"/>
                </a:solidFill>
                <a:latin typeface="Montserrat"/>
                <a:cs typeface="Montserrat"/>
              </a:rPr>
              <a:t> </a:t>
            </a:r>
            <a:r>
              <a:rPr sz="900" spc="-10" dirty="0">
                <a:solidFill>
                  <a:srgbClr val="323537"/>
                </a:solidFill>
                <a:latin typeface="Montserrat"/>
                <a:cs typeface="Montserrat"/>
              </a:rPr>
              <a:t>existing providers.</a:t>
            </a:r>
            <a:endParaRPr sz="900">
              <a:latin typeface="Montserrat"/>
              <a:cs typeface="Montserrat"/>
            </a:endParaRPr>
          </a:p>
        </p:txBody>
      </p:sp>
      <p:sp>
        <p:nvSpPr>
          <p:cNvPr id="5" name="object 5"/>
          <p:cNvSpPr txBox="1"/>
          <p:nvPr/>
        </p:nvSpPr>
        <p:spPr>
          <a:xfrm>
            <a:off x="347299" y="10243237"/>
            <a:ext cx="6263005" cy="17780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FFFFFF"/>
                </a:solidFill>
                <a:latin typeface="Montserrat SemiBold"/>
                <a:cs typeface="Montserrat SemiBold"/>
              </a:rPr>
              <a:t>IDAD</a:t>
            </a:r>
            <a:r>
              <a:rPr sz="1000" b="1" spc="-25" dirty="0">
                <a:solidFill>
                  <a:srgbClr val="FFFFFF"/>
                </a:solidFill>
                <a:latin typeface="Montserrat SemiBold"/>
                <a:cs typeface="Montserrat SemiBold"/>
              </a:rPr>
              <a:t> </a:t>
            </a:r>
            <a:r>
              <a:rPr sz="1000" b="1" dirty="0">
                <a:solidFill>
                  <a:srgbClr val="FFFFFF"/>
                </a:solidFill>
                <a:latin typeface="Montserrat SemiBold"/>
                <a:cs typeface="Montserrat SemiBold"/>
              </a:rPr>
              <a:t>Limited</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is</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Authorised</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and</a:t>
            </a:r>
            <a:r>
              <a:rPr sz="1000" b="1" spc="-25" dirty="0">
                <a:solidFill>
                  <a:srgbClr val="FFFFFF"/>
                </a:solidFill>
                <a:latin typeface="Montserrat SemiBold"/>
                <a:cs typeface="Montserrat SemiBold"/>
              </a:rPr>
              <a:t> </a:t>
            </a:r>
            <a:r>
              <a:rPr sz="1000" b="1" spc="-10" dirty="0">
                <a:solidFill>
                  <a:srgbClr val="FFFFFF"/>
                </a:solidFill>
                <a:latin typeface="Montserrat SemiBold"/>
                <a:cs typeface="Montserrat SemiBold"/>
              </a:rPr>
              <a:t>Regulated</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by</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the</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Financial</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Conduct</a:t>
            </a:r>
            <a:r>
              <a:rPr sz="1000" b="1" spc="-25" dirty="0">
                <a:solidFill>
                  <a:srgbClr val="FFFFFF"/>
                </a:solidFill>
                <a:latin typeface="Montserrat SemiBold"/>
                <a:cs typeface="Montserrat SemiBold"/>
              </a:rPr>
              <a:t> </a:t>
            </a:r>
            <a:r>
              <a:rPr sz="1000" b="1" dirty="0">
                <a:solidFill>
                  <a:srgbClr val="FFFFFF"/>
                </a:solidFill>
                <a:latin typeface="Montserrat SemiBold"/>
                <a:cs typeface="Montserrat SemiBold"/>
              </a:rPr>
              <a:t>Authority</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FCA</a:t>
            </a:r>
            <a:r>
              <a:rPr sz="1000" b="1" spc="-20" dirty="0">
                <a:solidFill>
                  <a:srgbClr val="FFFFFF"/>
                </a:solidFill>
                <a:latin typeface="Montserrat SemiBold"/>
                <a:cs typeface="Montserrat SemiBold"/>
              </a:rPr>
              <a:t> </a:t>
            </a:r>
            <a:r>
              <a:rPr sz="1000" b="1" dirty="0">
                <a:solidFill>
                  <a:srgbClr val="FFFFFF"/>
                </a:solidFill>
                <a:latin typeface="Montserrat SemiBold"/>
                <a:cs typeface="Montserrat SemiBold"/>
              </a:rPr>
              <a:t>FRN</a:t>
            </a:r>
            <a:r>
              <a:rPr sz="1000" b="1" spc="-20" dirty="0">
                <a:solidFill>
                  <a:srgbClr val="FFFFFF"/>
                </a:solidFill>
                <a:latin typeface="Montserrat SemiBold"/>
                <a:cs typeface="Montserrat SemiBold"/>
              </a:rPr>
              <a:t> </a:t>
            </a:r>
            <a:r>
              <a:rPr sz="1000" b="1" spc="-10" dirty="0">
                <a:solidFill>
                  <a:srgbClr val="FFFFFF"/>
                </a:solidFill>
                <a:latin typeface="Montserrat SemiBold"/>
                <a:cs typeface="Montserrat SemiBold"/>
              </a:rPr>
              <a:t>740499</a:t>
            </a:r>
            <a:endParaRPr sz="1000">
              <a:latin typeface="Montserrat SemiBold"/>
              <a:cs typeface="Montserrat SemiBold"/>
            </a:endParaRPr>
          </a:p>
        </p:txBody>
      </p:sp>
      <p:sp>
        <p:nvSpPr>
          <p:cNvPr id="6" name="object 6"/>
          <p:cNvSpPr txBox="1"/>
          <p:nvPr/>
        </p:nvSpPr>
        <p:spPr>
          <a:xfrm>
            <a:off x="2643517" y="8671759"/>
            <a:ext cx="4028440" cy="71120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3E8B73"/>
                </a:solidFill>
                <a:latin typeface="Montserrat SemiBold"/>
                <a:cs typeface="Montserrat SemiBold"/>
              </a:rPr>
              <a:t>For</a:t>
            </a:r>
            <a:r>
              <a:rPr sz="900" b="1" spc="-35" dirty="0">
                <a:solidFill>
                  <a:srgbClr val="3E8B73"/>
                </a:solidFill>
                <a:latin typeface="Montserrat SemiBold"/>
                <a:cs typeface="Montserrat SemiBold"/>
              </a:rPr>
              <a:t> </a:t>
            </a:r>
            <a:r>
              <a:rPr sz="900" b="1" dirty="0">
                <a:solidFill>
                  <a:srgbClr val="3E8B73"/>
                </a:solidFill>
                <a:latin typeface="Montserrat SemiBold"/>
                <a:cs typeface="Montserrat SemiBold"/>
              </a:rPr>
              <a:t>further</a:t>
            </a:r>
            <a:r>
              <a:rPr sz="900" b="1" spc="-30" dirty="0">
                <a:solidFill>
                  <a:srgbClr val="3E8B73"/>
                </a:solidFill>
                <a:latin typeface="Montserrat SemiBold"/>
                <a:cs typeface="Montserrat SemiBold"/>
              </a:rPr>
              <a:t> </a:t>
            </a:r>
            <a:r>
              <a:rPr sz="900" b="1" dirty="0">
                <a:solidFill>
                  <a:srgbClr val="3E8B73"/>
                </a:solidFill>
                <a:latin typeface="Montserrat SemiBold"/>
                <a:cs typeface="Montserrat SemiBold"/>
              </a:rPr>
              <a:t>information</a:t>
            </a:r>
            <a:r>
              <a:rPr sz="900" b="1" spc="-35" dirty="0">
                <a:solidFill>
                  <a:srgbClr val="3E8B73"/>
                </a:solidFill>
                <a:latin typeface="Montserrat SemiBold"/>
                <a:cs typeface="Montserrat SemiBold"/>
              </a:rPr>
              <a:t> </a:t>
            </a:r>
            <a:r>
              <a:rPr sz="900" b="1" dirty="0">
                <a:solidFill>
                  <a:srgbClr val="3E8B73"/>
                </a:solidFill>
                <a:latin typeface="Montserrat SemiBold"/>
                <a:cs typeface="Montserrat SemiBold"/>
              </a:rPr>
              <a:t>please</a:t>
            </a:r>
            <a:r>
              <a:rPr sz="900" b="1" spc="-30" dirty="0">
                <a:solidFill>
                  <a:srgbClr val="3E8B73"/>
                </a:solidFill>
                <a:latin typeface="Montserrat SemiBold"/>
                <a:cs typeface="Montserrat SemiBold"/>
              </a:rPr>
              <a:t> </a:t>
            </a:r>
            <a:r>
              <a:rPr sz="900" b="1" dirty="0">
                <a:solidFill>
                  <a:srgbClr val="3E8B73"/>
                </a:solidFill>
                <a:latin typeface="Montserrat SemiBold"/>
                <a:cs typeface="Montserrat SemiBold"/>
              </a:rPr>
              <a:t>contact</a:t>
            </a:r>
            <a:r>
              <a:rPr sz="900" b="1" spc="-35" dirty="0">
                <a:solidFill>
                  <a:srgbClr val="3E8B73"/>
                </a:solidFill>
                <a:latin typeface="Montserrat SemiBold"/>
                <a:cs typeface="Montserrat SemiBold"/>
              </a:rPr>
              <a:t> </a:t>
            </a:r>
            <a:r>
              <a:rPr sz="900" b="1" dirty="0">
                <a:solidFill>
                  <a:srgbClr val="3E8B73"/>
                </a:solidFill>
                <a:latin typeface="Montserrat SemiBold"/>
                <a:cs typeface="Montserrat SemiBold"/>
              </a:rPr>
              <a:t>IDAD</a:t>
            </a:r>
            <a:r>
              <a:rPr sz="900" b="1" spc="-30" dirty="0">
                <a:solidFill>
                  <a:srgbClr val="3E8B73"/>
                </a:solidFill>
                <a:latin typeface="Montserrat SemiBold"/>
                <a:cs typeface="Montserrat SemiBold"/>
              </a:rPr>
              <a:t> </a:t>
            </a:r>
            <a:r>
              <a:rPr sz="900" b="1" spc="-25" dirty="0">
                <a:solidFill>
                  <a:srgbClr val="3E8B73"/>
                </a:solidFill>
                <a:latin typeface="Montserrat SemiBold"/>
                <a:cs typeface="Montserrat SemiBold"/>
              </a:rPr>
              <a:t>at:</a:t>
            </a:r>
            <a:endParaRPr sz="900" dirty="0">
              <a:latin typeface="Montserrat SemiBold"/>
              <a:cs typeface="Montserrat SemiBold"/>
            </a:endParaRPr>
          </a:p>
          <a:p>
            <a:pPr marL="12700" marR="5080">
              <a:lnSpc>
                <a:spcPct val="100000"/>
              </a:lnSpc>
            </a:pPr>
            <a:r>
              <a:rPr sz="900" dirty="0">
                <a:solidFill>
                  <a:srgbClr val="3E8B73"/>
                </a:solidFill>
                <a:latin typeface="Montserrat"/>
                <a:cs typeface="Montserrat"/>
              </a:rPr>
              <a:t>2</a:t>
            </a:r>
            <a:r>
              <a:rPr sz="900" spc="-15" dirty="0">
                <a:solidFill>
                  <a:srgbClr val="3E8B73"/>
                </a:solidFill>
                <a:latin typeface="Montserrat"/>
                <a:cs typeface="Montserrat"/>
              </a:rPr>
              <a:t> </a:t>
            </a:r>
            <a:r>
              <a:rPr sz="900" dirty="0">
                <a:solidFill>
                  <a:srgbClr val="3E8B73"/>
                </a:solidFill>
                <a:latin typeface="Montserrat"/>
                <a:cs typeface="Montserrat"/>
              </a:rPr>
              <a:t>Rotherbrook</a:t>
            </a:r>
            <a:r>
              <a:rPr sz="900" spc="-10" dirty="0">
                <a:solidFill>
                  <a:srgbClr val="3E8B73"/>
                </a:solidFill>
                <a:latin typeface="Montserrat"/>
                <a:cs typeface="Montserrat"/>
              </a:rPr>
              <a:t> </a:t>
            </a:r>
            <a:r>
              <a:rPr sz="900" dirty="0">
                <a:solidFill>
                  <a:srgbClr val="3E8B73"/>
                </a:solidFill>
                <a:latin typeface="Montserrat"/>
                <a:cs typeface="Montserrat"/>
              </a:rPr>
              <a:t>Court,</a:t>
            </a:r>
            <a:r>
              <a:rPr sz="900" spc="-10" dirty="0">
                <a:solidFill>
                  <a:srgbClr val="3E8B73"/>
                </a:solidFill>
                <a:latin typeface="Montserrat"/>
                <a:cs typeface="Montserrat"/>
              </a:rPr>
              <a:t> </a:t>
            </a:r>
            <a:r>
              <a:rPr sz="900" dirty="0">
                <a:solidFill>
                  <a:srgbClr val="3E8B73"/>
                </a:solidFill>
                <a:latin typeface="Montserrat"/>
                <a:cs typeface="Montserrat"/>
              </a:rPr>
              <a:t>Bedford</a:t>
            </a:r>
            <a:r>
              <a:rPr sz="900" spc="-10" dirty="0">
                <a:solidFill>
                  <a:srgbClr val="3E8B73"/>
                </a:solidFill>
                <a:latin typeface="Montserrat"/>
                <a:cs typeface="Montserrat"/>
              </a:rPr>
              <a:t> </a:t>
            </a:r>
            <a:r>
              <a:rPr sz="900" dirty="0">
                <a:solidFill>
                  <a:srgbClr val="3E8B73"/>
                </a:solidFill>
                <a:latin typeface="Montserrat"/>
                <a:cs typeface="Montserrat"/>
              </a:rPr>
              <a:t>Road,</a:t>
            </a:r>
            <a:r>
              <a:rPr sz="900" spc="-10" dirty="0">
                <a:solidFill>
                  <a:srgbClr val="3E8B73"/>
                </a:solidFill>
                <a:latin typeface="Montserrat"/>
                <a:cs typeface="Montserrat"/>
              </a:rPr>
              <a:t> </a:t>
            </a:r>
            <a:r>
              <a:rPr sz="900" dirty="0">
                <a:solidFill>
                  <a:srgbClr val="3E8B73"/>
                </a:solidFill>
                <a:latin typeface="Montserrat"/>
                <a:cs typeface="Montserrat"/>
              </a:rPr>
              <a:t>Petersfield,</a:t>
            </a:r>
            <a:r>
              <a:rPr sz="900" spc="-10" dirty="0">
                <a:solidFill>
                  <a:srgbClr val="3E8B73"/>
                </a:solidFill>
                <a:latin typeface="Montserrat"/>
                <a:cs typeface="Montserrat"/>
              </a:rPr>
              <a:t> </a:t>
            </a:r>
            <a:r>
              <a:rPr sz="900" dirty="0">
                <a:solidFill>
                  <a:srgbClr val="3E8B73"/>
                </a:solidFill>
                <a:latin typeface="Montserrat"/>
                <a:cs typeface="Montserrat"/>
              </a:rPr>
              <a:t>Hampshire</a:t>
            </a:r>
            <a:r>
              <a:rPr sz="900" spc="-10" dirty="0">
                <a:solidFill>
                  <a:srgbClr val="3E8B73"/>
                </a:solidFill>
                <a:latin typeface="Montserrat"/>
                <a:cs typeface="Montserrat"/>
              </a:rPr>
              <a:t> </a:t>
            </a:r>
            <a:r>
              <a:rPr sz="900" dirty="0">
                <a:solidFill>
                  <a:srgbClr val="3E8B73"/>
                </a:solidFill>
                <a:latin typeface="Montserrat"/>
                <a:cs typeface="Montserrat"/>
              </a:rPr>
              <a:t>GU32</a:t>
            </a:r>
            <a:r>
              <a:rPr sz="900" spc="-15" dirty="0">
                <a:solidFill>
                  <a:srgbClr val="3E8B73"/>
                </a:solidFill>
                <a:latin typeface="Montserrat"/>
                <a:cs typeface="Montserrat"/>
              </a:rPr>
              <a:t> </a:t>
            </a:r>
            <a:r>
              <a:rPr sz="900" spc="-25" dirty="0">
                <a:solidFill>
                  <a:srgbClr val="3E8B73"/>
                </a:solidFill>
                <a:latin typeface="Montserrat"/>
                <a:cs typeface="Montserrat"/>
              </a:rPr>
              <a:t>3QG </a:t>
            </a:r>
            <a:r>
              <a:rPr sz="900" dirty="0">
                <a:solidFill>
                  <a:srgbClr val="3E8B73"/>
                </a:solidFill>
                <a:latin typeface="Montserrat"/>
                <a:cs typeface="Montserrat"/>
              </a:rPr>
              <a:t>email:</a:t>
            </a:r>
            <a:r>
              <a:rPr sz="900" spc="25" dirty="0">
                <a:solidFill>
                  <a:srgbClr val="3E8B73"/>
                </a:solidFill>
                <a:latin typeface="Montserrat"/>
                <a:cs typeface="Montserrat"/>
              </a:rPr>
              <a:t> </a:t>
            </a:r>
            <a:r>
              <a:rPr sz="900" dirty="0">
                <a:solidFill>
                  <a:srgbClr val="3E8B73"/>
                </a:solidFill>
                <a:latin typeface="Montserrat"/>
                <a:hlinkClick r:id="rId2">
                  <a:extLst>
                    <a:ext uri="{A12FA001-AC4F-418D-AE19-62706E023703}">
                      <ahyp:hlinkClr xmlns:ahyp="http://schemas.microsoft.com/office/drawing/2018/hyperlinkcolor" val="tx"/>
                    </a:ext>
                  </a:extLst>
                </a:hlinkClick>
              </a:rPr>
              <a:t>enquiries@idad.com</a:t>
            </a:r>
            <a:endParaRPr sz="900" dirty="0">
              <a:solidFill>
                <a:srgbClr val="3E8B73"/>
              </a:solidFill>
              <a:latin typeface="Montserrat"/>
            </a:endParaRPr>
          </a:p>
          <a:p>
            <a:pPr marL="12700">
              <a:lnSpc>
                <a:spcPct val="100000"/>
              </a:lnSpc>
            </a:pPr>
            <a:r>
              <a:rPr sz="900" dirty="0">
                <a:solidFill>
                  <a:srgbClr val="3E8B73"/>
                </a:solidFill>
                <a:latin typeface="Montserrat"/>
              </a:rPr>
              <a:t>telephone: +44(0)1730 779335</a:t>
            </a:r>
          </a:p>
          <a:p>
            <a:pPr marL="12700">
              <a:lnSpc>
                <a:spcPct val="100000"/>
              </a:lnSpc>
            </a:pPr>
            <a:r>
              <a:rPr sz="900" dirty="0">
                <a:solidFill>
                  <a:srgbClr val="3E8B73"/>
                </a:solidFill>
                <a:latin typeface="Montserrat"/>
              </a:rPr>
              <a:t>or visit our website: </a:t>
            </a:r>
            <a:r>
              <a:rPr sz="900" dirty="0">
                <a:solidFill>
                  <a:srgbClr val="3E8B73"/>
                </a:solidFill>
                <a:latin typeface="Montserrat"/>
                <a:hlinkClick r:id="rId3">
                  <a:extLst>
                    <a:ext uri="{A12FA001-AC4F-418D-AE19-62706E023703}">
                      <ahyp:hlinkClr xmlns:ahyp="http://schemas.microsoft.com/office/drawing/2018/hyperlinkcolor" val="tx"/>
                    </a:ext>
                  </a:extLst>
                </a:hlinkClick>
              </a:rPr>
              <a:t>www.idad.com</a:t>
            </a:r>
            <a:endParaRPr sz="900" dirty="0">
              <a:solidFill>
                <a:srgbClr val="3E8B73"/>
              </a:solidFill>
              <a:latin typeface="Montserrat"/>
            </a:endParaRPr>
          </a:p>
        </p:txBody>
      </p:sp>
      <p:pic>
        <p:nvPicPr>
          <p:cNvPr id="7" name="object 7"/>
          <p:cNvPicPr/>
          <p:nvPr/>
        </p:nvPicPr>
        <p:blipFill>
          <a:blip r:embed="rId4" cstate="print"/>
          <a:stretch>
            <a:fillRect/>
          </a:stretch>
        </p:blipFill>
        <p:spPr>
          <a:xfrm>
            <a:off x="359999" y="8462645"/>
            <a:ext cx="2152212" cy="1149477"/>
          </a:xfrm>
          <a:prstGeom prst="rect">
            <a:avLst/>
          </a:prstGeom>
        </p:spPr>
      </p:pic>
      <p:sp>
        <p:nvSpPr>
          <p:cNvPr id="8" name="object 8"/>
          <p:cNvSpPr/>
          <p:nvPr/>
        </p:nvSpPr>
        <p:spPr>
          <a:xfrm>
            <a:off x="0" y="721784"/>
            <a:ext cx="1610360" cy="3202305"/>
          </a:xfrm>
          <a:custGeom>
            <a:avLst/>
            <a:gdLst/>
            <a:ahLst/>
            <a:cxnLst/>
            <a:rect l="l" t="t" r="r" b="b"/>
            <a:pathLst>
              <a:path w="1610360" h="3202304">
                <a:moveTo>
                  <a:pt x="25390" y="0"/>
                </a:moveTo>
                <a:lnTo>
                  <a:pt x="0" y="0"/>
                </a:lnTo>
                <a:lnTo>
                  <a:pt x="0" y="3201883"/>
                </a:lnTo>
                <a:lnTo>
                  <a:pt x="39271" y="3201883"/>
                </a:lnTo>
                <a:lnTo>
                  <a:pt x="84150" y="3187600"/>
                </a:lnTo>
                <a:lnTo>
                  <a:pt x="123704" y="3159035"/>
                </a:lnTo>
                <a:lnTo>
                  <a:pt x="1567084" y="1715641"/>
                </a:lnTo>
                <a:lnTo>
                  <a:pt x="1595656" y="1676088"/>
                </a:lnTo>
                <a:lnTo>
                  <a:pt x="1609942" y="1631209"/>
                </a:lnTo>
                <a:lnTo>
                  <a:pt x="1609942" y="1584555"/>
                </a:lnTo>
                <a:lnTo>
                  <a:pt x="1595656" y="1539676"/>
                </a:lnTo>
                <a:lnTo>
                  <a:pt x="1567084" y="1500122"/>
                </a:lnTo>
                <a:lnTo>
                  <a:pt x="109823" y="42848"/>
                </a:lnTo>
                <a:lnTo>
                  <a:pt x="70269" y="14282"/>
                </a:lnTo>
                <a:lnTo>
                  <a:pt x="25390" y="0"/>
                </a:lnTo>
                <a:close/>
              </a:path>
            </a:pathLst>
          </a:custGeom>
          <a:solidFill>
            <a:srgbClr val="3E8B73"/>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5541073"/>
            <a:ext cx="7560309" cy="5151120"/>
            <a:chOff x="0" y="5541073"/>
            <a:chExt cx="7560309" cy="5151120"/>
          </a:xfrm>
        </p:grpSpPr>
        <p:sp>
          <p:nvSpPr>
            <p:cNvPr id="3" name="object 3"/>
            <p:cNvSpPr/>
            <p:nvPr/>
          </p:nvSpPr>
          <p:spPr>
            <a:xfrm>
              <a:off x="0" y="6944449"/>
              <a:ext cx="7560309" cy="3315970"/>
            </a:xfrm>
            <a:custGeom>
              <a:avLst/>
              <a:gdLst/>
              <a:ahLst/>
              <a:cxnLst/>
              <a:rect l="l" t="t" r="r" b="b"/>
              <a:pathLst>
                <a:path w="7560309" h="3315970">
                  <a:moveTo>
                    <a:pt x="7559992" y="0"/>
                  </a:moveTo>
                  <a:lnTo>
                    <a:pt x="0" y="0"/>
                  </a:lnTo>
                  <a:lnTo>
                    <a:pt x="0" y="3315550"/>
                  </a:lnTo>
                  <a:lnTo>
                    <a:pt x="7559992" y="3315550"/>
                  </a:lnTo>
                  <a:lnTo>
                    <a:pt x="7559992" y="0"/>
                  </a:lnTo>
                  <a:close/>
                </a:path>
              </a:pathLst>
            </a:custGeom>
            <a:solidFill>
              <a:srgbClr val="EAE9E9"/>
            </a:solidFill>
          </p:spPr>
          <p:txBody>
            <a:bodyPr wrap="square" lIns="0" tIns="0" rIns="0" bIns="0" rtlCol="0"/>
            <a:lstStyle/>
            <a:p>
              <a:endParaRPr/>
            </a:p>
          </p:txBody>
        </p:sp>
        <p:sp>
          <p:nvSpPr>
            <p:cNvPr id="4" name="object 4"/>
            <p:cNvSpPr/>
            <p:nvPr/>
          </p:nvSpPr>
          <p:spPr>
            <a:xfrm>
              <a:off x="1756803" y="5541073"/>
              <a:ext cx="5443220" cy="3482340"/>
            </a:xfrm>
            <a:custGeom>
              <a:avLst/>
              <a:gdLst/>
              <a:ahLst/>
              <a:cxnLst/>
              <a:rect l="l" t="t" r="r" b="b"/>
              <a:pathLst>
                <a:path w="5443220" h="3482340">
                  <a:moveTo>
                    <a:pt x="5443194" y="0"/>
                  </a:moveTo>
                  <a:lnTo>
                    <a:pt x="0" y="0"/>
                  </a:lnTo>
                  <a:lnTo>
                    <a:pt x="0" y="3482162"/>
                  </a:lnTo>
                  <a:lnTo>
                    <a:pt x="5443194" y="3482162"/>
                  </a:lnTo>
                  <a:lnTo>
                    <a:pt x="5443194" y="0"/>
                  </a:lnTo>
                  <a:close/>
                </a:path>
              </a:pathLst>
            </a:custGeom>
            <a:solidFill>
              <a:srgbClr val="39405A"/>
            </a:solidFill>
          </p:spPr>
          <p:txBody>
            <a:bodyPr wrap="square" lIns="0" tIns="0" rIns="0" bIns="0" rtlCol="0"/>
            <a:lstStyle/>
            <a:p>
              <a:endParaRPr/>
            </a:p>
          </p:txBody>
        </p:sp>
      </p:grpSp>
      <p:sp>
        <p:nvSpPr>
          <p:cNvPr id="5" name="object 5"/>
          <p:cNvSpPr txBox="1"/>
          <p:nvPr/>
        </p:nvSpPr>
        <p:spPr>
          <a:xfrm>
            <a:off x="2032100" y="5794798"/>
            <a:ext cx="4842510" cy="3029034"/>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FFFFFF"/>
                </a:solidFill>
                <a:latin typeface="Montserrat"/>
                <a:cs typeface="Montserrat"/>
              </a:rPr>
              <a:t>WELCOME</a:t>
            </a:r>
            <a:r>
              <a:rPr sz="1600" b="1" spc="-65" dirty="0">
                <a:solidFill>
                  <a:srgbClr val="FFFFFF"/>
                </a:solidFill>
                <a:latin typeface="Montserrat"/>
                <a:cs typeface="Montserrat"/>
              </a:rPr>
              <a:t> </a:t>
            </a:r>
            <a:r>
              <a:rPr sz="1600" b="1" dirty="0">
                <a:solidFill>
                  <a:srgbClr val="FFFFFF"/>
                </a:solidFill>
                <a:latin typeface="Montserrat"/>
                <a:cs typeface="Montserrat"/>
              </a:rPr>
              <a:t>TO</a:t>
            </a:r>
            <a:r>
              <a:rPr sz="1600" b="1" spc="-60" dirty="0">
                <a:solidFill>
                  <a:srgbClr val="FFFFFF"/>
                </a:solidFill>
                <a:latin typeface="Montserrat"/>
                <a:cs typeface="Montserrat"/>
              </a:rPr>
              <a:t> </a:t>
            </a:r>
            <a:r>
              <a:rPr sz="1600" b="1" spc="-20" dirty="0">
                <a:solidFill>
                  <a:srgbClr val="FFFFFF"/>
                </a:solidFill>
                <a:latin typeface="Montserrat"/>
                <a:cs typeface="Montserrat"/>
              </a:rPr>
              <a:t>IDAD</a:t>
            </a:r>
            <a:endParaRPr sz="1600" dirty="0">
              <a:latin typeface="Montserrat"/>
              <a:cs typeface="Montserrat"/>
            </a:endParaRPr>
          </a:p>
          <a:p>
            <a:pPr marL="12700" marR="5080">
              <a:lnSpc>
                <a:spcPct val="100000"/>
              </a:lnSpc>
              <a:spcBef>
                <a:spcPts val="1770"/>
              </a:spcBef>
            </a:pPr>
            <a:r>
              <a:rPr sz="1000" dirty="0">
                <a:solidFill>
                  <a:srgbClr val="FFFFFF"/>
                </a:solidFill>
                <a:latin typeface="Montserrat"/>
                <a:cs typeface="Montserrat"/>
              </a:rPr>
              <a:t>IDAD</a:t>
            </a:r>
            <a:r>
              <a:rPr sz="1000" spc="-15" dirty="0">
                <a:solidFill>
                  <a:srgbClr val="FFFFFF"/>
                </a:solidFill>
                <a:latin typeface="Montserrat"/>
                <a:cs typeface="Montserrat"/>
              </a:rPr>
              <a:t> </a:t>
            </a:r>
            <a:r>
              <a:rPr sz="1000" dirty="0">
                <a:solidFill>
                  <a:srgbClr val="FFFFFF"/>
                </a:solidFill>
                <a:latin typeface="Montserrat"/>
                <a:cs typeface="Montserrat"/>
              </a:rPr>
              <a:t>was</a:t>
            </a:r>
            <a:r>
              <a:rPr sz="1000" spc="-15" dirty="0">
                <a:solidFill>
                  <a:srgbClr val="FFFFFF"/>
                </a:solidFill>
                <a:latin typeface="Montserrat"/>
                <a:cs typeface="Montserrat"/>
              </a:rPr>
              <a:t> </a:t>
            </a:r>
            <a:r>
              <a:rPr sz="1000" dirty="0">
                <a:solidFill>
                  <a:srgbClr val="FFFFFF"/>
                </a:solidFill>
                <a:latin typeface="Montserrat"/>
                <a:cs typeface="Montserrat"/>
              </a:rPr>
              <a:t>founded</a:t>
            </a:r>
            <a:r>
              <a:rPr sz="1000" spc="-15" dirty="0">
                <a:solidFill>
                  <a:srgbClr val="FFFFFF"/>
                </a:solidFill>
                <a:latin typeface="Montserrat"/>
                <a:cs typeface="Montserrat"/>
              </a:rPr>
              <a:t> </a:t>
            </a:r>
            <a:r>
              <a:rPr sz="1000" dirty="0">
                <a:solidFill>
                  <a:srgbClr val="FFFFFF"/>
                </a:solidFill>
                <a:latin typeface="Montserrat"/>
                <a:cs typeface="Montserrat"/>
              </a:rPr>
              <a:t>in</a:t>
            </a:r>
            <a:r>
              <a:rPr sz="1000" spc="-10" dirty="0">
                <a:solidFill>
                  <a:srgbClr val="FFFFFF"/>
                </a:solidFill>
                <a:latin typeface="Montserrat"/>
                <a:cs typeface="Montserrat"/>
              </a:rPr>
              <a:t> </a:t>
            </a:r>
            <a:r>
              <a:rPr sz="1000" dirty="0">
                <a:solidFill>
                  <a:srgbClr val="FFFFFF"/>
                </a:solidFill>
                <a:latin typeface="Montserrat"/>
                <a:cs typeface="Montserrat"/>
              </a:rPr>
              <a:t>2002</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since</a:t>
            </a:r>
            <a:r>
              <a:rPr sz="1000" spc="-15" dirty="0">
                <a:solidFill>
                  <a:srgbClr val="FFFFFF"/>
                </a:solidFill>
                <a:latin typeface="Montserrat"/>
                <a:cs typeface="Montserrat"/>
              </a:rPr>
              <a:t> </a:t>
            </a:r>
            <a:r>
              <a:rPr sz="1000" dirty="0">
                <a:solidFill>
                  <a:srgbClr val="FFFFFF"/>
                </a:solidFill>
                <a:latin typeface="Montserrat"/>
                <a:cs typeface="Montserrat"/>
              </a:rPr>
              <a:t>then</a:t>
            </a:r>
            <a:r>
              <a:rPr sz="1000" spc="-10" dirty="0">
                <a:solidFill>
                  <a:srgbClr val="FFFFFF"/>
                </a:solidFill>
                <a:latin typeface="Montserrat"/>
                <a:cs typeface="Montserrat"/>
              </a:rPr>
              <a:t> </a:t>
            </a:r>
            <a:r>
              <a:rPr sz="1000" dirty="0">
                <a:solidFill>
                  <a:srgbClr val="FFFFFF"/>
                </a:solidFill>
                <a:latin typeface="Montserrat"/>
                <a:cs typeface="Montserrat"/>
              </a:rPr>
              <a:t>has</a:t>
            </a:r>
            <a:r>
              <a:rPr sz="1000" spc="-15" dirty="0">
                <a:solidFill>
                  <a:srgbClr val="FFFFFF"/>
                </a:solidFill>
                <a:latin typeface="Montserrat"/>
                <a:cs typeface="Montserrat"/>
              </a:rPr>
              <a:t> </a:t>
            </a:r>
            <a:r>
              <a:rPr sz="1000" dirty="0">
                <a:solidFill>
                  <a:srgbClr val="FFFFFF"/>
                </a:solidFill>
                <a:latin typeface="Montserrat"/>
                <a:cs typeface="Montserrat"/>
              </a:rPr>
              <a:t>grown</a:t>
            </a:r>
            <a:r>
              <a:rPr sz="1000" spc="-15" dirty="0">
                <a:solidFill>
                  <a:srgbClr val="FFFFFF"/>
                </a:solidFill>
                <a:latin typeface="Montserrat"/>
                <a:cs typeface="Montserrat"/>
              </a:rPr>
              <a:t> </a:t>
            </a:r>
            <a:r>
              <a:rPr sz="1000" dirty="0">
                <a:solidFill>
                  <a:srgbClr val="FFFFFF"/>
                </a:solidFill>
                <a:latin typeface="Montserrat"/>
                <a:cs typeface="Montserrat"/>
              </a:rPr>
              <a:t>to</a:t>
            </a:r>
            <a:r>
              <a:rPr sz="1000" spc="-15" dirty="0">
                <a:solidFill>
                  <a:srgbClr val="FFFFFF"/>
                </a:solidFill>
                <a:latin typeface="Montserrat"/>
                <a:cs typeface="Montserrat"/>
              </a:rPr>
              <a:t> </a:t>
            </a:r>
            <a:r>
              <a:rPr sz="1000" dirty="0">
                <a:solidFill>
                  <a:srgbClr val="FFFFFF"/>
                </a:solidFill>
                <a:latin typeface="Montserrat"/>
                <a:cs typeface="Montserrat"/>
              </a:rPr>
              <a:t>become</a:t>
            </a:r>
            <a:r>
              <a:rPr sz="1000" spc="-10" dirty="0">
                <a:solidFill>
                  <a:srgbClr val="FFFFFF"/>
                </a:solidFill>
                <a:latin typeface="Montserrat"/>
                <a:cs typeface="Montserrat"/>
              </a:rPr>
              <a:t> </a:t>
            </a:r>
            <a:r>
              <a:rPr sz="1000" spc="-50" dirty="0">
                <a:solidFill>
                  <a:srgbClr val="FFFFFF"/>
                </a:solidFill>
                <a:latin typeface="Montserrat"/>
                <a:cs typeface="Montserrat"/>
              </a:rPr>
              <a:t>a </a:t>
            </a:r>
            <a:r>
              <a:rPr sz="1000" dirty="0">
                <a:solidFill>
                  <a:srgbClr val="FFFFFF"/>
                </a:solidFill>
                <a:latin typeface="Montserrat"/>
                <a:cs typeface="Montserrat"/>
              </a:rPr>
              <a:t>recognised</a:t>
            </a:r>
            <a:r>
              <a:rPr sz="1000" spc="-20" dirty="0">
                <a:solidFill>
                  <a:srgbClr val="FFFFFF"/>
                </a:solidFill>
                <a:latin typeface="Montserrat"/>
                <a:cs typeface="Montserrat"/>
              </a:rPr>
              <a:t> </a:t>
            </a:r>
            <a:r>
              <a:rPr sz="1000" dirty="0">
                <a:solidFill>
                  <a:srgbClr val="FFFFFF"/>
                </a:solidFill>
                <a:latin typeface="Montserrat"/>
                <a:cs typeface="Montserrat"/>
              </a:rPr>
              <a:t>global</a:t>
            </a:r>
            <a:r>
              <a:rPr sz="1000" spc="-15" dirty="0">
                <a:solidFill>
                  <a:srgbClr val="FFFFFF"/>
                </a:solidFill>
                <a:latin typeface="Montserrat"/>
                <a:cs typeface="Montserrat"/>
              </a:rPr>
              <a:t> </a:t>
            </a:r>
            <a:r>
              <a:rPr sz="1000" dirty="0">
                <a:solidFill>
                  <a:srgbClr val="FFFFFF"/>
                </a:solidFill>
                <a:latin typeface="Montserrat"/>
                <a:cs typeface="Montserrat"/>
              </a:rPr>
              <a:t>leader</a:t>
            </a:r>
            <a:r>
              <a:rPr sz="1000" spc="-15" dirty="0">
                <a:solidFill>
                  <a:srgbClr val="FFFFFF"/>
                </a:solidFill>
                <a:latin typeface="Montserrat"/>
                <a:cs typeface="Montserrat"/>
              </a:rPr>
              <a:t> </a:t>
            </a:r>
            <a:r>
              <a:rPr sz="1000" dirty="0">
                <a:solidFill>
                  <a:srgbClr val="FFFFFF"/>
                </a:solidFill>
                <a:latin typeface="Montserrat"/>
                <a:cs typeface="Montserrat"/>
              </a:rPr>
              <a:t>in</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design</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distribution</a:t>
            </a:r>
            <a:r>
              <a:rPr sz="1000" spc="-15" dirty="0">
                <a:solidFill>
                  <a:srgbClr val="FFFFFF"/>
                </a:solidFill>
                <a:latin typeface="Montserrat"/>
                <a:cs typeface="Montserrat"/>
              </a:rPr>
              <a:t> </a:t>
            </a:r>
            <a:r>
              <a:rPr sz="1000" dirty="0">
                <a:solidFill>
                  <a:srgbClr val="FFFFFF"/>
                </a:solidFill>
                <a:latin typeface="Montserrat"/>
                <a:cs typeface="Montserrat"/>
              </a:rPr>
              <a:t>of</a:t>
            </a:r>
            <a:r>
              <a:rPr sz="1000" spc="-20" dirty="0">
                <a:solidFill>
                  <a:srgbClr val="FFFFFF"/>
                </a:solidFill>
                <a:latin typeface="Montserrat"/>
                <a:cs typeface="Montserrat"/>
              </a:rPr>
              <a:t> </a:t>
            </a:r>
            <a:r>
              <a:rPr sz="1000" spc="-10" dirty="0">
                <a:solidFill>
                  <a:srgbClr val="FFFFFF"/>
                </a:solidFill>
                <a:latin typeface="Montserrat"/>
                <a:cs typeface="Montserrat"/>
              </a:rPr>
              <a:t>structured </a:t>
            </a:r>
            <a:r>
              <a:rPr sz="1000" dirty="0">
                <a:solidFill>
                  <a:srgbClr val="FFFFFF"/>
                </a:solidFill>
                <a:latin typeface="Montserrat"/>
                <a:cs typeface="Montserrat"/>
              </a:rPr>
              <a:t>products,</a:t>
            </a:r>
            <a:r>
              <a:rPr sz="1000" spc="-25" dirty="0">
                <a:solidFill>
                  <a:srgbClr val="FFFFFF"/>
                </a:solidFill>
                <a:latin typeface="Montserrat"/>
                <a:cs typeface="Montserrat"/>
              </a:rPr>
              <a:t> </a:t>
            </a:r>
            <a:r>
              <a:rPr sz="1000" dirty="0">
                <a:solidFill>
                  <a:srgbClr val="FFFFFF"/>
                </a:solidFill>
                <a:latin typeface="Montserrat"/>
                <a:cs typeface="Montserrat"/>
              </a:rPr>
              <a:t>we</a:t>
            </a:r>
            <a:r>
              <a:rPr sz="1000" spc="-20" dirty="0">
                <a:solidFill>
                  <a:srgbClr val="FFFFFF"/>
                </a:solidFill>
                <a:latin typeface="Montserrat"/>
                <a:cs typeface="Montserrat"/>
              </a:rPr>
              <a:t> </a:t>
            </a:r>
            <a:r>
              <a:rPr sz="1000" dirty="0">
                <a:solidFill>
                  <a:srgbClr val="FFFFFF"/>
                </a:solidFill>
                <a:latin typeface="Montserrat"/>
                <a:cs typeface="Montserrat"/>
              </a:rPr>
              <a:t>have</a:t>
            </a:r>
            <a:r>
              <a:rPr sz="1000" spc="-20" dirty="0">
                <a:solidFill>
                  <a:srgbClr val="FFFFFF"/>
                </a:solidFill>
                <a:latin typeface="Montserrat"/>
                <a:cs typeface="Montserrat"/>
              </a:rPr>
              <a:t> </a:t>
            </a:r>
            <a:r>
              <a:rPr sz="1000" dirty="0">
                <a:solidFill>
                  <a:srgbClr val="FFFFFF"/>
                </a:solidFill>
                <a:latin typeface="Montserrat"/>
                <a:cs typeface="Montserrat"/>
              </a:rPr>
              <a:t>arranged</a:t>
            </a:r>
            <a:r>
              <a:rPr sz="1000" spc="-20" dirty="0">
                <a:solidFill>
                  <a:srgbClr val="FFFFFF"/>
                </a:solidFill>
                <a:latin typeface="Montserrat"/>
                <a:cs typeface="Montserrat"/>
              </a:rPr>
              <a:t> </a:t>
            </a:r>
            <a:r>
              <a:rPr sz="1000" dirty="0">
                <a:solidFill>
                  <a:srgbClr val="FFFFFF"/>
                </a:solidFill>
                <a:latin typeface="Montserrat"/>
                <a:cs typeface="Montserrat"/>
              </a:rPr>
              <a:t>issuance</a:t>
            </a:r>
            <a:r>
              <a:rPr sz="1000" spc="-20" dirty="0">
                <a:solidFill>
                  <a:srgbClr val="FFFFFF"/>
                </a:solidFill>
                <a:latin typeface="Montserrat"/>
                <a:cs typeface="Montserrat"/>
              </a:rPr>
              <a:t> </a:t>
            </a:r>
            <a:r>
              <a:rPr sz="1000" dirty="0">
                <a:solidFill>
                  <a:srgbClr val="FFFFFF"/>
                </a:solidFill>
                <a:latin typeface="Montserrat"/>
                <a:cs typeface="Montserrat"/>
              </a:rPr>
              <a:t>of</a:t>
            </a:r>
            <a:r>
              <a:rPr sz="1000" spc="-20" dirty="0">
                <a:solidFill>
                  <a:srgbClr val="FFFFFF"/>
                </a:solidFill>
                <a:latin typeface="Montserrat"/>
                <a:cs typeface="Montserrat"/>
              </a:rPr>
              <a:t> </a:t>
            </a:r>
            <a:r>
              <a:rPr sz="1000" dirty="0">
                <a:solidFill>
                  <a:srgbClr val="FFFFFF"/>
                </a:solidFill>
                <a:latin typeface="Montserrat"/>
                <a:cs typeface="Montserrat"/>
              </a:rPr>
              <a:t>over</a:t>
            </a:r>
            <a:r>
              <a:rPr sz="1000" spc="-20" dirty="0">
                <a:solidFill>
                  <a:srgbClr val="FFFFFF"/>
                </a:solidFill>
                <a:latin typeface="Montserrat"/>
                <a:cs typeface="Montserrat"/>
              </a:rPr>
              <a:t> </a:t>
            </a:r>
            <a:r>
              <a:rPr sz="1000" dirty="0">
                <a:solidFill>
                  <a:srgbClr val="FFFFFF"/>
                </a:solidFill>
                <a:latin typeface="Montserrat"/>
                <a:cs typeface="Montserrat"/>
              </a:rPr>
              <a:t>£2.0Bn</a:t>
            </a:r>
            <a:r>
              <a:rPr sz="1000" spc="-20" dirty="0">
                <a:solidFill>
                  <a:srgbClr val="FFFFFF"/>
                </a:solidFill>
                <a:latin typeface="Montserrat"/>
                <a:cs typeface="Montserrat"/>
              </a:rPr>
              <a:t> </a:t>
            </a:r>
            <a:r>
              <a:rPr sz="1000" dirty="0">
                <a:solidFill>
                  <a:srgbClr val="FFFFFF"/>
                </a:solidFill>
                <a:latin typeface="Montserrat"/>
                <a:cs typeface="Montserrat"/>
              </a:rPr>
              <a:t>products,</a:t>
            </a:r>
            <a:r>
              <a:rPr sz="1000" spc="-25" dirty="0">
                <a:solidFill>
                  <a:srgbClr val="FFFFFF"/>
                </a:solidFill>
                <a:latin typeface="Montserrat"/>
                <a:cs typeface="Montserrat"/>
              </a:rPr>
              <a:t> </a:t>
            </a:r>
            <a:r>
              <a:rPr sz="1000" spc="-10" dirty="0">
                <a:solidFill>
                  <a:srgbClr val="FFFFFF"/>
                </a:solidFill>
                <a:latin typeface="Montserrat"/>
                <a:cs typeface="Montserrat"/>
              </a:rPr>
              <a:t>mainly </a:t>
            </a:r>
            <a:r>
              <a:rPr sz="1000" dirty="0">
                <a:solidFill>
                  <a:srgbClr val="FFFFFF"/>
                </a:solidFill>
                <a:latin typeface="Montserrat"/>
                <a:cs typeface="Montserrat"/>
              </a:rPr>
              <a:t>through</a:t>
            </a:r>
            <a:r>
              <a:rPr sz="1000" spc="-5" dirty="0">
                <a:solidFill>
                  <a:srgbClr val="FFFFFF"/>
                </a:solidFill>
                <a:latin typeface="Montserrat"/>
                <a:cs typeface="Montserrat"/>
              </a:rPr>
              <a:t> </a:t>
            </a:r>
            <a:r>
              <a:rPr sz="1000" dirty="0">
                <a:solidFill>
                  <a:srgbClr val="FFFFFF"/>
                </a:solidFill>
                <a:latin typeface="Montserrat"/>
                <a:cs typeface="Montserrat"/>
              </a:rPr>
              <a:t>regulated independent financial</a:t>
            </a:r>
            <a:r>
              <a:rPr sz="1000" spc="-5" dirty="0">
                <a:solidFill>
                  <a:srgbClr val="FFFFFF"/>
                </a:solidFill>
                <a:latin typeface="Montserrat"/>
                <a:cs typeface="Montserrat"/>
              </a:rPr>
              <a:t> </a:t>
            </a:r>
            <a:r>
              <a:rPr sz="1000" dirty="0">
                <a:solidFill>
                  <a:srgbClr val="FFFFFF"/>
                </a:solidFill>
                <a:latin typeface="Montserrat"/>
                <a:cs typeface="Montserrat"/>
              </a:rPr>
              <a:t>advisers both in</a:t>
            </a:r>
            <a:r>
              <a:rPr sz="1000" spc="-5" dirty="0">
                <a:solidFill>
                  <a:srgbClr val="FFFFFF"/>
                </a:solidFill>
                <a:latin typeface="Montserrat"/>
                <a:cs typeface="Montserrat"/>
              </a:rPr>
              <a:t> </a:t>
            </a:r>
            <a:r>
              <a:rPr sz="1000" dirty="0">
                <a:solidFill>
                  <a:srgbClr val="FFFFFF"/>
                </a:solidFill>
                <a:latin typeface="Montserrat"/>
                <a:cs typeface="Montserrat"/>
              </a:rPr>
              <a:t>the UK </a:t>
            </a:r>
            <a:r>
              <a:rPr sz="1000" spc="-25" dirty="0">
                <a:solidFill>
                  <a:srgbClr val="FFFFFF"/>
                </a:solidFill>
                <a:latin typeface="Montserrat"/>
                <a:cs typeface="Montserrat"/>
              </a:rPr>
              <a:t>and </a:t>
            </a:r>
            <a:r>
              <a:rPr sz="1000" dirty="0">
                <a:solidFill>
                  <a:srgbClr val="FFFFFF"/>
                </a:solidFill>
                <a:latin typeface="Montserrat"/>
                <a:cs typeface="Montserrat"/>
              </a:rPr>
              <a:t>internationally.</a:t>
            </a:r>
            <a:r>
              <a:rPr sz="1000" spc="240" dirty="0">
                <a:solidFill>
                  <a:srgbClr val="FFFFFF"/>
                </a:solidFill>
                <a:latin typeface="Montserrat"/>
                <a:cs typeface="Montserrat"/>
              </a:rPr>
              <a:t> </a:t>
            </a:r>
            <a:r>
              <a:rPr sz="1000" spc="-10" dirty="0">
                <a:solidFill>
                  <a:srgbClr val="FFFFFF"/>
                </a:solidFill>
                <a:latin typeface="Montserrat"/>
                <a:cs typeface="Montserrat"/>
              </a:rPr>
              <a:t>We </a:t>
            </a:r>
            <a:r>
              <a:rPr sz="1000" dirty="0">
                <a:solidFill>
                  <a:srgbClr val="FFFFFF"/>
                </a:solidFill>
                <a:latin typeface="Montserrat"/>
                <a:cs typeface="Montserrat"/>
              </a:rPr>
              <a:t>have</a:t>
            </a:r>
            <a:r>
              <a:rPr sz="1000" spc="-15" dirty="0">
                <a:solidFill>
                  <a:srgbClr val="FFFFFF"/>
                </a:solidFill>
                <a:latin typeface="Montserrat"/>
                <a:cs typeface="Montserrat"/>
              </a:rPr>
              <a:t> </a:t>
            </a:r>
            <a:r>
              <a:rPr sz="1000" dirty="0">
                <a:solidFill>
                  <a:srgbClr val="FFFFFF"/>
                </a:solidFill>
                <a:latin typeface="Montserrat"/>
                <a:cs typeface="Montserrat"/>
              </a:rPr>
              <a:t>offices</a:t>
            </a:r>
            <a:r>
              <a:rPr sz="1000" spc="-10" dirty="0">
                <a:solidFill>
                  <a:srgbClr val="FFFFFF"/>
                </a:solidFill>
                <a:latin typeface="Montserrat"/>
                <a:cs typeface="Montserrat"/>
              </a:rPr>
              <a:t> </a:t>
            </a:r>
            <a:r>
              <a:rPr sz="1000" dirty="0">
                <a:solidFill>
                  <a:srgbClr val="FFFFFF"/>
                </a:solidFill>
                <a:latin typeface="Montserrat"/>
                <a:cs typeface="Montserrat"/>
              </a:rPr>
              <a:t>in</a:t>
            </a:r>
            <a:r>
              <a:rPr sz="1000" spc="-10" dirty="0">
                <a:solidFill>
                  <a:srgbClr val="FFFFFF"/>
                </a:solidFill>
                <a:latin typeface="Montserrat"/>
                <a:cs typeface="Montserrat"/>
              </a:rPr>
              <a:t> </a:t>
            </a:r>
            <a:r>
              <a:rPr sz="1000" dirty="0">
                <a:solidFill>
                  <a:srgbClr val="FFFFFF"/>
                </a:solidFill>
                <a:latin typeface="Montserrat"/>
                <a:cs typeface="Montserrat"/>
              </a:rPr>
              <a:t>both</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lang="en-GB" sz="1000" spc="-10" dirty="0">
                <a:solidFill>
                  <a:srgbClr val="FFFFFF"/>
                </a:solidFill>
                <a:latin typeface="Montserrat"/>
                <a:cs typeface="Montserrat"/>
              </a:rPr>
              <a:t>C</a:t>
            </a:r>
            <a:r>
              <a:rPr sz="1000" dirty="0" err="1">
                <a:solidFill>
                  <a:srgbClr val="FFFFFF"/>
                </a:solidFill>
                <a:latin typeface="Montserrat"/>
                <a:cs typeface="Montserrat"/>
              </a:rPr>
              <a:t>ity</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5" dirty="0">
                <a:solidFill>
                  <a:srgbClr val="FFFFFF"/>
                </a:solidFill>
                <a:latin typeface="Montserrat"/>
                <a:cs typeface="Montserrat"/>
              </a:rPr>
              <a:t> </a:t>
            </a:r>
            <a:r>
              <a:rPr lang="en-GB" sz="1000" spc="-15" dirty="0">
                <a:solidFill>
                  <a:srgbClr val="FFFFFF"/>
                </a:solidFill>
                <a:latin typeface="Montserrat"/>
                <a:cs typeface="Montserrat"/>
              </a:rPr>
              <a:t>L</a:t>
            </a:r>
            <a:r>
              <a:rPr sz="1000" dirty="0" err="1">
                <a:solidFill>
                  <a:srgbClr val="FFFFFF"/>
                </a:solidFill>
                <a:latin typeface="Montserrat"/>
                <a:cs typeface="Montserrat"/>
              </a:rPr>
              <a:t>ondon</a:t>
            </a:r>
            <a:r>
              <a:rPr sz="1000" spc="-10" dirty="0">
                <a:solidFill>
                  <a:srgbClr val="FFFFFF"/>
                </a:solidFill>
                <a:latin typeface="Montserrat"/>
                <a:cs typeface="Montserrat"/>
              </a:rPr>
              <a:t> </a:t>
            </a:r>
            <a:r>
              <a:rPr sz="1000" dirty="0">
                <a:solidFill>
                  <a:srgbClr val="FFFFFF"/>
                </a:solidFill>
                <a:latin typeface="Montserrat"/>
                <a:cs typeface="Montserrat"/>
              </a:rPr>
              <a:t>as</a:t>
            </a:r>
            <a:r>
              <a:rPr sz="1000" spc="-10" dirty="0">
                <a:solidFill>
                  <a:srgbClr val="FFFFFF"/>
                </a:solidFill>
                <a:latin typeface="Montserrat"/>
                <a:cs typeface="Montserrat"/>
              </a:rPr>
              <a:t> </a:t>
            </a:r>
            <a:r>
              <a:rPr sz="1000" dirty="0">
                <a:solidFill>
                  <a:srgbClr val="FFFFFF"/>
                </a:solidFill>
                <a:latin typeface="Montserrat"/>
                <a:cs typeface="Montserrat"/>
              </a:rPr>
              <a:t>well</a:t>
            </a:r>
            <a:r>
              <a:rPr sz="1000" spc="-10" dirty="0">
                <a:solidFill>
                  <a:srgbClr val="FFFFFF"/>
                </a:solidFill>
                <a:latin typeface="Montserrat"/>
                <a:cs typeface="Montserrat"/>
              </a:rPr>
              <a:t> </a:t>
            </a:r>
            <a:r>
              <a:rPr sz="1000" dirty="0">
                <a:solidFill>
                  <a:srgbClr val="FFFFFF"/>
                </a:solidFill>
                <a:latin typeface="Montserrat"/>
                <a:cs typeface="Montserrat"/>
              </a:rPr>
              <a:t>as</a:t>
            </a:r>
            <a:r>
              <a:rPr sz="1000" spc="-10" dirty="0">
                <a:solidFill>
                  <a:srgbClr val="FFFFFF"/>
                </a:solidFill>
                <a:latin typeface="Montserrat"/>
                <a:cs typeface="Montserrat"/>
              </a:rPr>
              <a:t> </a:t>
            </a:r>
            <a:r>
              <a:rPr sz="1000" spc="-25" dirty="0">
                <a:solidFill>
                  <a:srgbClr val="FFFFFF"/>
                </a:solidFill>
                <a:latin typeface="Montserrat"/>
                <a:cs typeface="Montserrat"/>
              </a:rPr>
              <a:t>an </a:t>
            </a:r>
            <a:r>
              <a:rPr sz="1000" dirty="0">
                <a:solidFill>
                  <a:srgbClr val="FFFFFF"/>
                </a:solidFill>
                <a:latin typeface="Montserrat"/>
                <a:cs typeface="Montserrat"/>
              </a:rPr>
              <a:t>administration</a:t>
            </a:r>
            <a:r>
              <a:rPr sz="1000" spc="-10" dirty="0">
                <a:solidFill>
                  <a:srgbClr val="FFFFFF"/>
                </a:solidFill>
                <a:latin typeface="Montserrat"/>
                <a:cs typeface="Montserrat"/>
              </a:rPr>
              <a:t> </a:t>
            </a:r>
            <a:r>
              <a:rPr sz="1000" dirty="0">
                <a:solidFill>
                  <a:srgbClr val="FFFFFF"/>
                </a:solidFill>
                <a:latin typeface="Montserrat"/>
                <a:cs typeface="Montserrat"/>
              </a:rPr>
              <a:t>and</a:t>
            </a:r>
            <a:r>
              <a:rPr sz="1000" spc="-5" dirty="0">
                <a:solidFill>
                  <a:srgbClr val="FFFFFF"/>
                </a:solidFill>
                <a:latin typeface="Montserrat"/>
                <a:cs typeface="Montserrat"/>
              </a:rPr>
              <a:t> </a:t>
            </a:r>
            <a:r>
              <a:rPr sz="1000" dirty="0">
                <a:solidFill>
                  <a:srgbClr val="FFFFFF"/>
                </a:solidFill>
                <a:latin typeface="Montserrat"/>
                <a:cs typeface="Montserrat"/>
              </a:rPr>
              <a:t>operations</a:t>
            </a:r>
            <a:r>
              <a:rPr sz="1000" spc="-5" dirty="0">
                <a:solidFill>
                  <a:srgbClr val="FFFFFF"/>
                </a:solidFill>
                <a:latin typeface="Montserrat"/>
                <a:cs typeface="Montserrat"/>
              </a:rPr>
              <a:t> </a:t>
            </a:r>
            <a:r>
              <a:rPr sz="1000" dirty="0">
                <a:solidFill>
                  <a:srgbClr val="FFFFFF"/>
                </a:solidFill>
                <a:latin typeface="Montserrat"/>
                <a:cs typeface="Montserrat"/>
              </a:rPr>
              <a:t>base</a:t>
            </a:r>
            <a:r>
              <a:rPr sz="1000" spc="-10" dirty="0">
                <a:solidFill>
                  <a:srgbClr val="FFFFFF"/>
                </a:solidFill>
                <a:latin typeface="Montserrat"/>
                <a:cs typeface="Montserrat"/>
              </a:rPr>
              <a:t> </a:t>
            </a:r>
            <a:r>
              <a:rPr sz="1000" dirty="0">
                <a:solidFill>
                  <a:srgbClr val="FFFFFF"/>
                </a:solidFill>
                <a:latin typeface="Montserrat"/>
                <a:cs typeface="Montserrat"/>
              </a:rPr>
              <a:t>in</a:t>
            </a:r>
            <a:r>
              <a:rPr sz="1000" spc="-5" dirty="0">
                <a:solidFill>
                  <a:srgbClr val="FFFFFF"/>
                </a:solidFill>
                <a:latin typeface="Montserrat"/>
                <a:cs typeface="Montserrat"/>
              </a:rPr>
              <a:t> </a:t>
            </a:r>
            <a:r>
              <a:rPr sz="1000" dirty="0">
                <a:solidFill>
                  <a:srgbClr val="FFFFFF"/>
                </a:solidFill>
                <a:latin typeface="Montserrat"/>
                <a:cs typeface="Montserrat"/>
              </a:rPr>
              <a:t>Petersfield</a:t>
            </a:r>
            <a:r>
              <a:rPr sz="1000" spc="-5" dirty="0">
                <a:solidFill>
                  <a:srgbClr val="FFFFFF"/>
                </a:solidFill>
                <a:latin typeface="Montserrat"/>
                <a:cs typeface="Montserrat"/>
              </a:rPr>
              <a:t> </a:t>
            </a:r>
            <a:r>
              <a:rPr sz="1000" dirty="0">
                <a:solidFill>
                  <a:srgbClr val="FFFFFF"/>
                </a:solidFill>
                <a:latin typeface="Montserrat"/>
                <a:cs typeface="Montserrat"/>
              </a:rPr>
              <a:t>in</a:t>
            </a:r>
            <a:r>
              <a:rPr sz="1000" spc="-10" dirty="0">
                <a:solidFill>
                  <a:srgbClr val="FFFFFF"/>
                </a:solidFill>
                <a:latin typeface="Montserrat"/>
                <a:cs typeface="Montserrat"/>
              </a:rPr>
              <a:t> </a:t>
            </a:r>
            <a:r>
              <a:rPr sz="1000" dirty="0">
                <a:solidFill>
                  <a:srgbClr val="FFFFFF"/>
                </a:solidFill>
                <a:latin typeface="Montserrat"/>
                <a:cs typeface="Montserrat"/>
              </a:rPr>
              <a:t>Hampshire,</a:t>
            </a:r>
            <a:r>
              <a:rPr sz="1000" spc="-5" dirty="0">
                <a:solidFill>
                  <a:srgbClr val="FFFFFF"/>
                </a:solidFill>
                <a:latin typeface="Montserrat"/>
                <a:cs typeface="Montserrat"/>
              </a:rPr>
              <a:t> </a:t>
            </a:r>
            <a:r>
              <a:rPr sz="1000" dirty="0">
                <a:solidFill>
                  <a:srgbClr val="FFFFFF"/>
                </a:solidFill>
                <a:latin typeface="Montserrat"/>
                <a:cs typeface="Montserrat"/>
              </a:rPr>
              <a:t>we</a:t>
            </a:r>
            <a:r>
              <a:rPr sz="1000" spc="-5" dirty="0">
                <a:solidFill>
                  <a:srgbClr val="FFFFFF"/>
                </a:solidFill>
                <a:latin typeface="Montserrat"/>
                <a:cs typeface="Montserrat"/>
              </a:rPr>
              <a:t> </a:t>
            </a:r>
            <a:r>
              <a:rPr sz="1000" dirty="0">
                <a:solidFill>
                  <a:srgbClr val="FFFFFF"/>
                </a:solidFill>
                <a:latin typeface="Montserrat"/>
                <a:cs typeface="Montserrat"/>
              </a:rPr>
              <a:t>are</a:t>
            </a:r>
            <a:r>
              <a:rPr sz="1000" spc="-10" dirty="0">
                <a:solidFill>
                  <a:srgbClr val="FFFFFF"/>
                </a:solidFill>
                <a:latin typeface="Montserrat"/>
                <a:cs typeface="Montserrat"/>
              </a:rPr>
              <a:t> fully </a:t>
            </a:r>
            <a:r>
              <a:rPr sz="1000" dirty="0">
                <a:solidFill>
                  <a:srgbClr val="FFFFFF"/>
                </a:solidFill>
                <a:latin typeface="Montserrat"/>
                <a:cs typeface="Montserrat"/>
              </a:rPr>
              <a:t>regulated by the UK</a:t>
            </a:r>
            <a:r>
              <a:rPr sz="1000" spc="5" dirty="0">
                <a:solidFill>
                  <a:srgbClr val="FFFFFF"/>
                </a:solidFill>
                <a:latin typeface="Montserrat"/>
                <a:cs typeface="Montserrat"/>
              </a:rPr>
              <a:t> </a:t>
            </a:r>
            <a:r>
              <a:rPr sz="1000" dirty="0">
                <a:solidFill>
                  <a:srgbClr val="FFFFFF"/>
                </a:solidFill>
                <a:latin typeface="Montserrat"/>
                <a:cs typeface="Montserrat"/>
              </a:rPr>
              <a:t>financial conduct </a:t>
            </a:r>
            <a:r>
              <a:rPr sz="1000" spc="-10" dirty="0">
                <a:solidFill>
                  <a:srgbClr val="FFFFFF"/>
                </a:solidFill>
                <a:latin typeface="Montserrat"/>
                <a:cs typeface="Montserrat"/>
              </a:rPr>
              <a:t>authority.</a:t>
            </a:r>
            <a:endParaRPr sz="1000" dirty="0">
              <a:latin typeface="Montserrat"/>
              <a:cs typeface="Montserrat"/>
            </a:endParaRPr>
          </a:p>
          <a:p>
            <a:pPr marL="12700" marR="38100">
              <a:lnSpc>
                <a:spcPct val="100000"/>
              </a:lnSpc>
              <a:spcBef>
                <a:spcPts val="855"/>
              </a:spcBef>
            </a:pPr>
            <a:r>
              <a:rPr sz="1000" dirty="0">
                <a:solidFill>
                  <a:srgbClr val="FFFFFF"/>
                </a:solidFill>
                <a:latin typeface="Montserrat"/>
                <a:cs typeface="Montserrat"/>
              </a:rPr>
              <a:t>Advisers</a:t>
            </a:r>
            <a:r>
              <a:rPr sz="1000" spc="-15" dirty="0">
                <a:solidFill>
                  <a:srgbClr val="FFFFFF"/>
                </a:solidFill>
                <a:latin typeface="Montserrat"/>
                <a:cs typeface="Montserrat"/>
              </a:rPr>
              <a:t> </a:t>
            </a:r>
            <a:r>
              <a:rPr sz="1000" dirty="0">
                <a:solidFill>
                  <a:srgbClr val="FFFFFF"/>
                </a:solidFill>
                <a:latin typeface="Montserrat"/>
                <a:cs typeface="Montserrat"/>
              </a:rPr>
              <a:t>trust</a:t>
            </a:r>
            <a:r>
              <a:rPr sz="1000" spc="-10" dirty="0">
                <a:solidFill>
                  <a:srgbClr val="FFFFFF"/>
                </a:solidFill>
                <a:latin typeface="Montserrat"/>
                <a:cs typeface="Montserrat"/>
              </a:rPr>
              <a:t> </a:t>
            </a:r>
            <a:r>
              <a:rPr sz="1000" dirty="0">
                <a:solidFill>
                  <a:srgbClr val="FFFFFF"/>
                </a:solidFill>
                <a:latin typeface="Montserrat"/>
                <a:cs typeface="Montserrat"/>
              </a:rPr>
              <a:t>us</a:t>
            </a:r>
            <a:r>
              <a:rPr sz="1000" spc="-10" dirty="0">
                <a:solidFill>
                  <a:srgbClr val="FFFFFF"/>
                </a:solidFill>
                <a:latin typeface="Montserrat"/>
                <a:cs typeface="Montserrat"/>
              </a:rPr>
              <a:t> </a:t>
            </a:r>
            <a:r>
              <a:rPr sz="1000" dirty="0">
                <a:solidFill>
                  <a:srgbClr val="FFFFFF"/>
                </a:solidFill>
                <a:latin typeface="Montserrat"/>
                <a:cs typeface="Montserrat"/>
              </a:rPr>
              <a:t>to</a:t>
            </a:r>
            <a:r>
              <a:rPr sz="1000" spc="-10" dirty="0">
                <a:solidFill>
                  <a:srgbClr val="FFFFFF"/>
                </a:solidFill>
                <a:latin typeface="Montserrat"/>
                <a:cs typeface="Montserrat"/>
              </a:rPr>
              <a:t> </a:t>
            </a:r>
            <a:r>
              <a:rPr sz="1000" dirty="0">
                <a:solidFill>
                  <a:srgbClr val="FFFFFF"/>
                </a:solidFill>
                <a:latin typeface="Montserrat"/>
                <a:cs typeface="Montserrat"/>
              </a:rPr>
              <a:t>deliver</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sz="1000" dirty="0">
                <a:solidFill>
                  <a:srgbClr val="FFFFFF"/>
                </a:solidFill>
                <a:latin typeface="Montserrat"/>
                <a:cs typeface="Montserrat"/>
              </a:rPr>
              <a:t>best</a:t>
            </a:r>
            <a:r>
              <a:rPr sz="1000" spc="-10" dirty="0">
                <a:solidFill>
                  <a:srgbClr val="FFFFFF"/>
                </a:solidFill>
                <a:latin typeface="Montserrat"/>
                <a:cs typeface="Montserrat"/>
              </a:rPr>
              <a:t> </a:t>
            </a:r>
            <a:r>
              <a:rPr sz="1000" dirty="0">
                <a:solidFill>
                  <a:srgbClr val="FFFFFF"/>
                </a:solidFill>
                <a:latin typeface="Montserrat"/>
                <a:cs typeface="Montserrat"/>
              </a:rPr>
              <a:t>possible</a:t>
            </a:r>
            <a:r>
              <a:rPr sz="1000" spc="-10" dirty="0">
                <a:solidFill>
                  <a:srgbClr val="FFFFFF"/>
                </a:solidFill>
                <a:latin typeface="Montserrat"/>
                <a:cs typeface="Montserrat"/>
              </a:rPr>
              <a:t> </a:t>
            </a:r>
            <a:r>
              <a:rPr sz="1000" dirty="0">
                <a:solidFill>
                  <a:srgbClr val="FFFFFF"/>
                </a:solidFill>
                <a:latin typeface="Montserrat"/>
                <a:cs typeface="Montserrat"/>
              </a:rPr>
              <a:t>products</a:t>
            </a:r>
            <a:r>
              <a:rPr sz="1000" spc="-10" dirty="0">
                <a:solidFill>
                  <a:srgbClr val="FFFFFF"/>
                </a:solidFill>
                <a:latin typeface="Montserrat"/>
                <a:cs typeface="Montserrat"/>
              </a:rPr>
              <a:t> </a:t>
            </a:r>
            <a:r>
              <a:rPr sz="1000" dirty="0">
                <a:solidFill>
                  <a:srgbClr val="FFFFFF"/>
                </a:solidFill>
                <a:latin typeface="Montserrat"/>
                <a:cs typeface="Montserrat"/>
              </a:rPr>
              <a:t>for</a:t>
            </a:r>
            <a:r>
              <a:rPr sz="1000" spc="-10" dirty="0">
                <a:solidFill>
                  <a:srgbClr val="FFFFFF"/>
                </a:solidFill>
                <a:latin typeface="Montserrat"/>
                <a:cs typeface="Montserrat"/>
              </a:rPr>
              <a:t> </a:t>
            </a:r>
            <a:r>
              <a:rPr sz="1000" dirty="0">
                <a:solidFill>
                  <a:srgbClr val="FFFFFF"/>
                </a:solidFill>
                <a:latin typeface="Montserrat"/>
                <a:cs typeface="Montserrat"/>
              </a:rPr>
              <a:t>their</a:t>
            </a:r>
            <a:r>
              <a:rPr sz="1000" spc="-10" dirty="0">
                <a:solidFill>
                  <a:srgbClr val="FFFFFF"/>
                </a:solidFill>
                <a:latin typeface="Montserrat"/>
                <a:cs typeface="Montserrat"/>
              </a:rPr>
              <a:t> </a:t>
            </a:r>
            <a:r>
              <a:rPr sz="1000" dirty="0">
                <a:solidFill>
                  <a:srgbClr val="FFFFFF"/>
                </a:solidFill>
                <a:latin typeface="Montserrat"/>
                <a:cs typeface="Montserrat"/>
              </a:rPr>
              <a:t>clients</a:t>
            </a:r>
            <a:r>
              <a:rPr sz="1000" spc="-10" dirty="0">
                <a:solidFill>
                  <a:srgbClr val="FFFFFF"/>
                </a:solidFill>
                <a:latin typeface="Montserrat"/>
                <a:cs typeface="Montserrat"/>
              </a:rPr>
              <a:t> </a:t>
            </a:r>
            <a:r>
              <a:rPr sz="1000" spc="-25" dirty="0">
                <a:solidFill>
                  <a:srgbClr val="FFFFFF"/>
                </a:solidFill>
                <a:latin typeface="Montserrat"/>
                <a:cs typeface="Montserrat"/>
              </a:rPr>
              <a:t>and</a:t>
            </a:r>
            <a:r>
              <a:rPr sz="1000" spc="500" dirty="0">
                <a:solidFill>
                  <a:srgbClr val="FFFFFF"/>
                </a:solidFill>
                <a:latin typeface="Montserrat"/>
                <a:cs typeface="Montserrat"/>
              </a:rPr>
              <a:t> </a:t>
            </a:r>
            <a:r>
              <a:rPr sz="1000" dirty="0">
                <a:solidFill>
                  <a:srgbClr val="FFFFFF"/>
                </a:solidFill>
                <a:latin typeface="Montserrat"/>
                <a:cs typeface="Montserrat"/>
              </a:rPr>
              <a:t>to</a:t>
            </a:r>
            <a:r>
              <a:rPr sz="1000" spc="-15" dirty="0">
                <a:solidFill>
                  <a:srgbClr val="FFFFFF"/>
                </a:solidFill>
                <a:latin typeface="Montserrat"/>
                <a:cs typeface="Montserrat"/>
              </a:rPr>
              <a:t> </a:t>
            </a:r>
            <a:r>
              <a:rPr sz="1000" dirty="0">
                <a:solidFill>
                  <a:srgbClr val="FFFFFF"/>
                </a:solidFill>
                <a:latin typeface="Montserrat"/>
                <a:cs typeface="Montserrat"/>
              </a:rPr>
              <a:t>allow</a:t>
            </a:r>
            <a:r>
              <a:rPr sz="1000" spc="-10" dirty="0">
                <a:solidFill>
                  <a:srgbClr val="FFFFFF"/>
                </a:solidFill>
                <a:latin typeface="Montserrat"/>
                <a:cs typeface="Montserrat"/>
              </a:rPr>
              <a:t> </a:t>
            </a:r>
            <a:r>
              <a:rPr sz="1000" dirty="0">
                <a:solidFill>
                  <a:srgbClr val="FFFFFF"/>
                </a:solidFill>
                <a:latin typeface="Montserrat"/>
                <a:cs typeface="Montserrat"/>
              </a:rPr>
              <a:t>us</a:t>
            </a:r>
            <a:r>
              <a:rPr sz="1000" spc="-15" dirty="0">
                <a:solidFill>
                  <a:srgbClr val="FFFFFF"/>
                </a:solidFill>
                <a:latin typeface="Montserrat"/>
                <a:cs typeface="Montserrat"/>
              </a:rPr>
              <a:t> </a:t>
            </a:r>
            <a:r>
              <a:rPr sz="1000" dirty="0">
                <a:solidFill>
                  <a:srgbClr val="FFFFFF"/>
                </a:solidFill>
                <a:latin typeface="Montserrat"/>
                <a:cs typeface="Montserrat"/>
              </a:rPr>
              <a:t>to</a:t>
            </a:r>
            <a:r>
              <a:rPr sz="1000" spc="-10" dirty="0">
                <a:solidFill>
                  <a:srgbClr val="FFFFFF"/>
                </a:solidFill>
                <a:latin typeface="Montserrat"/>
                <a:cs typeface="Montserrat"/>
              </a:rPr>
              <a:t> </a:t>
            </a:r>
            <a:r>
              <a:rPr sz="1000" dirty="0">
                <a:solidFill>
                  <a:srgbClr val="FFFFFF"/>
                </a:solidFill>
                <a:latin typeface="Montserrat"/>
                <a:cs typeface="Montserrat"/>
              </a:rPr>
              <a:t>do</a:t>
            </a:r>
            <a:r>
              <a:rPr sz="1000" spc="-15" dirty="0">
                <a:solidFill>
                  <a:srgbClr val="FFFFFF"/>
                </a:solidFill>
                <a:latin typeface="Montserrat"/>
                <a:cs typeface="Montserrat"/>
              </a:rPr>
              <a:t> </a:t>
            </a:r>
            <a:r>
              <a:rPr sz="1000" dirty="0">
                <a:solidFill>
                  <a:srgbClr val="FFFFFF"/>
                </a:solidFill>
                <a:latin typeface="Montserrat"/>
                <a:cs typeface="Montserrat"/>
              </a:rPr>
              <a:t>this</a:t>
            </a:r>
            <a:r>
              <a:rPr sz="1000" spc="-10" dirty="0">
                <a:solidFill>
                  <a:srgbClr val="FFFFFF"/>
                </a:solidFill>
                <a:latin typeface="Montserrat"/>
                <a:cs typeface="Montserrat"/>
              </a:rPr>
              <a:t> </a:t>
            </a:r>
            <a:r>
              <a:rPr sz="1000" dirty="0">
                <a:solidFill>
                  <a:srgbClr val="FFFFFF"/>
                </a:solidFill>
                <a:latin typeface="Montserrat"/>
                <a:cs typeface="Montserrat"/>
              </a:rPr>
              <a:t>we</a:t>
            </a:r>
            <a:r>
              <a:rPr sz="1000" spc="-15" dirty="0">
                <a:solidFill>
                  <a:srgbClr val="FFFFFF"/>
                </a:solidFill>
                <a:latin typeface="Montserrat"/>
                <a:cs typeface="Montserrat"/>
              </a:rPr>
              <a:t> </a:t>
            </a:r>
            <a:r>
              <a:rPr sz="1000" dirty="0">
                <a:solidFill>
                  <a:srgbClr val="FFFFFF"/>
                </a:solidFill>
                <a:latin typeface="Montserrat"/>
                <a:cs typeface="Montserrat"/>
              </a:rPr>
              <a:t>work</a:t>
            </a:r>
            <a:r>
              <a:rPr sz="1000" spc="-10" dirty="0">
                <a:solidFill>
                  <a:srgbClr val="FFFFFF"/>
                </a:solidFill>
                <a:latin typeface="Montserrat"/>
                <a:cs typeface="Montserrat"/>
              </a:rPr>
              <a:t> </a:t>
            </a:r>
            <a:r>
              <a:rPr sz="1000" dirty="0">
                <a:solidFill>
                  <a:srgbClr val="FFFFFF"/>
                </a:solidFill>
                <a:latin typeface="Montserrat"/>
                <a:cs typeface="Montserrat"/>
              </a:rPr>
              <a:t>with</a:t>
            </a:r>
            <a:r>
              <a:rPr sz="1000" spc="-15" dirty="0">
                <a:solidFill>
                  <a:srgbClr val="FFFFFF"/>
                </a:solidFill>
                <a:latin typeface="Montserrat"/>
                <a:cs typeface="Montserrat"/>
              </a:rPr>
              <a:t> </a:t>
            </a:r>
            <a:r>
              <a:rPr sz="1000" dirty="0">
                <a:solidFill>
                  <a:srgbClr val="FFFFFF"/>
                </a:solidFill>
                <a:latin typeface="Montserrat"/>
                <a:cs typeface="Montserrat"/>
              </a:rPr>
              <a:t>a</a:t>
            </a:r>
            <a:r>
              <a:rPr sz="1000" spc="-10" dirty="0">
                <a:solidFill>
                  <a:srgbClr val="FFFFFF"/>
                </a:solidFill>
                <a:latin typeface="Montserrat"/>
                <a:cs typeface="Montserrat"/>
              </a:rPr>
              <a:t> </a:t>
            </a:r>
            <a:r>
              <a:rPr sz="1000" dirty="0">
                <a:solidFill>
                  <a:srgbClr val="FFFFFF"/>
                </a:solidFill>
                <a:latin typeface="Montserrat"/>
                <a:cs typeface="Montserrat"/>
              </a:rPr>
              <a:t>panel</a:t>
            </a:r>
            <a:r>
              <a:rPr sz="1000" spc="-15"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issuing</a:t>
            </a:r>
            <a:r>
              <a:rPr sz="1000" spc="-15" dirty="0">
                <a:solidFill>
                  <a:srgbClr val="FFFFFF"/>
                </a:solidFill>
                <a:latin typeface="Montserrat"/>
                <a:cs typeface="Montserrat"/>
              </a:rPr>
              <a:t> </a:t>
            </a:r>
            <a:r>
              <a:rPr sz="1000" dirty="0">
                <a:solidFill>
                  <a:srgbClr val="FFFFFF"/>
                </a:solidFill>
                <a:latin typeface="Montserrat"/>
                <a:cs typeface="Montserrat"/>
              </a:rPr>
              <a:t>banks</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envy</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5" dirty="0">
                <a:solidFill>
                  <a:srgbClr val="FFFFFF"/>
                </a:solidFill>
                <a:latin typeface="Montserrat"/>
                <a:cs typeface="Montserrat"/>
              </a:rPr>
              <a:t> </a:t>
            </a:r>
            <a:r>
              <a:rPr sz="1000" spc="-25" dirty="0">
                <a:solidFill>
                  <a:srgbClr val="FFFFFF"/>
                </a:solidFill>
                <a:latin typeface="Montserrat"/>
                <a:cs typeface="Montserrat"/>
              </a:rPr>
              <a:t>our </a:t>
            </a:r>
            <a:r>
              <a:rPr sz="1000" dirty="0">
                <a:solidFill>
                  <a:srgbClr val="FFFFFF"/>
                </a:solidFill>
                <a:latin typeface="Montserrat"/>
                <a:cs typeface="Montserrat"/>
              </a:rPr>
              <a:t>peers.</a:t>
            </a:r>
            <a:r>
              <a:rPr sz="1000" spc="-25" dirty="0">
                <a:solidFill>
                  <a:srgbClr val="FFFFFF"/>
                </a:solidFill>
                <a:latin typeface="Montserrat"/>
                <a:cs typeface="Montserrat"/>
              </a:rPr>
              <a:t> </a:t>
            </a:r>
            <a:r>
              <a:rPr sz="1000" dirty="0">
                <a:solidFill>
                  <a:srgbClr val="FFFFFF"/>
                </a:solidFill>
                <a:latin typeface="Montserrat"/>
                <a:cs typeface="Montserrat"/>
              </a:rPr>
              <a:t>Since</a:t>
            </a:r>
            <a:r>
              <a:rPr sz="1000" spc="-25" dirty="0">
                <a:solidFill>
                  <a:srgbClr val="FFFFFF"/>
                </a:solidFill>
                <a:latin typeface="Montserrat"/>
                <a:cs typeface="Montserrat"/>
              </a:rPr>
              <a:t> </a:t>
            </a:r>
            <a:r>
              <a:rPr sz="1000" dirty="0">
                <a:solidFill>
                  <a:srgbClr val="FFFFFF"/>
                </a:solidFill>
                <a:latin typeface="Montserrat"/>
                <a:cs typeface="Montserrat"/>
              </a:rPr>
              <a:t>humble</a:t>
            </a:r>
            <a:r>
              <a:rPr sz="1000" spc="-20" dirty="0">
                <a:solidFill>
                  <a:srgbClr val="FFFFFF"/>
                </a:solidFill>
                <a:latin typeface="Montserrat"/>
                <a:cs typeface="Montserrat"/>
              </a:rPr>
              <a:t> </a:t>
            </a:r>
            <a:r>
              <a:rPr sz="1000" dirty="0">
                <a:solidFill>
                  <a:srgbClr val="FFFFFF"/>
                </a:solidFill>
                <a:latin typeface="Montserrat"/>
                <a:cs typeface="Montserrat"/>
              </a:rPr>
              <a:t>beginnings</a:t>
            </a:r>
            <a:r>
              <a:rPr sz="1000" spc="-25" dirty="0">
                <a:solidFill>
                  <a:srgbClr val="FFFFFF"/>
                </a:solidFill>
                <a:latin typeface="Montserrat"/>
                <a:cs typeface="Montserrat"/>
              </a:rPr>
              <a:t> </a:t>
            </a:r>
            <a:r>
              <a:rPr sz="1000" dirty="0">
                <a:solidFill>
                  <a:srgbClr val="FFFFFF"/>
                </a:solidFill>
                <a:latin typeface="Montserrat"/>
                <a:cs typeface="Montserrat"/>
              </a:rPr>
              <a:t>IDAD</a:t>
            </a:r>
            <a:r>
              <a:rPr sz="1000" spc="-20" dirty="0">
                <a:solidFill>
                  <a:srgbClr val="FFFFFF"/>
                </a:solidFill>
                <a:latin typeface="Montserrat"/>
                <a:cs typeface="Montserrat"/>
              </a:rPr>
              <a:t> </a:t>
            </a:r>
            <a:r>
              <a:rPr sz="1000" dirty="0">
                <a:solidFill>
                  <a:srgbClr val="FFFFFF"/>
                </a:solidFill>
                <a:latin typeface="Montserrat"/>
                <a:cs typeface="Montserrat"/>
              </a:rPr>
              <a:t>has</a:t>
            </a:r>
            <a:r>
              <a:rPr sz="1000" spc="-25" dirty="0">
                <a:solidFill>
                  <a:srgbClr val="FFFFFF"/>
                </a:solidFill>
                <a:latin typeface="Montserrat"/>
                <a:cs typeface="Montserrat"/>
              </a:rPr>
              <a:t> </a:t>
            </a:r>
            <a:r>
              <a:rPr sz="1000" dirty="0">
                <a:solidFill>
                  <a:srgbClr val="FFFFFF"/>
                </a:solidFill>
                <a:latin typeface="Montserrat"/>
                <a:cs typeface="Montserrat"/>
              </a:rPr>
              <a:t>enjoyed</a:t>
            </a:r>
            <a:r>
              <a:rPr sz="1000" spc="-25" dirty="0">
                <a:solidFill>
                  <a:srgbClr val="FFFFFF"/>
                </a:solidFill>
                <a:latin typeface="Montserrat"/>
                <a:cs typeface="Montserrat"/>
              </a:rPr>
              <a:t> </a:t>
            </a:r>
            <a:r>
              <a:rPr sz="1000" dirty="0">
                <a:solidFill>
                  <a:srgbClr val="FFFFFF"/>
                </a:solidFill>
                <a:latin typeface="Montserrat"/>
                <a:cs typeface="Montserrat"/>
              </a:rPr>
              <a:t>exponential</a:t>
            </a:r>
            <a:r>
              <a:rPr sz="1000" spc="-20" dirty="0">
                <a:solidFill>
                  <a:srgbClr val="FFFFFF"/>
                </a:solidFill>
                <a:latin typeface="Montserrat"/>
                <a:cs typeface="Montserrat"/>
              </a:rPr>
              <a:t> </a:t>
            </a:r>
            <a:r>
              <a:rPr sz="1000" dirty="0">
                <a:solidFill>
                  <a:srgbClr val="FFFFFF"/>
                </a:solidFill>
                <a:latin typeface="Montserrat"/>
                <a:cs typeface="Montserrat"/>
              </a:rPr>
              <a:t>growth</a:t>
            </a:r>
            <a:r>
              <a:rPr sz="1000" spc="-25" dirty="0">
                <a:solidFill>
                  <a:srgbClr val="FFFFFF"/>
                </a:solidFill>
                <a:latin typeface="Montserrat"/>
                <a:cs typeface="Montserrat"/>
              </a:rPr>
              <a:t> and </a:t>
            </a:r>
            <a:r>
              <a:rPr sz="1000" dirty="0">
                <a:solidFill>
                  <a:srgbClr val="FFFFFF"/>
                </a:solidFill>
                <a:latin typeface="Montserrat"/>
                <a:cs typeface="Montserrat"/>
              </a:rPr>
              <a:t>currently</a:t>
            </a:r>
            <a:r>
              <a:rPr sz="1000" spc="-20" dirty="0">
                <a:solidFill>
                  <a:srgbClr val="FFFFFF"/>
                </a:solidFill>
                <a:latin typeface="Montserrat"/>
                <a:cs typeface="Montserrat"/>
              </a:rPr>
              <a:t> </a:t>
            </a:r>
            <a:r>
              <a:rPr sz="1000" dirty="0">
                <a:solidFill>
                  <a:srgbClr val="FFFFFF"/>
                </a:solidFill>
                <a:latin typeface="Montserrat"/>
                <a:cs typeface="Montserrat"/>
              </a:rPr>
              <a:t>employs</a:t>
            </a:r>
            <a:r>
              <a:rPr sz="1000" spc="-15" dirty="0">
                <a:solidFill>
                  <a:srgbClr val="FFFFFF"/>
                </a:solidFill>
                <a:latin typeface="Montserrat"/>
                <a:cs typeface="Montserrat"/>
              </a:rPr>
              <a:t> </a:t>
            </a:r>
            <a:r>
              <a:rPr sz="1000" dirty="0">
                <a:solidFill>
                  <a:srgbClr val="FFFFFF"/>
                </a:solidFill>
                <a:latin typeface="Montserrat"/>
                <a:cs typeface="Montserrat"/>
              </a:rPr>
              <a:t>over</a:t>
            </a:r>
            <a:r>
              <a:rPr sz="1000" spc="-15" dirty="0">
                <a:solidFill>
                  <a:srgbClr val="FFFFFF"/>
                </a:solidFill>
                <a:latin typeface="Montserrat"/>
                <a:cs typeface="Montserrat"/>
              </a:rPr>
              <a:t> </a:t>
            </a:r>
            <a:r>
              <a:rPr sz="1000" dirty="0">
                <a:solidFill>
                  <a:srgbClr val="FFFFFF"/>
                </a:solidFill>
                <a:latin typeface="Montserrat"/>
                <a:cs typeface="Montserrat"/>
              </a:rPr>
              <a:t>30</a:t>
            </a:r>
            <a:r>
              <a:rPr sz="1000" spc="-15" dirty="0">
                <a:solidFill>
                  <a:srgbClr val="FFFFFF"/>
                </a:solidFill>
                <a:latin typeface="Montserrat"/>
                <a:cs typeface="Montserrat"/>
              </a:rPr>
              <a:t> </a:t>
            </a:r>
            <a:r>
              <a:rPr sz="1000" dirty="0">
                <a:solidFill>
                  <a:srgbClr val="FFFFFF"/>
                </a:solidFill>
                <a:latin typeface="Montserrat"/>
                <a:cs typeface="Montserrat"/>
              </a:rPr>
              <a:t>highly</a:t>
            </a:r>
            <a:r>
              <a:rPr sz="1000" spc="-20" dirty="0">
                <a:solidFill>
                  <a:srgbClr val="FFFFFF"/>
                </a:solidFill>
                <a:latin typeface="Montserrat"/>
                <a:cs typeface="Montserrat"/>
              </a:rPr>
              <a:t> </a:t>
            </a:r>
            <a:r>
              <a:rPr sz="1000" dirty="0">
                <a:solidFill>
                  <a:srgbClr val="FFFFFF"/>
                </a:solidFill>
                <a:latin typeface="Montserrat"/>
                <a:cs typeface="Montserrat"/>
              </a:rPr>
              <a:t>experienced</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qualified</a:t>
            </a:r>
            <a:r>
              <a:rPr sz="1000" spc="-15" dirty="0">
                <a:solidFill>
                  <a:srgbClr val="FFFFFF"/>
                </a:solidFill>
                <a:latin typeface="Montserrat"/>
                <a:cs typeface="Montserrat"/>
              </a:rPr>
              <a:t> </a:t>
            </a:r>
            <a:r>
              <a:rPr sz="1000" spc="-10" dirty="0">
                <a:solidFill>
                  <a:srgbClr val="FFFFFF"/>
                </a:solidFill>
                <a:latin typeface="Montserrat"/>
                <a:cs typeface="Montserrat"/>
              </a:rPr>
              <a:t>investment </a:t>
            </a:r>
            <a:r>
              <a:rPr sz="1000" dirty="0">
                <a:solidFill>
                  <a:srgbClr val="FFFFFF"/>
                </a:solidFill>
                <a:latin typeface="Montserrat"/>
                <a:cs typeface="Montserrat"/>
              </a:rPr>
              <a:t>professionals</a:t>
            </a:r>
            <a:r>
              <a:rPr sz="1000" spc="-5" dirty="0">
                <a:solidFill>
                  <a:srgbClr val="FFFFFF"/>
                </a:solidFill>
                <a:latin typeface="Montserrat"/>
                <a:cs typeface="Montserrat"/>
              </a:rPr>
              <a:t> </a:t>
            </a:r>
            <a:r>
              <a:rPr sz="1000" dirty="0">
                <a:solidFill>
                  <a:srgbClr val="FFFFFF"/>
                </a:solidFill>
                <a:latin typeface="Montserrat"/>
                <a:cs typeface="Montserrat"/>
              </a:rPr>
              <a:t>dedicated to</a:t>
            </a:r>
            <a:r>
              <a:rPr sz="1000" spc="-5" dirty="0">
                <a:solidFill>
                  <a:srgbClr val="FFFFFF"/>
                </a:solidFill>
                <a:latin typeface="Montserrat"/>
                <a:cs typeface="Montserrat"/>
              </a:rPr>
              <a:t> </a:t>
            </a:r>
            <a:r>
              <a:rPr sz="1000" spc="-10" dirty="0">
                <a:solidFill>
                  <a:srgbClr val="FFFFFF"/>
                </a:solidFill>
                <a:latin typeface="Montserrat"/>
                <a:cs typeface="Montserrat"/>
              </a:rPr>
              <a:t>delivering</a:t>
            </a:r>
            <a:r>
              <a:rPr sz="1000" dirty="0">
                <a:solidFill>
                  <a:srgbClr val="FFFFFF"/>
                </a:solidFill>
                <a:latin typeface="Montserrat"/>
                <a:cs typeface="Montserrat"/>
              </a:rPr>
              <a:t> the</a:t>
            </a:r>
            <a:r>
              <a:rPr sz="1000" spc="-5" dirty="0">
                <a:solidFill>
                  <a:srgbClr val="FFFFFF"/>
                </a:solidFill>
                <a:latin typeface="Montserrat"/>
                <a:cs typeface="Montserrat"/>
              </a:rPr>
              <a:t> </a:t>
            </a:r>
            <a:r>
              <a:rPr sz="1000" dirty="0">
                <a:solidFill>
                  <a:srgbClr val="FFFFFF"/>
                </a:solidFill>
                <a:latin typeface="Montserrat"/>
                <a:cs typeface="Montserrat"/>
              </a:rPr>
              <a:t>‘IDAD </a:t>
            </a:r>
            <a:r>
              <a:rPr sz="1000" spc="-10" dirty="0">
                <a:solidFill>
                  <a:srgbClr val="FFFFFF"/>
                </a:solidFill>
                <a:latin typeface="Montserrat"/>
                <a:cs typeface="Montserrat"/>
              </a:rPr>
              <a:t>Difference‘</a:t>
            </a:r>
            <a:r>
              <a:rPr sz="1000" spc="-5" dirty="0">
                <a:solidFill>
                  <a:srgbClr val="FFFFFF"/>
                </a:solidFill>
                <a:latin typeface="Montserrat"/>
                <a:cs typeface="Montserrat"/>
              </a:rPr>
              <a:t> </a:t>
            </a:r>
            <a:r>
              <a:rPr sz="1000" dirty="0">
                <a:solidFill>
                  <a:srgbClr val="FFFFFF"/>
                </a:solidFill>
                <a:latin typeface="Montserrat"/>
                <a:cs typeface="Montserrat"/>
              </a:rPr>
              <a:t>to both</a:t>
            </a:r>
            <a:r>
              <a:rPr sz="1000" spc="-5" dirty="0">
                <a:solidFill>
                  <a:srgbClr val="FFFFFF"/>
                </a:solidFill>
                <a:latin typeface="Montserrat"/>
                <a:cs typeface="Montserrat"/>
              </a:rPr>
              <a:t> </a:t>
            </a:r>
            <a:r>
              <a:rPr sz="1000" spc="-10" dirty="0">
                <a:solidFill>
                  <a:srgbClr val="FFFFFF"/>
                </a:solidFill>
                <a:latin typeface="Montserrat"/>
                <a:cs typeface="Montserrat"/>
              </a:rPr>
              <a:t>advisers </a:t>
            </a:r>
            <a:r>
              <a:rPr sz="1000" dirty="0">
                <a:solidFill>
                  <a:srgbClr val="FFFFFF"/>
                </a:solidFill>
                <a:latin typeface="Montserrat"/>
                <a:cs typeface="Montserrat"/>
              </a:rPr>
              <a:t>and</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investors</a:t>
            </a:r>
            <a:r>
              <a:rPr sz="1000" spc="-20" dirty="0">
                <a:solidFill>
                  <a:srgbClr val="FFFFFF"/>
                </a:solidFill>
                <a:latin typeface="Montserrat"/>
                <a:cs typeface="Montserrat"/>
              </a:rPr>
              <a:t> </a:t>
            </a:r>
            <a:r>
              <a:rPr sz="1000" dirty="0">
                <a:solidFill>
                  <a:srgbClr val="FFFFFF"/>
                </a:solidFill>
                <a:latin typeface="Montserrat"/>
                <a:cs typeface="Montserrat"/>
              </a:rPr>
              <a:t>they</a:t>
            </a:r>
            <a:r>
              <a:rPr sz="1000" spc="-20" dirty="0">
                <a:solidFill>
                  <a:srgbClr val="FFFFFF"/>
                </a:solidFill>
                <a:latin typeface="Montserrat"/>
                <a:cs typeface="Montserrat"/>
              </a:rPr>
              <a:t> </a:t>
            </a:r>
            <a:r>
              <a:rPr sz="1000" dirty="0">
                <a:solidFill>
                  <a:srgbClr val="FFFFFF"/>
                </a:solidFill>
                <a:latin typeface="Montserrat"/>
                <a:cs typeface="Montserrat"/>
              </a:rPr>
              <a:t>introduce</a:t>
            </a:r>
            <a:r>
              <a:rPr sz="1000" spc="-20" dirty="0">
                <a:solidFill>
                  <a:srgbClr val="FFFFFF"/>
                </a:solidFill>
                <a:latin typeface="Montserrat"/>
                <a:cs typeface="Montserrat"/>
              </a:rPr>
              <a:t> </a:t>
            </a:r>
            <a:r>
              <a:rPr sz="1000" dirty="0">
                <a:solidFill>
                  <a:srgbClr val="FFFFFF"/>
                </a:solidFill>
                <a:latin typeface="Montserrat"/>
                <a:cs typeface="Montserrat"/>
              </a:rPr>
              <a:t>to</a:t>
            </a:r>
            <a:r>
              <a:rPr sz="1000" spc="-20" dirty="0">
                <a:solidFill>
                  <a:srgbClr val="FFFFFF"/>
                </a:solidFill>
                <a:latin typeface="Montserrat"/>
                <a:cs typeface="Montserrat"/>
              </a:rPr>
              <a:t> </a:t>
            </a:r>
            <a:r>
              <a:rPr sz="1000" spc="-25" dirty="0">
                <a:solidFill>
                  <a:srgbClr val="FFFFFF"/>
                </a:solidFill>
                <a:latin typeface="Montserrat"/>
                <a:cs typeface="Montserrat"/>
              </a:rPr>
              <a:t>us.</a:t>
            </a:r>
            <a:endParaRPr sz="1000" dirty="0">
              <a:latin typeface="Montserrat"/>
              <a:cs typeface="Montserrat"/>
            </a:endParaRPr>
          </a:p>
          <a:p>
            <a:pPr marL="12700">
              <a:lnSpc>
                <a:spcPct val="100000"/>
              </a:lnSpc>
              <a:spcBef>
                <a:spcPts val="850"/>
              </a:spcBef>
            </a:pPr>
            <a:r>
              <a:rPr sz="1000" b="1" dirty="0">
                <a:solidFill>
                  <a:srgbClr val="FFFFFF"/>
                </a:solidFill>
                <a:latin typeface="Montserrat"/>
                <a:cs typeface="Montserrat"/>
              </a:rPr>
              <a:t>Clive</a:t>
            </a:r>
            <a:r>
              <a:rPr sz="1000" b="1" spc="-35" dirty="0">
                <a:solidFill>
                  <a:srgbClr val="FFFFFF"/>
                </a:solidFill>
                <a:latin typeface="Montserrat"/>
                <a:cs typeface="Montserrat"/>
              </a:rPr>
              <a:t> </a:t>
            </a:r>
            <a:r>
              <a:rPr sz="1000" b="1" spc="-10" dirty="0">
                <a:solidFill>
                  <a:srgbClr val="FFFFFF"/>
                </a:solidFill>
                <a:latin typeface="Montserrat"/>
                <a:cs typeface="Montserrat"/>
              </a:rPr>
              <a:t>Moore</a:t>
            </a:r>
            <a:endParaRPr sz="1000" dirty="0">
              <a:latin typeface="Montserrat"/>
              <a:cs typeface="Montserrat"/>
            </a:endParaRPr>
          </a:p>
          <a:p>
            <a:pPr marL="12700">
              <a:lnSpc>
                <a:spcPct val="100000"/>
              </a:lnSpc>
            </a:pPr>
            <a:r>
              <a:rPr sz="1000" dirty="0">
                <a:solidFill>
                  <a:srgbClr val="FFFFFF"/>
                </a:solidFill>
                <a:latin typeface="Montserrat"/>
                <a:cs typeface="Montserrat"/>
              </a:rPr>
              <a:t>Managing</a:t>
            </a:r>
            <a:r>
              <a:rPr sz="1000" spc="-25" dirty="0">
                <a:solidFill>
                  <a:srgbClr val="FFFFFF"/>
                </a:solidFill>
                <a:latin typeface="Montserrat"/>
                <a:cs typeface="Montserrat"/>
              </a:rPr>
              <a:t> </a:t>
            </a:r>
            <a:r>
              <a:rPr sz="1000" dirty="0">
                <a:solidFill>
                  <a:srgbClr val="FFFFFF"/>
                </a:solidFill>
                <a:latin typeface="Montserrat"/>
                <a:cs typeface="Montserrat"/>
              </a:rPr>
              <a:t>Director</a:t>
            </a:r>
            <a:r>
              <a:rPr sz="1000" spc="-25" dirty="0">
                <a:solidFill>
                  <a:srgbClr val="FFFFFF"/>
                </a:solidFill>
                <a:latin typeface="Montserrat"/>
                <a:cs typeface="Montserrat"/>
              </a:rPr>
              <a:t> </a:t>
            </a:r>
            <a:r>
              <a:rPr sz="1000" dirty="0">
                <a:solidFill>
                  <a:srgbClr val="FFFFFF"/>
                </a:solidFill>
                <a:latin typeface="Montserrat"/>
                <a:cs typeface="Montserrat"/>
              </a:rPr>
              <a:t>&amp;</a:t>
            </a:r>
            <a:r>
              <a:rPr sz="1000" spc="-20" dirty="0">
                <a:solidFill>
                  <a:srgbClr val="FFFFFF"/>
                </a:solidFill>
                <a:latin typeface="Montserrat"/>
                <a:cs typeface="Montserrat"/>
              </a:rPr>
              <a:t> </a:t>
            </a:r>
            <a:r>
              <a:rPr sz="1000" dirty="0">
                <a:solidFill>
                  <a:srgbClr val="FFFFFF"/>
                </a:solidFill>
                <a:latin typeface="Montserrat"/>
                <a:cs typeface="Montserrat"/>
              </a:rPr>
              <a:t>Portfolio</a:t>
            </a:r>
            <a:r>
              <a:rPr sz="1000" spc="-25" dirty="0">
                <a:solidFill>
                  <a:srgbClr val="FFFFFF"/>
                </a:solidFill>
                <a:latin typeface="Montserrat"/>
                <a:cs typeface="Montserrat"/>
              </a:rPr>
              <a:t> </a:t>
            </a:r>
            <a:r>
              <a:rPr sz="1000" spc="-10" dirty="0">
                <a:solidFill>
                  <a:srgbClr val="FFFFFF"/>
                </a:solidFill>
                <a:latin typeface="Montserrat"/>
                <a:cs typeface="Montserrat"/>
              </a:rPr>
              <a:t>Manager</a:t>
            </a:r>
            <a:endParaRPr sz="1000" dirty="0">
              <a:latin typeface="Montserrat"/>
              <a:cs typeface="Montserrat"/>
            </a:endParaRPr>
          </a:p>
        </p:txBody>
      </p:sp>
      <p:grpSp>
        <p:nvGrpSpPr>
          <p:cNvPr id="6" name="object 6"/>
          <p:cNvGrpSpPr/>
          <p:nvPr/>
        </p:nvGrpSpPr>
        <p:grpSpPr>
          <a:xfrm>
            <a:off x="0" y="0"/>
            <a:ext cx="7560309" cy="8519795"/>
            <a:chOff x="0" y="0"/>
            <a:chExt cx="7560309" cy="8519795"/>
          </a:xfrm>
        </p:grpSpPr>
        <p:pic>
          <p:nvPicPr>
            <p:cNvPr id="7" name="object 7"/>
            <p:cNvPicPr/>
            <p:nvPr/>
          </p:nvPicPr>
          <p:blipFill>
            <a:blip r:embed="rId2" cstate="print"/>
            <a:stretch>
              <a:fillRect/>
            </a:stretch>
          </p:blipFill>
          <p:spPr>
            <a:xfrm>
              <a:off x="5226977" y="4892846"/>
              <a:ext cx="1296443" cy="1296442"/>
            </a:xfrm>
            <a:prstGeom prst="rect">
              <a:avLst/>
            </a:prstGeom>
          </p:spPr>
        </p:pic>
        <p:sp>
          <p:nvSpPr>
            <p:cNvPr id="8" name="object 8"/>
            <p:cNvSpPr/>
            <p:nvPr/>
          </p:nvSpPr>
          <p:spPr>
            <a:xfrm>
              <a:off x="5226979" y="4892848"/>
              <a:ext cx="1296670" cy="1296670"/>
            </a:xfrm>
            <a:custGeom>
              <a:avLst/>
              <a:gdLst/>
              <a:ahLst/>
              <a:cxnLst/>
              <a:rect l="l" t="t" r="r" b="b"/>
              <a:pathLst>
                <a:path w="1296670" h="1296670">
                  <a:moveTo>
                    <a:pt x="648220" y="1296441"/>
                  </a:moveTo>
                  <a:lnTo>
                    <a:pt x="696597" y="1294663"/>
                  </a:lnTo>
                  <a:lnTo>
                    <a:pt x="744009" y="1289412"/>
                  </a:lnTo>
                  <a:lnTo>
                    <a:pt x="790330" y="1280815"/>
                  </a:lnTo>
                  <a:lnTo>
                    <a:pt x="835434" y="1268996"/>
                  </a:lnTo>
                  <a:lnTo>
                    <a:pt x="879197" y="1254080"/>
                  </a:lnTo>
                  <a:lnTo>
                    <a:pt x="921493" y="1236193"/>
                  </a:lnTo>
                  <a:lnTo>
                    <a:pt x="962196" y="1215461"/>
                  </a:lnTo>
                  <a:lnTo>
                    <a:pt x="1001182" y="1192008"/>
                  </a:lnTo>
                  <a:lnTo>
                    <a:pt x="1038325" y="1165960"/>
                  </a:lnTo>
                  <a:lnTo>
                    <a:pt x="1073500" y="1137443"/>
                  </a:lnTo>
                  <a:lnTo>
                    <a:pt x="1106581" y="1106581"/>
                  </a:lnTo>
                  <a:lnTo>
                    <a:pt x="1137443" y="1073500"/>
                  </a:lnTo>
                  <a:lnTo>
                    <a:pt x="1165960" y="1038325"/>
                  </a:lnTo>
                  <a:lnTo>
                    <a:pt x="1192008" y="1001182"/>
                  </a:lnTo>
                  <a:lnTo>
                    <a:pt x="1215461" y="962196"/>
                  </a:lnTo>
                  <a:lnTo>
                    <a:pt x="1236193" y="921493"/>
                  </a:lnTo>
                  <a:lnTo>
                    <a:pt x="1254080" y="879197"/>
                  </a:lnTo>
                  <a:lnTo>
                    <a:pt x="1268996" y="835434"/>
                  </a:lnTo>
                  <a:lnTo>
                    <a:pt x="1280815" y="790330"/>
                  </a:lnTo>
                  <a:lnTo>
                    <a:pt x="1289412" y="744009"/>
                  </a:lnTo>
                  <a:lnTo>
                    <a:pt x="1294663" y="696597"/>
                  </a:lnTo>
                  <a:lnTo>
                    <a:pt x="1296441" y="648220"/>
                  </a:lnTo>
                  <a:lnTo>
                    <a:pt x="1294663" y="599843"/>
                  </a:lnTo>
                  <a:lnTo>
                    <a:pt x="1289412" y="552431"/>
                  </a:lnTo>
                  <a:lnTo>
                    <a:pt x="1280815" y="506111"/>
                  </a:lnTo>
                  <a:lnTo>
                    <a:pt x="1268996" y="461006"/>
                  </a:lnTo>
                  <a:lnTo>
                    <a:pt x="1254080" y="417243"/>
                  </a:lnTo>
                  <a:lnTo>
                    <a:pt x="1236193" y="374948"/>
                  </a:lnTo>
                  <a:lnTo>
                    <a:pt x="1215461" y="334244"/>
                  </a:lnTo>
                  <a:lnTo>
                    <a:pt x="1192008" y="295258"/>
                  </a:lnTo>
                  <a:lnTo>
                    <a:pt x="1165960" y="258115"/>
                  </a:lnTo>
                  <a:lnTo>
                    <a:pt x="1137443" y="222941"/>
                  </a:lnTo>
                  <a:lnTo>
                    <a:pt x="1106581" y="189860"/>
                  </a:lnTo>
                  <a:lnTo>
                    <a:pt x="1073500" y="158998"/>
                  </a:lnTo>
                  <a:lnTo>
                    <a:pt x="1038325" y="130480"/>
                  </a:lnTo>
                  <a:lnTo>
                    <a:pt x="1001182" y="104432"/>
                  </a:lnTo>
                  <a:lnTo>
                    <a:pt x="962196" y="80980"/>
                  </a:lnTo>
                  <a:lnTo>
                    <a:pt x="921493" y="60247"/>
                  </a:lnTo>
                  <a:lnTo>
                    <a:pt x="879197" y="42360"/>
                  </a:lnTo>
                  <a:lnTo>
                    <a:pt x="835434" y="27445"/>
                  </a:lnTo>
                  <a:lnTo>
                    <a:pt x="790330" y="15625"/>
                  </a:lnTo>
                  <a:lnTo>
                    <a:pt x="744009" y="7028"/>
                  </a:lnTo>
                  <a:lnTo>
                    <a:pt x="696597" y="1777"/>
                  </a:lnTo>
                  <a:lnTo>
                    <a:pt x="648220" y="0"/>
                  </a:lnTo>
                  <a:lnTo>
                    <a:pt x="599843" y="1777"/>
                  </a:lnTo>
                  <a:lnTo>
                    <a:pt x="552431" y="7028"/>
                  </a:lnTo>
                  <a:lnTo>
                    <a:pt x="506111" y="15625"/>
                  </a:lnTo>
                  <a:lnTo>
                    <a:pt x="461006" y="27445"/>
                  </a:lnTo>
                  <a:lnTo>
                    <a:pt x="417243" y="42360"/>
                  </a:lnTo>
                  <a:lnTo>
                    <a:pt x="374948" y="60247"/>
                  </a:lnTo>
                  <a:lnTo>
                    <a:pt x="334244" y="80980"/>
                  </a:lnTo>
                  <a:lnTo>
                    <a:pt x="295258" y="104432"/>
                  </a:lnTo>
                  <a:lnTo>
                    <a:pt x="258115" y="130480"/>
                  </a:lnTo>
                  <a:lnTo>
                    <a:pt x="222941" y="158998"/>
                  </a:lnTo>
                  <a:lnTo>
                    <a:pt x="189860" y="189860"/>
                  </a:lnTo>
                  <a:lnTo>
                    <a:pt x="158998" y="222941"/>
                  </a:lnTo>
                  <a:lnTo>
                    <a:pt x="130480" y="258115"/>
                  </a:lnTo>
                  <a:lnTo>
                    <a:pt x="104432" y="295258"/>
                  </a:lnTo>
                  <a:lnTo>
                    <a:pt x="80980" y="334244"/>
                  </a:lnTo>
                  <a:lnTo>
                    <a:pt x="60247" y="374948"/>
                  </a:lnTo>
                  <a:lnTo>
                    <a:pt x="42360" y="417243"/>
                  </a:lnTo>
                  <a:lnTo>
                    <a:pt x="27445" y="461006"/>
                  </a:lnTo>
                  <a:lnTo>
                    <a:pt x="15625" y="506111"/>
                  </a:lnTo>
                  <a:lnTo>
                    <a:pt x="7028" y="552431"/>
                  </a:lnTo>
                  <a:lnTo>
                    <a:pt x="1777" y="599843"/>
                  </a:lnTo>
                  <a:lnTo>
                    <a:pt x="0" y="648220"/>
                  </a:lnTo>
                  <a:lnTo>
                    <a:pt x="1777" y="696597"/>
                  </a:lnTo>
                  <a:lnTo>
                    <a:pt x="7028" y="744009"/>
                  </a:lnTo>
                  <a:lnTo>
                    <a:pt x="15625" y="790330"/>
                  </a:lnTo>
                  <a:lnTo>
                    <a:pt x="27445" y="835434"/>
                  </a:lnTo>
                  <a:lnTo>
                    <a:pt x="42360" y="879197"/>
                  </a:lnTo>
                  <a:lnTo>
                    <a:pt x="60247" y="921493"/>
                  </a:lnTo>
                  <a:lnTo>
                    <a:pt x="80980" y="962196"/>
                  </a:lnTo>
                  <a:lnTo>
                    <a:pt x="104432" y="1001182"/>
                  </a:lnTo>
                  <a:lnTo>
                    <a:pt x="130480" y="1038325"/>
                  </a:lnTo>
                  <a:lnTo>
                    <a:pt x="158998" y="1073500"/>
                  </a:lnTo>
                  <a:lnTo>
                    <a:pt x="189860" y="1106581"/>
                  </a:lnTo>
                  <a:lnTo>
                    <a:pt x="222941" y="1137443"/>
                  </a:lnTo>
                  <a:lnTo>
                    <a:pt x="258115" y="1165960"/>
                  </a:lnTo>
                  <a:lnTo>
                    <a:pt x="295258" y="1192008"/>
                  </a:lnTo>
                  <a:lnTo>
                    <a:pt x="334244" y="1215461"/>
                  </a:lnTo>
                  <a:lnTo>
                    <a:pt x="374948" y="1236193"/>
                  </a:lnTo>
                  <a:lnTo>
                    <a:pt x="417243" y="1254080"/>
                  </a:lnTo>
                  <a:lnTo>
                    <a:pt x="461006" y="1268996"/>
                  </a:lnTo>
                  <a:lnTo>
                    <a:pt x="506111" y="1280815"/>
                  </a:lnTo>
                  <a:lnTo>
                    <a:pt x="552431" y="1289412"/>
                  </a:lnTo>
                  <a:lnTo>
                    <a:pt x="599843" y="1294663"/>
                  </a:lnTo>
                  <a:lnTo>
                    <a:pt x="648220" y="1296441"/>
                  </a:lnTo>
                  <a:close/>
                </a:path>
              </a:pathLst>
            </a:custGeom>
            <a:ln w="38100">
              <a:solidFill>
                <a:srgbClr val="39405A"/>
              </a:solidFill>
            </a:ln>
          </p:spPr>
          <p:txBody>
            <a:bodyPr wrap="square" lIns="0" tIns="0" rIns="0" bIns="0" rtlCol="0"/>
            <a:lstStyle/>
            <a:p>
              <a:endParaRPr/>
            </a:p>
          </p:txBody>
        </p:sp>
        <p:pic>
          <p:nvPicPr>
            <p:cNvPr id="9" name="object 9"/>
            <p:cNvPicPr/>
            <p:nvPr/>
          </p:nvPicPr>
          <p:blipFill>
            <a:blip r:embed="rId3" cstate="print"/>
            <a:stretch>
              <a:fillRect/>
            </a:stretch>
          </p:blipFill>
          <p:spPr>
            <a:xfrm>
              <a:off x="0" y="0"/>
              <a:ext cx="7559992" cy="4892640"/>
            </a:xfrm>
            <a:prstGeom prst="rect">
              <a:avLst/>
            </a:prstGeom>
          </p:spPr>
        </p:pic>
        <p:sp>
          <p:nvSpPr>
            <p:cNvPr id="10" name="object 10"/>
            <p:cNvSpPr/>
            <p:nvPr/>
          </p:nvSpPr>
          <p:spPr>
            <a:xfrm>
              <a:off x="0" y="5315305"/>
              <a:ext cx="1610360" cy="3204845"/>
            </a:xfrm>
            <a:custGeom>
              <a:avLst/>
              <a:gdLst/>
              <a:ahLst/>
              <a:cxnLst/>
              <a:rect l="l" t="t" r="r" b="b"/>
              <a:pathLst>
                <a:path w="1610360" h="3204845">
                  <a:moveTo>
                    <a:pt x="24360" y="0"/>
                  </a:moveTo>
                  <a:lnTo>
                    <a:pt x="0" y="0"/>
                  </a:lnTo>
                  <a:lnTo>
                    <a:pt x="0" y="3204306"/>
                  </a:lnTo>
                  <a:lnTo>
                    <a:pt x="38245" y="3204306"/>
                  </a:lnTo>
                  <a:lnTo>
                    <a:pt x="83161" y="3190011"/>
                  </a:lnTo>
                  <a:lnTo>
                    <a:pt x="122748" y="3161421"/>
                  </a:lnTo>
                  <a:lnTo>
                    <a:pt x="1567233" y="1716948"/>
                  </a:lnTo>
                  <a:lnTo>
                    <a:pt x="1595823" y="1677361"/>
                  </a:lnTo>
                  <a:lnTo>
                    <a:pt x="1610118" y="1632446"/>
                  </a:lnTo>
                  <a:lnTo>
                    <a:pt x="1610118" y="1585754"/>
                  </a:lnTo>
                  <a:lnTo>
                    <a:pt x="1595823" y="1540838"/>
                  </a:lnTo>
                  <a:lnTo>
                    <a:pt x="1567233" y="1501251"/>
                  </a:lnTo>
                  <a:lnTo>
                    <a:pt x="108866" y="42885"/>
                  </a:lnTo>
                  <a:lnTo>
                    <a:pt x="69279" y="14295"/>
                  </a:lnTo>
                  <a:lnTo>
                    <a:pt x="24360" y="0"/>
                  </a:lnTo>
                  <a:close/>
                </a:path>
              </a:pathLst>
            </a:custGeom>
            <a:solidFill>
              <a:srgbClr val="3E8B73"/>
            </a:solidFill>
          </p:spPr>
          <p:txBody>
            <a:bodyPr wrap="square" lIns="0" tIns="0" rIns="0" bIns="0" rtlCol="0"/>
            <a:lstStyle/>
            <a:p>
              <a:endParaRPr/>
            </a:p>
          </p:txBody>
        </p:sp>
      </p:grpSp>
      <p:sp>
        <p:nvSpPr>
          <p:cNvPr id="11" name="object 11"/>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3</a:t>
            </a:fld>
            <a:endParaRPr spc="-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749907"/>
            <a:ext cx="7560309" cy="9330690"/>
            <a:chOff x="0" y="749907"/>
            <a:chExt cx="7560309" cy="9330690"/>
          </a:xfrm>
        </p:grpSpPr>
        <p:sp>
          <p:nvSpPr>
            <p:cNvPr id="3" name="object 3"/>
            <p:cNvSpPr/>
            <p:nvPr/>
          </p:nvSpPr>
          <p:spPr>
            <a:xfrm>
              <a:off x="0" y="2764167"/>
              <a:ext cx="7560309" cy="5029835"/>
            </a:xfrm>
            <a:custGeom>
              <a:avLst/>
              <a:gdLst/>
              <a:ahLst/>
              <a:cxnLst/>
              <a:rect l="l" t="t" r="r" b="b"/>
              <a:pathLst>
                <a:path w="7560309" h="5029834">
                  <a:moveTo>
                    <a:pt x="7559992" y="0"/>
                  </a:moveTo>
                  <a:lnTo>
                    <a:pt x="0" y="0"/>
                  </a:lnTo>
                  <a:lnTo>
                    <a:pt x="0" y="5029835"/>
                  </a:lnTo>
                  <a:lnTo>
                    <a:pt x="7559992" y="5029835"/>
                  </a:lnTo>
                  <a:lnTo>
                    <a:pt x="7559992" y="0"/>
                  </a:lnTo>
                  <a:close/>
                </a:path>
              </a:pathLst>
            </a:custGeom>
            <a:solidFill>
              <a:srgbClr val="EAE9E9"/>
            </a:solidFill>
          </p:spPr>
          <p:txBody>
            <a:bodyPr wrap="square" lIns="0" tIns="0" rIns="0" bIns="0" rtlCol="0"/>
            <a:lstStyle/>
            <a:p>
              <a:endParaRPr/>
            </a:p>
          </p:txBody>
        </p:sp>
        <p:sp>
          <p:nvSpPr>
            <p:cNvPr id="4" name="object 4"/>
            <p:cNvSpPr/>
            <p:nvPr/>
          </p:nvSpPr>
          <p:spPr>
            <a:xfrm>
              <a:off x="359994" y="749909"/>
              <a:ext cx="6840220" cy="9330690"/>
            </a:xfrm>
            <a:custGeom>
              <a:avLst/>
              <a:gdLst/>
              <a:ahLst/>
              <a:cxnLst/>
              <a:rect l="l" t="t" r="r" b="b"/>
              <a:pathLst>
                <a:path w="6840220" h="9330690">
                  <a:moveTo>
                    <a:pt x="5587200" y="4637176"/>
                  </a:moveTo>
                  <a:lnTo>
                    <a:pt x="5578716" y="4595139"/>
                  </a:lnTo>
                  <a:lnTo>
                    <a:pt x="5555564" y="4560811"/>
                  </a:lnTo>
                  <a:lnTo>
                    <a:pt x="5521236" y="4537672"/>
                  </a:lnTo>
                  <a:lnTo>
                    <a:pt x="5479199" y="4529175"/>
                  </a:lnTo>
                  <a:lnTo>
                    <a:pt x="108000" y="4529175"/>
                  </a:lnTo>
                  <a:lnTo>
                    <a:pt x="65963" y="4537672"/>
                  </a:lnTo>
                  <a:lnTo>
                    <a:pt x="31635" y="4560811"/>
                  </a:lnTo>
                  <a:lnTo>
                    <a:pt x="8483" y="4595139"/>
                  </a:lnTo>
                  <a:lnTo>
                    <a:pt x="0" y="4637176"/>
                  </a:lnTo>
                  <a:lnTo>
                    <a:pt x="0" y="9222092"/>
                  </a:lnTo>
                  <a:lnTo>
                    <a:pt x="8483" y="9264142"/>
                  </a:lnTo>
                  <a:lnTo>
                    <a:pt x="31635" y="9298470"/>
                  </a:lnTo>
                  <a:lnTo>
                    <a:pt x="65963" y="9321609"/>
                  </a:lnTo>
                  <a:lnTo>
                    <a:pt x="108000" y="9330093"/>
                  </a:lnTo>
                  <a:lnTo>
                    <a:pt x="5479199" y="9330093"/>
                  </a:lnTo>
                  <a:lnTo>
                    <a:pt x="5521236" y="9321609"/>
                  </a:lnTo>
                  <a:lnTo>
                    <a:pt x="5555564" y="9298470"/>
                  </a:lnTo>
                  <a:lnTo>
                    <a:pt x="5578716" y="9264142"/>
                  </a:lnTo>
                  <a:lnTo>
                    <a:pt x="5587200" y="9222092"/>
                  </a:lnTo>
                  <a:lnTo>
                    <a:pt x="5587200" y="4637176"/>
                  </a:lnTo>
                  <a:close/>
                </a:path>
                <a:path w="6840220" h="9330690">
                  <a:moveTo>
                    <a:pt x="6840004" y="108000"/>
                  </a:moveTo>
                  <a:lnTo>
                    <a:pt x="6831508" y="65963"/>
                  </a:lnTo>
                  <a:lnTo>
                    <a:pt x="6808368" y="31635"/>
                  </a:lnTo>
                  <a:lnTo>
                    <a:pt x="6774040" y="8496"/>
                  </a:lnTo>
                  <a:lnTo>
                    <a:pt x="6732003" y="0"/>
                  </a:lnTo>
                  <a:lnTo>
                    <a:pt x="1360805" y="0"/>
                  </a:lnTo>
                  <a:lnTo>
                    <a:pt x="1318755" y="8496"/>
                  </a:lnTo>
                  <a:lnTo>
                    <a:pt x="1284427" y="31635"/>
                  </a:lnTo>
                  <a:lnTo>
                    <a:pt x="1261287" y="65963"/>
                  </a:lnTo>
                  <a:lnTo>
                    <a:pt x="1252804" y="108000"/>
                  </a:lnTo>
                  <a:lnTo>
                    <a:pt x="1252804" y="3936911"/>
                  </a:lnTo>
                  <a:lnTo>
                    <a:pt x="1261287" y="3978960"/>
                  </a:lnTo>
                  <a:lnTo>
                    <a:pt x="1284427" y="4013289"/>
                  </a:lnTo>
                  <a:lnTo>
                    <a:pt x="1318755" y="4036428"/>
                  </a:lnTo>
                  <a:lnTo>
                    <a:pt x="1360805" y="4044912"/>
                  </a:lnTo>
                  <a:lnTo>
                    <a:pt x="6732003" y="4044912"/>
                  </a:lnTo>
                  <a:lnTo>
                    <a:pt x="6774040" y="4036428"/>
                  </a:lnTo>
                  <a:lnTo>
                    <a:pt x="6808368" y="4013289"/>
                  </a:lnTo>
                  <a:lnTo>
                    <a:pt x="6831508" y="3978960"/>
                  </a:lnTo>
                  <a:lnTo>
                    <a:pt x="6840004" y="3936911"/>
                  </a:lnTo>
                  <a:lnTo>
                    <a:pt x="6840004" y="108000"/>
                  </a:lnTo>
                  <a:close/>
                </a:path>
              </a:pathLst>
            </a:custGeom>
            <a:solidFill>
              <a:srgbClr val="39405A"/>
            </a:solidFill>
          </p:spPr>
          <p:txBody>
            <a:bodyPr wrap="square" lIns="0" tIns="0" rIns="0" bIns="0" rtlCol="0"/>
            <a:lstStyle/>
            <a:p>
              <a:endParaRPr/>
            </a:p>
          </p:txBody>
        </p:sp>
      </p:grpSp>
      <p:sp>
        <p:nvSpPr>
          <p:cNvPr id="5" name="object 5"/>
          <p:cNvSpPr txBox="1"/>
          <p:nvPr/>
        </p:nvSpPr>
        <p:spPr>
          <a:xfrm>
            <a:off x="1888100" y="1000317"/>
            <a:ext cx="3742054" cy="513080"/>
          </a:xfrm>
          <a:prstGeom prst="rect">
            <a:avLst/>
          </a:prstGeom>
        </p:spPr>
        <p:txBody>
          <a:bodyPr vert="horz" wrap="square" lIns="0" tIns="12700" rIns="0" bIns="0" rtlCol="0">
            <a:spAutoFit/>
          </a:bodyPr>
          <a:lstStyle/>
          <a:p>
            <a:pPr marL="12700" marR="5080">
              <a:lnSpc>
                <a:spcPct val="100000"/>
              </a:lnSpc>
              <a:spcBef>
                <a:spcPts val="100"/>
              </a:spcBef>
            </a:pPr>
            <a:r>
              <a:rPr sz="1600" b="1" dirty="0">
                <a:solidFill>
                  <a:srgbClr val="FFFFFF"/>
                </a:solidFill>
                <a:latin typeface="Montserrat"/>
                <a:cs typeface="Montserrat"/>
              </a:rPr>
              <a:t>JAMES</a:t>
            </a:r>
            <a:r>
              <a:rPr sz="1600" b="1" spc="-40" dirty="0">
                <a:solidFill>
                  <a:srgbClr val="FFFFFF"/>
                </a:solidFill>
                <a:latin typeface="Montserrat"/>
                <a:cs typeface="Montserrat"/>
              </a:rPr>
              <a:t> </a:t>
            </a:r>
            <a:r>
              <a:rPr sz="1600" b="1" dirty="0">
                <a:solidFill>
                  <a:srgbClr val="FFFFFF"/>
                </a:solidFill>
                <a:latin typeface="Montserrat"/>
                <a:cs typeface="Montserrat"/>
              </a:rPr>
              <a:t>BREARLEY</a:t>
            </a:r>
            <a:r>
              <a:rPr sz="1600" b="1" spc="-35" dirty="0">
                <a:solidFill>
                  <a:srgbClr val="FFFFFF"/>
                </a:solidFill>
                <a:latin typeface="Montserrat"/>
                <a:cs typeface="Montserrat"/>
              </a:rPr>
              <a:t> </a:t>
            </a:r>
            <a:r>
              <a:rPr sz="1600" b="1" dirty="0">
                <a:solidFill>
                  <a:srgbClr val="FFFFFF"/>
                </a:solidFill>
                <a:latin typeface="Montserrat"/>
                <a:cs typeface="Montserrat"/>
              </a:rPr>
              <a:t>&amp;</a:t>
            </a:r>
            <a:r>
              <a:rPr sz="1600" b="1" spc="-35" dirty="0">
                <a:solidFill>
                  <a:srgbClr val="FFFFFF"/>
                </a:solidFill>
                <a:latin typeface="Montserrat"/>
                <a:cs typeface="Montserrat"/>
              </a:rPr>
              <a:t> </a:t>
            </a:r>
            <a:r>
              <a:rPr sz="1600" b="1" dirty="0">
                <a:solidFill>
                  <a:srgbClr val="FFFFFF"/>
                </a:solidFill>
                <a:latin typeface="Montserrat"/>
                <a:cs typeface="Montserrat"/>
              </a:rPr>
              <a:t>SONS</a:t>
            </a:r>
            <a:r>
              <a:rPr sz="1600" b="1" spc="-40" dirty="0">
                <a:solidFill>
                  <a:srgbClr val="FFFFFF"/>
                </a:solidFill>
                <a:latin typeface="Montserrat"/>
                <a:cs typeface="Montserrat"/>
              </a:rPr>
              <a:t> </a:t>
            </a:r>
            <a:r>
              <a:rPr sz="1600" b="1" spc="-10" dirty="0">
                <a:solidFill>
                  <a:srgbClr val="FFFFFF"/>
                </a:solidFill>
                <a:latin typeface="Montserrat"/>
                <a:cs typeface="Montserrat"/>
              </a:rPr>
              <a:t>LIMITED </a:t>
            </a:r>
            <a:r>
              <a:rPr sz="1600" b="1" dirty="0">
                <a:solidFill>
                  <a:srgbClr val="FFFFFF"/>
                </a:solidFill>
                <a:latin typeface="Montserrat"/>
                <a:cs typeface="Montserrat"/>
              </a:rPr>
              <a:t>(TRADING</a:t>
            </a:r>
            <a:r>
              <a:rPr sz="1600" b="1" spc="-40" dirty="0">
                <a:solidFill>
                  <a:srgbClr val="FFFFFF"/>
                </a:solidFill>
                <a:latin typeface="Montserrat"/>
                <a:cs typeface="Montserrat"/>
              </a:rPr>
              <a:t> </a:t>
            </a:r>
            <a:r>
              <a:rPr sz="1600" b="1" dirty="0">
                <a:solidFill>
                  <a:srgbClr val="FFFFFF"/>
                </a:solidFill>
                <a:latin typeface="Montserrat"/>
                <a:cs typeface="Montserrat"/>
              </a:rPr>
              <a:t>AS</a:t>
            </a:r>
            <a:r>
              <a:rPr sz="1600" b="1" spc="-40" dirty="0">
                <a:solidFill>
                  <a:srgbClr val="FFFFFF"/>
                </a:solidFill>
                <a:latin typeface="Montserrat"/>
                <a:cs typeface="Montserrat"/>
              </a:rPr>
              <a:t> </a:t>
            </a:r>
            <a:r>
              <a:rPr sz="1600" b="1" dirty="0">
                <a:solidFill>
                  <a:srgbClr val="FFFFFF"/>
                </a:solidFill>
                <a:latin typeface="Montserrat"/>
                <a:cs typeface="Montserrat"/>
              </a:rPr>
              <a:t>JAMES</a:t>
            </a:r>
            <a:r>
              <a:rPr sz="1600" b="1" spc="-40" dirty="0">
                <a:solidFill>
                  <a:srgbClr val="FFFFFF"/>
                </a:solidFill>
                <a:latin typeface="Montserrat"/>
                <a:cs typeface="Montserrat"/>
              </a:rPr>
              <a:t> </a:t>
            </a:r>
            <a:r>
              <a:rPr sz="1600" b="1" spc="-10" dirty="0">
                <a:solidFill>
                  <a:srgbClr val="FFFFFF"/>
                </a:solidFill>
                <a:latin typeface="Montserrat"/>
                <a:cs typeface="Montserrat"/>
              </a:rPr>
              <a:t>BREARLEY)</a:t>
            </a:r>
            <a:endParaRPr sz="1600" dirty="0">
              <a:latin typeface="Montserrat"/>
              <a:cs typeface="Montserrat"/>
            </a:endParaRPr>
          </a:p>
        </p:txBody>
      </p:sp>
      <p:sp>
        <p:nvSpPr>
          <p:cNvPr id="6" name="object 6"/>
          <p:cNvSpPr txBox="1"/>
          <p:nvPr/>
        </p:nvSpPr>
        <p:spPr>
          <a:xfrm>
            <a:off x="1888100" y="1713684"/>
            <a:ext cx="2416175" cy="1092200"/>
          </a:xfrm>
          <a:prstGeom prst="rect">
            <a:avLst/>
          </a:prstGeom>
        </p:spPr>
        <p:txBody>
          <a:bodyPr vert="horz" wrap="square" lIns="0" tIns="12700" rIns="0" bIns="0" rtlCol="0">
            <a:spAutoFit/>
          </a:bodyPr>
          <a:lstStyle/>
          <a:p>
            <a:pPr marL="12700" marR="176530">
              <a:lnSpc>
                <a:spcPct val="100000"/>
              </a:lnSpc>
              <a:spcBef>
                <a:spcPts val="100"/>
              </a:spcBef>
            </a:pPr>
            <a:r>
              <a:rPr sz="1000" dirty="0">
                <a:solidFill>
                  <a:srgbClr val="FFFFFF"/>
                </a:solidFill>
                <a:latin typeface="Montserrat"/>
                <a:cs typeface="Montserrat"/>
              </a:rPr>
              <a:t>James</a:t>
            </a:r>
            <a:r>
              <a:rPr sz="1000" spc="-20" dirty="0">
                <a:solidFill>
                  <a:srgbClr val="FFFFFF"/>
                </a:solidFill>
                <a:latin typeface="Montserrat"/>
                <a:cs typeface="Montserrat"/>
              </a:rPr>
              <a:t> </a:t>
            </a:r>
            <a:r>
              <a:rPr sz="1000" dirty="0">
                <a:solidFill>
                  <a:srgbClr val="FFFFFF"/>
                </a:solidFill>
                <a:latin typeface="Montserrat"/>
                <a:cs typeface="Montserrat"/>
              </a:rPr>
              <a:t>Brearley</a:t>
            </a:r>
            <a:r>
              <a:rPr sz="1000" spc="-15" dirty="0">
                <a:solidFill>
                  <a:srgbClr val="FFFFFF"/>
                </a:solidFill>
                <a:latin typeface="Montserrat"/>
                <a:cs typeface="Montserrat"/>
              </a:rPr>
              <a:t> </a:t>
            </a:r>
            <a:r>
              <a:rPr sz="1000" dirty="0">
                <a:solidFill>
                  <a:srgbClr val="FFFFFF"/>
                </a:solidFill>
                <a:latin typeface="Montserrat"/>
                <a:cs typeface="Montserrat"/>
              </a:rPr>
              <a:t>has</a:t>
            </a:r>
            <a:r>
              <a:rPr sz="1000" spc="-15" dirty="0">
                <a:solidFill>
                  <a:srgbClr val="FFFFFF"/>
                </a:solidFill>
                <a:latin typeface="Montserrat"/>
                <a:cs typeface="Montserrat"/>
              </a:rPr>
              <a:t> </a:t>
            </a:r>
            <a:r>
              <a:rPr sz="1000" dirty="0">
                <a:solidFill>
                  <a:srgbClr val="FFFFFF"/>
                </a:solidFill>
                <a:latin typeface="Montserrat"/>
                <a:cs typeface="Montserrat"/>
              </a:rPr>
              <a:t>a</a:t>
            </a:r>
            <a:r>
              <a:rPr sz="1000" spc="-15" dirty="0">
                <a:solidFill>
                  <a:srgbClr val="FFFFFF"/>
                </a:solidFill>
                <a:latin typeface="Montserrat"/>
                <a:cs typeface="Montserrat"/>
              </a:rPr>
              <a:t> </a:t>
            </a:r>
            <a:r>
              <a:rPr sz="1000" dirty="0">
                <a:solidFill>
                  <a:srgbClr val="FFFFFF"/>
                </a:solidFill>
                <a:latin typeface="Montserrat"/>
                <a:cs typeface="Montserrat"/>
              </a:rPr>
              <a:t>proud</a:t>
            </a:r>
            <a:r>
              <a:rPr sz="1000" spc="-15" dirty="0">
                <a:solidFill>
                  <a:srgbClr val="FFFFFF"/>
                </a:solidFill>
                <a:latin typeface="Montserrat"/>
                <a:cs typeface="Montserrat"/>
              </a:rPr>
              <a:t> </a:t>
            </a:r>
            <a:r>
              <a:rPr sz="1000" spc="-10" dirty="0">
                <a:solidFill>
                  <a:srgbClr val="FFFFFF"/>
                </a:solidFill>
                <a:latin typeface="Montserrat"/>
                <a:cs typeface="Montserrat"/>
              </a:rPr>
              <a:t>history </a:t>
            </a:r>
            <a:r>
              <a:rPr sz="1000" dirty="0">
                <a:solidFill>
                  <a:srgbClr val="FFFFFF"/>
                </a:solidFill>
                <a:latin typeface="Montserrat"/>
                <a:cs typeface="Montserrat"/>
              </a:rPr>
              <a:t>of</a:t>
            </a:r>
            <a:r>
              <a:rPr sz="1000" spc="-30" dirty="0">
                <a:solidFill>
                  <a:srgbClr val="FFFFFF"/>
                </a:solidFill>
                <a:latin typeface="Montserrat"/>
                <a:cs typeface="Montserrat"/>
              </a:rPr>
              <a:t> </a:t>
            </a:r>
            <a:r>
              <a:rPr sz="1000" dirty="0">
                <a:solidFill>
                  <a:srgbClr val="FFFFFF"/>
                </a:solidFill>
                <a:latin typeface="Montserrat"/>
                <a:cs typeface="Montserrat"/>
              </a:rPr>
              <a:t>providing</a:t>
            </a:r>
            <a:r>
              <a:rPr sz="1000" spc="-25" dirty="0">
                <a:solidFill>
                  <a:srgbClr val="FFFFFF"/>
                </a:solidFill>
                <a:latin typeface="Montserrat"/>
                <a:cs typeface="Montserrat"/>
              </a:rPr>
              <a:t> </a:t>
            </a:r>
            <a:r>
              <a:rPr sz="1000" dirty="0">
                <a:solidFill>
                  <a:srgbClr val="FFFFFF"/>
                </a:solidFill>
                <a:latin typeface="Montserrat"/>
                <a:cs typeface="Montserrat"/>
              </a:rPr>
              <a:t>custody</a:t>
            </a:r>
            <a:r>
              <a:rPr sz="1000" spc="-30" dirty="0">
                <a:solidFill>
                  <a:srgbClr val="FFFFFF"/>
                </a:solidFill>
                <a:latin typeface="Montserrat"/>
                <a:cs typeface="Montserrat"/>
              </a:rPr>
              <a:t> </a:t>
            </a:r>
            <a:r>
              <a:rPr sz="1000" spc="-10" dirty="0">
                <a:solidFill>
                  <a:srgbClr val="FFFFFF"/>
                </a:solidFill>
                <a:latin typeface="Montserrat"/>
                <a:cs typeface="Montserrat"/>
              </a:rPr>
              <a:t>services,</a:t>
            </a:r>
            <a:r>
              <a:rPr sz="1000" spc="500" dirty="0">
                <a:solidFill>
                  <a:srgbClr val="FFFFFF"/>
                </a:solidFill>
                <a:latin typeface="Montserrat"/>
                <a:cs typeface="Montserrat"/>
              </a:rPr>
              <a:t> </a:t>
            </a:r>
            <a:r>
              <a:rPr sz="1000" dirty="0">
                <a:solidFill>
                  <a:srgbClr val="FFFFFF"/>
                </a:solidFill>
                <a:latin typeface="Montserrat"/>
                <a:cs typeface="Montserrat"/>
              </a:rPr>
              <a:t>share</a:t>
            </a:r>
            <a:r>
              <a:rPr sz="1000" spc="-20" dirty="0">
                <a:solidFill>
                  <a:srgbClr val="FFFFFF"/>
                </a:solidFill>
                <a:latin typeface="Montserrat"/>
                <a:cs typeface="Montserrat"/>
              </a:rPr>
              <a:t> </a:t>
            </a:r>
            <a:r>
              <a:rPr sz="1000" dirty="0">
                <a:solidFill>
                  <a:srgbClr val="FFFFFF"/>
                </a:solidFill>
                <a:latin typeface="Montserrat"/>
                <a:cs typeface="Montserrat"/>
              </a:rPr>
              <a:t>dealing</a:t>
            </a:r>
            <a:r>
              <a:rPr sz="1000" spc="-20"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spc="-10" dirty="0">
                <a:solidFill>
                  <a:srgbClr val="FFFFFF"/>
                </a:solidFill>
                <a:latin typeface="Montserrat"/>
                <a:cs typeface="Montserrat"/>
              </a:rPr>
              <a:t>investment</a:t>
            </a:r>
            <a:endParaRPr sz="1000" dirty="0">
              <a:latin typeface="Montserrat"/>
              <a:cs typeface="Montserrat"/>
            </a:endParaRPr>
          </a:p>
          <a:p>
            <a:pPr marL="12700" marR="5080">
              <a:lnSpc>
                <a:spcPct val="100000"/>
              </a:lnSpc>
            </a:pPr>
            <a:r>
              <a:rPr sz="1000" dirty="0">
                <a:solidFill>
                  <a:srgbClr val="FFFFFF"/>
                </a:solidFill>
                <a:latin typeface="Montserrat"/>
                <a:cs typeface="Montserrat"/>
              </a:rPr>
              <a:t>management</a:t>
            </a:r>
            <a:r>
              <a:rPr sz="1000" spc="-10" dirty="0">
                <a:solidFill>
                  <a:srgbClr val="FFFFFF"/>
                </a:solidFill>
                <a:latin typeface="Montserrat"/>
                <a:cs typeface="Montserrat"/>
              </a:rPr>
              <a:t> </a:t>
            </a:r>
            <a:r>
              <a:rPr sz="1000" dirty="0">
                <a:solidFill>
                  <a:srgbClr val="FFFFFF"/>
                </a:solidFill>
                <a:latin typeface="Montserrat"/>
                <a:cs typeface="Montserrat"/>
              </a:rPr>
              <a:t>services</a:t>
            </a:r>
            <a:r>
              <a:rPr sz="1000" spc="-5" dirty="0">
                <a:solidFill>
                  <a:srgbClr val="FFFFFF"/>
                </a:solidFill>
                <a:latin typeface="Montserrat"/>
                <a:cs typeface="Montserrat"/>
              </a:rPr>
              <a:t> </a:t>
            </a:r>
            <a:r>
              <a:rPr sz="1000" dirty="0">
                <a:solidFill>
                  <a:srgbClr val="FFFFFF"/>
                </a:solidFill>
                <a:latin typeface="Montserrat"/>
                <a:cs typeface="Montserrat"/>
              </a:rPr>
              <a:t>to</a:t>
            </a:r>
            <a:r>
              <a:rPr sz="1000" spc="-5" dirty="0">
                <a:solidFill>
                  <a:srgbClr val="FFFFFF"/>
                </a:solidFill>
                <a:latin typeface="Montserrat"/>
                <a:cs typeface="Montserrat"/>
              </a:rPr>
              <a:t> </a:t>
            </a:r>
            <a:r>
              <a:rPr sz="1000" dirty="0">
                <a:solidFill>
                  <a:srgbClr val="FFFFFF"/>
                </a:solidFill>
                <a:latin typeface="Montserrat"/>
                <a:cs typeface="Montserrat"/>
              </a:rPr>
              <a:t>both</a:t>
            </a:r>
            <a:r>
              <a:rPr sz="1000" spc="-5" dirty="0">
                <a:solidFill>
                  <a:srgbClr val="FFFFFF"/>
                </a:solidFill>
                <a:latin typeface="Montserrat"/>
                <a:cs typeface="Montserrat"/>
              </a:rPr>
              <a:t> </a:t>
            </a:r>
            <a:r>
              <a:rPr sz="1000" spc="-10" dirty="0">
                <a:solidFill>
                  <a:srgbClr val="FFFFFF"/>
                </a:solidFill>
                <a:latin typeface="Montserrat"/>
                <a:cs typeface="Montserrat"/>
              </a:rPr>
              <a:t>private </a:t>
            </a:r>
            <a:r>
              <a:rPr sz="1000" dirty="0">
                <a:solidFill>
                  <a:srgbClr val="FFFFFF"/>
                </a:solidFill>
                <a:latin typeface="Montserrat"/>
                <a:cs typeface="Montserrat"/>
              </a:rPr>
              <a:t>and</a:t>
            </a:r>
            <a:r>
              <a:rPr sz="1000" spc="-20" dirty="0">
                <a:solidFill>
                  <a:srgbClr val="FFFFFF"/>
                </a:solidFill>
                <a:latin typeface="Montserrat"/>
                <a:cs typeface="Montserrat"/>
              </a:rPr>
              <a:t> </a:t>
            </a:r>
            <a:r>
              <a:rPr sz="1000" dirty="0">
                <a:solidFill>
                  <a:srgbClr val="FFFFFF"/>
                </a:solidFill>
                <a:latin typeface="Montserrat"/>
                <a:cs typeface="Montserrat"/>
              </a:rPr>
              <a:t>intermediary</a:t>
            </a:r>
            <a:r>
              <a:rPr sz="1000" spc="-15" dirty="0">
                <a:solidFill>
                  <a:srgbClr val="FFFFFF"/>
                </a:solidFill>
                <a:latin typeface="Montserrat"/>
                <a:cs typeface="Montserrat"/>
              </a:rPr>
              <a:t> </a:t>
            </a:r>
            <a:r>
              <a:rPr sz="1000" dirty="0">
                <a:solidFill>
                  <a:srgbClr val="FFFFFF"/>
                </a:solidFill>
                <a:latin typeface="Montserrat"/>
                <a:cs typeface="Montserrat"/>
              </a:rPr>
              <a:t>clients</a:t>
            </a:r>
            <a:r>
              <a:rPr sz="1000" spc="-15" dirty="0">
                <a:solidFill>
                  <a:srgbClr val="FFFFFF"/>
                </a:solidFill>
                <a:latin typeface="Montserrat"/>
                <a:cs typeface="Montserrat"/>
              </a:rPr>
              <a:t> </a:t>
            </a:r>
            <a:r>
              <a:rPr sz="1000" dirty="0">
                <a:solidFill>
                  <a:srgbClr val="FFFFFF"/>
                </a:solidFill>
                <a:latin typeface="Montserrat"/>
                <a:cs typeface="Montserrat"/>
              </a:rPr>
              <a:t>for</a:t>
            </a:r>
            <a:r>
              <a:rPr sz="1000" spc="-15" dirty="0">
                <a:solidFill>
                  <a:srgbClr val="FFFFFF"/>
                </a:solidFill>
                <a:latin typeface="Montserrat"/>
                <a:cs typeface="Montserrat"/>
              </a:rPr>
              <a:t> </a:t>
            </a:r>
            <a:r>
              <a:rPr sz="1000" dirty="0">
                <a:solidFill>
                  <a:srgbClr val="FFFFFF"/>
                </a:solidFill>
                <a:latin typeface="Montserrat"/>
                <a:cs typeface="Montserrat"/>
              </a:rPr>
              <a:t>over</a:t>
            </a:r>
            <a:r>
              <a:rPr sz="1000" spc="-15" dirty="0">
                <a:solidFill>
                  <a:srgbClr val="FFFFFF"/>
                </a:solidFill>
                <a:latin typeface="Montserrat"/>
                <a:cs typeface="Montserrat"/>
              </a:rPr>
              <a:t> </a:t>
            </a:r>
            <a:r>
              <a:rPr sz="1000" spc="-25" dirty="0">
                <a:solidFill>
                  <a:srgbClr val="FFFFFF"/>
                </a:solidFill>
                <a:latin typeface="Montserrat"/>
                <a:cs typeface="Montserrat"/>
              </a:rPr>
              <a:t>100 </a:t>
            </a:r>
            <a:r>
              <a:rPr sz="1000" dirty="0">
                <a:solidFill>
                  <a:srgbClr val="FFFFFF"/>
                </a:solidFill>
                <a:latin typeface="Montserrat"/>
                <a:cs typeface="Montserrat"/>
              </a:rPr>
              <a:t>years.</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company</a:t>
            </a:r>
            <a:r>
              <a:rPr sz="1000" spc="-15" dirty="0">
                <a:solidFill>
                  <a:srgbClr val="FFFFFF"/>
                </a:solidFill>
                <a:latin typeface="Montserrat"/>
                <a:cs typeface="Montserrat"/>
              </a:rPr>
              <a:t> </a:t>
            </a:r>
            <a:r>
              <a:rPr sz="1000" dirty="0">
                <a:solidFill>
                  <a:srgbClr val="FFFFFF"/>
                </a:solidFill>
                <a:latin typeface="Montserrat"/>
                <a:cs typeface="Montserrat"/>
              </a:rPr>
              <a:t>provides</a:t>
            </a:r>
            <a:r>
              <a:rPr sz="1000" spc="-20" dirty="0">
                <a:solidFill>
                  <a:srgbClr val="FFFFFF"/>
                </a:solidFill>
                <a:latin typeface="Montserrat"/>
                <a:cs typeface="Montserrat"/>
              </a:rPr>
              <a:t> </a:t>
            </a:r>
            <a:r>
              <a:rPr sz="1000" dirty="0">
                <a:solidFill>
                  <a:srgbClr val="FFFFFF"/>
                </a:solidFill>
                <a:latin typeface="Montserrat"/>
                <a:cs typeface="Montserrat"/>
              </a:rPr>
              <a:t>a</a:t>
            </a:r>
            <a:r>
              <a:rPr sz="1000" spc="-15" dirty="0">
                <a:solidFill>
                  <a:srgbClr val="FFFFFF"/>
                </a:solidFill>
                <a:latin typeface="Montserrat"/>
                <a:cs typeface="Montserrat"/>
              </a:rPr>
              <a:t> </a:t>
            </a:r>
            <a:r>
              <a:rPr sz="1000" spc="-20" dirty="0">
                <a:solidFill>
                  <a:srgbClr val="FFFFFF"/>
                </a:solidFill>
                <a:latin typeface="Montserrat"/>
                <a:cs typeface="Montserrat"/>
              </a:rPr>
              <a:t>wide </a:t>
            </a:r>
            <a:r>
              <a:rPr sz="1000" dirty="0">
                <a:solidFill>
                  <a:srgbClr val="FFFFFF"/>
                </a:solidFill>
                <a:latin typeface="Montserrat"/>
                <a:cs typeface="Montserrat"/>
              </a:rPr>
              <a:t>range</a:t>
            </a:r>
            <a:r>
              <a:rPr sz="1000" spc="-15"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online</a:t>
            </a:r>
            <a:r>
              <a:rPr sz="1000" spc="-10" dirty="0">
                <a:solidFill>
                  <a:srgbClr val="FFFFFF"/>
                </a:solidFill>
                <a:latin typeface="Montserrat"/>
                <a:cs typeface="Montserrat"/>
              </a:rPr>
              <a:t> </a:t>
            </a:r>
            <a:r>
              <a:rPr sz="1000" dirty="0">
                <a:solidFill>
                  <a:srgbClr val="FFFFFF"/>
                </a:solidFill>
                <a:latin typeface="Montserrat"/>
                <a:cs typeface="Montserrat"/>
              </a:rPr>
              <a:t>solutions</a:t>
            </a:r>
            <a:r>
              <a:rPr sz="1000" spc="-10" dirty="0">
                <a:solidFill>
                  <a:srgbClr val="FFFFFF"/>
                </a:solidFill>
                <a:latin typeface="Montserrat"/>
                <a:cs typeface="Montserrat"/>
              </a:rPr>
              <a:t> </a:t>
            </a:r>
            <a:r>
              <a:rPr sz="1000" dirty="0">
                <a:solidFill>
                  <a:srgbClr val="FFFFFF"/>
                </a:solidFill>
                <a:latin typeface="Montserrat"/>
                <a:cs typeface="Montserrat"/>
              </a:rPr>
              <a:t>to</a:t>
            </a:r>
            <a:r>
              <a:rPr sz="1000" spc="-10" dirty="0">
                <a:solidFill>
                  <a:srgbClr val="FFFFFF"/>
                </a:solidFill>
                <a:latin typeface="Montserrat"/>
                <a:cs typeface="Montserrat"/>
              </a:rPr>
              <a:t> </a:t>
            </a:r>
            <a:r>
              <a:rPr sz="1000" spc="-20" dirty="0">
                <a:solidFill>
                  <a:srgbClr val="FFFFFF"/>
                </a:solidFill>
                <a:latin typeface="Montserrat"/>
                <a:cs typeface="Montserrat"/>
              </a:rPr>
              <a:t>other</a:t>
            </a:r>
            <a:endParaRPr sz="1000" dirty="0">
              <a:latin typeface="Montserrat"/>
              <a:cs typeface="Montserrat"/>
            </a:endParaRPr>
          </a:p>
        </p:txBody>
      </p:sp>
      <p:sp>
        <p:nvSpPr>
          <p:cNvPr id="7" name="object 7"/>
          <p:cNvSpPr txBox="1"/>
          <p:nvPr/>
        </p:nvSpPr>
        <p:spPr>
          <a:xfrm>
            <a:off x="1888100" y="2780484"/>
            <a:ext cx="2383790" cy="1765935"/>
          </a:xfrm>
          <a:prstGeom prst="rect">
            <a:avLst/>
          </a:prstGeom>
        </p:spPr>
        <p:txBody>
          <a:bodyPr vert="horz" wrap="square" lIns="0" tIns="12700" rIns="0" bIns="0" rtlCol="0">
            <a:spAutoFit/>
          </a:bodyPr>
          <a:lstStyle/>
          <a:p>
            <a:pPr marL="12700" marR="5080">
              <a:lnSpc>
                <a:spcPct val="100000"/>
              </a:lnSpc>
              <a:spcBef>
                <a:spcPts val="100"/>
              </a:spcBef>
            </a:pPr>
            <a:r>
              <a:rPr sz="1000" dirty="0">
                <a:solidFill>
                  <a:srgbClr val="FFFFFF"/>
                </a:solidFill>
                <a:latin typeface="Montserrat"/>
                <a:cs typeface="Montserrat"/>
              </a:rPr>
              <a:t>financial services</a:t>
            </a:r>
            <a:r>
              <a:rPr sz="1000" spc="5" dirty="0">
                <a:solidFill>
                  <a:srgbClr val="FFFFFF"/>
                </a:solidFill>
                <a:latin typeface="Montserrat"/>
                <a:cs typeface="Montserrat"/>
              </a:rPr>
              <a:t> </a:t>
            </a:r>
            <a:r>
              <a:rPr sz="1000" dirty="0">
                <a:solidFill>
                  <a:srgbClr val="FFFFFF"/>
                </a:solidFill>
                <a:latin typeface="Montserrat"/>
                <a:cs typeface="Montserrat"/>
              </a:rPr>
              <a:t>businesses</a:t>
            </a:r>
            <a:r>
              <a:rPr sz="1000" spc="5" dirty="0">
                <a:solidFill>
                  <a:srgbClr val="FFFFFF"/>
                </a:solidFill>
                <a:latin typeface="Montserrat"/>
                <a:cs typeface="Montserrat"/>
              </a:rPr>
              <a:t> </a:t>
            </a:r>
            <a:r>
              <a:rPr sz="1000" dirty="0">
                <a:solidFill>
                  <a:srgbClr val="FFFFFF"/>
                </a:solidFill>
                <a:latin typeface="Montserrat"/>
                <a:cs typeface="Montserrat"/>
              </a:rPr>
              <a:t>and</a:t>
            </a:r>
            <a:r>
              <a:rPr sz="1000" spc="5" dirty="0">
                <a:solidFill>
                  <a:srgbClr val="FFFFFF"/>
                </a:solidFill>
                <a:latin typeface="Montserrat"/>
                <a:cs typeface="Montserrat"/>
              </a:rPr>
              <a:t> </a:t>
            </a:r>
            <a:r>
              <a:rPr sz="1000" spc="-25" dirty="0">
                <a:solidFill>
                  <a:srgbClr val="FFFFFF"/>
                </a:solidFill>
                <a:latin typeface="Montserrat"/>
                <a:cs typeface="Montserrat"/>
              </a:rPr>
              <a:t>has </a:t>
            </a:r>
            <a:r>
              <a:rPr sz="1000" spc="-10" dirty="0">
                <a:solidFill>
                  <a:srgbClr val="FFFFFF"/>
                </a:solidFill>
                <a:latin typeface="Montserrat"/>
                <a:cs typeface="Montserrat"/>
              </a:rPr>
              <a:t>responsibility</a:t>
            </a:r>
            <a:r>
              <a:rPr sz="1000" spc="-15" dirty="0">
                <a:solidFill>
                  <a:srgbClr val="FFFFFF"/>
                </a:solidFill>
                <a:latin typeface="Montserrat"/>
                <a:cs typeface="Montserrat"/>
              </a:rPr>
              <a:t> </a:t>
            </a:r>
            <a:r>
              <a:rPr sz="1000" dirty="0">
                <a:solidFill>
                  <a:srgbClr val="FFFFFF"/>
                </a:solidFill>
                <a:latin typeface="Montserrat"/>
                <a:cs typeface="Montserrat"/>
              </a:rPr>
              <a:t>over</a:t>
            </a:r>
            <a:r>
              <a:rPr sz="1000" spc="-10" dirty="0">
                <a:solidFill>
                  <a:srgbClr val="FFFFFF"/>
                </a:solidFill>
                <a:latin typeface="Montserrat"/>
                <a:cs typeface="Montserrat"/>
              </a:rPr>
              <a:t> </a:t>
            </a:r>
            <a:r>
              <a:rPr sz="1000" dirty="0">
                <a:solidFill>
                  <a:srgbClr val="FFFFFF"/>
                </a:solidFill>
                <a:latin typeface="Montserrat"/>
                <a:cs typeface="Montserrat"/>
              </a:rPr>
              <a:t>investor</a:t>
            </a:r>
            <a:r>
              <a:rPr sz="1000" spc="-10" dirty="0">
                <a:solidFill>
                  <a:srgbClr val="FFFFFF"/>
                </a:solidFill>
                <a:latin typeface="Montserrat"/>
                <a:cs typeface="Montserrat"/>
              </a:rPr>
              <a:t> assets </a:t>
            </a:r>
            <a:r>
              <a:rPr sz="1000" dirty="0">
                <a:solidFill>
                  <a:srgbClr val="FFFFFF"/>
                </a:solidFill>
                <a:latin typeface="Montserrat"/>
                <a:cs typeface="Montserrat"/>
              </a:rPr>
              <a:t>totalling</a:t>
            </a:r>
            <a:r>
              <a:rPr sz="1000" spc="-30" dirty="0">
                <a:solidFill>
                  <a:srgbClr val="FFFFFF"/>
                </a:solidFill>
                <a:latin typeface="Montserrat"/>
                <a:cs typeface="Montserrat"/>
              </a:rPr>
              <a:t> </a:t>
            </a:r>
            <a:r>
              <a:rPr sz="1000" dirty="0">
                <a:solidFill>
                  <a:srgbClr val="FFFFFF"/>
                </a:solidFill>
                <a:latin typeface="Montserrat"/>
                <a:cs typeface="Montserrat"/>
              </a:rPr>
              <a:t>in</a:t>
            </a:r>
            <a:r>
              <a:rPr sz="1000" spc="-30" dirty="0">
                <a:solidFill>
                  <a:srgbClr val="FFFFFF"/>
                </a:solidFill>
                <a:latin typeface="Montserrat"/>
                <a:cs typeface="Montserrat"/>
              </a:rPr>
              <a:t> </a:t>
            </a:r>
            <a:r>
              <a:rPr sz="1000" dirty="0">
                <a:solidFill>
                  <a:srgbClr val="FFFFFF"/>
                </a:solidFill>
                <a:latin typeface="Montserrat"/>
                <a:cs typeface="Montserrat"/>
              </a:rPr>
              <a:t>excess</a:t>
            </a:r>
            <a:r>
              <a:rPr sz="1000" spc="-25" dirty="0">
                <a:solidFill>
                  <a:srgbClr val="FFFFFF"/>
                </a:solidFill>
                <a:latin typeface="Montserrat"/>
                <a:cs typeface="Montserrat"/>
              </a:rPr>
              <a:t> </a:t>
            </a:r>
            <a:r>
              <a:rPr sz="1000" dirty="0">
                <a:solidFill>
                  <a:srgbClr val="FFFFFF"/>
                </a:solidFill>
                <a:latin typeface="Montserrat"/>
                <a:cs typeface="Montserrat"/>
              </a:rPr>
              <a:t>of</a:t>
            </a:r>
            <a:r>
              <a:rPr sz="1000" spc="-30" dirty="0">
                <a:solidFill>
                  <a:srgbClr val="FFFFFF"/>
                </a:solidFill>
                <a:latin typeface="Montserrat"/>
                <a:cs typeface="Montserrat"/>
              </a:rPr>
              <a:t> </a:t>
            </a:r>
            <a:r>
              <a:rPr sz="1000" dirty="0">
                <a:solidFill>
                  <a:srgbClr val="FFFFFF"/>
                </a:solidFill>
                <a:latin typeface="Montserrat"/>
                <a:cs typeface="Montserrat"/>
              </a:rPr>
              <a:t>£3</a:t>
            </a:r>
            <a:r>
              <a:rPr sz="1000" spc="-25" dirty="0">
                <a:solidFill>
                  <a:srgbClr val="FFFFFF"/>
                </a:solidFill>
                <a:latin typeface="Montserrat"/>
                <a:cs typeface="Montserrat"/>
              </a:rPr>
              <a:t> </a:t>
            </a:r>
            <a:r>
              <a:rPr sz="1000" dirty="0">
                <a:solidFill>
                  <a:srgbClr val="FFFFFF"/>
                </a:solidFill>
                <a:latin typeface="Montserrat"/>
                <a:cs typeface="Montserrat"/>
              </a:rPr>
              <a:t>billion</a:t>
            </a:r>
            <a:r>
              <a:rPr sz="1000" spc="-30" dirty="0">
                <a:solidFill>
                  <a:srgbClr val="FFFFFF"/>
                </a:solidFill>
                <a:latin typeface="Montserrat"/>
                <a:cs typeface="Montserrat"/>
              </a:rPr>
              <a:t> </a:t>
            </a:r>
            <a:r>
              <a:rPr sz="1000" spc="-10" dirty="0">
                <a:solidFill>
                  <a:srgbClr val="FFFFFF"/>
                </a:solidFill>
                <a:latin typeface="Montserrat"/>
                <a:cs typeface="Montserrat"/>
              </a:rPr>
              <a:t>spread </a:t>
            </a:r>
            <a:r>
              <a:rPr sz="1000" dirty="0">
                <a:solidFill>
                  <a:srgbClr val="FFFFFF"/>
                </a:solidFill>
                <a:latin typeface="Montserrat"/>
                <a:cs typeface="Montserrat"/>
              </a:rPr>
              <a:t>across</a:t>
            </a:r>
            <a:r>
              <a:rPr sz="1000" spc="-30" dirty="0">
                <a:solidFill>
                  <a:srgbClr val="FFFFFF"/>
                </a:solidFill>
                <a:latin typeface="Montserrat"/>
                <a:cs typeface="Montserrat"/>
              </a:rPr>
              <a:t> </a:t>
            </a:r>
            <a:r>
              <a:rPr sz="1000" dirty="0">
                <a:solidFill>
                  <a:srgbClr val="FFFFFF"/>
                </a:solidFill>
                <a:latin typeface="Montserrat"/>
                <a:cs typeface="Montserrat"/>
              </a:rPr>
              <a:t>more</a:t>
            </a:r>
            <a:r>
              <a:rPr sz="1000" spc="-25" dirty="0">
                <a:solidFill>
                  <a:srgbClr val="FFFFFF"/>
                </a:solidFill>
                <a:latin typeface="Montserrat"/>
                <a:cs typeface="Montserrat"/>
              </a:rPr>
              <a:t> </a:t>
            </a:r>
            <a:r>
              <a:rPr sz="1000" dirty="0">
                <a:solidFill>
                  <a:srgbClr val="FFFFFF"/>
                </a:solidFill>
                <a:latin typeface="Montserrat"/>
                <a:cs typeface="Montserrat"/>
              </a:rPr>
              <a:t>than</a:t>
            </a:r>
            <a:r>
              <a:rPr sz="1000" spc="-25" dirty="0">
                <a:solidFill>
                  <a:srgbClr val="FFFFFF"/>
                </a:solidFill>
                <a:latin typeface="Montserrat"/>
                <a:cs typeface="Montserrat"/>
              </a:rPr>
              <a:t> </a:t>
            </a:r>
            <a:r>
              <a:rPr sz="1000" dirty="0">
                <a:solidFill>
                  <a:srgbClr val="FFFFFF"/>
                </a:solidFill>
                <a:latin typeface="Montserrat"/>
                <a:cs typeface="Montserrat"/>
              </a:rPr>
              <a:t>20,000</a:t>
            </a:r>
            <a:r>
              <a:rPr sz="1000" spc="-25" dirty="0">
                <a:solidFill>
                  <a:srgbClr val="FFFFFF"/>
                </a:solidFill>
                <a:latin typeface="Montserrat"/>
                <a:cs typeface="Montserrat"/>
              </a:rPr>
              <a:t> </a:t>
            </a:r>
            <a:r>
              <a:rPr sz="1000" spc="-10" dirty="0">
                <a:solidFill>
                  <a:srgbClr val="FFFFFF"/>
                </a:solidFill>
                <a:latin typeface="Montserrat"/>
                <a:cs typeface="Montserrat"/>
              </a:rPr>
              <a:t>accounts.</a:t>
            </a:r>
            <a:endParaRPr sz="1000">
              <a:latin typeface="Montserrat"/>
              <a:cs typeface="Montserrat"/>
            </a:endParaRPr>
          </a:p>
          <a:p>
            <a:pPr marL="12700" marR="143510">
              <a:lnSpc>
                <a:spcPct val="100000"/>
              </a:lnSpc>
              <a:spcBef>
                <a:spcPts val="850"/>
              </a:spcBef>
            </a:pPr>
            <a:r>
              <a:rPr sz="1000" dirty="0">
                <a:solidFill>
                  <a:srgbClr val="FFFFFF"/>
                </a:solidFill>
                <a:latin typeface="Montserrat"/>
                <a:cs typeface="Montserrat"/>
              </a:rPr>
              <a:t>Investors</a:t>
            </a:r>
            <a:r>
              <a:rPr sz="1000" spc="-15" dirty="0">
                <a:solidFill>
                  <a:srgbClr val="FFFFFF"/>
                </a:solidFill>
                <a:latin typeface="Montserrat"/>
                <a:cs typeface="Montserrat"/>
              </a:rPr>
              <a:t> </a:t>
            </a:r>
            <a:r>
              <a:rPr sz="1000" dirty="0">
                <a:solidFill>
                  <a:srgbClr val="FFFFFF"/>
                </a:solidFill>
                <a:latin typeface="Montserrat"/>
                <a:cs typeface="Montserrat"/>
              </a:rPr>
              <a:t>in</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IDAD</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0" dirty="0">
                <a:solidFill>
                  <a:srgbClr val="FFFFFF"/>
                </a:solidFill>
                <a:latin typeface="Montserrat"/>
                <a:cs typeface="Montserrat"/>
              </a:rPr>
              <a:t> become </a:t>
            </a:r>
            <a:r>
              <a:rPr sz="1000" dirty="0">
                <a:solidFill>
                  <a:srgbClr val="FFFFFF"/>
                </a:solidFill>
                <a:latin typeface="Montserrat"/>
                <a:cs typeface="Montserrat"/>
              </a:rPr>
              <a:t>clients</a:t>
            </a:r>
            <a:r>
              <a:rPr sz="1000" spc="-5" dirty="0">
                <a:solidFill>
                  <a:srgbClr val="FFFFFF"/>
                </a:solidFill>
                <a:latin typeface="Montserrat"/>
                <a:cs typeface="Montserrat"/>
              </a:rPr>
              <a:t> </a:t>
            </a:r>
            <a:r>
              <a:rPr sz="1000" dirty="0">
                <a:solidFill>
                  <a:srgbClr val="FFFFFF"/>
                </a:solidFill>
                <a:latin typeface="Montserrat"/>
                <a:cs typeface="Montserrat"/>
              </a:rPr>
              <a:t>of</a:t>
            </a:r>
            <a:r>
              <a:rPr sz="1000" spc="-5" dirty="0">
                <a:solidFill>
                  <a:srgbClr val="FFFFFF"/>
                </a:solidFill>
                <a:latin typeface="Montserrat"/>
                <a:cs typeface="Montserrat"/>
              </a:rPr>
              <a:t> </a:t>
            </a:r>
            <a:r>
              <a:rPr sz="1000" dirty="0">
                <a:solidFill>
                  <a:srgbClr val="FFFFFF"/>
                </a:solidFill>
                <a:latin typeface="Montserrat"/>
                <a:cs typeface="Montserrat"/>
              </a:rPr>
              <a:t>James </a:t>
            </a:r>
            <a:r>
              <a:rPr sz="1000" spc="-10" dirty="0">
                <a:solidFill>
                  <a:srgbClr val="FFFFFF"/>
                </a:solidFill>
                <a:latin typeface="Montserrat"/>
                <a:cs typeface="Montserrat"/>
              </a:rPr>
              <a:t>Brearley.</a:t>
            </a:r>
            <a:endParaRPr sz="1000">
              <a:latin typeface="Montserrat"/>
              <a:cs typeface="Montserrat"/>
            </a:endParaRPr>
          </a:p>
          <a:p>
            <a:pPr marL="12700" marR="76200">
              <a:lnSpc>
                <a:spcPct val="100000"/>
              </a:lnSpc>
              <a:spcBef>
                <a:spcPts val="850"/>
              </a:spcBef>
            </a:pPr>
            <a:r>
              <a:rPr sz="1000" dirty="0">
                <a:solidFill>
                  <a:srgbClr val="FFFFFF"/>
                </a:solidFill>
                <a:latin typeface="Montserrat"/>
                <a:cs typeface="Montserrat"/>
              </a:rPr>
              <a:t>James</a:t>
            </a:r>
            <a:r>
              <a:rPr sz="1000" spc="-25" dirty="0">
                <a:solidFill>
                  <a:srgbClr val="FFFFFF"/>
                </a:solidFill>
                <a:latin typeface="Montserrat"/>
                <a:cs typeface="Montserrat"/>
              </a:rPr>
              <a:t> </a:t>
            </a:r>
            <a:r>
              <a:rPr sz="1000" dirty="0">
                <a:solidFill>
                  <a:srgbClr val="FFFFFF"/>
                </a:solidFill>
                <a:latin typeface="Montserrat"/>
                <a:cs typeface="Montserrat"/>
              </a:rPr>
              <a:t>Brearley</a:t>
            </a:r>
            <a:r>
              <a:rPr sz="1000" spc="-20" dirty="0">
                <a:solidFill>
                  <a:srgbClr val="FFFFFF"/>
                </a:solidFill>
                <a:latin typeface="Montserrat"/>
                <a:cs typeface="Montserrat"/>
              </a:rPr>
              <a:t> </a:t>
            </a:r>
            <a:r>
              <a:rPr sz="1000" dirty="0">
                <a:solidFill>
                  <a:srgbClr val="FFFFFF"/>
                </a:solidFill>
                <a:latin typeface="Montserrat"/>
                <a:cs typeface="Montserrat"/>
              </a:rPr>
              <a:t>is</a:t>
            </a:r>
            <a:r>
              <a:rPr sz="1000" spc="-20" dirty="0">
                <a:solidFill>
                  <a:srgbClr val="FFFFFF"/>
                </a:solidFill>
                <a:latin typeface="Montserrat"/>
                <a:cs typeface="Montserrat"/>
              </a:rPr>
              <a:t> </a:t>
            </a:r>
            <a:r>
              <a:rPr sz="1000" dirty="0">
                <a:solidFill>
                  <a:srgbClr val="FFFFFF"/>
                </a:solidFill>
                <a:latin typeface="Montserrat"/>
                <a:cs typeface="Montserrat"/>
              </a:rPr>
              <a:t>responsible</a:t>
            </a:r>
            <a:r>
              <a:rPr sz="1000" spc="-25" dirty="0">
                <a:solidFill>
                  <a:srgbClr val="FFFFFF"/>
                </a:solidFill>
                <a:latin typeface="Montserrat"/>
                <a:cs typeface="Montserrat"/>
              </a:rPr>
              <a:t> for </a:t>
            </a:r>
            <a:r>
              <a:rPr sz="1000" dirty="0">
                <a:solidFill>
                  <a:srgbClr val="FFFFFF"/>
                </a:solidFill>
                <a:latin typeface="Montserrat"/>
                <a:cs typeface="Montserrat"/>
              </a:rPr>
              <a:t>processing</a:t>
            </a:r>
            <a:r>
              <a:rPr sz="1000" spc="-25" dirty="0">
                <a:solidFill>
                  <a:srgbClr val="FFFFFF"/>
                </a:solidFill>
                <a:latin typeface="Montserrat"/>
                <a:cs typeface="Montserrat"/>
              </a:rPr>
              <a:t> </a:t>
            </a:r>
            <a:r>
              <a:rPr sz="1000" dirty="0">
                <a:solidFill>
                  <a:srgbClr val="FFFFFF"/>
                </a:solidFill>
                <a:latin typeface="Montserrat"/>
                <a:cs typeface="Montserrat"/>
              </a:rPr>
              <a:t>and</a:t>
            </a:r>
            <a:r>
              <a:rPr sz="1000" spc="-25" dirty="0">
                <a:solidFill>
                  <a:srgbClr val="FFFFFF"/>
                </a:solidFill>
                <a:latin typeface="Montserrat"/>
                <a:cs typeface="Montserrat"/>
              </a:rPr>
              <a:t> </a:t>
            </a:r>
            <a:r>
              <a:rPr sz="1000" dirty="0">
                <a:solidFill>
                  <a:srgbClr val="FFFFFF"/>
                </a:solidFill>
                <a:latin typeface="Montserrat"/>
                <a:cs typeface="Montserrat"/>
              </a:rPr>
              <a:t>approving</a:t>
            </a:r>
            <a:r>
              <a:rPr sz="1000" spc="-20" dirty="0">
                <a:solidFill>
                  <a:srgbClr val="FFFFFF"/>
                </a:solidFill>
                <a:latin typeface="Montserrat"/>
                <a:cs typeface="Montserrat"/>
              </a:rPr>
              <a:t> your </a:t>
            </a:r>
            <a:r>
              <a:rPr sz="1000" dirty="0">
                <a:solidFill>
                  <a:srgbClr val="FFFFFF"/>
                </a:solidFill>
                <a:latin typeface="Montserrat"/>
                <a:cs typeface="Montserrat"/>
              </a:rPr>
              <a:t>Application</a:t>
            </a:r>
            <a:r>
              <a:rPr sz="1000" spc="-10" dirty="0">
                <a:solidFill>
                  <a:srgbClr val="FFFFFF"/>
                </a:solidFill>
                <a:latin typeface="Montserrat"/>
                <a:cs typeface="Montserrat"/>
              </a:rPr>
              <a:t> </a:t>
            </a:r>
            <a:r>
              <a:rPr sz="1000" dirty="0">
                <a:solidFill>
                  <a:srgbClr val="FFFFFF"/>
                </a:solidFill>
                <a:latin typeface="Montserrat"/>
                <a:cs typeface="Montserrat"/>
              </a:rPr>
              <a:t>as</a:t>
            </a:r>
            <a:r>
              <a:rPr sz="1000" spc="-10" dirty="0">
                <a:solidFill>
                  <a:srgbClr val="FFFFFF"/>
                </a:solidFill>
                <a:latin typeface="Montserrat"/>
                <a:cs typeface="Montserrat"/>
              </a:rPr>
              <a:t> </a:t>
            </a:r>
            <a:r>
              <a:rPr sz="1000" dirty="0">
                <a:solidFill>
                  <a:srgbClr val="FFFFFF"/>
                </a:solidFill>
                <a:latin typeface="Montserrat"/>
                <a:cs typeface="Montserrat"/>
              </a:rPr>
              <a:t>well</a:t>
            </a:r>
            <a:r>
              <a:rPr sz="1000" spc="-5" dirty="0">
                <a:solidFill>
                  <a:srgbClr val="FFFFFF"/>
                </a:solidFill>
                <a:latin typeface="Montserrat"/>
                <a:cs typeface="Montserrat"/>
              </a:rPr>
              <a:t> </a:t>
            </a:r>
            <a:r>
              <a:rPr sz="1000" dirty="0">
                <a:solidFill>
                  <a:srgbClr val="FFFFFF"/>
                </a:solidFill>
                <a:latin typeface="Montserrat"/>
                <a:cs typeface="Montserrat"/>
              </a:rPr>
              <a:t>as</a:t>
            </a:r>
            <a:r>
              <a:rPr sz="1000" spc="-10" dirty="0">
                <a:solidFill>
                  <a:srgbClr val="FFFFFF"/>
                </a:solidFill>
                <a:latin typeface="Montserrat"/>
                <a:cs typeface="Montserrat"/>
              </a:rPr>
              <a:t> administering </a:t>
            </a:r>
            <a:r>
              <a:rPr sz="1000" dirty="0">
                <a:solidFill>
                  <a:srgbClr val="FFFFFF"/>
                </a:solidFill>
                <a:latin typeface="Montserrat"/>
                <a:cs typeface="Montserrat"/>
              </a:rPr>
              <a:t>your</a:t>
            </a:r>
            <a:r>
              <a:rPr sz="1000" spc="-15" dirty="0">
                <a:solidFill>
                  <a:srgbClr val="FFFFFF"/>
                </a:solidFill>
                <a:latin typeface="Montserrat"/>
                <a:cs typeface="Montserrat"/>
              </a:rPr>
              <a:t> </a:t>
            </a:r>
            <a:r>
              <a:rPr sz="1000" spc="-10" dirty="0">
                <a:solidFill>
                  <a:srgbClr val="FFFFFF"/>
                </a:solidFill>
                <a:latin typeface="Montserrat"/>
                <a:cs typeface="Montserrat"/>
              </a:rPr>
              <a:t>investment.</a:t>
            </a:r>
            <a:endParaRPr sz="1000">
              <a:latin typeface="Montserrat"/>
              <a:cs typeface="Montserrat"/>
            </a:endParaRPr>
          </a:p>
        </p:txBody>
      </p:sp>
      <p:sp>
        <p:nvSpPr>
          <p:cNvPr id="8" name="object 8"/>
          <p:cNvSpPr txBox="1"/>
          <p:nvPr/>
        </p:nvSpPr>
        <p:spPr>
          <a:xfrm>
            <a:off x="4465699" y="1713684"/>
            <a:ext cx="2337435" cy="1092200"/>
          </a:xfrm>
          <a:prstGeom prst="rect">
            <a:avLst/>
          </a:prstGeom>
        </p:spPr>
        <p:txBody>
          <a:bodyPr vert="horz" wrap="square" lIns="0" tIns="12700" rIns="0" bIns="0" rtlCol="0">
            <a:spAutoFit/>
          </a:bodyPr>
          <a:lstStyle/>
          <a:p>
            <a:pPr marL="12700" marR="5080">
              <a:lnSpc>
                <a:spcPct val="100000"/>
              </a:lnSpc>
              <a:spcBef>
                <a:spcPts val="100"/>
              </a:spcBef>
            </a:pPr>
            <a:r>
              <a:rPr sz="1000" dirty="0">
                <a:solidFill>
                  <a:srgbClr val="FFFFFF"/>
                </a:solidFill>
                <a:latin typeface="Montserrat"/>
                <a:cs typeface="Montserrat"/>
              </a:rPr>
              <a:t>James</a:t>
            </a:r>
            <a:r>
              <a:rPr sz="1000" spc="-25" dirty="0">
                <a:solidFill>
                  <a:srgbClr val="FFFFFF"/>
                </a:solidFill>
                <a:latin typeface="Montserrat"/>
                <a:cs typeface="Montserrat"/>
              </a:rPr>
              <a:t> </a:t>
            </a:r>
            <a:r>
              <a:rPr sz="1000" dirty="0">
                <a:solidFill>
                  <a:srgbClr val="FFFFFF"/>
                </a:solidFill>
                <a:latin typeface="Montserrat"/>
                <a:cs typeface="Montserrat"/>
              </a:rPr>
              <a:t>Brearley</a:t>
            </a:r>
            <a:r>
              <a:rPr sz="1000" spc="-25" dirty="0">
                <a:solidFill>
                  <a:srgbClr val="FFFFFF"/>
                </a:solidFill>
                <a:latin typeface="Montserrat"/>
                <a:cs typeface="Montserrat"/>
              </a:rPr>
              <a:t> </a:t>
            </a:r>
            <a:r>
              <a:rPr sz="1000" dirty="0">
                <a:solidFill>
                  <a:srgbClr val="FFFFFF"/>
                </a:solidFill>
                <a:latin typeface="Montserrat"/>
                <a:cs typeface="Montserrat"/>
              </a:rPr>
              <a:t>&amp;</a:t>
            </a:r>
            <a:r>
              <a:rPr sz="1000" spc="-20" dirty="0">
                <a:solidFill>
                  <a:srgbClr val="FFFFFF"/>
                </a:solidFill>
                <a:latin typeface="Montserrat"/>
                <a:cs typeface="Montserrat"/>
              </a:rPr>
              <a:t> </a:t>
            </a:r>
            <a:r>
              <a:rPr sz="1000" dirty="0">
                <a:solidFill>
                  <a:srgbClr val="FFFFFF"/>
                </a:solidFill>
                <a:latin typeface="Montserrat"/>
                <a:cs typeface="Montserrat"/>
              </a:rPr>
              <a:t>Sons</a:t>
            </a:r>
            <a:r>
              <a:rPr sz="1000" spc="-25" dirty="0">
                <a:solidFill>
                  <a:srgbClr val="FFFFFF"/>
                </a:solidFill>
                <a:latin typeface="Montserrat"/>
                <a:cs typeface="Montserrat"/>
              </a:rPr>
              <a:t> </a:t>
            </a:r>
            <a:r>
              <a:rPr sz="1000" dirty="0">
                <a:solidFill>
                  <a:srgbClr val="FFFFFF"/>
                </a:solidFill>
                <a:latin typeface="Montserrat"/>
                <a:cs typeface="Montserrat"/>
              </a:rPr>
              <a:t>Limited</a:t>
            </a:r>
            <a:r>
              <a:rPr sz="1000" spc="-25" dirty="0">
                <a:solidFill>
                  <a:srgbClr val="FFFFFF"/>
                </a:solidFill>
                <a:latin typeface="Montserrat"/>
                <a:cs typeface="Montserrat"/>
              </a:rPr>
              <a:t> is </a:t>
            </a:r>
            <a:r>
              <a:rPr sz="1000" dirty="0">
                <a:solidFill>
                  <a:srgbClr val="FFFFFF"/>
                </a:solidFill>
                <a:latin typeface="Montserrat"/>
                <a:cs typeface="Montserrat"/>
              </a:rPr>
              <a:t>authorised</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regulated</a:t>
            </a:r>
            <a:r>
              <a:rPr sz="1000" spc="-15" dirty="0">
                <a:solidFill>
                  <a:srgbClr val="FFFFFF"/>
                </a:solidFill>
                <a:latin typeface="Montserrat"/>
                <a:cs typeface="Montserrat"/>
              </a:rPr>
              <a:t> </a:t>
            </a:r>
            <a:r>
              <a:rPr sz="1000" dirty="0">
                <a:solidFill>
                  <a:srgbClr val="FFFFFF"/>
                </a:solidFill>
                <a:latin typeface="Montserrat"/>
                <a:cs typeface="Montserrat"/>
              </a:rPr>
              <a:t>by</a:t>
            </a:r>
            <a:r>
              <a:rPr sz="1000" spc="-15"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Financial</a:t>
            </a:r>
            <a:r>
              <a:rPr sz="1000" spc="-30" dirty="0">
                <a:solidFill>
                  <a:srgbClr val="FFFFFF"/>
                </a:solidFill>
                <a:latin typeface="Montserrat"/>
                <a:cs typeface="Montserrat"/>
              </a:rPr>
              <a:t> </a:t>
            </a:r>
            <a:r>
              <a:rPr sz="1000" dirty="0">
                <a:solidFill>
                  <a:srgbClr val="FFFFFF"/>
                </a:solidFill>
                <a:latin typeface="Montserrat"/>
                <a:cs typeface="Montserrat"/>
              </a:rPr>
              <a:t>Conduct</a:t>
            </a:r>
            <a:r>
              <a:rPr sz="1000" spc="-30" dirty="0">
                <a:solidFill>
                  <a:srgbClr val="FFFFFF"/>
                </a:solidFill>
                <a:latin typeface="Montserrat"/>
                <a:cs typeface="Montserrat"/>
              </a:rPr>
              <a:t> </a:t>
            </a:r>
            <a:r>
              <a:rPr sz="1000" dirty="0">
                <a:solidFill>
                  <a:srgbClr val="FFFFFF"/>
                </a:solidFill>
                <a:latin typeface="Montserrat"/>
                <a:cs typeface="Montserrat"/>
              </a:rPr>
              <a:t>Authority</a:t>
            </a:r>
            <a:r>
              <a:rPr sz="1000" spc="-30" dirty="0">
                <a:solidFill>
                  <a:srgbClr val="FFFFFF"/>
                </a:solidFill>
                <a:latin typeface="Montserrat"/>
                <a:cs typeface="Montserrat"/>
              </a:rPr>
              <a:t> </a:t>
            </a:r>
            <a:r>
              <a:rPr sz="1000" spc="-10" dirty="0">
                <a:solidFill>
                  <a:srgbClr val="FFFFFF"/>
                </a:solidFill>
                <a:latin typeface="Montserrat"/>
                <a:cs typeface="Montserrat"/>
              </a:rPr>
              <a:t>(FCA). </a:t>
            </a:r>
            <a:r>
              <a:rPr sz="1000" dirty="0">
                <a:solidFill>
                  <a:srgbClr val="FFFFFF"/>
                </a:solidFill>
                <a:latin typeface="Montserrat"/>
                <a:cs typeface="Montserrat"/>
              </a:rPr>
              <a:t>Their</a:t>
            </a:r>
            <a:r>
              <a:rPr sz="1000" spc="-25" dirty="0">
                <a:solidFill>
                  <a:srgbClr val="FFFFFF"/>
                </a:solidFill>
                <a:latin typeface="Montserrat"/>
                <a:cs typeface="Montserrat"/>
              </a:rPr>
              <a:t> </a:t>
            </a:r>
            <a:r>
              <a:rPr sz="1000" dirty="0">
                <a:solidFill>
                  <a:srgbClr val="FFFFFF"/>
                </a:solidFill>
                <a:latin typeface="Montserrat"/>
                <a:cs typeface="Montserrat"/>
              </a:rPr>
              <a:t>FCA</a:t>
            </a:r>
            <a:r>
              <a:rPr sz="1000" spc="-20" dirty="0">
                <a:solidFill>
                  <a:srgbClr val="FFFFFF"/>
                </a:solidFill>
                <a:latin typeface="Montserrat"/>
                <a:cs typeface="Montserrat"/>
              </a:rPr>
              <a:t> </a:t>
            </a:r>
            <a:r>
              <a:rPr sz="1000" dirty="0">
                <a:solidFill>
                  <a:srgbClr val="FFFFFF"/>
                </a:solidFill>
                <a:latin typeface="Montserrat"/>
                <a:cs typeface="Montserrat"/>
              </a:rPr>
              <a:t>registration</a:t>
            </a:r>
            <a:r>
              <a:rPr sz="1000" spc="-20" dirty="0">
                <a:solidFill>
                  <a:srgbClr val="FFFFFF"/>
                </a:solidFill>
                <a:latin typeface="Montserrat"/>
                <a:cs typeface="Montserrat"/>
              </a:rPr>
              <a:t> </a:t>
            </a:r>
            <a:r>
              <a:rPr sz="1000" dirty="0">
                <a:solidFill>
                  <a:srgbClr val="FFFFFF"/>
                </a:solidFill>
                <a:latin typeface="Montserrat"/>
                <a:cs typeface="Montserrat"/>
              </a:rPr>
              <a:t>number</a:t>
            </a:r>
            <a:r>
              <a:rPr sz="1000" spc="-20" dirty="0">
                <a:solidFill>
                  <a:srgbClr val="FFFFFF"/>
                </a:solidFill>
                <a:latin typeface="Montserrat"/>
                <a:cs typeface="Montserrat"/>
              </a:rPr>
              <a:t> </a:t>
            </a:r>
            <a:r>
              <a:rPr sz="1000" spc="-25" dirty="0">
                <a:solidFill>
                  <a:srgbClr val="FFFFFF"/>
                </a:solidFill>
                <a:latin typeface="Montserrat"/>
                <a:cs typeface="Montserrat"/>
              </a:rPr>
              <a:t>is </a:t>
            </a:r>
            <a:r>
              <a:rPr sz="1000" dirty="0">
                <a:solidFill>
                  <a:srgbClr val="FFFFFF"/>
                </a:solidFill>
                <a:latin typeface="Montserrat"/>
                <a:cs typeface="Montserrat"/>
              </a:rPr>
              <a:t>189219.</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company</a:t>
            </a:r>
            <a:r>
              <a:rPr sz="1000" spc="-15" dirty="0">
                <a:solidFill>
                  <a:srgbClr val="FFFFFF"/>
                </a:solidFill>
                <a:latin typeface="Montserrat"/>
                <a:cs typeface="Montserrat"/>
              </a:rPr>
              <a:t> </a:t>
            </a:r>
            <a:r>
              <a:rPr sz="1000" dirty="0">
                <a:solidFill>
                  <a:srgbClr val="FFFFFF"/>
                </a:solidFill>
                <a:latin typeface="Montserrat"/>
                <a:cs typeface="Montserrat"/>
              </a:rPr>
              <a:t>is</a:t>
            </a:r>
            <a:r>
              <a:rPr sz="1000" spc="-20" dirty="0">
                <a:solidFill>
                  <a:srgbClr val="FFFFFF"/>
                </a:solidFill>
                <a:latin typeface="Montserrat"/>
                <a:cs typeface="Montserrat"/>
              </a:rPr>
              <a:t> </a:t>
            </a:r>
            <a:r>
              <a:rPr sz="1000" spc="-10" dirty="0">
                <a:solidFill>
                  <a:srgbClr val="FFFFFF"/>
                </a:solidFill>
                <a:latin typeface="Montserrat"/>
                <a:cs typeface="Montserrat"/>
              </a:rPr>
              <a:t>incorporated </a:t>
            </a:r>
            <a:r>
              <a:rPr sz="1000" dirty="0">
                <a:solidFill>
                  <a:srgbClr val="FFFFFF"/>
                </a:solidFill>
                <a:latin typeface="Montserrat"/>
                <a:cs typeface="Montserrat"/>
              </a:rPr>
              <a:t>in</a:t>
            </a:r>
            <a:r>
              <a:rPr sz="1000" spc="-15" dirty="0">
                <a:solidFill>
                  <a:srgbClr val="FFFFFF"/>
                </a:solidFill>
                <a:latin typeface="Montserrat"/>
                <a:cs typeface="Montserrat"/>
              </a:rPr>
              <a:t> </a:t>
            </a:r>
            <a:r>
              <a:rPr sz="1000" dirty="0">
                <a:solidFill>
                  <a:srgbClr val="FFFFFF"/>
                </a:solidFill>
                <a:latin typeface="Montserrat"/>
                <a:cs typeface="Montserrat"/>
              </a:rPr>
              <a:t>England</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0" dirty="0">
                <a:solidFill>
                  <a:srgbClr val="FFFFFF"/>
                </a:solidFill>
                <a:latin typeface="Montserrat"/>
                <a:cs typeface="Montserrat"/>
              </a:rPr>
              <a:t> Wales,</a:t>
            </a:r>
            <a:r>
              <a:rPr sz="1000" spc="-15" dirty="0">
                <a:solidFill>
                  <a:srgbClr val="FFFFFF"/>
                </a:solidFill>
                <a:latin typeface="Montserrat"/>
                <a:cs typeface="Montserrat"/>
              </a:rPr>
              <a:t> </a:t>
            </a:r>
            <a:r>
              <a:rPr sz="1000" spc="-10" dirty="0">
                <a:solidFill>
                  <a:srgbClr val="FFFFFF"/>
                </a:solidFill>
                <a:latin typeface="Montserrat"/>
                <a:cs typeface="Montserrat"/>
              </a:rPr>
              <a:t>Company </a:t>
            </a:r>
            <a:r>
              <a:rPr sz="1000" dirty="0">
                <a:solidFill>
                  <a:srgbClr val="FFFFFF"/>
                </a:solidFill>
                <a:latin typeface="Montserrat"/>
                <a:cs typeface="Montserrat"/>
              </a:rPr>
              <a:t>Number</a:t>
            </a:r>
            <a:r>
              <a:rPr sz="1000" spc="-10" dirty="0">
                <a:solidFill>
                  <a:srgbClr val="FFFFFF"/>
                </a:solidFill>
                <a:latin typeface="Montserrat"/>
                <a:cs typeface="Montserrat"/>
              </a:rPr>
              <a:t> 03705135.</a:t>
            </a:r>
            <a:endParaRPr sz="1000" dirty="0">
              <a:latin typeface="Montserrat"/>
              <a:cs typeface="Montserrat"/>
            </a:endParaRPr>
          </a:p>
        </p:txBody>
      </p:sp>
      <p:sp>
        <p:nvSpPr>
          <p:cNvPr id="9" name="object 9"/>
          <p:cNvSpPr txBox="1"/>
          <p:nvPr/>
        </p:nvSpPr>
        <p:spPr>
          <a:xfrm>
            <a:off x="4465699" y="2888485"/>
            <a:ext cx="2459355" cy="939800"/>
          </a:xfrm>
          <a:prstGeom prst="rect">
            <a:avLst/>
          </a:prstGeom>
        </p:spPr>
        <p:txBody>
          <a:bodyPr vert="horz" wrap="square" lIns="0" tIns="12700" rIns="0" bIns="0" rtlCol="0">
            <a:spAutoFit/>
          </a:bodyPr>
          <a:lstStyle/>
          <a:p>
            <a:pPr marL="12700" marR="5080">
              <a:lnSpc>
                <a:spcPct val="100000"/>
              </a:lnSpc>
              <a:spcBef>
                <a:spcPts val="100"/>
              </a:spcBef>
            </a:pPr>
            <a:r>
              <a:rPr sz="1000" dirty="0">
                <a:solidFill>
                  <a:srgbClr val="FFFFFF"/>
                </a:solidFill>
                <a:latin typeface="Montserrat"/>
                <a:cs typeface="Montserrat"/>
              </a:rPr>
              <a:t>James</a:t>
            </a:r>
            <a:r>
              <a:rPr sz="1000" spc="-25" dirty="0">
                <a:solidFill>
                  <a:srgbClr val="FFFFFF"/>
                </a:solidFill>
                <a:latin typeface="Montserrat"/>
                <a:cs typeface="Montserrat"/>
              </a:rPr>
              <a:t> </a:t>
            </a:r>
            <a:r>
              <a:rPr sz="1000" dirty="0">
                <a:solidFill>
                  <a:srgbClr val="FFFFFF"/>
                </a:solidFill>
                <a:latin typeface="Montserrat"/>
                <a:cs typeface="Montserrat"/>
              </a:rPr>
              <a:t>Brearley</a:t>
            </a:r>
            <a:r>
              <a:rPr sz="1000" spc="-20" dirty="0">
                <a:solidFill>
                  <a:srgbClr val="FFFFFF"/>
                </a:solidFill>
                <a:latin typeface="Montserrat"/>
                <a:cs typeface="Montserrat"/>
              </a:rPr>
              <a:t> </a:t>
            </a:r>
            <a:r>
              <a:rPr sz="1000" dirty="0">
                <a:solidFill>
                  <a:srgbClr val="FFFFFF"/>
                </a:solidFill>
                <a:latin typeface="Montserrat"/>
                <a:cs typeface="Montserrat"/>
              </a:rPr>
              <a:t>&amp;</a:t>
            </a:r>
            <a:r>
              <a:rPr sz="1000" spc="-20" dirty="0">
                <a:solidFill>
                  <a:srgbClr val="FFFFFF"/>
                </a:solidFill>
                <a:latin typeface="Montserrat"/>
                <a:cs typeface="Montserrat"/>
              </a:rPr>
              <a:t> </a:t>
            </a:r>
            <a:r>
              <a:rPr sz="1000" dirty="0">
                <a:solidFill>
                  <a:srgbClr val="FFFFFF"/>
                </a:solidFill>
                <a:latin typeface="Montserrat"/>
                <a:cs typeface="Montserrat"/>
              </a:rPr>
              <a:t>Sons</a:t>
            </a:r>
            <a:r>
              <a:rPr sz="1000" spc="-20" dirty="0">
                <a:solidFill>
                  <a:srgbClr val="FFFFFF"/>
                </a:solidFill>
                <a:latin typeface="Montserrat"/>
                <a:cs typeface="Montserrat"/>
              </a:rPr>
              <a:t> </a:t>
            </a:r>
            <a:r>
              <a:rPr sz="1000" dirty="0">
                <a:solidFill>
                  <a:srgbClr val="FFFFFF"/>
                </a:solidFill>
                <a:latin typeface="Montserrat"/>
                <a:cs typeface="Montserrat"/>
              </a:rPr>
              <a:t>Limited</a:t>
            </a:r>
            <a:r>
              <a:rPr sz="1000" spc="-20" dirty="0">
                <a:solidFill>
                  <a:srgbClr val="FFFFFF"/>
                </a:solidFill>
                <a:latin typeface="Montserrat"/>
                <a:cs typeface="Montserrat"/>
              </a:rPr>
              <a:t> </a:t>
            </a:r>
            <a:r>
              <a:rPr sz="1000" dirty="0">
                <a:solidFill>
                  <a:srgbClr val="FFFFFF"/>
                </a:solidFill>
                <a:latin typeface="Montserrat"/>
                <a:cs typeface="Montserrat"/>
              </a:rPr>
              <a:t>is</a:t>
            </a:r>
            <a:r>
              <a:rPr sz="1000" spc="-20" dirty="0">
                <a:solidFill>
                  <a:srgbClr val="FFFFFF"/>
                </a:solidFill>
                <a:latin typeface="Montserrat"/>
                <a:cs typeface="Montserrat"/>
              </a:rPr>
              <a:t> </a:t>
            </a:r>
            <a:r>
              <a:rPr sz="1000" spc="-50" dirty="0">
                <a:solidFill>
                  <a:srgbClr val="FFFFFF"/>
                </a:solidFill>
                <a:latin typeface="Montserrat"/>
                <a:cs typeface="Montserrat"/>
              </a:rPr>
              <a:t>a </a:t>
            </a:r>
            <a:r>
              <a:rPr sz="1000" dirty="0">
                <a:solidFill>
                  <a:srgbClr val="FFFFFF"/>
                </a:solidFill>
                <a:latin typeface="Montserrat"/>
                <a:cs typeface="Montserrat"/>
              </a:rPr>
              <a:t>member</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5" dirty="0">
                <a:solidFill>
                  <a:srgbClr val="FFFFFF"/>
                </a:solidFill>
                <a:latin typeface="Montserrat"/>
                <a:cs typeface="Montserrat"/>
              </a:rPr>
              <a:t> </a:t>
            </a:r>
            <a:r>
              <a:rPr sz="1000" dirty="0">
                <a:solidFill>
                  <a:srgbClr val="FFFFFF"/>
                </a:solidFill>
                <a:latin typeface="Montserrat"/>
                <a:cs typeface="Montserrat"/>
              </a:rPr>
              <a:t>Personal</a:t>
            </a:r>
            <a:r>
              <a:rPr sz="1000" spc="-10" dirty="0">
                <a:solidFill>
                  <a:srgbClr val="FFFFFF"/>
                </a:solidFill>
                <a:latin typeface="Montserrat"/>
                <a:cs typeface="Montserrat"/>
              </a:rPr>
              <a:t> Investment </a:t>
            </a:r>
            <a:r>
              <a:rPr sz="1000" dirty="0">
                <a:solidFill>
                  <a:srgbClr val="FFFFFF"/>
                </a:solidFill>
                <a:latin typeface="Montserrat"/>
                <a:cs typeface="Montserrat"/>
              </a:rPr>
              <a:t>Management</a:t>
            </a:r>
            <a:r>
              <a:rPr sz="1000" spc="-15" dirty="0">
                <a:solidFill>
                  <a:srgbClr val="FFFFFF"/>
                </a:solidFill>
                <a:latin typeface="Montserrat"/>
                <a:cs typeface="Montserrat"/>
              </a:rPr>
              <a:t> </a:t>
            </a:r>
            <a:r>
              <a:rPr sz="1000" dirty="0">
                <a:solidFill>
                  <a:srgbClr val="FFFFFF"/>
                </a:solidFill>
                <a:latin typeface="Montserrat"/>
                <a:cs typeface="Montserrat"/>
              </a:rPr>
              <a:t>&amp;</a:t>
            </a:r>
            <a:r>
              <a:rPr sz="1000" spc="-15" dirty="0">
                <a:solidFill>
                  <a:srgbClr val="FFFFFF"/>
                </a:solidFill>
                <a:latin typeface="Montserrat"/>
                <a:cs typeface="Montserrat"/>
              </a:rPr>
              <a:t> </a:t>
            </a:r>
            <a:r>
              <a:rPr sz="1000" dirty="0">
                <a:solidFill>
                  <a:srgbClr val="FFFFFF"/>
                </a:solidFill>
                <a:latin typeface="Montserrat"/>
                <a:cs typeface="Montserrat"/>
              </a:rPr>
              <a:t>Financial</a:t>
            </a:r>
            <a:r>
              <a:rPr sz="1000" spc="-15" dirty="0">
                <a:solidFill>
                  <a:srgbClr val="FFFFFF"/>
                </a:solidFill>
                <a:latin typeface="Montserrat"/>
                <a:cs typeface="Montserrat"/>
              </a:rPr>
              <a:t> </a:t>
            </a:r>
            <a:r>
              <a:rPr sz="1000" spc="-10" dirty="0">
                <a:solidFill>
                  <a:srgbClr val="FFFFFF"/>
                </a:solidFill>
                <a:latin typeface="Montserrat"/>
                <a:cs typeface="Montserrat"/>
              </a:rPr>
              <a:t>Advice </a:t>
            </a:r>
            <a:r>
              <a:rPr sz="1000" dirty="0">
                <a:solidFill>
                  <a:srgbClr val="FFFFFF"/>
                </a:solidFill>
                <a:latin typeface="Montserrat"/>
                <a:cs typeface="Montserrat"/>
              </a:rPr>
              <a:t>Association</a:t>
            </a:r>
            <a:r>
              <a:rPr sz="1000" spc="-15" dirty="0">
                <a:solidFill>
                  <a:srgbClr val="FFFFFF"/>
                </a:solidFill>
                <a:latin typeface="Montserrat"/>
                <a:cs typeface="Montserrat"/>
              </a:rPr>
              <a:t> </a:t>
            </a:r>
            <a:r>
              <a:rPr sz="1000" dirty="0">
                <a:solidFill>
                  <a:srgbClr val="FFFFFF"/>
                </a:solidFill>
                <a:latin typeface="Montserrat"/>
                <a:cs typeface="Montserrat"/>
              </a:rPr>
              <a:t>(PIMFA)</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London </a:t>
            </a:r>
            <a:r>
              <a:rPr sz="1000" dirty="0">
                <a:solidFill>
                  <a:srgbClr val="FFFFFF"/>
                </a:solidFill>
                <a:latin typeface="Montserrat"/>
                <a:cs typeface="Montserrat"/>
              </a:rPr>
              <a:t>Stock</a:t>
            </a:r>
            <a:r>
              <a:rPr sz="1000" spc="-20" dirty="0">
                <a:solidFill>
                  <a:srgbClr val="FFFFFF"/>
                </a:solidFill>
                <a:latin typeface="Montserrat"/>
                <a:cs typeface="Montserrat"/>
              </a:rPr>
              <a:t> </a:t>
            </a:r>
            <a:r>
              <a:rPr sz="1000" dirty="0">
                <a:solidFill>
                  <a:srgbClr val="FFFFFF"/>
                </a:solidFill>
                <a:latin typeface="Montserrat"/>
                <a:cs typeface="Montserrat"/>
              </a:rPr>
              <a:t>Exchange</a:t>
            </a:r>
            <a:r>
              <a:rPr sz="1000" spc="-15"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is</a:t>
            </a:r>
            <a:r>
              <a:rPr sz="1000" spc="-15" dirty="0">
                <a:solidFill>
                  <a:srgbClr val="FFFFFF"/>
                </a:solidFill>
                <a:latin typeface="Montserrat"/>
                <a:cs typeface="Montserrat"/>
              </a:rPr>
              <a:t> </a:t>
            </a:r>
            <a:r>
              <a:rPr sz="1000" dirty="0">
                <a:solidFill>
                  <a:srgbClr val="FFFFFF"/>
                </a:solidFill>
                <a:latin typeface="Montserrat"/>
                <a:cs typeface="Montserrat"/>
              </a:rPr>
              <a:t>a</a:t>
            </a:r>
            <a:r>
              <a:rPr sz="1000" spc="-15" dirty="0">
                <a:solidFill>
                  <a:srgbClr val="FFFFFF"/>
                </a:solidFill>
                <a:latin typeface="Montserrat"/>
                <a:cs typeface="Montserrat"/>
              </a:rPr>
              <a:t> </a:t>
            </a:r>
            <a:r>
              <a:rPr sz="1000" dirty="0">
                <a:solidFill>
                  <a:srgbClr val="FFFFFF"/>
                </a:solidFill>
                <a:latin typeface="Montserrat"/>
                <a:cs typeface="Montserrat"/>
              </a:rPr>
              <a:t>HM</a:t>
            </a:r>
            <a:r>
              <a:rPr sz="1000" spc="-15" dirty="0">
                <a:solidFill>
                  <a:srgbClr val="FFFFFF"/>
                </a:solidFill>
                <a:latin typeface="Montserrat"/>
                <a:cs typeface="Montserrat"/>
              </a:rPr>
              <a:t> </a:t>
            </a:r>
            <a:r>
              <a:rPr sz="1000" spc="-10" dirty="0">
                <a:solidFill>
                  <a:srgbClr val="FFFFFF"/>
                </a:solidFill>
                <a:latin typeface="Montserrat"/>
                <a:cs typeface="Montserrat"/>
              </a:rPr>
              <a:t>Revenue </a:t>
            </a:r>
            <a:r>
              <a:rPr sz="1000" dirty="0">
                <a:solidFill>
                  <a:srgbClr val="FFFFFF"/>
                </a:solidFill>
                <a:latin typeface="Montserrat"/>
                <a:cs typeface="Montserrat"/>
              </a:rPr>
              <a:t>and</a:t>
            </a:r>
            <a:r>
              <a:rPr sz="1000" spc="-20" dirty="0">
                <a:solidFill>
                  <a:srgbClr val="FFFFFF"/>
                </a:solidFill>
                <a:latin typeface="Montserrat"/>
                <a:cs typeface="Montserrat"/>
              </a:rPr>
              <a:t> </a:t>
            </a:r>
            <a:r>
              <a:rPr sz="1000" dirty="0">
                <a:solidFill>
                  <a:srgbClr val="FFFFFF"/>
                </a:solidFill>
                <a:latin typeface="Montserrat"/>
                <a:cs typeface="Montserrat"/>
              </a:rPr>
              <a:t>Customs</a:t>
            </a:r>
            <a:r>
              <a:rPr sz="1000" spc="-20" dirty="0">
                <a:solidFill>
                  <a:srgbClr val="FFFFFF"/>
                </a:solidFill>
                <a:latin typeface="Montserrat"/>
                <a:cs typeface="Montserrat"/>
              </a:rPr>
              <a:t> </a:t>
            </a:r>
            <a:r>
              <a:rPr sz="1000" dirty="0">
                <a:solidFill>
                  <a:srgbClr val="FFFFFF"/>
                </a:solidFill>
                <a:latin typeface="Montserrat"/>
                <a:cs typeface="Montserrat"/>
              </a:rPr>
              <a:t>authorised</a:t>
            </a:r>
            <a:r>
              <a:rPr sz="1000" spc="-20" dirty="0">
                <a:solidFill>
                  <a:srgbClr val="FFFFFF"/>
                </a:solidFill>
                <a:latin typeface="Montserrat"/>
                <a:cs typeface="Montserrat"/>
              </a:rPr>
              <a:t> </a:t>
            </a:r>
            <a:r>
              <a:rPr sz="1000" dirty="0">
                <a:solidFill>
                  <a:srgbClr val="FFFFFF"/>
                </a:solidFill>
                <a:latin typeface="Montserrat"/>
                <a:cs typeface="Montserrat"/>
              </a:rPr>
              <a:t>ISA</a:t>
            </a:r>
            <a:r>
              <a:rPr sz="1000" spc="-20" dirty="0">
                <a:solidFill>
                  <a:srgbClr val="FFFFFF"/>
                </a:solidFill>
                <a:latin typeface="Montserrat"/>
                <a:cs typeface="Montserrat"/>
              </a:rPr>
              <a:t> </a:t>
            </a:r>
            <a:r>
              <a:rPr sz="1000" spc="-10" dirty="0">
                <a:solidFill>
                  <a:srgbClr val="FFFFFF"/>
                </a:solidFill>
                <a:latin typeface="Montserrat"/>
                <a:cs typeface="Montserrat"/>
              </a:rPr>
              <a:t>Manager.</a:t>
            </a:r>
            <a:endParaRPr sz="1000">
              <a:latin typeface="Montserrat"/>
              <a:cs typeface="Montserrat"/>
            </a:endParaRPr>
          </a:p>
        </p:txBody>
      </p:sp>
      <p:sp>
        <p:nvSpPr>
          <p:cNvPr id="10" name="object 10"/>
          <p:cNvSpPr txBox="1"/>
          <p:nvPr/>
        </p:nvSpPr>
        <p:spPr>
          <a:xfrm>
            <a:off x="585134" y="5537016"/>
            <a:ext cx="2383791" cy="3813865"/>
          </a:xfrm>
          <a:prstGeom prst="rect">
            <a:avLst/>
          </a:prstGeom>
        </p:spPr>
        <p:txBody>
          <a:bodyPr vert="horz" wrap="square" lIns="0" tIns="12700" rIns="0" bIns="0" rtlCol="0">
            <a:spAutoFit/>
          </a:bodyPr>
          <a:lstStyle/>
          <a:p>
            <a:pPr marL="12700">
              <a:lnSpc>
                <a:spcPct val="100000"/>
              </a:lnSpc>
              <a:spcBef>
                <a:spcPts val="100"/>
              </a:spcBef>
            </a:pPr>
            <a:r>
              <a:rPr lang="en-GB" sz="1600" b="1" dirty="0">
                <a:solidFill>
                  <a:srgbClr val="FFFFFF"/>
                </a:solidFill>
                <a:latin typeface="Montserrat"/>
              </a:rPr>
              <a:t>GOLDMAN SACHS INTERNATIONAL</a:t>
            </a:r>
          </a:p>
          <a:p>
            <a:pPr marL="12700">
              <a:lnSpc>
                <a:spcPct val="100000"/>
              </a:lnSpc>
              <a:spcBef>
                <a:spcPts val="100"/>
              </a:spcBef>
            </a:pPr>
            <a:r>
              <a:rPr lang="en-GB" sz="1000" dirty="0">
                <a:solidFill>
                  <a:srgbClr val="FFFFFF"/>
                </a:solidFill>
                <a:latin typeface="Montserrat"/>
              </a:rPr>
              <a:t>Goldman Sachs International provides financial services. The Company offers investment banking, securities, and investment management services to corporations, financial institutions, and governments. Goldman Sachs International operates worldwide.</a:t>
            </a:r>
          </a:p>
          <a:p>
            <a:pPr marL="12700" marR="80645">
              <a:lnSpc>
                <a:spcPct val="100000"/>
              </a:lnSpc>
              <a:spcBef>
                <a:spcPts val="1015"/>
              </a:spcBef>
            </a:pPr>
            <a:r>
              <a:rPr lang="en-GB" sz="1000" dirty="0">
                <a:solidFill>
                  <a:srgbClr val="FFFFFF"/>
                </a:solidFill>
                <a:latin typeface="Montserrat"/>
              </a:rPr>
              <a:t>Goldman Sachs International bank are the issuer for the Defensive Step-down Plan; therefore, investors are exposed to the risk of them defaulting on their obligation to repay the capital and any returns due under the terms of the note.</a:t>
            </a:r>
          </a:p>
          <a:p>
            <a:pPr marL="12700" marR="80645">
              <a:lnSpc>
                <a:spcPct val="100000"/>
              </a:lnSpc>
              <a:spcBef>
                <a:spcPts val="1015"/>
              </a:spcBef>
            </a:pPr>
            <a:r>
              <a:rPr lang="en-GB" sz="1000" b="1" spc="-10" dirty="0">
                <a:solidFill>
                  <a:srgbClr val="FFFFFF"/>
                </a:solidFill>
                <a:latin typeface="Montserrat SemiBold"/>
                <a:cs typeface="Montserrat SemiBold"/>
              </a:rPr>
              <a:t>Considerations</a:t>
            </a:r>
            <a:r>
              <a:rPr lang="en-GB" sz="1000" b="1" spc="-5" dirty="0">
                <a:solidFill>
                  <a:srgbClr val="FFFFFF"/>
                </a:solidFill>
                <a:latin typeface="Montserrat SemiBold"/>
                <a:cs typeface="Montserrat SemiBold"/>
              </a:rPr>
              <a:t> </a:t>
            </a:r>
            <a:r>
              <a:rPr lang="en-GB" sz="1000" b="1" dirty="0">
                <a:solidFill>
                  <a:srgbClr val="FFFFFF"/>
                </a:solidFill>
                <a:latin typeface="Montserrat SemiBold"/>
                <a:cs typeface="Montserrat SemiBold"/>
              </a:rPr>
              <a:t>when selecting </a:t>
            </a:r>
            <a:r>
              <a:rPr lang="en-GB" sz="1000" b="1" spc="-25" dirty="0">
                <a:solidFill>
                  <a:srgbClr val="FFFFFF"/>
                </a:solidFill>
                <a:latin typeface="Montserrat SemiBold"/>
                <a:cs typeface="Montserrat SemiBold"/>
              </a:rPr>
              <a:t>the </a:t>
            </a:r>
            <a:r>
              <a:rPr lang="en-GB" sz="1000" b="1" spc="-10" dirty="0">
                <a:solidFill>
                  <a:srgbClr val="FFFFFF"/>
                </a:solidFill>
                <a:latin typeface="Montserrat SemiBold"/>
                <a:cs typeface="Montserrat SemiBold"/>
              </a:rPr>
              <a:t>issuer:</a:t>
            </a:r>
            <a:endParaRPr lang="en-GB" sz="1000" dirty="0">
              <a:latin typeface="Montserrat SemiBold"/>
              <a:cs typeface="Montserrat SemiBold"/>
            </a:endParaRPr>
          </a:p>
          <a:p>
            <a:pPr marL="12700" marR="80645">
              <a:lnSpc>
                <a:spcPct val="100000"/>
              </a:lnSpc>
              <a:spcBef>
                <a:spcPts val="1015"/>
              </a:spcBef>
            </a:pPr>
            <a:endParaRPr lang="en-GB" sz="1000" dirty="0">
              <a:latin typeface="Montserrat SemiBold"/>
              <a:cs typeface="Montserrat SemiBold"/>
            </a:endParaRPr>
          </a:p>
        </p:txBody>
      </p:sp>
      <p:sp>
        <p:nvSpPr>
          <p:cNvPr id="11" name="object 11"/>
          <p:cNvSpPr txBox="1"/>
          <p:nvPr/>
        </p:nvSpPr>
        <p:spPr>
          <a:xfrm>
            <a:off x="571800" y="9080500"/>
            <a:ext cx="2372995" cy="782265"/>
          </a:xfrm>
          <a:prstGeom prst="rect">
            <a:avLst/>
          </a:prstGeom>
        </p:spPr>
        <p:txBody>
          <a:bodyPr vert="horz" wrap="square" lIns="0" tIns="12700" rIns="0" bIns="0" rtlCol="0">
            <a:spAutoFit/>
          </a:bodyPr>
          <a:lstStyle/>
          <a:p>
            <a:pPr marL="12700" marR="5080">
              <a:lnSpc>
                <a:spcPct val="100000"/>
              </a:lnSpc>
              <a:spcBef>
                <a:spcPts val="850"/>
              </a:spcBef>
            </a:pPr>
            <a:r>
              <a:rPr sz="1000" dirty="0">
                <a:solidFill>
                  <a:srgbClr val="FFFFFF"/>
                </a:solidFill>
                <a:latin typeface="Montserrat"/>
                <a:cs typeface="Montserrat"/>
              </a:rPr>
              <a:t>Fitch,</a:t>
            </a:r>
            <a:r>
              <a:rPr sz="1000" spc="-15" dirty="0">
                <a:solidFill>
                  <a:srgbClr val="FFFFFF"/>
                </a:solidFill>
                <a:latin typeface="Montserrat"/>
                <a:cs typeface="Montserrat"/>
              </a:rPr>
              <a:t> </a:t>
            </a:r>
            <a:r>
              <a:rPr sz="1000" dirty="0">
                <a:solidFill>
                  <a:srgbClr val="FFFFFF"/>
                </a:solidFill>
                <a:latin typeface="Montserrat"/>
                <a:cs typeface="Montserrat"/>
              </a:rPr>
              <a:t>Moody’s</a:t>
            </a:r>
            <a:r>
              <a:rPr sz="1000" spc="-20" dirty="0">
                <a:solidFill>
                  <a:srgbClr val="FFFFFF"/>
                </a:solidFill>
                <a:latin typeface="Montserrat"/>
                <a:cs typeface="Montserrat"/>
              </a:rPr>
              <a:t> </a:t>
            </a:r>
            <a:r>
              <a:rPr sz="1000" dirty="0">
                <a:solidFill>
                  <a:srgbClr val="FFFFFF"/>
                </a:solidFill>
                <a:latin typeface="Montserrat"/>
                <a:cs typeface="Montserrat"/>
              </a:rPr>
              <a:t>and</a:t>
            </a:r>
            <a:r>
              <a:rPr sz="1000" spc="-15" dirty="0">
                <a:solidFill>
                  <a:srgbClr val="FFFFFF"/>
                </a:solidFill>
                <a:latin typeface="Montserrat"/>
                <a:cs typeface="Montserrat"/>
              </a:rPr>
              <a:t> </a:t>
            </a:r>
            <a:r>
              <a:rPr sz="1000" dirty="0">
                <a:solidFill>
                  <a:srgbClr val="FFFFFF"/>
                </a:solidFill>
                <a:latin typeface="Montserrat"/>
                <a:cs typeface="Montserrat"/>
              </a:rPr>
              <a:t>Standard</a:t>
            </a:r>
            <a:r>
              <a:rPr sz="1000" spc="-15" dirty="0">
                <a:solidFill>
                  <a:srgbClr val="FFFFFF"/>
                </a:solidFill>
                <a:latin typeface="Montserrat"/>
                <a:cs typeface="Montserrat"/>
              </a:rPr>
              <a:t> </a:t>
            </a:r>
            <a:r>
              <a:rPr sz="1000" dirty="0">
                <a:solidFill>
                  <a:srgbClr val="FFFFFF"/>
                </a:solidFill>
                <a:latin typeface="Montserrat"/>
                <a:cs typeface="Montserrat"/>
              </a:rPr>
              <a:t>&amp;</a:t>
            </a:r>
            <a:r>
              <a:rPr sz="1000" spc="-15" dirty="0">
                <a:solidFill>
                  <a:srgbClr val="FFFFFF"/>
                </a:solidFill>
                <a:latin typeface="Montserrat"/>
                <a:cs typeface="Montserrat"/>
              </a:rPr>
              <a:t> </a:t>
            </a:r>
            <a:r>
              <a:rPr sz="1000" spc="-10" dirty="0">
                <a:solidFill>
                  <a:srgbClr val="FFFFFF"/>
                </a:solidFill>
                <a:latin typeface="Montserrat"/>
                <a:cs typeface="Montserrat"/>
              </a:rPr>
              <a:t>Poor’s </a:t>
            </a:r>
            <a:r>
              <a:rPr sz="1000" dirty="0">
                <a:solidFill>
                  <a:srgbClr val="FFFFFF"/>
                </a:solidFill>
                <a:latin typeface="Montserrat"/>
                <a:cs typeface="Montserrat"/>
              </a:rPr>
              <a:t>are</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main</a:t>
            </a:r>
            <a:r>
              <a:rPr sz="1000" spc="-15" dirty="0">
                <a:solidFill>
                  <a:srgbClr val="FFFFFF"/>
                </a:solidFill>
                <a:latin typeface="Montserrat"/>
                <a:cs typeface="Montserrat"/>
              </a:rPr>
              <a:t> </a:t>
            </a:r>
            <a:r>
              <a:rPr sz="1000" dirty="0">
                <a:solidFill>
                  <a:srgbClr val="FFFFFF"/>
                </a:solidFill>
                <a:latin typeface="Montserrat"/>
                <a:cs typeface="Montserrat"/>
              </a:rPr>
              <a:t>three</a:t>
            </a:r>
            <a:r>
              <a:rPr sz="1000" spc="-15" dirty="0">
                <a:solidFill>
                  <a:srgbClr val="FFFFFF"/>
                </a:solidFill>
                <a:latin typeface="Montserrat"/>
                <a:cs typeface="Montserrat"/>
              </a:rPr>
              <a:t> </a:t>
            </a:r>
            <a:r>
              <a:rPr sz="1000" spc="-10" dirty="0">
                <a:solidFill>
                  <a:srgbClr val="FFFFFF"/>
                </a:solidFill>
                <a:latin typeface="Montserrat"/>
                <a:cs typeface="Montserrat"/>
              </a:rPr>
              <a:t>independent </a:t>
            </a:r>
            <a:r>
              <a:rPr sz="1000" dirty="0">
                <a:solidFill>
                  <a:srgbClr val="FFFFFF"/>
                </a:solidFill>
                <a:latin typeface="Montserrat"/>
                <a:cs typeface="Montserrat"/>
              </a:rPr>
              <a:t>credit</a:t>
            </a:r>
            <a:r>
              <a:rPr sz="1000" spc="-10" dirty="0">
                <a:solidFill>
                  <a:srgbClr val="FFFFFF"/>
                </a:solidFill>
                <a:latin typeface="Montserrat"/>
                <a:cs typeface="Montserrat"/>
              </a:rPr>
              <a:t> </a:t>
            </a:r>
            <a:r>
              <a:rPr sz="1000" dirty="0">
                <a:solidFill>
                  <a:srgbClr val="FFFFFF"/>
                </a:solidFill>
                <a:latin typeface="Montserrat"/>
                <a:cs typeface="Montserrat"/>
              </a:rPr>
              <a:t>ratings</a:t>
            </a:r>
            <a:r>
              <a:rPr sz="1000" spc="-5" dirty="0">
                <a:solidFill>
                  <a:srgbClr val="FFFFFF"/>
                </a:solidFill>
                <a:latin typeface="Montserrat"/>
                <a:cs typeface="Montserrat"/>
              </a:rPr>
              <a:t> </a:t>
            </a:r>
            <a:r>
              <a:rPr sz="1000" dirty="0">
                <a:solidFill>
                  <a:srgbClr val="FFFFFF"/>
                </a:solidFill>
                <a:latin typeface="Montserrat"/>
                <a:cs typeface="Montserrat"/>
              </a:rPr>
              <a:t>agencies</a:t>
            </a:r>
            <a:r>
              <a:rPr sz="1000" spc="-5" dirty="0">
                <a:solidFill>
                  <a:srgbClr val="FFFFFF"/>
                </a:solidFill>
                <a:latin typeface="Montserrat"/>
                <a:cs typeface="Montserrat"/>
              </a:rPr>
              <a:t> </a:t>
            </a:r>
            <a:r>
              <a:rPr sz="1000" dirty="0">
                <a:solidFill>
                  <a:srgbClr val="FFFFFF"/>
                </a:solidFill>
                <a:latin typeface="Montserrat"/>
                <a:cs typeface="Montserrat"/>
              </a:rPr>
              <a:t>that</a:t>
            </a:r>
            <a:r>
              <a:rPr lang="en-GB" sz="1000" dirty="0">
                <a:solidFill>
                  <a:srgbClr val="FFFFFF"/>
                </a:solidFill>
                <a:latin typeface="Montserrat"/>
                <a:cs typeface="Montserrat"/>
              </a:rPr>
              <a:t> </a:t>
            </a:r>
            <a:r>
              <a:rPr lang="en-GB" sz="1000" spc="-10" dirty="0">
                <a:solidFill>
                  <a:srgbClr val="FFFFFF"/>
                </a:solidFill>
                <a:latin typeface="Montserrat"/>
                <a:cs typeface="Montserrat"/>
              </a:rPr>
              <a:t>research </a:t>
            </a:r>
            <a:r>
              <a:rPr lang="en-GB" sz="1000" dirty="0">
                <a:solidFill>
                  <a:srgbClr val="FFFFFF"/>
                </a:solidFill>
                <a:latin typeface="Montserrat"/>
                <a:cs typeface="Montserrat"/>
              </a:rPr>
              <a:t>and</a:t>
            </a:r>
            <a:r>
              <a:rPr lang="en-GB" sz="1000" spc="-15" dirty="0">
                <a:solidFill>
                  <a:srgbClr val="FFFFFF"/>
                </a:solidFill>
                <a:latin typeface="Montserrat"/>
                <a:cs typeface="Montserrat"/>
              </a:rPr>
              <a:t> </a:t>
            </a:r>
            <a:r>
              <a:rPr lang="en-GB" sz="1000" dirty="0">
                <a:solidFill>
                  <a:srgbClr val="FFFFFF"/>
                </a:solidFill>
                <a:latin typeface="Montserrat"/>
                <a:cs typeface="Montserrat"/>
              </a:rPr>
              <a:t>grade</a:t>
            </a:r>
            <a:r>
              <a:rPr lang="en-GB" sz="1000" spc="-10" dirty="0">
                <a:solidFill>
                  <a:srgbClr val="FFFFFF"/>
                </a:solidFill>
                <a:latin typeface="Montserrat"/>
                <a:cs typeface="Montserrat"/>
              </a:rPr>
              <a:t> </a:t>
            </a:r>
            <a:r>
              <a:rPr lang="en-GB" sz="1000" dirty="0">
                <a:solidFill>
                  <a:srgbClr val="FFFFFF"/>
                </a:solidFill>
                <a:latin typeface="Montserrat"/>
                <a:cs typeface="Montserrat"/>
              </a:rPr>
              <a:t>the</a:t>
            </a:r>
            <a:r>
              <a:rPr lang="en-GB" sz="1000" spc="-10" dirty="0">
                <a:solidFill>
                  <a:srgbClr val="FFFFFF"/>
                </a:solidFill>
                <a:latin typeface="Montserrat"/>
                <a:cs typeface="Montserrat"/>
              </a:rPr>
              <a:t> </a:t>
            </a:r>
            <a:r>
              <a:rPr lang="en-GB" sz="1000" dirty="0">
                <a:solidFill>
                  <a:srgbClr val="FFFFFF"/>
                </a:solidFill>
                <a:latin typeface="Montserrat"/>
                <a:cs typeface="Montserrat"/>
              </a:rPr>
              <a:t>ability</a:t>
            </a:r>
            <a:r>
              <a:rPr lang="en-GB" sz="1000" spc="-10" dirty="0">
                <a:solidFill>
                  <a:srgbClr val="FFFFFF"/>
                </a:solidFill>
                <a:latin typeface="Montserrat"/>
                <a:cs typeface="Montserrat"/>
              </a:rPr>
              <a:t> </a:t>
            </a:r>
            <a:r>
              <a:rPr lang="en-GB" sz="1000" dirty="0">
                <a:solidFill>
                  <a:srgbClr val="FFFFFF"/>
                </a:solidFill>
                <a:latin typeface="Montserrat"/>
                <a:cs typeface="Montserrat"/>
              </a:rPr>
              <a:t>of</a:t>
            </a:r>
            <a:r>
              <a:rPr lang="en-GB" sz="1000" spc="-15" dirty="0">
                <a:solidFill>
                  <a:srgbClr val="FFFFFF"/>
                </a:solidFill>
                <a:latin typeface="Montserrat"/>
                <a:cs typeface="Montserrat"/>
              </a:rPr>
              <a:t> </a:t>
            </a:r>
            <a:r>
              <a:rPr lang="en-GB" sz="1000" spc="-10" dirty="0">
                <a:solidFill>
                  <a:srgbClr val="FFFFFF"/>
                </a:solidFill>
                <a:latin typeface="Montserrat"/>
                <a:cs typeface="Montserrat"/>
              </a:rPr>
              <a:t>financial</a:t>
            </a:r>
            <a:r>
              <a:rPr lang="en-GB" sz="1000" spc="-10" dirty="0">
                <a:latin typeface="Montserrat"/>
                <a:cs typeface="Montserrat"/>
              </a:rPr>
              <a:t> </a:t>
            </a:r>
            <a:r>
              <a:rPr lang="en-GB" sz="1000" dirty="0">
                <a:solidFill>
                  <a:srgbClr val="FFFFFF"/>
                </a:solidFill>
                <a:latin typeface="Montserrat"/>
                <a:cs typeface="Montserrat"/>
              </a:rPr>
              <a:t>and</a:t>
            </a:r>
            <a:r>
              <a:rPr lang="en-GB" sz="1000" spc="-10" dirty="0">
                <a:solidFill>
                  <a:srgbClr val="FFFFFF"/>
                </a:solidFill>
                <a:latin typeface="Montserrat"/>
                <a:cs typeface="Montserrat"/>
              </a:rPr>
              <a:t> </a:t>
            </a:r>
            <a:r>
              <a:rPr lang="en-GB" sz="1000" dirty="0">
                <a:solidFill>
                  <a:srgbClr val="FFFFFF"/>
                </a:solidFill>
                <a:latin typeface="Montserrat"/>
                <a:cs typeface="Montserrat"/>
              </a:rPr>
              <a:t>other</a:t>
            </a:r>
            <a:r>
              <a:rPr lang="en-GB" sz="1000" spc="-10" dirty="0">
                <a:solidFill>
                  <a:srgbClr val="FFFFFF"/>
                </a:solidFill>
                <a:latin typeface="Montserrat"/>
                <a:cs typeface="Montserrat"/>
              </a:rPr>
              <a:t> </a:t>
            </a:r>
            <a:r>
              <a:rPr lang="en-GB" sz="1000" dirty="0">
                <a:solidFill>
                  <a:srgbClr val="FFFFFF"/>
                </a:solidFill>
                <a:latin typeface="Montserrat"/>
                <a:cs typeface="Montserrat"/>
              </a:rPr>
              <a:t>institutions</a:t>
            </a:r>
            <a:r>
              <a:rPr lang="en-GB" sz="1000" spc="-5" dirty="0">
                <a:solidFill>
                  <a:srgbClr val="FFFFFF"/>
                </a:solidFill>
                <a:latin typeface="Montserrat"/>
                <a:cs typeface="Montserrat"/>
              </a:rPr>
              <a:t> </a:t>
            </a:r>
            <a:r>
              <a:rPr lang="en-GB" sz="1000" dirty="0">
                <a:solidFill>
                  <a:srgbClr val="FFFFFF"/>
                </a:solidFill>
                <a:latin typeface="Montserrat"/>
                <a:cs typeface="Montserrat"/>
              </a:rPr>
              <a:t>to</a:t>
            </a:r>
            <a:r>
              <a:rPr lang="en-GB" sz="1000" spc="-10" dirty="0">
                <a:solidFill>
                  <a:srgbClr val="FFFFFF"/>
                </a:solidFill>
                <a:latin typeface="Montserrat"/>
                <a:cs typeface="Montserrat"/>
              </a:rPr>
              <a:t> </a:t>
            </a:r>
            <a:endParaRPr sz="1000" dirty="0">
              <a:latin typeface="Montserrat"/>
              <a:cs typeface="Montserrat"/>
            </a:endParaRPr>
          </a:p>
        </p:txBody>
      </p:sp>
      <p:sp>
        <p:nvSpPr>
          <p:cNvPr id="12" name="object 12"/>
          <p:cNvSpPr txBox="1"/>
          <p:nvPr/>
        </p:nvSpPr>
        <p:spPr>
          <a:xfrm>
            <a:off x="3140719" y="6011094"/>
            <a:ext cx="2397125" cy="2911053"/>
          </a:xfrm>
          <a:prstGeom prst="rect">
            <a:avLst/>
          </a:prstGeom>
        </p:spPr>
        <p:txBody>
          <a:bodyPr vert="horz" wrap="square" lIns="0" tIns="12700" rIns="0" bIns="0" rtlCol="0">
            <a:spAutoFit/>
          </a:bodyPr>
          <a:lstStyle/>
          <a:p>
            <a:pPr marL="12700" marR="5080">
              <a:lnSpc>
                <a:spcPct val="100000"/>
              </a:lnSpc>
              <a:spcBef>
                <a:spcPts val="850"/>
              </a:spcBef>
            </a:pPr>
            <a:r>
              <a:rPr lang="en-GB" sz="1000" dirty="0">
                <a:solidFill>
                  <a:srgbClr val="FFFFFF"/>
                </a:solidFill>
                <a:latin typeface="Montserrat"/>
                <a:cs typeface="Montserrat"/>
              </a:rPr>
              <a:t>make</a:t>
            </a:r>
            <a:r>
              <a:rPr lang="en-GB" sz="1000" spc="-10" dirty="0">
                <a:solidFill>
                  <a:srgbClr val="FFFFFF"/>
                </a:solidFill>
                <a:latin typeface="Montserrat"/>
                <a:cs typeface="Montserrat"/>
              </a:rPr>
              <a:t> </a:t>
            </a:r>
            <a:r>
              <a:rPr lang="en-GB" sz="1000" spc="-25" dirty="0">
                <a:solidFill>
                  <a:srgbClr val="FFFFFF"/>
                </a:solidFill>
                <a:latin typeface="Montserrat"/>
                <a:cs typeface="Montserrat"/>
              </a:rPr>
              <a:t>the </a:t>
            </a:r>
            <a:r>
              <a:rPr lang="en-GB" sz="1000" dirty="0">
                <a:solidFill>
                  <a:srgbClr val="FFFFFF"/>
                </a:solidFill>
                <a:latin typeface="Montserrat"/>
                <a:cs typeface="Montserrat"/>
              </a:rPr>
              <a:t>payments</a:t>
            </a:r>
            <a:r>
              <a:rPr lang="en-GB" sz="1000" spc="5" dirty="0">
                <a:solidFill>
                  <a:srgbClr val="FFFFFF"/>
                </a:solidFill>
                <a:latin typeface="Montserrat"/>
                <a:cs typeface="Montserrat"/>
              </a:rPr>
              <a:t> </a:t>
            </a:r>
            <a:r>
              <a:rPr lang="en-GB" sz="1000" dirty="0">
                <a:solidFill>
                  <a:srgbClr val="FFFFFF"/>
                </a:solidFill>
                <a:latin typeface="Montserrat"/>
                <a:cs typeface="Montserrat"/>
              </a:rPr>
              <a:t>due</a:t>
            </a:r>
            <a:r>
              <a:rPr lang="en-GB" sz="1000" spc="10" dirty="0">
                <a:solidFill>
                  <a:srgbClr val="FFFFFF"/>
                </a:solidFill>
                <a:latin typeface="Montserrat"/>
                <a:cs typeface="Montserrat"/>
              </a:rPr>
              <a:t> </a:t>
            </a:r>
            <a:r>
              <a:rPr lang="en-GB" sz="1000" dirty="0">
                <a:solidFill>
                  <a:srgbClr val="FFFFFF"/>
                </a:solidFill>
                <a:latin typeface="Montserrat"/>
                <a:cs typeface="Montserrat"/>
              </a:rPr>
              <a:t>from</a:t>
            </a:r>
            <a:r>
              <a:rPr lang="en-GB" sz="1000" spc="10" dirty="0">
                <a:solidFill>
                  <a:srgbClr val="FFFFFF"/>
                </a:solidFill>
                <a:latin typeface="Montserrat"/>
                <a:cs typeface="Montserrat"/>
              </a:rPr>
              <a:t> </a:t>
            </a:r>
            <a:r>
              <a:rPr lang="en-GB" sz="1000" dirty="0">
                <a:solidFill>
                  <a:srgbClr val="FFFFFF"/>
                </a:solidFill>
                <a:latin typeface="Montserrat"/>
                <a:cs typeface="Montserrat"/>
              </a:rPr>
              <a:t>the</a:t>
            </a:r>
            <a:r>
              <a:rPr lang="en-GB" sz="1000" spc="10" dirty="0">
                <a:solidFill>
                  <a:srgbClr val="FFFFFF"/>
                </a:solidFill>
                <a:latin typeface="Montserrat"/>
                <a:cs typeface="Montserrat"/>
              </a:rPr>
              <a:t> </a:t>
            </a:r>
            <a:r>
              <a:rPr lang="en-GB" sz="1000" dirty="0">
                <a:solidFill>
                  <a:srgbClr val="FFFFFF"/>
                </a:solidFill>
                <a:latin typeface="Montserrat"/>
                <a:cs typeface="Montserrat"/>
              </a:rPr>
              <a:t>Plan</a:t>
            </a:r>
            <a:r>
              <a:rPr lang="en-GB" sz="1000" spc="-10" dirty="0">
                <a:solidFill>
                  <a:srgbClr val="FFFFFF"/>
                </a:solidFill>
                <a:latin typeface="Montserrat"/>
                <a:cs typeface="Montserrat"/>
              </a:rPr>
              <a:t> </a:t>
            </a:r>
            <a:r>
              <a:rPr lang="en-GB" sz="1000" dirty="0">
                <a:solidFill>
                  <a:srgbClr val="FFFFFF"/>
                </a:solidFill>
                <a:latin typeface="Montserrat"/>
                <a:cs typeface="Montserrat"/>
              </a:rPr>
              <a:t>issuer</a:t>
            </a:r>
            <a:r>
              <a:rPr lang="en-GB" sz="1000" spc="-5" dirty="0">
                <a:solidFill>
                  <a:srgbClr val="FFFFFF"/>
                </a:solidFill>
                <a:latin typeface="Montserrat"/>
                <a:cs typeface="Montserrat"/>
              </a:rPr>
              <a:t> </a:t>
            </a:r>
            <a:r>
              <a:rPr lang="en-GB" sz="1000" dirty="0">
                <a:solidFill>
                  <a:srgbClr val="FFFFFF"/>
                </a:solidFill>
                <a:latin typeface="Montserrat"/>
                <a:cs typeface="Montserrat"/>
              </a:rPr>
              <a:t>and</a:t>
            </a:r>
            <a:r>
              <a:rPr lang="en-GB" sz="1000" spc="-5" dirty="0">
                <a:solidFill>
                  <a:srgbClr val="FFFFFF"/>
                </a:solidFill>
                <a:latin typeface="Montserrat"/>
                <a:cs typeface="Montserrat"/>
              </a:rPr>
              <a:t> </a:t>
            </a:r>
            <a:r>
              <a:rPr lang="en-GB" sz="1000" dirty="0">
                <a:solidFill>
                  <a:srgbClr val="FFFFFF"/>
                </a:solidFill>
                <a:latin typeface="Montserrat"/>
                <a:cs typeface="Montserrat"/>
              </a:rPr>
              <a:t>/</a:t>
            </a:r>
            <a:r>
              <a:rPr lang="en-GB" sz="1000" spc="-5" dirty="0">
                <a:solidFill>
                  <a:srgbClr val="FFFFFF"/>
                </a:solidFill>
                <a:latin typeface="Montserrat"/>
                <a:cs typeface="Montserrat"/>
              </a:rPr>
              <a:t> </a:t>
            </a:r>
            <a:r>
              <a:rPr lang="en-GB" sz="1000" dirty="0">
                <a:solidFill>
                  <a:srgbClr val="FFFFFF"/>
                </a:solidFill>
                <a:latin typeface="Montserrat"/>
                <a:cs typeface="Montserrat"/>
              </a:rPr>
              <a:t>or</a:t>
            </a:r>
            <a:r>
              <a:rPr lang="en-GB" sz="1000" spc="-5" dirty="0">
                <a:solidFill>
                  <a:srgbClr val="FFFFFF"/>
                </a:solidFill>
                <a:latin typeface="Montserrat"/>
                <a:cs typeface="Montserrat"/>
              </a:rPr>
              <a:t> </a:t>
            </a:r>
            <a:r>
              <a:rPr lang="en-GB" sz="1000" dirty="0">
                <a:solidFill>
                  <a:srgbClr val="FFFFFF"/>
                </a:solidFill>
                <a:latin typeface="Montserrat"/>
                <a:cs typeface="Montserrat"/>
              </a:rPr>
              <a:t>guaranteed</a:t>
            </a:r>
            <a:r>
              <a:rPr lang="en-GB" sz="1000" spc="-5" dirty="0">
                <a:solidFill>
                  <a:srgbClr val="FFFFFF"/>
                </a:solidFill>
                <a:latin typeface="Montserrat"/>
                <a:cs typeface="Montserrat"/>
              </a:rPr>
              <a:t> </a:t>
            </a:r>
            <a:r>
              <a:rPr lang="en-GB" sz="1000" spc="-25" dirty="0">
                <a:solidFill>
                  <a:srgbClr val="FFFFFF"/>
                </a:solidFill>
                <a:latin typeface="Montserrat"/>
                <a:cs typeface="Montserrat"/>
              </a:rPr>
              <a:t>by </a:t>
            </a:r>
            <a:r>
              <a:rPr lang="en-GB" sz="1000" dirty="0">
                <a:solidFill>
                  <a:srgbClr val="FFFFFF"/>
                </a:solidFill>
                <a:latin typeface="Montserrat"/>
                <a:cs typeface="Montserrat"/>
              </a:rPr>
              <a:t>them.</a:t>
            </a:r>
            <a:r>
              <a:rPr lang="en-GB" sz="1000" spc="-15" dirty="0">
                <a:solidFill>
                  <a:srgbClr val="FFFFFF"/>
                </a:solidFill>
                <a:latin typeface="Montserrat"/>
                <a:cs typeface="Montserrat"/>
              </a:rPr>
              <a:t> </a:t>
            </a:r>
            <a:r>
              <a:rPr lang="en-GB" sz="1000" dirty="0">
                <a:solidFill>
                  <a:srgbClr val="FFFFFF"/>
                </a:solidFill>
                <a:latin typeface="Montserrat"/>
                <a:cs typeface="Montserrat"/>
              </a:rPr>
              <a:t>Each</a:t>
            </a:r>
            <a:r>
              <a:rPr lang="en-GB" sz="1000" spc="-15" dirty="0">
                <a:solidFill>
                  <a:srgbClr val="FFFFFF"/>
                </a:solidFill>
                <a:latin typeface="Montserrat"/>
                <a:cs typeface="Montserrat"/>
              </a:rPr>
              <a:t> </a:t>
            </a:r>
            <a:r>
              <a:rPr lang="en-GB" sz="1000" dirty="0">
                <a:solidFill>
                  <a:srgbClr val="FFFFFF"/>
                </a:solidFill>
                <a:latin typeface="Montserrat"/>
                <a:cs typeface="Montserrat"/>
              </a:rPr>
              <a:t>rating</a:t>
            </a:r>
            <a:r>
              <a:rPr lang="en-GB" sz="1000" spc="-15" dirty="0">
                <a:solidFill>
                  <a:srgbClr val="FFFFFF"/>
                </a:solidFill>
                <a:latin typeface="Montserrat"/>
                <a:cs typeface="Montserrat"/>
              </a:rPr>
              <a:t> </a:t>
            </a:r>
            <a:r>
              <a:rPr lang="en-GB" sz="1000" dirty="0">
                <a:solidFill>
                  <a:srgbClr val="FFFFFF"/>
                </a:solidFill>
                <a:latin typeface="Montserrat"/>
                <a:cs typeface="Montserrat"/>
              </a:rPr>
              <a:t>agency</a:t>
            </a:r>
            <a:r>
              <a:rPr lang="en-GB" sz="1000" spc="-10" dirty="0">
                <a:solidFill>
                  <a:srgbClr val="FFFFFF"/>
                </a:solidFill>
                <a:latin typeface="Montserrat"/>
                <a:cs typeface="Montserrat"/>
              </a:rPr>
              <a:t> describes </a:t>
            </a:r>
            <a:r>
              <a:rPr lang="en-GB" sz="1000" dirty="0">
                <a:solidFill>
                  <a:srgbClr val="FFFFFF"/>
                </a:solidFill>
                <a:latin typeface="Montserrat"/>
                <a:cs typeface="Montserrat"/>
              </a:rPr>
              <a:t>and</a:t>
            </a:r>
            <a:r>
              <a:rPr lang="en-GB" sz="1000" spc="-5" dirty="0">
                <a:solidFill>
                  <a:srgbClr val="FFFFFF"/>
                </a:solidFill>
                <a:latin typeface="Montserrat"/>
                <a:cs typeface="Montserrat"/>
              </a:rPr>
              <a:t> </a:t>
            </a:r>
            <a:r>
              <a:rPr lang="en-GB" sz="1000" dirty="0">
                <a:solidFill>
                  <a:srgbClr val="FFFFFF"/>
                </a:solidFill>
                <a:latin typeface="Montserrat"/>
                <a:cs typeface="Montserrat"/>
              </a:rPr>
              <a:t>names</a:t>
            </a:r>
            <a:r>
              <a:rPr lang="en-GB" sz="1000" spc="-5" dirty="0">
                <a:solidFill>
                  <a:srgbClr val="FFFFFF"/>
                </a:solidFill>
                <a:latin typeface="Montserrat"/>
                <a:cs typeface="Montserrat"/>
              </a:rPr>
              <a:t> </a:t>
            </a:r>
            <a:r>
              <a:rPr lang="en-GB" sz="1000" dirty="0">
                <a:solidFill>
                  <a:srgbClr val="FFFFFF"/>
                </a:solidFill>
                <a:latin typeface="Montserrat"/>
                <a:cs typeface="Montserrat"/>
              </a:rPr>
              <a:t>its ratings</a:t>
            </a:r>
            <a:r>
              <a:rPr lang="en-GB" sz="1000" spc="-5" dirty="0">
                <a:solidFill>
                  <a:srgbClr val="FFFFFF"/>
                </a:solidFill>
                <a:latin typeface="Montserrat"/>
                <a:cs typeface="Montserrat"/>
              </a:rPr>
              <a:t> </a:t>
            </a:r>
            <a:r>
              <a:rPr lang="en-GB" sz="1000" dirty="0">
                <a:solidFill>
                  <a:srgbClr val="FFFFFF"/>
                </a:solidFill>
                <a:latin typeface="Montserrat"/>
                <a:cs typeface="Montserrat"/>
              </a:rPr>
              <a:t>in</a:t>
            </a:r>
            <a:r>
              <a:rPr lang="en-GB" sz="1000" spc="-5" dirty="0">
                <a:solidFill>
                  <a:srgbClr val="FFFFFF"/>
                </a:solidFill>
                <a:latin typeface="Montserrat"/>
                <a:cs typeface="Montserrat"/>
              </a:rPr>
              <a:t> </a:t>
            </a:r>
            <a:r>
              <a:rPr lang="en-GB" sz="1000" dirty="0">
                <a:solidFill>
                  <a:srgbClr val="FFFFFF"/>
                </a:solidFill>
                <a:latin typeface="Montserrat"/>
                <a:cs typeface="Montserrat"/>
              </a:rPr>
              <a:t>a </a:t>
            </a:r>
            <a:r>
              <a:rPr lang="en-GB" sz="1000" spc="-10" dirty="0">
                <a:solidFill>
                  <a:srgbClr val="FFFFFF"/>
                </a:solidFill>
                <a:latin typeface="Montserrat"/>
                <a:cs typeface="Montserrat"/>
              </a:rPr>
              <a:t>different way.</a:t>
            </a:r>
            <a:r>
              <a:rPr lang="en-GB" sz="1000" spc="-25" dirty="0">
                <a:solidFill>
                  <a:srgbClr val="FFFFFF"/>
                </a:solidFill>
                <a:latin typeface="Montserrat"/>
                <a:cs typeface="Montserrat"/>
              </a:rPr>
              <a:t> </a:t>
            </a:r>
            <a:r>
              <a:rPr lang="en-GB" sz="1000" dirty="0">
                <a:solidFill>
                  <a:srgbClr val="FFFFFF"/>
                </a:solidFill>
                <a:latin typeface="Montserrat"/>
                <a:cs typeface="Montserrat"/>
              </a:rPr>
              <a:t>For</a:t>
            </a:r>
            <a:r>
              <a:rPr lang="en-GB" sz="1000" spc="-20" dirty="0">
                <a:solidFill>
                  <a:srgbClr val="FFFFFF"/>
                </a:solidFill>
                <a:latin typeface="Montserrat"/>
                <a:cs typeface="Montserrat"/>
              </a:rPr>
              <a:t> </a:t>
            </a:r>
            <a:r>
              <a:rPr lang="en-GB" sz="1000" dirty="0">
                <a:solidFill>
                  <a:srgbClr val="FFFFFF"/>
                </a:solidFill>
                <a:latin typeface="Montserrat"/>
                <a:cs typeface="Montserrat"/>
              </a:rPr>
              <a:t>example,</a:t>
            </a:r>
            <a:r>
              <a:rPr lang="en-GB" sz="1000" spc="-20" dirty="0">
                <a:solidFill>
                  <a:srgbClr val="FFFFFF"/>
                </a:solidFill>
                <a:latin typeface="Montserrat"/>
                <a:cs typeface="Montserrat"/>
              </a:rPr>
              <a:t> </a:t>
            </a:r>
            <a:r>
              <a:rPr lang="en-GB" sz="1000" dirty="0">
                <a:solidFill>
                  <a:srgbClr val="FFFFFF"/>
                </a:solidFill>
                <a:latin typeface="Montserrat"/>
                <a:cs typeface="Montserrat"/>
              </a:rPr>
              <a:t>Standard</a:t>
            </a:r>
            <a:r>
              <a:rPr lang="en-GB" sz="1000" spc="-20" dirty="0">
                <a:solidFill>
                  <a:srgbClr val="FFFFFF"/>
                </a:solidFill>
                <a:latin typeface="Montserrat"/>
                <a:cs typeface="Montserrat"/>
              </a:rPr>
              <a:t> </a:t>
            </a:r>
            <a:r>
              <a:rPr lang="en-GB" sz="1000" dirty="0">
                <a:solidFill>
                  <a:srgbClr val="FFFFFF"/>
                </a:solidFill>
                <a:latin typeface="Montserrat"/>
                <a:cs typeface="Montserrat"/>
              </a:rPr>
              <a:t>&amp;</a:t>
            </a:r>
            <a:r>
              <a:rPr lang="en-GB" sz="1000" spc="-25" dirty="0">
                <a:solidFill>
                  <a:srgbClr val="FFFFFF"/>
                </a:solidFill>
                <a:latin typeface="Montserrat"/>
                <a:cs typeface="Montserrat"/>
              </a:rPr>
              <a:t> </a:t>
            </a:r>
            <a:r>
              <a:rPr lang="en-GB" sz="1000" spc="-10" dirty="0">
                <a:solidFill>
                  <a:srgbClr val="FFFFFF"/>
                </a:solidFill>
                <a:latin typeface="Montserrat"/>
                <a:cs typeface="Montserrat"/>
              </a:rPr>
              <a:t>Poor’s </a:t>
            </a:r>
            <a:r>
              <a:rPr lang="en-GB" sz="1000" dirty="0">
                <a:solidFill>
                  <a:srgbClr val="FFFFFF"/>
                </a:solidFill>
                <a:latin typeface="Montserrat"/>
                <a:cs typeface="Montserrat"/>
              </a:rPr>
              <a:t>highest</a:t>
            </a:r>
            <a:r>
              <a:rPr lang="en-GB" sz="1000" spc="-15" dirty="0">
                <a:solidFill>
                  <a:srgbClr val="FFFFFF"/>
                </a:solidFill>
                <a:latin typeface="Montserrat"/>
                <a:cs typeface="Montserrat"/>
              </a:rPr>
              <a:t> </a:t>
            </a:r>
            <a:r>
              <a:rPr lang="en-GB" sz="1000" dirty="0">
                <a:solidFill>
                  <a:srgbClr val="FFFFFF"/>
                </a:solidFill>
                <a:latin typeface="Montserrat"/>
                <a:cs typeface="Montserrat"/>
              </a:rPr>
              <a:t>possible</a:t>
            </a:r>
            <a:r>
              <a:rPr lang="en-GB" sz="1000" spc="-10" dirty="0">
                <a:solidFill>
                  <a:srgbClr val="FFFFFF"/>
                </a:solidFill>
                <a:latin typeface="Montserrat"/>
                <a:cs typeface="Montserrat"/>
              </a:rPr>
              <a:t> </a:t>
            </a:r>
            <a:r>
              <a:rPr lang="en-GB" sz="1000" dirty="0">
                <a:solidFill>
                  <a:srgbClr val="FFFFFF"/>
                </a:solidFill>
                <a:latin typeface="Montserrat"/>
                <a:cs typeface="Montserrat"/>
              </a:rPr>
              <a:t>rating</a:t>
            </a:r>
            <a:r>
              <a:rPr lang="en-GB" sz="1000" spc="-15" dirty="0">
                <a:solidFill>
                  <a:srgbClr val="FFFFFF"/>
                </a:solidFill>
                <a:latin typeface="Montserrat"/>
                <a:cs typeface="Montserrat"/>
              </a:rPr>
              <a:t> </a:t>
            </a:r>
            <a:r>
              <a:rPr lang="en-GB" sz="1000" dirty="0">
                <a:solidFill>
                  <a:srgbClr val="FFFFFF"/>
                </a:solidFill>
                <a:latin typeface="Montserrat"/>
                <a:cs typeface="Montserrat"/>
              </a:rPr>
              <a:t>is</a:t>
            </a:r>
            <a:r>
              <a:rPr lang="en-GB" sz="1000" spc="-10" dirty="0">
                <a:solidFill>
                  <a:srgbClr val="FFFFFF"/>
                </a:solidFill>
                <a:latin typeface="Montserrat"/>
                <a:cs typeface="Montserrat"/>
              </a:rPr>
              <a:t> </a:t>
            </a:r>
            <a:r>
              <a:rPr lang="en-GB" sz="1000" spc="-20" dirty="0">
                <a:solidFill>
                  <a:srgbClr val="FFFFFF"/>
                </a:solidFill>
                <a:latin typeface="Montserrat"/>
                <a:cs typeface="Montserrat"/>
              </a:rPr>
              <a:t>AAA,</a:t>
            </a:r>
            <a:endParaRPr lang="en-GB" sz="1000" dirty="0">
              <a:solidFill>
                <a:srgbClr val="FFFFFF"/>
              </a:solidFill>
              <a:latin typeface="Montserrat"/>
              <a:cs typeface="Montserrat"/>
            </a:endParaRPr>
          </a:p>
          <a:p>
            <a:pPr marL="12700" marR="5080">
              <a:lnSpc>
                <a:spcPct val="100000"/>
              </a:lnSpc>
              <a:spcBef>
                <a:spcPts val="100"/>
              </a:spcBef>
            </a:pPr>
            <a:r>
              <a:rPr sz="1000" dirty="0">
                <a:solidFill>
                  <a:srgbClr val="FFFFFF"/>
                </a:solidFill>
                <a:latin typeface="Montserrat"/>
                <a:cs typeface="Montserrat"/>
              </a:rPr>
              <a:t>followed</a:t>
            </a:r>
            <a:r>
              <a:rPr sz="1000" spc="-10" dirty="0">
                <a:solidFill>
                  <a:srgbClr val="FFFFFF"/>
                </a:solidFill>
                <a:latin typeface="Montserrat"/>
                <a:cs typeface="Montserrat"/>
              </a:rPr>
              <a:t> </a:t>
            </a:r>
            <a:r>
              <a:rPr sz="1000" dirty="0">
                <a:solidFill>
                  <a:srgbClr val="FFFFFF"/>
                </a:solidFill>
                <a:latin typeface="Montserrat"/>
                <a:cs typeface="Montserrat"/>
              </a:rPr>
              <a:t>by</a:t>
            </a:r>
            <a:r>
              <a:rPr sz="1000" spc="-5" dirty="0">
                <a:solidFill>
                  <a:srgbClr val="FFFFFF"/>
                </a:solidFill>
                <a:latin typeface="Montserrat"/>
                <a:cs typeface="Montserrat"/>
              </a:rPr>
              <a:t> </a:t>
            </a:r>
            <a:r>
              <a:rPr sz="1000" dirty="0">
                <a:solidFill>
                  <a:srgbClr val="FFFFFF"/>
                </a:solidFill>
                <a:latin typeface="Montserrat"/>
                <a:cs typeface="Montserrat"/>
              </a:rPr>
              <a:t>AA</a:t>
            </a:r>
            <a:r>
              <a:rPr sz="1000" spc="-10" dirty="0">
                <a:solidFill>
                  <a:srgbClr val="FFFFFF"/>
                </a:solidFill>
                <a:latin typeface="Montserrat"/>
                <a:cs typeface="Montserrat"/>
              </a:rPr>
              <a:t> </a:t>
            </a:r>
            <a:r>
              <a:rPr sz="1000" dirty="0">
                <a:solidFill>
                  <a:srgbClr val="FFFFFF"/>
                </a:solidFill>
                <a:latin typeface="Montserrat"/>
                <a:cs typeface="Montserrat"/>
              </a:rPr>
              <a:t>and</a:t>
            </a:r>
            <a:r>
              <a:rPr sz="1000" spc="-5" dirty="0">
                <a:solidFill>
                  <a:srgbClr val="FFFFFF"/>
                </a:solidFill>
                <a:latin typeface="Montserrat"/>
                <a:cs typeface="Montserrat"/>
              </a:rPr>
              <a:t> </a:t>
            </a:r>
            <a:r>
              <a:rPr sz="1000" dirty="0">
                <a:solidFill>
                  <a:srgbClr val="FFFFFF"/>
                </a:solidFill>
                <a:latin typeface="Montserrat"/>
                <a:cs typeface="Montserrat"/>
              </a:rPr>
              <a:t>A.</a:t>
            </a:r>
            <a:r>
              <a:rPr sz="1000" spc="-5" dirty="0">
                <a:solidFill>
                  <a:srgbClr val="FFFFFF"/>
                </a:solidFill>
                <a:latin typeface="Montserrat"/>
                <a:cs typeface="Montserrat"/>
              </a:rPr>
              <a:t> </a:t>
            </a:r>
            <a:r>
              <a:rPr sz="1000" dirty="0">
                <a:solidFill>
                  <a:srgbClr val="FFFFFF"/>
                </a:solidFill>
                <a:latin typeface="Montserrat"/>
                <a:cs typeface="Montserrat"/>
              </a:rPr>
              <a:t>These</a:t>
            </a:r>
            <a:r>
              <a:rPr sz="1000" spc="-10" dirty="0">
                <a:solidFill>
                  <a:srgbClr val="FFFFFF"/>
                </a:solidFill>
                <a:latin typeface="Montserrat"/>
                <a:cs typeface="Montserrat"/>
              </a:rPr>
              <a:t> </a:t>
            </a:r>
            <a:r>
              <a:rPr sz="1000" spc="-20" dirty="0">
                <a:solidFill>
                  <a:srgbClr val="FFFFFF"/>
                </a:solidFill>
                <a:latin typeface="Montserrat"/>
                <a:cs typeface="Montserrat"/>
              </a:rPr>
              <a:t>three </a:t>
            </a:r>
            <a:r>
              <a:rPr sz="1000" dirty="0">
                <a:solidFill>
                  <a:srgbClr val="FFFFFF"/>
                </a:solidFill>
                <a:latin typeface="Montserrat"/>
                <a:cs typeface="Montserrat"/>
              </a:rPr>
              <a:t>ratings</a:t>
            </a:r>
            <a:r>
              <a:rPr sz="1000" spc="-10" dirty="0">
                <a:solidFill>
                  <a:srgbClr val="FFFFFF"/>
                </a:solidFill>
                <a:latin typeface="Montserrat"/>
                <a:cs typeface="Montserrat"/>
              </a:rPr>
              <a:t> </a:t>
            </a:r>
            <a:r>
              <a:rPr sz="1000" dirty="0">
                <a:solidFill>
                  <a:srgbClr val="FFFFFF"/>
                </a:solidFill>
                <a:latin typeface="Montserrat"/>
                <a:cs typeface="Montserrat"/>
              </a:rPr>
              <a:t>along</a:t>
            </a:r>
            <a:r>
              <a:rPr sz="1000" spc="-5" dirty="0">
                <a:solidFill>
                  <a:srgbClr val="FFFFFF"/>
                </a:solidFill>
                <a:latin typeface="Montserrat"/>
                <a:cs typeface="Montserrat"/>
              </a:rPr>
              <a:t> </a:t>
            </a:r>
            <a:r>
              <a:rPr sz="1000" dirty="0">
                <a:solidFill>
                  <a:srgbClr val="FFFFFF"/>
                </a:solidFill>
                <a:latin typeface="Montserrat"/>
                <a:cs typeface="Montserrat"/>
              </a:rPr>
              <a:t>with</a:t>
            </a:r>
            <a:r>
              <a:rPr sz="1000" spc="-5" dirty="0">
                <a:solidFill>
                  <a:srgbClr val="FFFFFF"/>
                </a:solidFill>
                <a:latin typeface="Montserrat"/>
                <a:cs typeface="Montserrat"/>
              </a:rPr>
              <a:t> </a:t>
            </a:r>
            <a:r>
              <a:rPr sz="1000" dirty="0">
                <a:solidFill>
                  <a:srgbClr val="FFFFFF"/>
                </a:solidFill>
                <a:latin typeface="Montserrat"/>
                <a:cs typeface="Montserrat"/>
              </a:rPr>
              <a:t>their</a:t>
            </a:r>
            <a:r>
              <a:rPr sz="1000" spc="-5" dirty="0">
                <a:solidFill>
                  <a:srgbClr val="FFFFFF"/>
                </a:solidFill>
                <a:latin typeface="Montserrat"/>
                <a:cs typeface="Montserrat"/>
              </a:rPr>
              <a:t> </a:t>
            </a:r>
            <a:r>
              <a:rPr sz="1000" dirty="0">
                <a:solidFill>
                  <a:srgbClr val="FFFFFF"/>
                </a:solidFill>
                <a:latin typeface="Montserrat"/>
                <a:cs typeface="Montserrat"/>
              </a:rPr>
              <a:t>BBB</a:t>
            </a:r>
            <a:r>
              <a:rPr sz="1000" spc="-5" dirty="0">
                <a:solidFill>
                  <a:srgbClr val="FFFFFF"/>
                </a:solidFill>
                <a:latin typeface="Montserrat"/>
                <a:cs typeface="Montserrat"/>
              </a:rPr>
              <a:t> </a:t>
            </a:r>
            <a:r>
              <a:rPr sz="1000" spc="-10" dirty="0">
                <a:solidFill>
                  <a:srgbClr val="FFFFFF"/>
                </a:solidFill>
                <a:latin typeface="Montserrat"/>
                <a:cs typeface="Montserrat"/>
              </a:rPr>
              <a:t>rating </a:t>
            </a:r>
            <a:r>
              <a:rPr sz="1000" dirty="0">
                <a:solidFill>
                  <a:srgbClr val="FFFFFF"/>
                </a:solidFill>
                <a:latin typeface="Montserrat"/>
                <a:cs typeface="Montserrat"/>
              </a:rPr>
              <a:t>are</a:t>
            </a:r>
            <a:r>
              <a:rPr sz="1000" spc="-20" dirty="0">
                <a:solidFill>
                  <a:srgbClr val="FFFFFF"/>
                </a:solidFill>
                <a:latin typeface="Montserrat"/>
                <a:cs typeface="Montserrat"/>
              </a:rPr>
              <a:t> </a:t>
            </a:r>
            <a:r>
              <a:rPr sz="1000" dirty="0">
                <a:solidFill>
                  <a:srgbClr val="FFFFFF"/>
                </a:solidFill>
                <a:latin typeface="Montserrat"/>
                <a:cs typeface="Montserrat"/>
              </a:rPr>
              <a:t>generally</a:t>
            </a:r>
            <a:r>
              <a:rPr sz="1000" spc="-20" dirty="0">
                <a:solidFill>
                  <a:srgbClr val="FFFFFF"/>
                </a:solidFill>
                <a:latin typeface="Montserrat"/>
                <a:cs typeface="Montserrat"/>
              </a:rPr>
              <a:t> </a:t>
            </a:r>
            <a:r>
              <a:rPr sz="1000" dirty="0">
                <a:solidFill>
                  <a:srgbClr val="FFFFFF"/>
                </a:solidFill>
                <a:latin typeface="Montserrat"/>
                <a:cs typeface="Montserrat"/>
              </a:rPr>
              <a:t>regarded</a:t>
            </a:r>
            <a:r>
              <a:rPr sz="1000" spc="-15" dirty="0">
                <a:solidFill>
                  <a:srgbClr val="FFFFFF"/>
                </a:solidFill>
                <a:latin typeface="Montserrat"/>
                <a:cs typeface="Montserrat"/>
              </a:rPr>
              <a:t> </a:t>
            </a:r>
            <a:r>
              <a:rPr sz="1000" dirty="0">
                <a:solidFill>
                  <a:srgbClr val="FFFFFF"/>
                </a:solidFill>
                <a:latin typeface="Montserrat"/>
                <a:cs typeface="Montserrat"/>
              </a:rPr>
              <a:t>as</a:t>
            </a:r>
            <a:r>
              <a:rPr sz="1000" spc="-20" dirty="0">
                <a:solidFill>
                  <a:srgbClr val="FFFFFF"/>
                </a:solidFill>
                <a:latin typeface="Montserrat"/>
                <a:cs typeface="Montserrat"/>
              </a:rPr>
              <a:t> </a:t>
            </a:r>
            <a:r>
              <a:rPr sz="1000" spc="-10" dirty="0">
                <a:solidFill>
                  <a:srgbClr val="FFFFFF"/>
                </a:solidFill>
                <a:latin typeface="Montserrat"/>
                <a:cs typeface="Montserrat"/>
              </a:rPr>
              <a:t>investment </a:t>
            </a:r>
            <a:r>
              <a:rPr sz="1000" dirty="0">
                <a:solidFill>
                  <a:srgbClr val="FFFFFF"/>
                </a:solidFill>
                <a:latin typeface="Montserrat"/>
                <a:cs typeface="Montserrat"/>
              </a:rPr>
              <a:t>grade</a:t>
            </a:r>
            <a:r>
              <a:rPr sz="1000" spc="-25" dirty="0">
                <a:solidFill>
                  <a:srgbClr val="FFFFFF"/>
                </a:solidFill>
                <a:latin typeface="Montserrat"/>
                <a:cs typeface="Montserrat"/>
              </a:rPr>
              <a:t> </a:t>
            </a:r>
            <a:r>
              <a:rPr sz="1000" dirty="0">
                <a:solidFill>
                  <a:srgbClr val="FFFFFF"/>
                </a:solidFill>
                <a:latin typeface="Montserrat"/>
                <a:cs typeface="Montserrat"/>
              </a:rPr>
              <a:t>(i.e.</a:t>
            </a:r>
            <a:r>
              <a:rPr sz="1000" spc="-20" dirty="0">
                <a:solidFill>
                  <a:srgbClr val="FFFFFF"/>
                </a:solidFill>
                <a:latin typeface="Montserrat"/>
                <a:cs typeface="Montserrat"/>
              </a:rPr>
              <a:t> </a:t>
            </a:r>
            <a:r>
              <a:rPr sz="1000" dirty="0">
                <a:solidFill>
                  <a:srgbClr val="FFFFFF"/>
                </a:solidFill>
                <a:latin typeface="Montserrat"/>
                <a:cs typeface="Montserrat"/>
              </a:rPr>
              <a:t>of</a:t>
            </a:r>
            <a:r>
              <a:rPr sz="1000" spc="-20" dirty="0">
                <a:solidFill>
                  <a:srgbClr val="FFFFFF"/>
                </a:solidFill>
                <a:latin typeface="Montserrat"/>
                <a:cs typeface="Montserrat"/>
              </a:rPr>
              <a:t> </a:t>
            </a:r>
            <a:r>
              <a:rPr sz="1000" dirty="0">
                <a:solidFill>
                  <a:srgbClr val="FFFFFF"/>
                </a:solidFill>
                <a:latin typeface="Montserrat"/>
                <a:cs typeface="Montserrat"/>
              </a:rPr>
              <a:t>higher</a:t>
            </a:r>
            <a:r>
              <a:rPr sz="1000" spc="-20" dirty="0">
                <a:solidFill>
                  <a:srgbClr val="FFFFFF"/>
                </a:solidFill>
                <a:latin typeface="Montserrat"/>
                <a:cs typeface="Montserrat"/>
              </a:rPr>
              <a:t> </a:t>
            </a:r>
            <a:r>
              <a:rPr sz="1000" dirty="0">
                <a:solidFill>
                  <a:srgbClr val="FFFFFF"/>
                </a:solidFill>
                <a:latin typeface="Montserrat"/>
                <a:cs typeface="Montserrat"/>
              </a:rPr>
              <a:t>quality).</a:t>
            </a:r>
            <a:r>
              <a:rPr sz="1000" spc="-20" dirty="0">
                <a:solidFill>
                  <a:srgbClr val="FFFFFF"/>
                </a:solidFill>
                <a:latin typeface="Montserrat"/>
                <a:cs typeface="Montserrat"/>
              </a:rPr>
              <a:t> </a:t>
            </a:r>
            <a:r>
              <a:rPr sz="1000" dirty="0">
                <a:solidFill>
                  <a:srgbClr val="FFFFFF"/>
                </a:solidFill>
                <a:latin typeface="Montserrat"/>
                <a:cs typeface="Montserrat"/>
              </a:rPr>
              <a:t>All</a:t>
            </a:r>
            <a:r>
              <a:rPr sz="1000" spc="-20" dirty="0">
                <a:solidFill>
                  <a:srgbClr val="FFFFFF"/>
                </a:solidFill>
                <a:latin typeface="Montserrat"/>
                <a:cs typeface="Montserrat"/>
              </a:rPr>
              <a:t> </a:t>
            </a:r>
            <a:r>
              <a:rPr sz="1000" spc="-25" dirty="0">
                <a:solidFill>
                  <a:srgbClr val="FFFFFF"/>
                </a:solidFill>
                <a:latin typeface="Montserrat"/>
                <a:cs typeface="Montserrat"/>
              </a:rPr>
              <a:t>of </a:t>
            </a:r>
            <a:r>
              <a:rPr sz="1000" dirty="0">
                <a:solidFill>
                  <a:srgbClr val="FFFFFF"/>
                </a:solidFill>
                <a:latin typeface="Montserrat"/>
                <a:cs typeface="Montserrat"/>
              </a:rPr>
              <a:t>these</a:t>
            </a:r>
            <a:r>
              <a:rPr sz="1000" spc="-15" dirty="0">
                <a:solidFill>
                  <a:srgbClr val="FFFFFF"/>
                </a:solidFill>
                <a:latin typeface="Montserrat"/>
                <a:cs typeface="Montserrat"/>
              </a:rPr>
              <a:t> </a:t>
            </a:r>
            <a:r>
              <a:rPr sz="1000" dirty="0">
                <a:solidFill>
                  <a:srgbClr val="FFFFFF"/>
                </a:solidFill>
                <a:latin typeface="Montserrat"/>
                <a:cs typeface="Montserrat"/>
              </a:rPr>
              <a:t>ratings,</a:t>
            </a:r>
            <a:r>
              <a:rPr sz="1000" spc="-15" dirty="0">
                <a:solidFill>
                  <a:srgbClr val="FFFFFF"/>
                </a:solidFill>
                <a:latin typeface="Montserrat"/>
                <a:cs typeface="Montserrat"/>
              </a:rPr>
              <a:t> </a:t>
            </a:r>
            <a:r>
              <a:rPr sz="1000" dirty="0">
                <a:solidFill>
                  <a:srgbClr val="FFFFFF"/>
                </a:solidFill>
                <a:latin typeface="Montserrat"/>
                <a:cs typeface="Montserrat"/>
              </a:rPr>
              <a:t>except</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AAA</a:t>
            </a:r>
            <a:r>
              <a:rPr sz="1000" spc="-10" dirty="0">
                <a:solidFill>
                  <a:srgbClr val="FFFFFF"/>
                </a:solidFill>
                <a:latin typeface="Montserrat"/>
                <a:cs typeface="Montserrat"/>
              </a:rPr>
              <a:t> rating, </a:t>
            </a:r>
            <a:r>
              <a:rPr sz="1000" dirty="0">
                <a:solidFill>
                  <a:srgbClr val="FFFFFF"/>
                </a:solidFill>
                <a:latin typeface="Montserrat"/>
                <a:cs typeface="Montserrat"/>
              </a:rPr>
              <a:t>can also</a:t>
            </a:r>
            <a:r>
              <a:rPr sz="1000" spc="5" dirty="0">
                <a:solidFill>
                  <a:srgbClr val="FFFFFF"/>
                </a:solidFill>
                <a:latin typeface="Montserrat"/>
                <a:cs typeface="Montserrat"/>
              </a:rPr>
              <a:t> </a:t>
            </a:r>
            <a:r>
              <a:rPr sz="1000" dirty="0">
                <a:solidFill>
                  <a:srgbClr val="FFFFFF"/>
                </a:solidFill>
                <a:latin typeface="Montserrat"/>
                <a:cs typeface="Montserrat"/>
              </a:rPr>
              <a:t>be modified</a:t>
            </a:r>
            <a:r>
              <a:rPr sz="1000" spc="5" dirty="0">
                <a:solidFill>
                  <a:srgbClr val="FFFFFF"/>
                </a:solidFill>
                <a:latin typeface="Montserrat"/>
                <a:cs typeface="Montserrat"/>
              </a:rPr>
              <a:t> </a:t>
            </a:r>
            <a:r>
              <a:rPr sz="1000" dirty="0">
                <a:solidFill>
                  <a:srgbClr val="FFFFFF"/>
                </a:solidFill>
                <a:latin typeface="Montserrat"/>
                <a:cs typeface="Montserrat"/>
              </a:rPr>
              <a:t>by</a:t>
            </a:r>
            <a:r>
              <a:rPr sz="1000" spc="5" dirty="0">
                <a:solidFill>
                  <a:srgbClr val="FFFFFF"/>
                </a:solidFill>
                <a:latin typeface="Montserrat"/>
                <a:cs typeface="Montserrat"/>
              </a:rPr>
              <a:t> </a:t>
            </a:r>
            <a:r>
              <a:rPr sz="1000" dirty="0">
                <a:solidFill>
                  <a:srgbClr val="FFFFFF"/>
                </a:solidFill>
                <a:latin typeface="Montserrat"/>
                <a:cs typeface="Montserrat"/>
              </a:rPr>
              <a:t>a plus</a:t>
            </a:r>
            <a:r>
              <a:rPr sz="1000" spc="5" dirty="0">
                <a:solidFill>
                  <a:srgbClr val="FFFFFF"/>
                </a:solidFill>
                <a:latin typeface="Montserrat"/>
                <a:cs typeface="Montserrat"/>
              </a:rPr>
              <a:t> </a:t>
            </a:r>
            <a:r>
              <a:rPr sz="1000" spc="-25" dirty="0">
                <a:solidFill>
                  <a:srgbClr val="FFFFFF"/>
                </a:solidFill>
                <a:latin typeface="Montserrat"/>
                <a:cs typeface="Montserrat"/>
              </a:rPr>
              <a:t>or</a:t>
            </a:r>
            <a:endParaRPr sz="1000" dirty="0">
              <a:latin typeface="Montserrat"/>
              <a:cs typeface="Montserrat"/>
            </a:endParaRPr>
          </a:p>
          <a:p>
            <a:pPr marL="12700">
              <a:lnSpc>
                <a:spcPct val="100000"/>
              </a:lnSpc>
            </a:pPr>
            <a:r>
              <a:rPr sz="1000" dirty="0">
                <a:solidFill>
                  <a:srgbClr val="FFFFFF"/>
                </a:solidFill>
                <a:latin typeface="Montserrat"/>
                <a:cs typeface="Montserrat"/>
              </a:rPr>
              <a:t>a</a:t>
            </a:r>
            <a:r>
              <a:rPr sz="1000" spc="-15" dirty="0">
                <a:solidFill>
                  <a:srgbClr val="FFFFFF"/>
                </a:solidFill>
                <a:latin typeface="Montserrat"/>
                <a:cs typeface="Montserrat"/>
              </a:rPr>
              <a:t> </a:t>
            </a:r>
            <a:r>
              <a:rPr sz="1000" dirty="0">
                <a:solidFill>
                  <a:srgbClr val="FFFFFF"/>
                </a:solidFill>
                <a:latin typeface="Montserrat"/>
                <a:cs typeface="Montserrat"/>
              </a:rPr>
              <a:t>minus</a:t>
            </a:r>
            <a:r>
              <a:rPr sz="1000" spc="-15" dirty="0">
                <a:solidFill>
                  <a:srgbClr val="FFFFFF"/>
                </a:solidFill>
                <a:latin typeface="Montserrat"/>
                <a:cs typeface="Montserrat"/>
              </a:rPr>
              <a:t> </a:t>
            </a:r>
            <a:r>
              <a:rPr sz="1000" dirty="0">
                <a:solidFill>
                  <a:srgbClr val="FFFFFF"/>
                </a:solidFill>
                <a:latin typeface="Montserrat"/>
                <a:cs typeface="Montserrat"/>
              </a:rPr>
              <a:t>to</a:t>
            </a:r>
            <a:r>
              <a:rPr sz="1000" spc="-10" dirty="0">
                <a:solidFill>
                  <a:srgbClr val="FFFFFF"/>
                </a:solidFill>
                <a:latin typeface="Montserrat"/>
                <a:cs typeface="Montserrat"/>
              </a:rPr>
              <a:t> </a:t>
            </a:r>
            <a:r>
              <a:rPr sz="1000" dirty="0">
                <a:solidFill>
                  <a:srgbClr val="FFFFFF"/>
                </a:solidFill>
                <a:latin typeface="Montserrat"/>
                <a:cs typeface="Montserrat"/>
              </a:rPr>
              <a:t>give</a:t>
            </a:r>
            <a:r>
              <a:rPr sz="1000" spc="-15" dirty="0">
                <a:solidFill>
                  <a:srgbClr val="FFFFFF"/>
                </a:solidFill>
                <a:latin typeface="Montserrat"/>
                <a:cs typeface="Montserrat"/>
              </a:rPr>
              <a:t> </a:t>
            </a:r>
            <a:r>
              <a:rPr sz="1000" dirty="0">
                <a:solidFill>
                  <a:srgbClr val="FFFFFF"/>
                </a:solidFill>
                <a:latin typeface="Montserrat"/>
                <a:cs typeface="Montserrat"/>
              </a:rPr>
              <a:t>a</a:t>
            </a:r>
            <a:r>
              <a:rPr lang="en-GB" sz="1000" spc="-10" dirty="0">
                <a:solidFill>
                  <a:srgbClr val="FFFFFF"/>
                </a:solidFill>
                <a:latin typeface="Montserrat"/>
                <a:cs typeface="Montserrat"/>
              </a:rPr>
              <a:t> </a:t>
            </a:r>
            <a:r>
              <a:rPr sz="1000" dirty="0">
                <a:solidFill>
                  <a:srgbClr val="FFFFFF"/>
                </a:solidFill>
                <a:latin typeface="Montserrat"/>
                <a:cs typeface="Montserrat"/>
              </a:rPr>
              <a:t>Issuers</a:t>
            </a:r>
            <a:r>
              <a:rPr sz="1000" spc="-10" dirty="0">
                <a:solidFill>
                  <a:srgbClr val="FFFFFF"/>
                </a:solidFill>
                <a:latin typeface="Montserrat"/>
                <a:cs typeface="Montserrat"/>
              </a:rPr>
              <a:t> </a:t>
            </a:r>
            <a:r>
              <a:rPr sz="1000" dirty="0">
                <a:solidFill>
                  <a:srgbClr val="FFFFFF"/>
                </a:solidFill>
                <a:latin typeface="Montserrat"/>
                <a:cs typeface="Montserrat"/>
              </a:rPr>
              <a:t>relative</a:t>
            </a:r>
            <a:r>
              <a:rPr sz="1000" spc="-5" dirty="0">
                <a:solidFill>
                  <a:srgbClr val="FFFFFF"/>
                </a:solidFill>
                <a:latin typeface="Montserrat"/>
                <a:cs typeface="Montserrat"/>
              </a:rPr>
              <a:t> </a:t>
            </a:r>
            <a:r>
              <a:rPr sz="1000" dirty="0">
                <a:solidFill>
                  <a:srgbClr val="FFFFFF"/>
                </a:solidFill>
                <a:latin typeface="Montserrat"/>
                <a:cs typeface="Montserrat"/>
              </a:rPr>
              <a:t>status</a:t>
            </a:r>
            <a:r>
              <a:rPr sz="1000" spc="-10" dirty="0">
                <a:solidFill>
                  <a:srgbClr val="FFFFFF"/>
                </a:solidFill>
                <a:latin typeface="Montserrat"/>
                <a:cs typeface="Montserrat"/>
              </a:rPr>
              <a:t> </a:t>
            </a:r>
            <a:r>
              <a:rPr sz="1000" dirty="0">
                <a:solidFill>
                  <a:srgbClr val="FFFFFF"/>
                </a:solidFill>
                <a:latin typeface="Montserrat"/>
                <a:cs typeface="Montserrat"/>
              </a:rPr>
              <a:t>within</a:t>
            </a:r>
            <a:r>
              <a:rPr sz="1000" spc="-5"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grade;</a:t>
            </a:r>
            <a:r>
              <a:rPr sz="1000" spc="-15" dirty="0">
                <a:solidFill>
                  <a:srgbClr val="FFFFFF"/>
                </a:solidFill>
                <a:latin typeface="Montserrat"/>
                <a:cs typeface="Montserrat"/>
              </a:rPr>
              <a:t> </a:t>
            </a:r>
            <a:r>
              <a:rPr sz="1000" dirty="0">
                <a:solidFill>
                  <a:srgbClr val="FFFFFF"/>
                </a:solidFill>
                <a:latin typeface="Montserrat"/>
                <a:cs typeface="Montserrat"/>
              </a:rPr>
              <a:t>for</a:t>
            </a:r>
            <a:r>
              <a:rPr sz="1000" spc="-10" dirty="0">
                <a:solidFill>
                  <a:srgbClr val="FFFFFF"/>
                </a:solidFill>
                <a:latin typeface="Montserrat"/>
                <a:cs typeface="Montserrat"/>
              </a:rPr>
              <a:t> </a:t>
            </a:r>
            <a:r>
              <a:rPr sz="1000" dirty="0">
                <a:solidFill>
                  <a:srgbClr val="FFFFFF"/>
                </a:solidFill>
                <a:latin typeface="Montserrat"/>
                <a:cs typeface="Montserrat"/>
              </a:rPr>
              <a:t>example,</a:t>
            </a:r>
            <a:r>
              <a:rPr sz="1000" spc="-10" dirty="0">
                <a:solidFill>
                  <a:srgbClr val="FFFFFF"/>
                </a:solidFill>
                <a:latin typeface="Montserrat"/>
                <a:cs typeface="Montserrat"/>
              </a:rPr>
              <a:t> </a:t>
            </a:r>
            <a:r>
              <a:rPr sz="1000" dirty="0">
                <a:solidFill>
                  <a:srgbClr val="FFFFFF"/>
                </a:solidFill>
                <a:latin typeface="Montserrat"/>
                <a:cs typeface="Montserrat"/>
              </a:rPr>
              <a:t>A+,</a:t>
            </a:r>
            <a:r>
              <a:rPr sz="1000" spc="-15" dirty="0">
                <a:solidFill>
                  <a:srgbClr val="FFFFFF"/>
                </a:solidFill>
                <a:latin typeface="Montserrat"/>
                <a:cs typeface="Montserrat"/>
              </a:rPr>
              <a:t> </a:t>
            </a:r>
            <a:r>
              <a:rPr sz="1000" dirty="0">
                <a:solidFill>
                  <a:srgbClr val="FFFFFF"/>
                </a:solidFill>
                <a:latin typeface="Montserrat"/>
                <a:cs typeface="Montserrat"/>
              </a:rPr>
              <a:t>A,</a:t>
            </a:r>
            <a:r>
              <a:rPr sz="1000" spc="-10" dirty="0">
                <a:solidFill>
                  <a:srgbClr val="FFFFFF"/>
                </a:solidFill>
                <a:latin typeface="Montserrat"/>
                <a:cs typeface="Montserrat"/>
              </a:rPr>
              <a:t> </a:t>
            </a:r>
            <a:r>
              <a:rPr sz="1000" dirty="0">
                <a:solidFill>
                  <a:srgbClr val="FFFFFF"/>
                </a:solidFill>
                <a:latin typeface="Montserrat"/>
                <a:cs typeface="Montserrat"/>
              </a:rPr>
              <a:t>A-</a:t>
            </a:r>
            <a:r>
              <a:rPr sz="1000" spc="-10" dirty="0">
                <a:solidFill>
                  <a:srgbClr val="FFFFFF"/>
                </a:solidFill>
                <a:latin typeface="Montserrat"/>
                <a:cs typeface="Montserrat"/>
              </a:rPr>
              <a:t> </a:t>
            </a:r>
            <a:r>
              <a:rPr sz="1000" dirty="0">
                <a:solidFill>
                  <a:srgbClr val="FFFFFF"/>
                </a:solidFill>
                <a:latin typeface="Montserrat"/>
                <a:cs typeface="Montserrat"/>
              </a:rPr>
              <a:t>for</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sz="1000" spc="-50" dirty="0">
                <a:solidFill>
                  <a:srgbClr val="FFFFFF"/>
                </a:solidFill>
                <a:latin typeface="Montserrat"/>
                <a:cs typeface="Montserrat"/>
              </a:rPr>
              <a:t>A </a:t>
            </a:r>
            <a:r>
              <a:rPr sz="1000" spc="-10" dirty="0">
                <a:solidFill>
                  <a:srgbClr val="FFFFFF"/>
                </a:solidFill>
                <a:latin typeface="Montserrat"/>
                <a:cs typeface="Montserrat"/>
              </a:rPr>
              <a:t>rating.</a:t>
            </a:r>
            <a:endParaRPr sz="1000" dirty="0">
              <a:latin typeface="Montserrat"/>
              <a:cs typeface="Montserrat"/>
            </a:endParaRPr>
          </a:p>
          <a:p>
            <a:pPr marL="12700" marR="28575">
              <a:lnSpc>
                <a:spcPct val="100000"/>
              </a:lnSpc>
              <a:spcBef>
                <a:spcPts val="850"/>
              </a:spcBef>
            </a:pPr>
            <a:r>
              <a:rPr lang="en-GB" sz="1000" dirty="0">
                <a:solidFill>
                  <a:srgbClr val="FFFFFF"/>
                </a:solidFill>
                <a:latin typeface="Montserrat"/>
                <a:cs typeface="Montserrat"/>
              </a:rPr>
              <a:t>Goldman Sachs International have ratings from each of these three agencies as follows:</a:t>
            </a:r>
          </a:p>
        </p:txBody>
      </p:sp>
      <p:sp>
        <p:nvSpPr>
          <p:cNvPr id="13" name="object 13"/>
          <p:cNvSpPr txBox="1"/>
          <p:nvPr/>
        </p:nvSpPr>
        <p:spPr>
          <a:xfrm>
            <a:off x="3157229" y="9309100"/>
            <a:ext cx="2456415" cy="487313"/>
          </a:xfrm>
          <a:prstGeom prst="rect">
            <a:avLst/>
          </a:prstGeom>
        </p:spPr>
        <p:txBody>
          <a:bodyPr vert="horz" wrap="square" lIns="0" tIns="12700" rIns="0" bIns="0" rtlCol="0">
            <a:spAutoFit/>
          </a:bodyPr>
          <a:lstStyle/>
          <a:p>
            <a:pPr marL="12700" marR="5080" algn="l">
              <a:lnSpc>
                <a:spcPct val="100000"/>
              </a:lnSpc>
              <a:spcBef>
                <a:spcPts val="100"/>
              </a:spcBef>
            </a:pPr>
            <a:r>
              <a:rPr lang="en-GB" sz="1000" dirty="0">
                <a:solidFill>
                  <a:srgbClr val="FFFFFF"/>
                </a:solidFill>
                <a:latin typeface="Montserrat"/>
                <a:cs typeface="Montserrat"/>
              </a:rPr>
              <a:t>*S&amp;P’s A+ / Moody’s A1 / Fitch A+ (*Source Bloomberg and Plan </a:t>
            </a:r>
            <a:r>
              <a:rPr lang="en-GB" sz="1000" dirty="0" err="1">
                <a:solidFill>
                  <a:srgbClr val="FFFFFF"/>
                </a:solidFill>
                <a:latin typeface="Montserrat"/>
                <a:cs typeface="Montserrat"/>
              </a:rPr>
              <a:t>termsheet</a:t>
            </a:r>
            <a:r>
              <a:rPr lang="en-GB" sz="1000" dirty="0">
                <a:solidFill>
                  <a:srgbClr val="FFFFFF"/>
                </a:solidFill>
                <a:latin typeface="Montserrat"/>
                <a:cs typeface="Montserrat"/>
              </a:rPr>
              <a:t>)</a:t>
            </a:r>
          </a:p>
        </p:txBody>
      </p:sp>
      <p:grpSp>
        <p:nvGrpSpPr>
          <p:cNvPr id="14" name="object 14"/>
          <p:cNvGrpSpPr/>
          <p:nvPr/>
        </p:nvGrpSpPr>
        <p:grpSpPr>
          <a:xfrm>
            <a:off x="0" y="174886"/>
            <a:ext cx="7560309" cy="9103995"/>
            <a:chOff x="0" y="174886"/>
            <a:chExt cx="7560309" cy="9103995"/>
          </a:xfrm>
        </p:grpSpPr>
        <p:sp>
          <p:nvSpPr>
            <p:cNvPr id="15" name="object 15"/>
            <p:cNvSpPr/>
            <p:nvPr/>
          </p:nvSpPr>
          <p:spPr>
            <a:xfrm>
              <a:off x="5635866" y="193936"/>
              <a:ext cx="1112520" cy="1112520"/>
            </a:xfrm>
            <a:custGeom>
              <a:avLst/>
              <a:gdLst/>
              <a:ahLst/>
              <a:cxnLst/>
              <a:rect l="l" t="t" r="r" b="b"/>
              <a:pathLst>
                <a:path w="1112520" h="1112520">
                  <a:moveTo>
                    <a:pt x="555967" y="0"/>
                  </a:moveTo>
                  <a:lnTo>
                    <a:pt x="507997" y="2040"/>
                  </a:lnTo>
                  <a:lnTo>
                    <a:pt x="461160" y="8051"/>
                  </a:lnTo>
                  <a:lnTo>
                    <a:pt x="415622" y="17866"/>
                  </a:lnTo>
                  <a:lnTo>
                    <a:pt x="371552" y="31317"/>
                  </a:lnTo>
                  <a:lnTo>
                    <a:pt x="329115" y="48237"/>
                  </a:lnTo>
                  <a:lnTo>
                    <a:pt x="288478" y="68460"/>
                  </a:lnTo>
                  <a:lnTo>
                    <a:pt x="249809" y="91819"/>
                  </a:lnTo>
                  <a:lnTo>
                    <a:pt x="213275" y="118147"/>
                  </a:lnTo>
                  <a:lnTo>
                    <a:pt x="179042" y="147277"/>
                  </a:lnTo>
                  <a:lnTo>
                    <a:pt x="147277" y="179042"/>
                  </a:lnTo>
                  <a:lnTo>
                    <a:pt x="118147" y="213275"/>
                  </a:lnTo>
                  <a:lnTo>
                    <a:pt x="91819" y="249809"/>
                  </a:lnTo>
                  <a:lnTo>
                    <a:pt x="68460" y="288478"/>
                  </a:lnTo>
                  <a:lnTo>
                    <a:pt x="48237" y="329115"/>
                  </a:lnTo>
                  <a:lnTo>
                    <a:pt x="31317" y="371552"/>
                  </a:lnTo>
                  <a:lnTo>
                    <a:pt x="17866" y="415622"/>
                  </a:lnTo>
                  <a:lnTo>
                    <a:pt x="8051" y="461160"/>
                  </a:lnTo>
                  <a:lnTo>
                    <a:pt x="2040" y="507997"/>
                  </a:lnTo>
                  <a:lnTo>
                    <a:pt x="0" y="555967"/>
                  </a:lnTo>
                  <a:lnTo>
                    <a:pt x="2040" y="603938"/>
                  </a:lnTo>
                  <a:lnTo>
                    <a:pt x="8051" y="650775"/>
                  </a:lnTo>
                  <a:lnTo>
                    <a:pt x="17866" y="696313"/>
                  </a:lnTo>
                  <a:lnTo>
                    <a:pt x="31317" y="740383"/>
                  </a:lnTo>
                  <a:lnTo>
                    <a:pt x="48237" y="782820"/>
                  </a:lnTo>
                  <a:lnTo>
                    <a:pt x="68460" y="823456"/>
                  </a:lnTo>
                  <a:lnTo>
                    <a:pt x="91819" y="862125"/>
                  </a:lnTo>
                  <a:lnTo>
                    <a:pt x="118147" y="898660"/>
                  </a:lnTo>
                  <a:lnTo>
                    <a:pt x="147277" y="932893"/>
                  </a:lnTo>
                  <a:lnTo>
                    <a:pt x="179042" y="964658"/>
                  </a:lnTo>
                  <a:lnTo>
                    <a:pt x="213275" y="993788"/>
                  </a:lnTo>
                  <a:lnTo>
                    <a:pt x="249809" y="1020116"/>
                  </a:lnTo>
                  <a:lnTo>
                    <a:pt x="288478" y="1043474"/>
                  </a:lnTo>
                  <a:lnTo>
                    <a:pt x="329115" y="1063698"/>
                  </a:lnTo>
                  <a:lnTo>
                    <a:pt x="371552" y="1080618"/>
                  </a:lnTo>
                  <a:lnTo>
                    <a:pt x="415622" y="1094069"/>
                  </a:lnTo>
                  <a:lnTo>
                    <a:pt x="461160" y="1103883"/>
                  </a:lnTo>
                  <a:lnTo>
                    <a:pt x="507997" y="1109895"/>
                  </a:lnTo>
                  <a:lnTo>
                    <a:pt x="555967" y="1111935"/>
                  </a:lnTo>
                  <a:lnTo>
                    <a:pt x="603938" y="1109895"/>
                  </a:lnTo>
                  <a:lnTo>
                    <a:pt x="650775" y="1103883"/>
                  </a:lnTo>
                  <a:lnTo>
                    <a:pt x="696313" y="1094069"/>
                  </a:lnTo>
                  <a:lnTo>
                    <a:pt x="740383" y="1080618"/>
                  </a:lnTo>
                  <a:lnTo>
                    <a:pt x="782820" y="1063698"/>
                  </a:lnTo>
                  <a:lnTo>
                    <a:pt x="823456" y="1043474"/>
                  </a:lnTo>
                  <a:lnTo>
                    <a:pt x="862125" y="1020116"/>
                  </a:lnTo>
                  <a:lnTo>
                    <a:pt x="898660" y="993788"/>
                  </a:lnTo>
                  <a:lnTo>
                    <a:pt x="932893" y="964658"/>
                  </a:lnTo>
                  <a:lnTo>
                    <a:pt x="964658" y="932893"/>
                  </a:lnTo>
                  <a:lnTo>
                    <a:pt x="993788" y="898660"/>
                  </a:lnTo>
                  <a:lnTo>
                    <a:pt x="1020116" y="862125"/>
                  </a:lnTo>
                  <a:lnTo>
                    <a:pt x="1043474" y="823456"/>
                  </a:lnTo>
                  <a:lnTo>
                    <a:pt x="1063698" y="782820"/>
                  </a:lnTo>
                  <a:lnTo>
                    <a:pt x="1080618" y="740383"/>
                  </a:lnTo>
                  <a:lnTo>
                    <a:pt x="1094069" y="696313"/>
                  </a:lnTo>
                  <a:lnTo>
                    <a:pt x="1103883" y="650775"/>
                  </a:lnTo>
                  <a:lnTo>
                    <a:pt x="1109895" y="603938"/>
                  </a:lnTo>
                  <a:lnTo>
                    <a:pt x="1111935" y="555967"/>
                  </a:lnTo>
                  <a:lnTo>
                    <a:pt x="1109895" y="507997"/>
                  </a:lnTo>
                  <a:lnTo>
                    <a:pt x="1103883" y="461160"/>
                  </a:lnTo>
                  <a:lnTo>
                    <a:pt x="1094069" y="415622"/>
                  </a:lnTo>
                  <a:lnTo>
                    <a:pt x="1080618" y="371552"/>
                  </a:lnTo>
                  <a:lnTo>
                    <a:pt x="1063698" y="329115"/>
                  </a:lnTo>
                  <a:lnTo>
                    <a:pt x="1043474" y="288478"/>
                  </a:lnTo>
                  <a:lnTo>
                    <a:pt x="1020116" y="249809"/>
                  </a:lnTo>
                  <a:lnTo>
                    <a:pt x="993788" y="213275"/>
                  </a:lnTo>
                  <a:lnTo>
                    <a:pt x="964658" y="179042"/>
                  </a:lnTo>
                  <a:lnTo>
                    <a:pt x="932893" y="147277"/>
                  </a:lnTo>
                  <a:lnTo>
                    <a:pt x="898660" y="118147"/>
                  </a:lnTo>
                  <a:lnTo>
                    <a:pt x="862125" y="91819"/>
                  </a:lnTo>
                  <a:lnTo>
                    <a:pt x="823456" y="68460"/>
                  </a:lnTo>
                  <a:lnTo>
                    <a:pt x="782820" y="48237"/>
                  </a:lnTo>
                  <a:lnTo>
                    <a:pt x="740383" y="31317"/>
                  </a:lnTo>
                  <a:lnTo>
                    <a:pt x="696313" y="17866"/>
                  </a:lnTo>
                  <a:lnTo>
                    <a:pt x="650775" y="8051"/>
                  </a:lnTo>
                  <a:lnTo>
                    <a:pt x="603938" y="2040"/>
                  </a:lnTo>
                  <a:lnTo>
                    <a:pt x="555967" y="0"/>
                  </a:lnTo>
                  <a:close/>
                </a:path>
              </a:pathLst>
            </a:custGeom>
            <a:solidFill>
              <a:srgbClr val="FFFFFF"/>
            </a:solidFill>
          </p:spPr>
          <p:txBody>
            <a:bodyPr wrap="square" lIns="0" tIns="0" rIns="0" bIns="0" rtlCol="0"/>
            <a:lstStyle/>
            <a:p>
              <a:endParaRPr/>
            </a:p>
          </p:txBody>
        </p:sp>
        <p:sp>
          <p:nvSpPr>
            <p:cNvPr id="16" name="object 16"/>
            <p:cNvSpPr/>
            <p:nvPr/>
          </p:nvSpPr>
          <p:spPr>
            <a:xfrm>
              <a:off x="5635866" y="193936"/>
              <a:ext cx="1112520" cy="1112520"/>
            </a:xfrm>
            <a:custGeom>
              <a:avLst/>
              <a:gdLst/>
              <a:ahLst/>
              <a:cxnLst/>
              <a:rect l="l" t="t" r="r" b="b"/>
              <a:pathLst>
                <a:path w="1112520" h="1112520">
                  <a:moveTo>
                    <a:pt x="555967" y="1111935"/>
                  </a:moveTo>
                  <a:lnTo>
                    <a:pt x="603938" y="1109895"/>
                  </a:lnTo>
                  <a:lnTo>
                    <a:pt x="650775" y="1103883"/>
                  </a:lnTo>
                  <a:lnTo>
                    <a:pt x="696313" y="1094069"/>
                  </a:lnTo>
                  <a:lnTo>
                    <a:pt x="740383" y="1080618"/>
                  </a:lnTo>
                  <a:lnTo>
                    <a:pt x="782820" y="1063698"/>
                  </a:lnTo>
                  <a:lnTo>
                    <a:pt x="823456" y="1043474"/>
                  </a:lnTo>
                  <a:lnTo>
                    <a:pt x="862125" y="1020116"/>
                  </a:lnTo>
                  <a:lnTo>
                    <a:pt x="898660" y="993788"/>
                  </a:lnTo>
                  <a:lnTo>
                    <a:pt x="932893" y="964658"/>
                  </a:lnTo>
                  <a:lnTo>
                    <a:pt x="964658" y="932893"/>
                  </a:lnTo>
                  <a:lnTo>
                    <a:pt x="993788" y="898660"/>
                  </a:lnTo>
                  <a:lnTo>
                    <a:pt x="1020116" y="862125"/>
                  </a:lnTo>
                  <a:lnTo>
                    <a:pt x="1043474" y="823456"/>
                  </a:lnTo>
                  <a:lnTo>
                    <a:pt x="1063698" y="782820"/>
                  </a:lnTo>
                  <a:lnTo>
                    <a:pt x="1080618" y="740383"/>
                  </a:lnTo>
                  <a:lnTo>
                    <a:pt x="1094069" y="696313"/>
                  </a:lnTo>
                  <a:lnTo>
                    <a:pt x="1103883" y="650775"/>
                  </a:lnTo>
                  <a:lnTo>
                    <a:pt x="1109895" y="603938"/>
                  </a:lnTo>
                  <a:lnTo>
                    <a:pt x="1111935" y="555967"/>
                  </a:lnTo>
                  <a:lnTo>
                    <a:pt x="1109895" y="507997"/>
                  </a:lnTo>
                  <a:lnTo>
                    <a:pt x="1103883" y="461160"/>
                  </a:lnTo>
                  <a:lnTo>
                    <a:pt x="1094069" y="415622"/>
                  </a:lnTo>
                  <a:lnTo>
                    <a:pt x="1080618" y="371552"/>
                  </a:lnTo>
                  <a:lnTo>
                    <a:pt x="1063698" y="329115"/>
                  </a:lnTo>
                  <a:lnTo>
                    <a:pt x="1043474" y="288478"/>
                  </a:lnTo>
                  <a:lnTo>
                    <a:pt x="1020116" y="249809"/>
                  </a:lnTo>
                  <a:lnTo>
                    <a:pt x="993788" y="213275"/>
                  </a:lnTo>
                  <a:lnTo>
                    <a:pt x="964658" y="179042"/>
                  </a:lnTo>
                  <a:lnTo>
                    <a:pt x="932893" y="147277"/>
                  </a:lnTo>
                  <a:lnTo>
                    <a:pt x="898660" y="118147"/>
                  </a:lnTo>
                  <a:lnTo>
                    <a:pt x="862125" y="91819"/>
                  </a:lnTo>
                  <a:lnTo>
                    <a:pt x="823456" y="68460"/>
                  </a:lnTo>
                  <a:lnTo>
                    <a:pt x="782820" y="48237"/>
                  </a:lnTo>
                  <a:lnTo>
                    <a:pt x="740383" y="31317"/>
                  </a:lnTo>
                  <a:lnTo>
                    <a:pt x="696313" y="17866"/>
                  </a:lnTo>
                  <a:lnTo>
                    <a:pt x="650775" y="8051"/>
                  </a:lnTo>
                  <a:lnTo>
                    <a:pt x="603938" y="2040"/>
                  </a:lnTo>
                  <a:lnTo>
                    <a:pt x="555967" y="0"/>
                  </a:lnTo>
                  <a:lnTo>
                    <a:pt x="507997" y="2040"/>
                  </a:lnTo>
                  <a:lnTo>
                    <a:pt x="461160" y="8051"/>
                  </a:lnTo>
                  <a:lnTo>
                    <a:pt x="415622" y="17866"/>
                  </a:lnTo>
                  <a:lnTo>
                    <a:pt x="371552" y="31317"/>
                  </a:lnTo>
                  <a:lnTo>
                    <a:pt x="329115" y="48237"/>
                  </a:lnTo>
                  <a:lnTo>
                    <a:pt x="288478" y="68460"/>
                  </a:lnTo>
                  <a:lnTo>
                    <a:pt x="249809" y="91819"/>
                  </a:lnTo>
                  <a:lnTo>
                    <a:pt x="213275" y="118147"/>
                  </a:lnTo>
                  <a:lnTo>
                    <a:pt x="179042" y="147277"/>
                  </a:lnTo>
                  <a:lnTo>
                    <a:pt x="147277" y="179042"/>
                  </a:lnTo>
                  <a:lnTo>
                    <a:pt x="118147" y="213275"/>
                  </a:lnTo>
                  <a:lnTo>
                    <a:pt x="91819" y="249809"/>
                  </a:lnTo>
                  <a:lnTo>
                    <a:pt x="68460" y="288478"/>
                  </a:lnTo>
                  <a:lnTo>
                    <a:pt x="48237" y="329115"/>
                  </a:lnTo>
                  <a:lnTo>
                    <a:pt x="31317" y="371552"/>
                  </a:lnTo>
                  <a:lnTo>
                    <a:pt x="17866" y="415622"/>
                  </a:lnTo>
                  <a:lnTo>
                    <a:pt x="8051" y="461160"/>
                  </a:lnTo>
                  <a:lnTo>
                    <a:pt x="2040" y="507997"/>
                  </a:lnTo>
                  <a:lnTo>
                    <a:pt x="0" y="555967"/>
                  </a:lnTo>
                  <a:lnTo>
                    <a:pt x="2040" y="603938"/>
                  </a:lnTo>
                  <a:lnTo>
                    <a:pt x="8051" y="650775"/>
                  </a:lnTo>
                  <a:lnTo>
                    <a:pt x="17866" y="696313"/>
                  </a:lnTo>
                  <a:lnTo>
                    <a:pt x="31317" y="740383"/>
                  </a:lnTo>
                  <a:lnTo>
                    <a:pt x="48237" y="782820"/>
                  </a:lnTo>
                  <a:lnTo>
                    <a:pt x="68460" y="823456"/>
                  </a:lnTo>
                  <a:lnTo>
                    <a:pt x="91819" y="862125"/>
                  </a:lnTo>
                  <a:lnTo>
                    <a:pt x="118147" y="898660"/>
                  </a:lnTo>
                  <a:lnTo>
                    <a:pt x="147277" y="932893"/>
                  </a:lnTo>
                  <a:lnTo>
                    <a:pt x="179042" y="964658"/>
                  </a:lnTo>
                  <a:lnTo>
                    <a:pt x="213275" y="993788"/>
                  </a:lnTo>
                  <a:lnTo>
                    <a:pt x="249809" y="1020116"/>
                  </a:lnTo>
                  <a:lnTo>
                    <a:pt x="288478" y="1043474"/>
                  </a:lnTo>
                  <a:lnTo>
                    <a:pt x="329115" y="1063698"/>
                  </a:lnTo>
                  <a:lnTo>
                    <a:pt x="371552" y="1080618"/>
                  </a:lnTo>
                  <a:lnTo>
                    <a:pt x="415622" y="1094069"/>
                  </a:lnTo>
                  <a:lnTo>
                    <a:pt x="461160" y="1103883"/>
                  </a:lnTo>
                  <a:lnTo>
                    <a:pt x="507997" y="1109895"/>
                  </a:lnTo>
                  <a:lnTo>
                    <a:pt x="555967" y="1111935"/>
                  </a:lnTo>
                  <a:close/>
                </a:path>
              </a:pathLst>
            </a:custGeom>
            <a:ln w="38100">
              <a:solidFill>
                <a:srgbClr val="39405A"/>
              </a:solidFill>
            </a:ln>
          </p:spPr>
          <p:txBody>
            <a:bodyPr wrap="square" lIns="0" tIns="0" rIns="0" bIns="0" rtlCol="0"/>
            <a:lstStyle/>
            <a:p>
              <a:endParaRPr/>
            </a:p>
          </p:txBody>
        </p:sp>
        <p:sp>
          <p:nvSpPr>
            <p:cNvPr id="17" name="object 17"/>
            <p:cNvSpPr/>
            <p:nvPr/>
          </p:nvSpPr>
          <p:spPr>
            <a:xfrm>
              <a:off x="4425446" y="4845017"/>
              <a:ext cx="1112520" cy="1112520"/>
            </a:xfrm>
            <a:custGeom>
              <a:avLst/>
              <a:gdLst/>
              <a:ahLst/>
              <a:cxnLst/>
              <a:rect l="l" t="t" r="r" b="b"/>
              <a:pathLst>
                <a:path w="1112520" h="1112520">
                  <a:moveTo>
                    <a:pt x="555967" y="0"/>
                  </a:moveTo>
                  <a:lnTo>
                    <a:pt x="507997" y="2040"/>
                  </a:lnTo>
                  <a:lnTo>
                    <a:pt x="461160" y="8051"/>
                  </a:lnTo>
                  <a:lnTo>
                    <a:pt x="415622" y="17866"/>
                  </a:lnTo>
                  <a:lnTo>
                    <a:pt x="371552" y="31317"/>
                  </a:lnTo>
                  <a:lnTo>
                    <a:pt x="329115" y="48237"/>
                  </a:lnTo>
                  <a:lnTo>
                    <a:pt x="288478" y="68460"/>
                  </a:lnTo>
                  <a:lnTo>
                    <a:pt x="249809" y="91819"/>
                  </a:lnTo>
                  <a:lnTo>
                    <a:pt x="213275" y="118147"/>
                  </a:lnTo>
                  <a:lnTo>
                    <a:pt x="179042" y="147277"/>
                  </a:lnTo>
                  <a:lnTo>
                    <a:pt x="147277" y="179042"/>
                  </a:lnTo>
                  <a:lnTo>
                    <a:pt x="118147" y="213275"/>
                  </a:lnTo>
                  <a:lnTo>
                    <a:pt x="91819" y="249809"/>
                  </a:lnTo>
                  <a:lnTo>
                    <a:pt x="68460" y="288478"/>
                  </a:lnTo>
                  <a:lnTo>
                    <a:pt x="48237" y="329115"/>
                  </a:lnTo>
                  <a:lnTo>
                    <a:pt x="31317" y="371552"/>
                  </a:lnTo>
                  <a:lnTo>
                    <a:pt x="17866" y="415622"/>
                  </a:lnTo>
                  <a:lnTo>
                    <a:pt x="8051" y="461160"/>
                  </a:lnTo>
                  <a:lnTo>
                    <a:pt x="2040" y="507997"/>
                  </a:lnTo>
                  <a:lnTo>
                    <a:pt x="0" y="555967"/>
                  </a:lnTo>
                  <a:lnTo>
                    <a:pt x="2040" y="603938"/>
                  </a:lnTo>
                  <a:lnTo>
                    <a:pt x="8051" y="650775"/>
                  </a:lnTo>
                  <a:lnTo>
                    <a:pt x="17866" y="696313"/>
                  </a:lnTo>
                  <a:lnTo>
                    <a:pt x="31317" y="740383"/>
                  </a:lnTo>
                  <a:lnTo>
                    <a:pt x="48237" y="782820"/>
                  </a:lnTo>
                  <a:lnTo>
                    <a:pt x="68460" y="823456"/>
                  </a:lnTo>
                  <a:lnTo>
                    <a:pt x="91819" y="862125"/>
                  </a:lnTo>
                  <a:lnTo>
                    <a:pt x="118147" y="898660"/>
                  </a:lnTo>
                  <a:lnTo>
                    <a:pt x="147277" y="932893"/>
                  </a:lnTo>
                  <a:lnTo>
                    <a:pt x="179042" y="964658"/>
                  </a:lnTo>
                  <a:lnTo>
                    <a:pt x="213275" y="993788"/>
                  </a:lnTo>
                  <a:lnTo>
                    <a:pt x="249809" y="1020116"/>
                  </a:lnTo>
                  <a:lnTo>
                    <a:pt x="288478" y="1043474"/>
                  </a:lnTo>
                  <a:lnTo>
                    <a:pt x="329115" y="1063698"/>
                  </a:lnTo>
                  <a:lnTo>
                    <a:pt x="371552" y="1080618"/>
                  </a:lnTo>
                  <a:lnTo>
                    <a:pt x="415622" y="1094069"/>
                  </a:lnTo>
                  <a:lnTo>
                    <a:pt x="461160" y="1103883"/>
                  </a:lnTo>
                  <a:lnTo>
                    <a:pt x="507997" y="1109895"/>
                  </a:lnTo>
                  <a:lnTo>
                    <a:pt x="555967" y="1111935"/>
                  </a:lnTo>
                  <a:lnTo>
                    <a:pt x="603938" y="1109895"/>
                  </a:lnTo>
                  <a:lnTo>
                    <a:pt x="650775" y="1103883"/>
                  </a:lnTo>
                  <a:lnTo>
                    <a:pt x="696313" y="1094069"/>
                  </a:lnTo>
                  <a:lnTo>
                    <a:pt x="740383" y="1080618"/>
                  </a:lnTo>
                  <a:lnTo>
                    <a:pt x="782820" y="1063698"/>
                  </a:lnTo>
                  <a:lnTo>
                    <a:pt x="823456" y="1043474"/>
                  </a:lnTo>
                  <a:lnTo>
                    <a:pt x="862125" y="1020116"/>
                  </a:lnTo>
                  <a:lnTo>
                    <a:pt x="898660" y="993788"/>
                  </a:lnTo>
                  <a:lnTo>
                    <a:pt x="932893" y="964658"/>
                  </a:lnTo>
                  <a:lnTo>
                    <a:pt x="964658" y="932893"/>
                  </a:lnTo>
                  <a:lnTo>
                    <a:pt x="993788" y="898660"/>
                  </a:lnTo>
                  <a:lnTo>
                    <a:pt x="1020116" y="862125"/>
                  </a:lnTo>
                  <a:lnTo>
                    <a:pt x="1043474" y="823456"/>
                  </a:lnTo>
                  <a:lnTo>
                    <a:pt x="1063698" y="782820"/>
                  </a:lnTo>
                  <a:lnTo>
                    <a:pt x="1080618" y="740383"/>
                  </a:lnTo>
                  <a:lnTo>
                    <a:pt x="1094069" y="696313"/>
                  </a:lnTo>
                  <a:lnTo>
                    <a:pt x="1103883" y="650775"/>
                  </a:lnTo>
                  <a:lnTo>
                    <a:pt x="1109895" y="603938"/>
                  </a:lnTo>
                  <a:lnTo>
                    <a:pt x="1111935" y="555967"/>
                  </a:lnTo>
                  <a:lnTo>
                    <a:pt x="1109895" y="507997"/>
                  </a:lnTo>
                  <a:lnTo>
                    <a:pt x="1103883" y="461160"/>
                  </a:lnTo>
                  <a:lnTo>
                    <a:pt x="1094069" y="415622"/>
                  </a:lnTo>
                  <a:lnTo>
                    <a:pt x="1080618" y="371552"/>
                  </a:lnTo>
                  <a:lnTo>
                    <a:pt x="1063698" y="329115"/>
                  </a:lnTo>
                  <a:lnTo>
                    <a:pt x="1043474" y="288478"/>
                  </a:lnTo>
                  <a:lnTo>
                    <a:pt x="1020116" y="249809"/>
                  </a:lnTo>
                  <a:lnTo>
                    <a:pt x="993788" y="213275"/>
                  </a:lnTo>
                  <a:lnTo>
                    <a:pt x="964658" y="179042"/>
                  </a:lnTo>
                  <a:lnTo>
                    <a:pt x="932893" y="147277"/>
                  </a:lnTo>
                  <a:lnTo>
                    <a:pt x="898660" y="118147"/>
                  </a:lnTo>
                  <a:lnTo>
                    <a:pt x="862125" y="91819"/>
                  </a:lnTo>
                  <a:lnTo>
                    <a:pt x="823456" y="68460"/>
                  </a:lnTo>
                  <a:lnTo>
                    <a:pt x="782820" y="48237"/>
                  </a:lnTo>
                  <a:lnTo>
                    <a:pt x="740383" y="31317"/>
                  </a:lnTo>
                  <a:lnTo>
                    <a:pt x="696313" y="17866"/>
                  </a:lnTo>
                  <a:lnTo>
                    <a:pt x="650775" y="8051"/>
                  </a:lnTo>
                  <a:lnTo>
                    <a:pt x="603938" y="2040"/>
                  </a:lnTo>
                  <a:lnTo>
                    <a:pt x="555967" y="0"/>
                  </a:lnTo>
                  <a:close/>
                </a:path>
              </a:pathLst>
            </a:custGeom>
            <a:solidFill>
              <a:srgbClr val="FFFFFF"/>
            </a:solidFill>
          </p:spPr>
          <p:txBody>
            <a:bodyPr wrap="square" lIns="0" tIns="0" rIns="0" bIns="0" rtlCol="0"/>
            <a:lstStyle/>
            <a:p>
              <a:endParaRPr/>
            </a:p>
          </p:txBody>
        </p:sp>
        <p:sp>
          <p:nvSpPr>
            <p:cNvPr id="18" name="object 18"/>
            <p:cNvSpPr/>
            <p:nvPr/>
          </p:nvSpPr>
          <p:spPr>
            <a:xfrm>
              <a:off x="4425446" y="4845017"/>
              <a:ext cx="1112520" cy="1112520"/>
            </a:xfrm>
            <a:custGeom>
              <a:avLst/>
              <a:gdLst/>
              <a:ahLst/>
              <a:cxnLst/>
              <a:rect l="l" t="t" r="r" b="b"/>
              <a:pathLst>
                <a:path w="1112520" h="1112520">
                  <a:moveTo>
                    <a:pt x="555967" y="1111935"/>
                  </a:moveTo>
                  <a:lnTo>
                    <a:pt x="603938" y="1109895"/>
                  </a:lnTo>
                  <a:lnTo>
                    <a:pt x="650775" y="1103883"/>
                  </a:lnTo>
                  <a:lnTo>
                    <a:pt x="696313" y="1094069"/>
                  </a:lnTo>
                  <a:lnTo>
                    <a:pt x="740383" y="1080618"/>
                  </a:lnTo>
                  <a:lnTo>
                    <a:pt x="782820" y="1063698"/>
                  </a:lnTo>
                  <a:lnTo>
                    <a:pt x="823456" y="1043474"/>
                  </a:lnTo>
                  <a:lnTo>
                    <a:pt x="862125" y="1020116"/>
                  </a:lnTo>
                  <a:lnTo>
                    <a:pt x="898660" y="993788"/>
                  </a:lnTo>
                  <a:lnTo>
                    <a:pt x="932893" y="964658"/>
                  </a:lnTo>
                  <a:lnTo>
                    <a:pt x="964658" y="932893"/>
                  </a:lnTo>
                  <a:lnTo>
                    <a:pt x="993788" y="898660"/>
                  </a:lnTo>
                  <a:lnTo>
                    <a:pt x="1020116" y="862125"/>
                  </a:lnTo>
                  <a:lnTo>
                    <a:pt x="1043474" y="823456"/>
                  </a:lnTo>
                  <a:lnTo>
                    <a:pt x="1063698" y="782820"/>
                  </a:lnTo>
                  <a:lnTo>
                    <a:pt x="1080618" y="740383"/>
                  </a:lnTo>
                  <a:lnTo>
                    <a:pt x="1094069" y="696313"/>
                  </a:lnTo>
                  <a:lnTo>
                    <a:pt x="1103883" y="650775"/>
                  </a:lnTo>
                  <a:lnTo>
                    <a:pt x="1109895" y="603938"/>
                  </a:lnTo>
                  <a:lnTo>
                    <a:pt x="1111935" y="555967"/>
                  </a:lnTo>
                  <a:lnTo>
                    <a:pt x="1109895" y="507997"/>
                  </a:lnTo>
                  <a:lnTo>
                    <a:pt x="1103883" y="461160"/>
                  </a:lnTo>
                  <a:lnTo>
                    <a:pt x="1094069" y="415622"/>
                  </a:lnTo>
                  <a:lnTo>
                    <a:pt x="1080618" y="371552"/>
                  </a:lnTo>
                  <a:lnTo>
                    <a:pt x="1063698" y="329115"/>
                  </a:lnTo>
                  <a:lnTo>
                    <a:pt x="1043474" y="288478"/>
                  </a:lnTo>
                  <a:lnTo>
                    <a:pt x="1020116" y="249809"/>
                  </a:lnTo>
                  <a:lnTo>
                    <a:pt x="993788" y="213275"/>
                  </a:lnTo>
                  <a:lnTo>
                    <a:pt x="964658" y="179042"/>
                  </a:lnTo>
                  <a:lnTo>
                    <a:pt x="932893" y="147277"/>
                  </a:lnTo>
                  <a:lnTo>
                    <a:pt x="898660" y="118147"/>
                  </a:lnTo>
                  <a:lnTo>
                    <a:pt x="862125" y="91819"/>
                  </a:lnTo>
                  <a:lnTo>
                    <a:pt x="823456" y="68460"/>
                  </a:lnTo>
                  <a:lnTo>
                    <a:pt x="782820" y="48237"/>
                  </a:lnTo>
                  <a:lnTo>
                    <a:pt x="740383" y="31317"/>
                  </a:lnTo>
                  <a:lnTo>
                    <a:pt x="696313" y="17866"/>
                  </a:lnTo>
                  <a:lnTo>
                    <a:pt x="650775" y="8051"/>
                  </a:lnTo>
                  <a:lnTo>
                    <a:pt x="603938" y="2040"/>
                  </a:lnTo>
                  <a:lnTo>
                    <a:pt x="555967" y="0"/>
                  </a:lnTo>
                  <a:lnTo>
                    <a:pt x="507997" y="2040"/>
                  </a:lnTo>
                  <a:lnTo>
                    <a:pt x="461160" y="8051"/>
                  </a:lnTo>
                  <a:lnTo>
                    <a:pt x="415622" y="17866"/>
                  </a:lnTo>
                  <a:lnTo>
                    <a:pt x="371552" y="31317"/>
                  </a:lnTo>
                  <a:lnTo>
                    <a:pt x="329115" y="48237"/>
                  </a:lnTo>
                  <a:lnTo>
                    <a:pt x="288478" y="68460"/>
                  </a:lnTo>
                  <a:lnTo>
                    <a:pt x="249809" y="91819"/>
                  </a:lnTo>
                  <a:lnTo>
                    <a:pt x="213275" y="118147"/>
                  </a:lnTo>
                  <a:lnTo>
                    <a:pt x="179042" y="147277"/>
                  </a:lnTo>
                  <a:lnTo>
                    <a:pt x="147277" y="179042"/>
                  </a:lnTo>
                  <a:lnTo>
                    <a:pt x="118147" y="213275"/>
                  </a:lnTo>
                  <a:lnTo>
                    <a:pt x="91819" y="249809"/>
                  </a:lnTo>
                  <a:lnTo>
                    <a:pt x="68460" y="288478"/>
                  </a:lnTo>
                  <a:lnTo>
                    <a:pt x="48237" y="329115"/>
                  </a:lnTo>
                  <a:lnTo>
                    <a:pt x="31317" y="371552"/>
                  </a:lnTo>
                  <a:lnTo>
                    <a:pt x="17866" y="415622"/>
                  </a:lnTo>
                  <a:lnTo>
                    <a:pt x="8051" y="461160"/>
                  </a:lnTo>
                  <a:lnTo>
                    <a:pt x="2040" y="507997"/>
                  </a:lnTo>
                  <a:lnTo>
                    <a:pt x="0" y="555967"/>
                  </a:lnTo>
                  <a:lnTo>
                    <a:pt x="2040" y="603938"/>
                  </a:lnTo>
                  <a:lnTo>
                    <a:pt x="8051" y="650775"/>
                  </a:lnTo>
                  <a:lnTo>
                    <a:pt x="17866" y="696313"/>
                  </a:lnTo>
                  <a:lnTo>
                    <a:pt x="31317" y="740383"/>
                  </a:lnTo>
                  <a:lnTo>
                    <a:pt x="48237" y="782820"/>
                  </a:lnTo>
                  <a:lnTo>
                    <a:pt x="68460" y="823456"/>
                  </a:lnTo>
                  <a:lnTo>
                    <a:pt x="91819" y="862125"/>
                  </a:lnTo>
                  <a:lnTo>
                    <a:pt x="118147" y="898660"/>
                  </a:lnTo>
                  <a:lnTo>
                    <a:pt x="147277" y="932893"/>
                  </a:lnTo>
                  <a:lnTo>
                    <a:pt x="179042" y="964658"/>
                  </a:lnTo>
                  <a:lnTo>
                    <a:pt x="213275" y="993788"/>
                  </a:lnTo>
                  <a:lnTo>
                    <a:pt x="249809" y="1020116"/>
                  </a:lnTo>
                  <a:lnTo>
                    <a:pt x="288478" y="1043474"/>
                  </a:lnTo>
                  <a:lnTo>
                    <a:pt x="329115" y="1063698"/>
                  </a:lnTo>
                  <a:lnTo>
                    <a:pt x="371552" y="1080618"/>
                  </a:lnTo>
                  <a:lnTo>
                    <a:pt x="415622" y="1094069"/>
                  </a:lnTo>
                  <a:lnTo>
                    <a:pt x="461160" y="1103883"/>
                  </a:lnTo>
                  <a:lnTo>
                    <a:pt x="507997" y="1109895"/>
                  </a:lnTo>
                  <a:lnTo>
                    <a:pt x="555967" y="1111935"/>
                  </a:lnTo>
                  <a:close/>
                </a:path>
              </a:pathLst>
            </a:custGeom>
            <a:ln w="38100">
              <a:solidFill>
                <a:srgbClr val="39405A"/>
              </a:solidFill>
            </a:ln>
          </p:spPr>
          <p:txBody>
            <a:bodyPr wrap="square" lIns="0" tIns="0" rIns="0" bIns="0" rtlCol="0"/>
            <a:lstStyle/>
            <a:p>
              <a:endParaRPr/>
            </a:p>
          </p:txBody>
        </p:sp>
        <p:pic>
          <p:nvPicPr>
            <p:cNvPr id="19" name="object 19"/>
            <p:cNvPicPr/>
            <p:nvPr/>
          </p:nvPicPr>
          <p:blipFill>
            <a:blip r:embed="rId2" cstate="print"/>
            <a:stretch>
              <a:fillRect/>
            </a:stretch>
          </p:blipFill>
          <p:spPr>
            <a:xfrm>
              <a:off x="5863656" y="434365"/>
              <a:ext cx="659647" cy="652830"/>
            </a:xfrm>
            <a:prstGeom prst="rect">
              <a:avLst/>
            </a:prstGeom>
          </p:spPr>
        </p:pic>
        <p:sp>
          <p:nvSpPr>
            <p:cNvPr id="20" name="object 20"/>
            <p:cNvSpPr/>
            <p:nvPr/>
          </p:nvSpPr>
          <p:spPr>
            <a:xfrm>
              <a:off x="0" y="1301737"/>
              <a:ext cx="7560309" cy="7976870"/>
            </a:xfrm>
            <a:custGeom>
              <a:avLst/>
              <a:gdLst/>
              <a:ahLst/>
              <a:cxnLst/>
              <a:rect l="l" t="t" r="r" b="b"/>
              <a:pathLst>
                <a:path w="7560309" h="7976870">
                  <a:moveTo>
                    <a:pt x="1466926" y="1445463"/>
                  </a:moveTo>
                  <a:lnTo>
                    <a:pt x="1452638" y="1400581"/>
                  </a:lnTo>
                  <a:lnTo>
                    <a:pt x="1424063" y="1361033"/>
                  </a:lnTo>
                  <a:lnTo>
                    <a:pt x="105892" y="42849"/>
                  </a:lnTo>
                  <a:lnTo>
                    <a:pt x="66332" y="14274"/>
                  </a:lnTo>
                  <a:lnTo>
                    <a:pt x="21450" y="0"/>
                  </a:lnTo>
                  <a:lnTo>
                    <a:pt x="0" y="0"/>
                  </a:lnTo>
                  <a:lnTo>
                    <a:pt x="0" y="2924860"/>
                  </a:lnTo>
                  <a:lnTo>
                    <a:pt x="34175" y="2924860"/>
                  </a:lnTo>
                  <a:lnTo>
                    <a:pt x="79057" y="2910573"/>
                  </a:lnTo>
                  <a:lnTo>
                    <a:pt x="118605" y="2882011"/>
                  </a:lnTo>
                  <a:lnTo>
                    <a:pt x="1424063" y="1576552"/>
                  </a:lnTo>
                  <a:lnTo>
                    <a:pt x="1452638" y="1536992"/>
                  </a:lnTo>
                  <a:lnTo>
                    <a:pt x="1466926" y="1492123"/>
                  </a:lnTo>
                  <a:lnTo>
                    <a:pt x="1466926" y="1445463"/>
                  </a:lnTo>
                  <a:close/>
                </a:path>
                <a:path w="7560309" h="7976870">
                  <a:moveTo>
                    <a:pt x="7559992" y="5026253"/>
                  </a:moveTo>
                  <a:lnTo>
                    <a:pt x="7538618" y="5026253"/>
                  </a:lnTo>
                  <a:lnTo>
                    <a:pt x="7493749" y="5040541"/>
                  </a:lnTo>
                  <a:lnTo>
                    <a:pt x="7454189" y="5069103"/>
                  </a:lnTo>
                  <a:lnTo>
                    <a:pt x="6136017" y="6387274"/>
                  </a:lnTo>
                  <a:lnTo>
                    <a:pt x="6107455" y="6426822"/>
                  </a:lnTo>
                  <a:lnTo>
                    <a:pt x="6093168" y="6471704"/>
                  </a:lnTo>
                  <a:lnTo>
                    <a:pt x="6093168" y="6518364"/>
                  </a:lnTo>
                  <a:lnTo>
                    <a:pt x="6107455" y="6563246"/>
                  </a:lnTo>
                  <a:lnTo>
                    <a:pt x="6136017" y="6602806"/>
                  </a:lnTo>
                  <a:lnTo>
                    <a:pt x="7467016" y="7933791"/>
                  </a:lnTo>
                  <a:lnTo>
                    <a:pt x="7506576" y="7962366"/>
                  </a:lnTo>
                  <a:lnTo>
                    <a:pt x="7551445" y="7976641"/>
                  </a:lnTo>
                  <a:lnTo>
                    <a:pt x="7559992" y="7976641"/>
                  </a:lnTo>
                  <a:lnTo>
                    <a:pt x="7559992" y="5026253"/>
                  </a:lnTo>
                  <a:close/>
                </a:path>
              </a:pathLst>
            </a:custGeom>
            <a:solidFill>
              <a:srgbClr val="3E8B73"/>
            </a:solidFill>
          </p:spPr>
          <p:txBody>
            <a:bodyPr wrap="square" lIns="0" tIns="0" rIns="0" bIns="0" rtlCol="0"/>
            <a:lstStyle/>
            <a:p>
              <a:endParaRPr/>
            </a:p>
          </p:txBody>
        </p:sp>
        <p:pic>
          <p:nvPicPr>
            <p:cNvPr id="21" name="object 21"/>
            <p:cNvPicPr/>
            <p:nvPr/>
          </p:nvPicPr>
          <p:blipFill>
            <a:blip r:embed="rId3" cstate="print"/>
            <a:stretch>
              <a:fillRect/>
            </a:stretch>
          </p:blipFill>
          <p:spPr>
            <a:xfrm>
              <a:off x="4934293" y="5121831"/>
              <a:ext cx="105054" cy="105054"/>
            </a:xfrm>
            <a:prstGeom prst="rect">
              <a:avLst/>
            </a:prstGeom>
          </p:spPr>
        </p:pic>
        <p:sp>
          <p:nvSpPr>
            <p:cNvPr id="22" name="object 22"/>
            <p:cNvSpPr/>
            <p:nvPr/>
          </p:nvSpPr>
          <p:spPr>
            <a:xfrm>
              <a:off x="4650962" y="5053711"/>
              <a:ext cx="671830" cy="601980"/>
            </a:xfrm>
            <a:custGeom>
              <a:avLst/>
              <a:gdLst/>
              <a:ahLst/>
              <a:cxnLst/>
              <a:rect l="l" t="t" r="r" b="b"/>
              <a:pathLst>
                <a:path w="671829" h="601979">
                  <a:moveTo>
                    <a:pt x="666381" y="533361"/>
                  </a:moveTo>
                  <a:lnTo>
                    <a:pt x="5333" y="533361"/>
                  </a:lnTo>
                  <a:lnTo>
                    <a:pt x="1523" y="537159"/>
                  </a:lnTo>
                  <a:lnTo>
                    <a:pt x="1523" y="598093"/>
                  </a:lnTo>
                  <a:lnTo>
                    <a:pt x="5333" y="601891"/>
                  </a:lnTo>
                  <a:lnTo>
                    <a:pt x="666381" y="601891"/>
                  </a:lnTo>
                  <a:lnTo>
                    <a:pt x="670191" y="598093"/>
                  </a:lnTo>
                  <a:lnTo>
                    <a:pt x="670191" y="584898"/>
                  </a:lnTo>
                  <a:lnTo>
                    <a:pt x="18516" y="584898"/>
                  </a:lnTo>
                  <a:lnTo>
                    <a:pt x="18516" y="550354"/>
                  </a:lnTo>
                  <a:lnTo>
                    <a:pt x="670191" y="550354"/>
                  </a:lnTo>
                  <a:lnTo>
                    <a:pt x="670191" y="537159"/>
                  </a:lnTo>
                  <a:lnTo>
                    <a:pt x="666381" y="533361"/>
                  </a:lnTo>
                  <a:close/>
                </a:path>
                <a:path w="671829" h="601979">
                  <a:moveTo>
                    <a:pt x="670191" y="550354"/>
                  </a:moveTo>
                  <a:lnTo>
                    <a:pt x="653199" y="550354"/>
                  </a:lnTo>
                  <a:lnTo>
                    <a:pt x="653199" y="584898"/>
                  </a:lnTo>
                  <a:lnTo>
                    <a:pt x="670191" y="584898"/>
                  </a:lnTo>
                  <a:lnTo>
                    <a:pt x="670191" y="550354"/>
                  </a:lnTo>
                  <a:close/>
                </a:path>
                <a:path w="671829" h="601979">
                  <a:moveTo>
                    <a:pt x="69722" y="218389"/>
                  </a:moveTo>
                  <a:lnTo>
                    <a:pt x="48031" y="218389"/>
                  </a:lnTo>
                  <a:lnTo>
                    <a:pt x="81902" y="261086"/>
                  </a:lnTo>
                  <a:lnTo>
                    <a:pt x="81902" y="490677"/>
                  </a:lnTo>
                  <a:lnTo>
                    <a:pt x="48031" y="533361"/>
                  </a:lnTo>
                  <a:lnTo>
                    <a:pt x="69722" y="533361"/>
                  </a:lnTo>
                  <a:lnTo>
                    <a:pt x="94729" y="501840"/>
                  </a:lnTo>
                  <a:lnTo>
                    <a:pt x="188455" y="501840"/>
                  </a:lnTo>
                  <a:lnTo>
                    <a:pt x="179387" y="490410"/>
                  </a:lnTo>
                  <a:lnTo>
                    <a:pt x="179387" y="484847"/>
                  </a:lnTo>
                  <a:lnTo>
                    <a:pt x="98894" y="484847"/>
                  </a:lnTo>
                  <a:lnTo>
                    <a:pt x="98894" y="266915"/>
                  </a:lnTo>
                  <a:lnTo>
                    <a:pt x="179387" y="266915"/>
                  </a:lnTo>
                  <a:lnTo>
                    <a:pt x="179387" y="261340"/>
                  </a:lnTo>
                  <a:lnTo>
                    <a:pt x="188445" y="249923"/>
                  </a:lnTo>
                  <a:lnTo>
                    <a:pt x="94729" y="249923"/>
                  </a:lnTo>
                  <a:lnTo>
                    <a:pt x="69722" y="218389"/>
                  </a:lnTo>
                  <a:close/>
                </a:path>
                <a:path w="671829" h="601979">
                  <a:moveTo>
                    <a:pt x="188455" y="501840"/>
                  </a:moveTo>
                  <a:lnTo>
                    <a:pt x="166763" y="501840"/>
                  </a:lnTo>
                  <a:lnTo>
                    <a:pt x="191769" y="533361"/>
                  </a:lnTo>
                  <a:lnTo>
                    <a:pt x="213461" y="533361"/>
                  </a:lnTo>
                  <a:lnTo>
                    <a:pt x="188455" y="501840"/>
                  </a:lnTo>
                  <a:close/>
                </a:path>
                <a:path w="671829" h="601979">
                  <a:moveTo>
                    <a:pt x="274840" y="218389"/>
                  </a:moveTo>
                  <a:lnTo>
                    <a:pt x="253149" y="218389"/>
                  </a:lnTo>
                  <a:lnTo>
                    <a:pt x="287019" y="261086"/>
                  </a:lnTo>
                  <a:lnTo>
                    <a:pt x="287019" y="490677"/>
                  </a:lnTo>
                  <a:lnTo>
                    <a:pt x="253149" y="533361"/>
                  </a:lnTo>
                  <a:lnTo>
                    <a:pt x="274840" y="533361"/>
                  </a:lnTo>
                  <a:lnTo>
                    <a:pt x="299846" y="501840"/>
                  </a:lnTo>
                  <a:lnTo>
                    <a:pt x="393560" y="501840"/>
                  </a:lnTo>
                  <a:lnTo>
                    <a:pt x="384492" y="490410"/>
                  </a:lnTo>
                  <a:lnTo>
                    <a:pt x="384492" y="484847"/>
                  </a:lnTo>
                  <a:lnTo>
                    <a:pt x="303999" y="484847"/>
                  </a:lnTo>
                  <a:lnTo>
                    <a:pt x="303999" y="266915"/>
                  </a:lnTo>
                  <a:lnTo>
                    <a:pt x="384492" y="266915"/>
                  </a:lnTo>
                  <a:lnTo>
                    <a:pt x="384492" y="261340"/>
                  </a:lnTo>
                  <a:lnTo>
                    <a:pt x="393550" y="249923"/>
                  </a:lnTo>
                  <a:lnTo>
                    <a:pt x="299846" y="249923"/>
                  </a:lnTo>
                  <a:lnTo>
                    <a:pt x="274840" y="218389"/>
                  </a:lnTo>
                  <a:close/>
                </a:path>
                <a:path w="671829" h="601979">
                  <a:moveTo>
                    <a:pt x="393560" y="501840"/>
                  </a:moveTo>
                  <a:lnTo>
                    <a:pt x="371868" y="501840"/>
                  </a:lnTo>
                  <a:lnTo>
                    <a:pt x="396887" y="533361"/>
                  </a:lnTo>
                  <a:lnTo>
                    <a:pt x="418566" y="533361"/>
                  </a:lnTo>
                  <a:lnTo>
                    <a:pt x="393560" y="501840"/>
                  </a:lnTo>
                  <a:close/>
                </a:path>
                <a:path w="671829" h="601979">
                  <a:moveTo>
                    <a:pt x="479945" y="218389"/>
                  </a:moveTo>
                  <a:lnTo>
                    <a:pt x="458254" y="218389"/>
                  </a:lnTo>
                  <a:lnTo>
                    <a:pt x="492124" y="261086"/>
                  </a:lnTo>
                  <a:lnTo>
                    <a:pt x="492124" y="490677"/>
                  </a:lnTo>
                  <a:lnTo>
                    <a:pt x="458254" y="533361"/>
                  </a:lnTo>
                  <a:lnTo>
                    <a:pt x="479945" y="533361"/>
                  </a:lnTo>
                  <a:lnTo>
                    <a:pt x="504951" y="501840"/>
                  </a:lnTo>
                  <a:lnTo>
                    <a:pt x="598677" y="501840"/>
                  </a:lnTo>
                  <a:lnTo>
                    <a:pt x="589610" y="490410"/>
                  </a:lnTo>
                  <a:lnTo>
                    <a:pt x="589610" y="484847"/>
                  </a:lnTo>
                  <a:lnTo>
                    <a:pt x="509117" y="484847"/>
                  </a:lnTo>
                  <a:lnTo>
                    <a:pt x="509117" y="266915"/>
                  </a:lnTo>
                  <a:lnTo>
                    <a:pt x="589610" y="266915"/>
                  </a:lnTo>
                  <a:lnTo>
                    <a:pt x="589610" y="261340"/>
                  </a:lnTo>
                  <a:lnTo>
                    <a:pt x="598667" y="249923"/>
                  </a:lnTo>
                  <a:lnTo>
                    <a:pt x="504951" y="249923"/>
                  </a:lnTo>
                  <a:lnTo>
                    <a:pt x="479945" y="218389"/>
                  </a:lnTo>
                  <a:close/>
                </a:path>
                <a:path w="671829" h="601979">
                  <a:moveTo>
                    <a:pt x="598677" y="501840"/>
                  </a:moveTo>
                  <a:lnTo>
                    <a:pt x="576986" y="501840"/>
                  </a:lnTo>
                  <a:lnTo>
                    <a:pt x="601992" y="533361"/>
                  </a:lnTo>
                  <a:lnTo>
                    <a:pt x="623684" y="533361"/>
                  </a:lnTo>
                  <a:lnTo>
                    <a:pt x="598677" y="501840"/>
                  </a:lnTo>
                  <a:close/>
                </a:path>
                <a:path w="671829" h="601979">
                  <a:moveTo>
                    <a:pt x="179387" y="266915"/>
                  </a:moveTo>
                  <a:lnTo>
                    <a:pt x="162394" y="266915"/>
                  </a:lnTo>
                  <a:lnTo>
                    <a:pt x="162394" y="484847"/>
                  </a:lnTo>
                  <a:lnTo>
                    <a:pt x="179387" y="484847"/>
                  </a:lnTo>
                  <a:lnTo>
                    <a:pt x="179387" y="266915"/>
                  </a:lnTo>
                  <a:close/>
                </a:path>
                <a:path w="671829" h="601979">
                  <a:moveTo>
                    <a:pt x="384492" y="266915"/>
                  </a:moveTo>
                  <a:lnTo>
                    <a:pt x="367499" y="266915"/>
                  </a:lnTo>
                  <a:lnTo>
                    <a:pt x="367499" y="484847"/>
                  </a:lnTo>
                  <a:lnTo>
                    <a:pt x="384492" y="484847"/>
                  </a:lnTo>
                  <a:lnTo>
                    <a:pt x="384492" y="266915"/>
                  </a:lnTo>
                  <a:close/>
                </a:path>
                <a:path w="671829" h="601979">
                  <a:moveTo>
                    <a:pt x="589610" y="266915"/>
                  </a:moveTo>
                  <a:lnTo>
                    <a:pt x="572617" y="266915"/>
                  </a:lnTo>
                  <a:lnTo>
                    <a:pt x="572617" y="484847"/>
                  </a:lnTo>
                  <a:lnTo>
                    <a:pt x="589610" y="484847"/>
                  </a:lnTo>
                  <a:lnTo>
                    <a:pt x="589610" y="266915"/>
                  </a:lnTo>
                  <a:close/>
                </a:path>
                <a:path w="671829" h="601979">
                  <a:moveTo>
                    <a:pt x="213461" y="218389"/>
                  </a:moveTo>
                  <a:lnTo>
                    <a:pt x="191769" y="218389"/>
                  </a:lnTo>
                  <a:lnTo>
                    <a:pt x="166763" y="249923"/>
                  </a:lnTo>
                  <a:lnTo>
                    <a:pt x="188445" y="249923"/>
                  </a:lnTo>
                  <a:lnTo>
                    <a:pt x="213461" y="218389"/>
                  </a:lnTo>
                  <a:close/>
                </a:path>
                <a:path w="671829" h="601979">
                  <a:moveTo>
                    <a:pt x="418566" y="218389"/>
                  </a:moveTo>
                  <a:lnTo>
                    <a:pt x="396887" y="218389"/>
                  </a:lnTo>
                  <a:lnTo>
                    <a:pt x="371868" y="249923"/>
                  </a:lnTo>
                  <a:lnTo>
                    <a:pt x="393550" y="249923"/>
                  </a:lnTo>
                  <a:lnTo>
                    <a:pt x="418566" y="218389"/>
                  </a:lnTo>
                  <a:close/>
                </a:path>
                <a:path w="671829" h="601979">
                  <a:moveTo>
                    <a:pt x="623684" y="218389"/>
                  </a:moveTo>
                  <a:lnTo>
                    <a:pt x="601992" y="218389"/>
                  </a:lnTo>
                  <a:lnTo>
                    <a:pt x="576986" y="249923"/>
                  </a:lnTo>
                  <a:lnTo>
                    <a:pt x="598667" y="249923"/>
                  </a:lnTo>
                  <a:lnTo>
                    <a:pt x="623684" y="218389"/>
                  </a:lnTo>
                  <a:close/>
                </a:path>
                <a:path w="671829" h="601979">
                  <a:moveTo>
                    <a:pt x="337578" y="0"/>
                  </a:moveTo>
                  <a:lnTo>
                    <a:pt x="334136" y="0"/>
                  </a:lnTo>
                  <a:lnTo>
                    <a:pt x="1523" y="204660"/>
                  </a:lnTo>
                  <a:lnTo>
                    <a:pt x="0" y="208559"/>
                  </a:lnTo>
                  <a:lnTo>
                    <a:pt x="2070" y="215874"/>
                  </a:lnTo>
                  <a:lnTo>
                    <a:pt x="5410" y="218389"/>
                  </a:lnTo>
                  <a:lnTo>
                    <a:pt x="666305" y="218389"/>
                  </a:lnTo>
                  <a:lnTo>
                    <a:pt x="669645" y="215874"/>
                  </a:lnTo>
                  <a:lnTo>
                    <a:pt x="671715" y="208559"/>
                  </a:lnTo>
                  <a:lnTo>
                    <a:pt x="670191" y="204660"/>
                  </a:lnTo>
                  <a:lnTo>
                    <a:pt x="664907" y="201409"/>
                  </a:lnTo>
                  <a:lnTo>
                    <a:pt x="39230" y="201409"/>
                  </a:lnTo>
                  <a:lnTo>
                    <a:pt x="335864" y="18884"/>
                  </a:lnTo>
                  <a:lnTo>
                    <a:pt x="368270" y="18884"/>
                  </a:lnTo>
                  <a:lnTo>
                    <a:pt x="337578" y="0"/>
                  </a:lnTo>
                  <a:close/>
                </a:path>
                <a:path w="671829" h="601979">
                  <a:moveTo>
                    <a:pt x="368270" y="18884"/>
                  </a:moveTo>
                  <a:lnTo>
                    <a:pt x="335864" y="18884"/>
                  </a:lnTo>
                  <a:lnTo>
                    <a:pt x="632485" y="201409"/>
                  </a:lnTo>
                  <a:lnTo>
                    <a:pt x="664907" y="201409"/>
                  </a:lnTo>
                  <a:lnTo>
                    <a:pt x="368270" y="18884"/>
                  </a:lnTo>
                  <a:close/>
                </a:path>
              </a:pathLst>
            </a:custGeom>
            <a:solidFill>
              <a:srgbClr val="39405A"/>
            </a:solidFill>
          </p:spPr>
          <p:txBody>
            <a:bodyPr wrap="square" lIns="0" tIns="0" rIns="0" bIns="0" rtlCol="0"/>
            <a:lstStyle/>
            <a:p>
              <a:endParaRPr/>
            </a:p>
          </p:txBody>
        </p:sp>
      </p:grpSp>
      <p:sp>
        <p:nvSpPr>
          <p:cNvPr id="23" name="object 23"/>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4</a:t>
            </a:fld>
            <a:endParaRPr spc="-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4929924"/>
            <a:ext cx="7560309" cy="5762625"/>
            <a:chOff x="0" y="4929924"/>
            <a:chExt cx="7560309" cy="5762625"/>
          </a:xfrm>
        </p:grpSpPr>
        <p:sp>
          <p:nvSpPr>
            <p:cNvPr id="3" name="object 3"/>
            <p:cNvSpPr/>
            <p:nvPr/>
          </p:nvSpPr>
          <p:spPr>
            <a:xfrm>
              <a:off x="0" y="4929924"/>
              <a:ext cx="7560309" cy="5330190"/>
            </a:xfrm>
            <a:custGeom>
              <a:avLst/>
              <a:gdLst/>
              <a:ahLst/>
              <a:cxnLst/>
              <a:rect l="l" t="t" r="r" b="b"/>
              <a:pathLst>
                <a:path w="7560309" h="5330190">
                  <a:moveTo>
                    <a:pt x="7559992" y="0"/>
                  </a:moveTo>
                  <a:lnTo>
                    <a:pt x="0" y="0"/>
                  </a:lnTo>
                  <a:lnTo>
                    <a:pt x="0" y="5330075"/>
                  </a:lnTo>
                  <a:lnTo>
                    <a:pt x="7559992" y="5330075"/>
                  </a:lnTo>
                  <a:lnTo>
                    <a:pt x="7559992" y="0"/>
                  </a:lnTo>
                  <a:close/>
                </a:path>
              </a:pathLst>
            </a:custGeom>
            <a:solidFill>
              <a:srgbClr val="EAE9E9"/>
            </a:solidFill>
          </p:spPr>
          <p:txBody>
            <a:bodyPr wrap="square" lIns="0" tIns="0" rIns="0" bIns="0" rtlCol="0"/>
            <a:lstStyle/>
            <a:p>
              <a:endParaRPr/>
            </a:p>
          </p:txBody>
        </p:sp>
        <p:sp>
          <p:nvSpPr>
            <p:cNvPr id="4" name="object 4"/>
            <p:cNvSpPr/>
            <p:nvPr/>
          </p:nvSpPr>
          <p:spPr>
            <a:xfrm>
              <a:off x="2068300" y="9434250"/>
              <a:ext cx="4820285" cy="0"/>
            </a:xfrm>
            <a:custGeom>
              <a:avLst/>
              <a:gdLst/>
              <a:ahLst/>
              <a:cxnLst/>
              <a:rect l="l" t="t" r="r" b="b"/>
              <a:pathLst>
                <a:path w="4820284">
                  <a:moveTo>
                    <a:pt x="0" y="0"/>
                  </a:moveTo>
                  <a:lnTo>
                    <a:pt x="550134" y="0"/>
                  </a:lnTo>
                </a:path>
                <a:path w="4820284">
                  <a:moveTo>
                    <a:pt x="848940" y="0"/>
                  </a:moveTo>
                  <a:lnTo>
                    <a:pt x="1405416" y="0"/>
                  </a:lnTo>
                </a:path>
                <a:path w="4820284">
                  <a:moveTo>
                    <a:pt x="1704221" y="0"/>
                  </a:moveTo>
                  <a:lnTo>
                    <a:pt x="2260697" y="0"/>
                  </a:lnTo>
                </a:path>
                <a:path w="4820284">
                  <a:moveTo>
                    <a:pt x="2559503" y="0"/>
                  </a:moveTo>
                  <a:lnTo>
                    <a:pt x="3971260" y="0"/>
                  </a:lnTo>
                </a:path>
                <a:path w="4820284">
                  <a:moveTo>
                    <a:pt x="4270066" y="0"/>
                  </a:moveTo>
                  <a:lnTo>
                    <a:pt x="4820196" y="0"/>
                  </a:lnTo>
                </a:path>
              </a:pathLst>
            </a:custGeom>
            <a:ln w="101600">
              <a:solidFill>
                <a:srgbClr val="3E8B73"/>
              </a:solidFill>
            </a:ln>
          </p:spPr>
          <p:txBody>
            <a:bodyPr wrap="square" lIns="0" tIns="0" rIns="0" bIns="0" rtlCol="0"/>
            <a:lstStyle/>
            <a:p>
              <a:endParaRPr/>
            </a:p>
          </p:txBody>
        </p:sp>
      </p:grpSp>
      <p:sp>
        <p:nvSpPr>
          <p:cNvPr id="5" name="object 5"/>
          <p:cNvSpPr/>
          <p:nvPr/>
        </p:nvSpPr>
        <p:spPr>
          <a:xfrm>
            <a:off x="5994578" y="1017574"/>
            <a:ext cx="1565910" cy="3148965"/>
          </a:xfrm>
          <a:custGeom>
            <a:avLst/>
            <a:gdLst/>
            <a:ahLst/>
            <a:cxnLst/>
            <a:rect l="l" t="t" r="r" b="b"/>
            <a:pathLst>
              <a:path w="1565909" h="3148965">
                <a:moveTo>
                  <a:pt x="1565426" y="0"/>
                </a:moveTo>
                <a:lnTo>
                  <a:pt x="1544268" y="0"/>
                </a:lnTo>
                <a:lnTo>
                  <a:pt x="1499385" y="14285"/>
                </a:lnTo>
                <a:lnTo>
                  <a:pt x="1459825" y="42857"/>
                </a:lnTo>
                <a:lnTo>
                  <a:pt x="42848" y="1459835"/>
                </a:lnTo>
                <a:lnTo>
                  <a:pt x="14282" y="1499388"/>
                </a:lnTo>
                <a:lnTo>
                  <a:pt x="0" y="1544268"/>
                </a:lnTo>
                <a:lnTo>
                  <a:pt x="0" y="1590924"/>
                </a:lnTo>
                <a:lnTo>
                  <a:pt x="14282" y="1635807"/>
                </a:lnTo>
                <a:lnTo>
                  <a:pt x="42848" y="1675366"/>
                </a:lnTo>
                <a:lnTo>
                  <a:pt x="1473491" y="3105996"/>
                </a:lnTo>
                <a:lnTo>
                  <a:pt x="1513044" y="3134562"/>
                </a:lnTo>
                <a:lnTo>
                  <a:pt x="1557923" y="3148845"/>
                </a:lnTo>
                <a:lnTo>
                  <a:pt x="1565426" y="3148845"/>
                </a:lnTo>
                <a:lnTo>
                  <a:pt x="1565426" y="0"/>
                </a:lnTo>
                <a:close/>
              </a:path>
            </a:pathLst>
          </a:custGeom>
          <a:solidFill>
            <a:srgbClr val="3E8B73"/>
          </a:solidFill>
        </p:spPr>
        <p:txBody>
          <a:bodyPr wrap="square" lIns="0" tIns="0" rIns="0" bIns="0" rtlCol="0"/>
          <a:lstStyle/>
          <a:p>
            <a:endParaRPr/>
          </a:p>
        </p:txBody>
      </p:sp>
      <p:sp>
        <p:nvSpPr>
          <p:cNvPr id="6" name="object 6"/>
          <p:cNvSpPr txBox="1"/>
          <p:nvPr/>
        </p:nvSpPr>
        <p:spPr>
          <a:xfrm>
            <a:off x="356299" y="340798"/>
            <a:ext cx="2270125"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PRODUCT</a:t>
            </a:r>
            <a:r>
              <a:rPr sz="1600" b="1" spc="-110" dirty="0">
                <a:solidFill>
                  <a:srgbClr val="3E8B73"/>
                </a:solidFill>
                <a:latin typeface="Montserrat"/>
                <a:cs typeface="Montserrat"/>
              </a:rPr>
              <a:t> </a:t>
            </a:r>
            <a:r>
              <a:rPr sz="1600" b="1" spc="-10" dirty="0">
                <a:solidFill>
                  <a:srgbClr val="3E8B73"/>
                </a:solidFill>
                <a:latin typeface="Montserrat"/>
                <a:cs typeface="Montserrat"/>
              </a:rPr>
              <a:t>SUMMARY</a:t>
            </a:r>
            <a:endParaRPr sz="1600">
              <a:latin typeface="Montserrat"/>
              <a:cs typeface="Montserrat"/>
            </a:endParaRPr>
          </a:p>
        </p:txBody>
      </p:sp>
      <p:graphicFrame>
        <p:nvGraphicFramePr>
          <p:cNvPr id="7" name="object 7"/>
          <p:cNvGraphicFramePr>
            <a:graphicFrameLocks noGrp="1"/>
          </p:cNvGraphicFramePr>
          <p:nvPr>
            <p:extLst>
              <p:ext uri="{D42A27DB-BD31-4B8C-83A1-F6EECF244321}">
                <p14:modId xmlns:p14="http://schemas.microsoft.com/office/powerpoint/2010/main" val="3936904133"/>
              </p:ext>
            </p:extLst>
          </p:nvPr>
        </p:nvGraphicFramePr>
        <p:xfrm>
          <a:off x="349250" y="732381"/>
          <a:ext cx="6820534" cy="2189628"/>
        </p:xfrm>
        <a:graphic>
          <a:graphicData uri="http://schemas.openxmlformats.org/drawingml/2006/table">
            <a:tbl>
              <a:tblPr firstRow="1" bandRow="1">
                <a:tableStyleId>{2D5ABB26-0587-4C30-8999-92F81FD0307C}</a:tableStyleId>
              </a:tblPr>
              <a:tblGrid>
                <a:gridCol w="2654300">
                  <a:extLst>
                    <a:ext uri="{9D8B030D-6E8A-4147-A177-3AD203B41FA5}">
                      <a16:colId xmlns:a16="http://schemas.microsoft.com/office/drawing/2014/main" val="20000"/>
                    </a:ext>
                  </a:extLst>
                </a:gridCol>
                <a:gridCol w="4166234">
                  <a:extLst>
                    <a:ext uri="{9D8B030D-6E8A-4147-A177-3AD203B41FA5}">
                      <a16:colId xmlns:a16="http://schemas.microsoft.com/office/drawing/2014/main" val="20001"/>
                    </a:ext>
                  </a:extLst>
                </a:gridCol>
              </a:tblGrid>
              <a:tr h="364938">
                <a:tc>
                  <a:txBody>
                    <a:bodyPr/>
                    <a:lstStyle/>
                    <a:p>
                      <a:pPr algn="ctr">
                        <a:lnSpc>
                          <a:spcPct val="100000"/>
                        </a:lnSpc>
                        <a:spcBef>
                          <a:spcPts val="850"/>
                        </a:spcBef>
                      </a:pPr>
                      <a:r>
                        <a:rPr sz="1100" b="1" spc="-10" dirty="0">
                          <a:solidFill>
                            <a:srgbClr val="FFFFFF"/>
                          </a:solidFill>
                          <a:latin typeface="Montserrat"/>
                          <a:cs typeface="Montserrat"/>
                        </a:rPr>
                        <a:t>Investment</a:t>
                      </a:r>
                      <a:r>
                        <a:rPr sz="1100" b="1" dirty="0">
                          <a:solidFill>
                            <a:srgbClr val="FFFFFF"/>
                          </a:solidFill>
                          <a:latin typeface="Montserrat"/>
                          <a:cs typeface="Montserrat"/>
                        </a:rPr>
                        <a:t> </a:t>
                      </a:r>
                      <a:r>
                        <a:rPr sz="1100" b="1" spc="-20" dirty="0">
                          <a:solidFill>
                            <a:srgbClr val="FFFFFF"/>
                          </a:solidFill>
                          <a:latin typeface="Montserrat"/>
                          <a:cs typeface="Montserrat"/>
                        </a:rPr>
                        <a:t>Term:</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lvl="0" algn="ctr">
                        <a:lnSpc>
                          <a:spcPct val="100000"/>
                        </a:lnSpc>
                        <a:spcBef>
                          <a:spcPts val="950"/>
                        </a:spcBef>
                      </a:pPr>
                      <a:r>
                        <a:rPr lang="en-GB" sz="900" dirty="0">
                          <a:solidFill>
                            <a:srgbClr val="323537"/>
                          </a:solidFill>
                          <a:latin typeface="Montserrat"/>
                          <a:cs typeface="Montserrat"/>
                        </a:rPr>
                        <a:t>A 6 year 1 week term</a:t>
                      </a: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0"/>
                  </a:ext>
                </a:extLst>
              </a:tr>
              <a:tr h="364938">
                <a:tc>
                  <a:txBody>
                    <a:bodyPr/>
                    <a:lstStyle/>
                    <a:p>
                      <a:pPr algn="ctr">
                        <a:lnSpc>
                          <a:spcPct val="100000"/>
                        </a:lnSpc>
                        <a:spcBef>
                          <a:spcPts val="850"/>
                        </a:spcBef>
                      </a:pPr>
                      <a:r>
                        <a:rPr sz="1100" b="1" dirty="0">
                          <a:solidFill>
                            <a:srgbClr val="FFFFFF"/>
                          </a:solidFill>
                          <a:latin typeface="Montserrat"/>
                          <a:cs typeface="Montserrat"/>
                        </a:rPr>
                        <a:t>Underlying</a:t>
                      </a:r>
                      <a:r>
                        <a:rPr sz="1100" b="1" spc="-25" dirty="0">
                          <a:solidFill>
                            <a:srgbClr val="FFFFFF"/>
                          </a:solidFill>
                          <a:latin typeface="Montserrat"/>
                          <a:cs typeface="Montserrat"/>
                        </a:rPr>
                        <a:t> </a:t>
                      </a:r>
                      <a:r>
                        <a:rPr sz="1100" b="1" spc="-10" dirty="0">
                          <a:solidFill>
                            <a:srgbClr val="FFFFFF"/>
                          </a:solidFill>
                          <a:latin typeface="Montserrat"/>
                          <a:cs typeface="Montserrat"/>
                        </a:rPr>
                        <a:t>Ind</a:t>
                      </a:r>
                      <a:r>
                        <a:rPr lang="en-GB" sz="1100" b="1" spc="-10" dirty="0">
                          <a:solidFill>
                            <a:srgbClr val="FFFFFF"/>
                          </a:solidFill>
                          <a:latin typeface="Montserrat"/>
                          <a:cs typeface="Montserrat"/>
                        </a:rPr>
                        <a:t>ices</a:t>
                      </a:r>
                      <a:r>
                        <a:rPr sz="1100" b="1" spc="-10" dirty="0">
                          <a:solidFill>
                            <a:srgbClr val="FFFFFF"/>
                          </a:solidFill>
                          <a:latin typeface="Montserrat"/>
                          <a:cs typeface="Montserrat"/>
                        </a:rPr>
                        <a:t>:</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lvl="0" algn="ctr">
                        <a:lnSpc>
                          <a:spcPct val="100000"/>
                        </a:lnSpc>
                        <a:spcBef>
                          <a:spcPts val="950"/>
                        </a:spcBef>
                      </a:pPr>
                      <a:r>
                        <a:rPr lang="en-US" sz="900" dirty="0">
                          <a:solidFill>
                            <a:srgbClr val="323537"/>
                          </a:solidFill>
                          <a:latin typeface="Montserrat"/>
                          <a:cs typeface="Montserrat"/>
                        </a:rPr>
                        <a:t>FTSE 100, S&amp;P 500, </a:t>
                      </a:r>
                      <a:r>
                        <a:rPr lang="en-US" sz="900" dirty="0" err="1">
                          <a:solidFill>
                            <a:srgbClr val="323537"/>
                          </a:solidFill>
                          <a:latin typeface="Montserrat"/>
                          <a:cs typeface="Montserrat"/>
                        </a:rPr>
                        <a:t>Eurostoxx</a:t>
                      </a:r>
                      <a:r>
                        <a:rPr lang="en-US" sz="900" dirty="0">
                          <a:solidFill>
                            <a:srgbClr val="323537"/>
                          </a:solidFill>
                          <a:latin typeface="Montserrat"/>
                          <a:cs typeface="Montserrat"/>
                        </a:rPr>
                        <a:t> 50 </a:t>
                      </a: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extLst>
                  <a:ext uri="{0D108BD9-81ED-4DB2-BD59-A6C34878D82A}">
                    <a16:rowId xmlns:a16="http://schemas.microsoft.com/office/drawing/2014/main" val="10001"/>
                  </a:ext>
                </a:extLst>
              </a:tr>
              <a:tr h="364938">
                <a:tc>
                  <a:txBody>
                    <a:bodyPr/>
                    <a:lstStyle/>
                    <a:p>
                      <a:pPr algn="ctr">
                        <a:lnSpc>
                          <a:spcPct val="100000"/>
                        </a:lnSpc>
                        <a:spcBef>
                          <a:spcPts val="850"/>
                        </a:spcBef>
                      </a:pPr>
                      <a:r>
                        <a:rPr sz="1100" b="1" spc="-10" dirty="0">
                          <a:solidFill>
                            <a:srgbClr val="FFFFFF"/>
                          </a:solidFill>
                          <a:latin typeface="Montserrat"/>
                          <a:cs typeface="Montserrat"/>
                        </a:rPr>
                        <a:t>Issuer:</a:t>
                      </a:r>
                      <a:endParaRPr sz="1100" dirty="0">
                        <a:latin typeface="Montserrat"/>
                        <a:cs typeface="Montserrat"/>
                      </a:endParaRPr>
                    </a:p>
                  </a:txBody>
                  <a:tcPr marL="0" marR="0" marT="107950" marB="0">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cap="flat" cmpd="sng" algn="ctr">
                      <a:solidFill>
                        <a:srgbClr val="FFFFFF"/>
                      </a:solidFill>
                      <a:prstDash val="solid"/>
                      <a:round/>
                      <a:headEnd type="none" w="med" len="med"/>
                      <a:tailEnd type="none" w="med" len="med"/>
                    </a:lnB>
                    <a:solidFill>
                      <a:srgbClr val="39405A"/>
                    </a:solidFill>
                  </a:tcPr>
                </a:tc>
                <a:tc>
                  <a:txBody>
                    <a:bodyPr/>
                    <a:lstStyle/>
                    <a:p>
                      <a:pPr marL="0" lvl="0" algn="ctr" defTabSz="895350">
                        <a:lnSpc>
                          <a:spcPct val="100000"/>
                        </a:lnSpc>
                        <a:spcBef>
                          <a:spcPts val="950"/>
                        </a:spcBef>
                      </a:pPr>
                      <a:r>
                        <a:rPr lang="de-DE" sz="900" dirty="0">
                          <a:solidFill>
                            <a:srgbClr val="323537"/>
                          </a:solidFill>
                          <a:latin typeface="Montserrat"/>
                          <a:ea typeface="+mn-ea"/>
                          <a:cs typeface="Montserrat"/>
                        </a:rPr>
                        <a:t>Goldman Sachs Bank Europe SE</a:t>
                      </a:r>
                      <a:endParaRPr sz="900" dirty="0">
                        <a:solidFill>
                          <a:srgbClr val="323537"/>
                        </a:solidFill>
                        <a:latin typeface="Montserrat"/>
                        <a:ea typeface="+mn-ea"/>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extLst>
                  <a:ext uri="{0D108BD9-81ED-4DB2-BD59-A6C34878D82A}">
                    <a16:rowId xmlns:a16="http://schemas.microsoft.com/office/drawing/2014/main" val="10002"/>
                  </a:ext>
                </a:extLst>
              </a:tr>
              <a:tr h="364938">
                <a:tc>
                  <a:txBody>
                    <a:bodyPr/>
                    <a:lstStyle/>
                    <a:p>
                      <a:pPr algn="ctr">
                        <a:lnSpc>
                          <a:spcPct val="100000"/>
                        </a:lnSpc>
                        <a:spcBef>
                          <a:spcPts val="850"/>
                        </a:spcBef>
                      </a:pPr>
                      <a:r>
                        <a:rPr sz="1100" b="1" dirty="0">
                          <a:solidFill>
                            <a:srgbClr val="FFFFFF"/>
                          </a:solidFill>
                          <a:latin typeface="Montserrat"/>
                          <a:cs typeface="Montserrat"/>
                        </a:rPr>
                        <a:t>Initial</a:t>
                      </a:r>
                      <a:r>
                        <a:rPr sz="1100" b="1" spc="-25" dirty="0">
                          <a:solidFill>
                            <a:srgbClr val="FFFFFF"/>
                          </a:solidFill>
                          <a:latin typeface="Montserrat"/>
                          <a:cs typeface="Montserrat"/>
                        </a:rPr>
                        <a:t> </a:t>
                      </a:r>
                      <a:r>
                        <a:rPr sz="1100" b="1" dirty="0">
                          <a:solidFill>
                            <a:srgbClr val="FFFFFF"/>
                          </a:solidFill>
                          <a:latin typeface="Montserrat"/>
                          <a:cs typeface="Montserrat"/>
                        </a:rPr>
                        <a:t>Strike</a:t>
                      </a:r>
                      <a:r>
                        <a:rPr sz="1100" b="1" spc="-20" dirty="0">
                          <a:solidFill>
                            <a:srgbClr val="FFFFFF"/>
                          </a:solidFill>
                          <a:latin typeface="Montserrat"/>
                          <a:cs typeface="Montserrat"/>
                        </a:rPr>
                        <a:t> </a:t>
                      </a:r>
                      <a:r>
                        <a:rPr sz="1100" b="1" spc="-10" dirty="0">
                          <a:solidFill>
                            <a:srgbClr val="FFFFFF"/>
                          </a:solidFill>
                          <a:latin typeface="Montserrat"/>
                          <a:cs typeface="Montserrat"/>
                        </a:rPr>
                        <a:t>Levels:</a:t>
                      </a:r>
                      <a:endParaRPr sz="1100">
                        <a:latin typeface="Montserrat"/>
                        <a:cs typeface="Montserrat"/>
                      </a:endParaRPr>
                    </a:p>
                  </a:txBody>
                  <a:tcPr marL="0" marR="0" marT="107950" marB="0">
                    <a:lnL w="19050">
                      <a:solidFill>
                        <a:srgbClr val="FFFFFF"/>
                      </a:solidFill>
                      <a:prstDash val="soli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a:solidFill>
                        <a:srgbClr val="FFFFFF"/>
                      </a:solidFill>
                      <a:prstDash val="solid"/>
                    </a:lnB>
                    <a:solidFill>
                      <a:srgbClr val="39405A"/>
                    </a:solidFill>
                  </a:tcPr>
                </a:tc>
                <a:tc>
                  <a:txBody>
                    <a:bodyPr/>
                    <a:lstStyle/>
                    <a:p>
                      <a:pPr marL="1654810" marR="826135" lvl="0" indent="-821690">
                        <a:lnSpc>
                          <a:spcPct val="100000"/>
                        </a:lnSpc>
                        <a:spcBef>
                          <a:spcPts val="409"/>
                        </a:spcBef>
                      </a:pP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closing</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0"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a:t>
                      </a:r>
                      <a:r>
                        <a:rPr sz="900" dirty="0">
                          <a:solidFill>
                            <a:srgbClr val="323537"/>
                          </a:solidFill>
                          <a:latin typeface="Montserrat"/>
                          <a:cs typeface="Montserrat"/>
                        </a:rPr>
                        <a:t>Ind</a:t>
                      </a:r>
                      <a:r>
                        <a:rPr lang="en-GB" sz="900" dirty="0">
                          <a:solidFill>
                            <a:srgbClr val="323537"/>
                          </a:solidFill>
                          <a:latin typeface="Montserrat"/>
                          <a:cs typeface="Montserrat"/>
                        </a:rPr>
                        <a:t>ices</a:t>
                      </a:r>
                      <a:r>
                        <a:rPr sz="900" spc="-10" dirty="0">
                          <a:solidFill>
                            <a:srgbClr val="323537"/>
                          </a:solidFill>
                          <a:latin typeface="Montserrat"/>
                          <a:cs typeface="Montserrat"/>
                        </a:rPr>
                        <a:t> </a:t>
                      </a:r>
                      <a:r>
                        <a:rPr sz="900" spc="-25" dirty="0">
                          <a:solidFill>
                            <a:srgbClr val="323537"/>
                          </a:solidFill>
                          <a:latin typeface="Montserrat"/>
                          <a:cs typeface="Montserrat"/>
                        </a:rPr>
                        <a:t>on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Strike</a:t>
                      </a:r>
                      <a:r>
                        <a:rPr sz="900" spc="-10" dirty="0">
                          <a:solidFill>
                            <a:srgbClr val="323537"/>
                          </a:solidFill>
                          <a:latin typeface="Montserrat"/>
                          <a:cs typeface="Montserrat"/>
                        </a:rPr>
                        <a:t> </a:t>
                      </a:r>
                      <a:r>
                        <a:rPr sz="900" spc="-20" dirty="0">
                          <a:solidFill>
                            <a:srgbClr val="323537"/>
                          </a:solidFill>
                          <a:latin typeface="Montserrat"/>
                          <a:cs typeface="Montserrat"/>
                        </a:rPr>
                        <a:t>Date</a:t>
                      </a:r>
                      <a:endParaRPr sz="900" dirty="0">
                        <a:latin typeface="Montserrat"/>
                        <a:cs typeface="Montserrat"/>
                      </a:endParaRPr>
                    </a:p>
                  </a:txBody>
                  <a:tcPr marL="0" marR="0" marT="52069" marB="0">
                    <a:lnL w="19050" cap="flat" cmpd="sng" algn="ctr">
                      <a:solidFill>
                        <a:srgbClr val="FFFFFF"/>
                      </a:solidFill>
                      <a:prstDash val="solid"/>
                      <a:round/>
                      <a:headEnd type="none" w="med" len="med"/>
                      <a:tailEnd type="none" w="med" len="med"/>
                    </a:lnL>
                    <a:lnR w="19050">
                      <a:solidFill>
                        <a:srgbClr val="FFFFFF"/>
                      </a:solidFill>
                      <a:prstDash val="solid"/>
                    </a:lnR>
                    <a:lnT w="19050" cap="flat" cmpd="sng" algn="ctr">
                      <a:solidFill>
                        <a:srgbClr val="FFFFFF"/>
                      </a:solidFill>
                      <a:prstDash val="solid"/>
                      <a:round/>
                      <a:headEnd type="none" w="med" len="med"/>
                      <a:tailEnd type="none" w="med" len="med"/>
                    </a:lnT>
                    <a:lnB w="19050">
                      <a:solidFill>
                        <a:srgbClr val="FFFFFF"/>
                      </a:solidFill>
                      <a:prstDash val="solid"/>
                    </a:lnB>
                    <a:solidFill>
                      <a:srgbClr val="D7D8DE"/>
                    </a:solidFill>
                  </a:tcPr>
                </a:tc>
                <a:extLst>
                  <a:ext uri="{0D108BD9-81ED-4DB2-BD59-A6C34878D82A}">
                    <a16:rowId xmlns:a16="http://schemas.microsoft.com/office/drawing/2014/main" val="10004"/>
                  </a:ext>
                </a:extLst>
              </a:tr>
              <a:tr h="364938">
                <a:tc>
                  <a:txBody>
                    <a:bodyPr/>
                    <a:lstStyle/>
                    <a:p>
                      <a:pPr algn="ctr">
                        <a:lnSpc>
                          <a:spcPct val="100000"/>
                        </a:lnSpc>
                        <a:spcBef>
                          <a:spcPts val="850"/>
                        </a:spcBef>
                      </a:pPr>
                      <a:r>
                        <a:rPr sz="1100" b="1" dirty="0">
                          <a:solidFill>
                            <a:srgbClr val="FFFFFF"/>
                          </a:solidFill>
                          <a:latin typeface="Montserrat"/>
                          <a:cs typeface="Montserrat"/>
                        </a:rPr>
                        <a:t>Issuer</a:t>
                      </a:r>
                      <a:r>
                        <a:rPr sz="1100" b="1" spc="-30" dirty="0">
                          <a:solidFill>
                            <a:srgbClr val="FFFFFF"/>
                          </a:solidFill>
                          <a:latin typeface="Montserrat"/>
                          <a:cs typeface="Montserrat"/>
                        </a:rPr>
                        <a:t> </a:t>
                      </a:r>
                      <a:r>
                        <a:rPr sz="1100" b="1" dirty="0">
                          <a:solidFill>
                            <a:srgbClr val="FFFFFF"/>
                          </a:solidFill>
                          <a:latin typeface="Montserrat"/>
                          <a:cs typeface="Montserrat"/>
                        </a:rPr>
                        <a:t>Credit</a:t>
                      </a:r>
                      <a:r>
                        <a:rPr sz="1100" b="1" spc="-30" dirty="0">
                          <a:solidFill>
                            <a:srgbClr val="FFFFFF"/>
                          </a:solidFill>
                          <a:latin typeface="Montserrat"/>
                          <a:cs typeface="Montserrat"/>
                        </a:rPr>
                        <a:t> </a:t>
                      </a:r>
                      <a:r>
                        <a:rPr sz="1100" b="1" spc="-10" dirty="0">
                          <a:solidFill>
                            <a:srgbClr val="FFFFFF"/>
                          </a:solidFill>
                          <a:latin typeface="Montserrat"/>
                          <a:cs typeface="Montserrat"/>
                        </a:rPr>
                        <a:t>Rating:</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lvl="0" algn="ctr">
                        <a:lnSpc>
                          <a:spcPct val="100000"/>
                        </a:lnSpc>
                        <a:spcBef>
                          <a:spcPts val="950"/>
                        </a:spcBef>
                      </a:pPr>
                      <a:r>
                        <a:rPr lang="en-GB" sz="900" dirty="0">
                          <a:solidFill>
                            <a:srgbClr val="323537"/>
                          </a:solidFill>
                          <a:latin typeface="Montserrat"/>
                          <a:cs typeface="Montserrat"/>
                        </a:rPr>
                        <a:t>S&amp;P A+ </a:t>
                      </a:r>
                      <a:r>
                        <a:rPr sz="900" dirty="0">
                          <a:solidFill>
                            <a:srgbClr val="323537"/>
                          </a:solidFill>
                          <a:latin typeface="Montserrat"/>
                          <a:cs typeface="Montserrat"/>
                        </a:rPr>
                        <a:t>/</a:t>
                      </a:r>
                      <a:r>
                        <a:rPr sz="900" spc="-15" dirty="0">
                          <a:solidFill>
                            <a:srgbClr val="323537"/>
                          </a:solidFill>
                          <a:latin typeface="Montserrat"/>
                          <a:cs typeface="Montserrat"/>
                        </a:rPr>
                        <a:t> </a:t>
                      </a:r>
                      <a:r>
                        <a:rPr sz="900" dirty="0">
                          <a:solidFill>
                            <a:srgbClr val="323537"/>
                          </a:solidFill>
                          <a:latin typeface="Montserrat"/>
                          <a:cs typeface="Montserrat"/>
                        </a:rPr>
                        <a:t>Moody’s</a:t>
                      </a:r>
                      <a:r>
                        <a:rPr sz="900" spc="-20" dirty="0">
                          <a:solidFill>
                            <a:srgbClr val="323537"/>
                          </a:solidFill>
                          <a:latin typeface="Montserrat"/>
                          <a:cs typeface="Montserrat"/>
                        </a:rPr>
                        <a:t> </a:t>
                      </a:r>
                      <a:r>
                        <a:rPr sz="900" dirty="0">
                          <a:solidFill>
                            <a:srgbClr val="323537"/>
                          </a:solidFill>
                          <a:latin typeface="Montserrat"/>
                          <a:cs typeface="Montserrat"/>
                        </a:rPr>
                        <a:t>A</a:t>
                      </a:r>
                      <a:r>
                        <a:rPr lang="en-GB" sz="900" dirty="0">
                          <a:solidFill>
                            <a:srgbClr val="323537"/>
                          </a:solidFill>
                          <a:latin typeface="Montserrat"/>
                          <a:cs typeface="Montserrat"/>
                        </a:rPr>
                        <a:t>1 </a:t>
                      </a:r>
                      <a:r>
                        <a:rPr sz="900" dirty="0">
                          <a:solidFill>
                            <a:srgbClr val="323537"/>
                          </a:solidFill>
                          <a:latin typeface="Montserrat"/>
                          <a:cs typeface="Montserrat"/>
                        </a:rPr>
                        <a:t>/</a:t>
                      </a:r>
                      <a:r>
                        <a:rPr sz="900" spc="-20" dirty="0">
                          <a:solidFill>
                            <a:srgbClr val="323537"/>
                          </a:solidFill>
                          <a:latin typeface="Montserrat"/>
                          <a:cs typeface="Montserrat"/>
                        </a:rPr>
                        <a:t> </a:t>
                      </a:r>
                      <a:r>
                        <a:rPr sz="900" dirty="0">
                          <a:solidFill>
                            <a:srgbClr val="323537"/>
                          </a:solidFill>
                          <a:latin typeface="Montserrat"/>
                          <a:cs typeface="Montserrat"/>
                        </a:rPr>
                        <a:t>Fitch</a:t>
                      </a:r>
                      <a:r>
                        <a:rPr sz="900" spc="-15" dirty="0">
                          <a:solidFill>
                            <a:srgbClr val="323537"/>
                          </a:solidFill>
                          <a:latin typeface="Montserrat"/>
                          <a:cs typeface="Montserrat"/>
                        </a:rPr>
                        <a:t> </a:t>
                      </a:r>
                      <a:r>
                        <a:rPr sz="900" spc="-25" dirty="0">
                          <a:solidFill>
                            <a:srgbClr val="323537"/>
                          </a:solidFill>
                          <a:latin typeface="Montserrat"/>
                          <a:cs typeface="Montserrat"/>
                        </a:rPr>
                        <a:t>A</a:t>
                      </a:r>
                      <a:r>
                        <a:rPr lang="en-GB" sz="900" spc="-25" dirty="0">
                          <a:solidFill>
                            <a:srgbClr val="323537"/>
                          </a:solidFill>
                          <a:latin typeface="Montserrat"/>
                          <a:cs typeface="Montserrat"/>
                        </a:rPr>
                        <a:t>+</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5"/>
                  </a:ext>
                </a:extLst>
              </a:tr>
              <a:tr h="364938">
                <a:tc>
                  <a:txBody>
                    <a:bodyPr/>
                    <a:lstStyle/>
                    <a:p>
                      <a:pPr algn="ctr">
                        <a:lnSpc>
                          <a:spcPct val="100000"/>
                        </a:lnSpc>
                        <a:spcBef>
                          <a:spcPts val="850"/>
                        </a:spcBef>
                      </a:pPr>
                      <a:r>
                        <a:rPr sz="1100" b="1" dirty="0">
                          <a:solidFill>
                            <a:srgbClr val="FFFFFF"/>
                          </a:solidFill>
                          <a:latin typeface="Montserrat"/>
                          <a:cs typeface="Montserrat"/>
                        </a:rPr>
                        <a:t>Administrator</a:t>
                      </a:r>
                      <a:r>
                        <a:rPr sz="1100" b="1" spc="-30" dirty="0">
                          <a:solidFill>
                            <a:srgbClr val="FFFFFF"/>
                          </a:solidFill>
                          <a:latin typeface="Montserrat"/>
                          <a:cs typeface="Montserrat"/>
                        </a:rPr>
                        <a:t> </a:t>
                      </a:r>
                      <a:r>
                        <a:rPr sz="1100" b="1" dirty="0">
                          <a:solidFill>
                            <a:srgbClr val="FFFFFF"/>
                          </a:solidFill>
                          <a:latin typeface="Montserrat"/>
                          <a:cs typeface="Montserrat"/>
                        </a:rPr>
                        <a:t>and</a:t>
                      </a:r>
                      <a:r>
                        <a:rPr sz="1100" b="1" spc="-25" dirty="0">
                          <a:solidFill>
                            <a:srgbClr val="FFFFFF"/>
                          </a:solidFill>
                          <a:latin typeface="Montserrat"/>
                          <a:cs typeface="Montserrat"/>
                        </a:rPr>
                        <a:t> </a:t>
                      </a:r>
                      <a:r>
                        <a:rPr sz="1100" b="1" spc="-10" dirty="0">
                          <a:solidFill>
                            <a:srgbClr val="FFFFFF"/>
                          </a:solidFill>
                          <a:latin typeface="Montserrat"/>
                          <a:cs typeface="Montserrat"/>
                        </a:rPr>
                        <a:t>Custodian:</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lvl="0" algn="ctr">
                        <a:lnSpc>
                          <a:spcPct val="100000"/>
                        </a:lnSpc>
                        <a:spcBef>
                          <a:spcPts val="950"/>
                        </a:spcBef>
                      </a:pPr>
                      <a:r>
                        <a:rPr sz="900" dirty="0">
                          <a:solidFill>
                            <a:srgbClr val="323537"/>
                          </a:solidFill>
                          <a:latin typeface="Montserrat"/>
                          <a:cs typeface="Montserrat"/>
                        </a:rPr>
                        <a:t>James</a:t>
                      </a:r>
                      <a:r>
                        <a:rPr sz="900" spc="-10" dirty="0">
                          <a:solidFill>
                            <a:srgbClr val="323537"/>
                          </a:solidFill>
                          <a:latin typeface="Montserrat"/>
                          <a:cs typeface="Montserrat"/>
                        </a:rPr>
                        <a:t> </a:t>
                      </a:r>
                      <a:r>
                        <a:rPr sz="900" dirty="0">
                          <a:solidFill>
                            <a:srgbClr val="323537"/>
                          </a:solidFill>
                          <a:latin typeface="Montserrat"/>
                          <a:cs typeface="Montserrat"/>
                        </a:rPr>
                        <a:t>Brearley</a:t>
                      </a:r>
                      <a:r>
                        <a:rPr sz="900" spc="-10" dirty="0">
                          <a:solidFill>
                            <a:srgbClr val="323537"/>
                          </a:solidFill>
                          <a:latin typeface="Montserrat"/>
                          <a:cs typeface="Montserrat"/>
                        </a:rPr>
                        <a:t> </a:t>
                      </a:r>
                      <a:r>
                        <a:rPr sz="900" dirty="0">
                          <a:solidFill>
                            <a:srgbClr val="323537"/>
                          </a:solidFill>
                          <a:latin typeface="Montserrat"/>
                          <a:cs typeface="Montserrat"/>
                        </a:rPr>
                        <a:t>&amp;</a:t>
                      </a:r>
                      <a:r>
                        <a:rPr sz="900" spc="-10" dirty="0">
                          <a:solidFill>
                            <a:srgbClr val="323537"/>
                          </a:solidFill>
                          <a:latin typeface="Montserrat"/>
                          <a:cs typeface="Montserrat"/>
                        </a:rPr>
                        <a:t> </a:t>
                      </a:r>
                      <a:r>
                        <a:rPr sz="900" dirty="0">
                          <a:solidFill>
                            <a:srgbClr val="323537"/>
                          </a:solidFill>
                          <a:latin typeface="Montserrat"/>
                          <a:cs typeface="Montserrat"/>
                        </a:rPr>
                        <a:t>Sons</a:t>
                      </a:r>
                      <a:r>
                        <a:rPr sz="900" spc="-10" dirty="0">
                          <a:solidFill>
                            <a:srgbClr val="323537"/>
                          </a:solidFill>
                          <a:latin typeface="Montserrat"/>
                          <a:cs typeface="Montserrat"/>
                        </a:rPr>
                        <a:t> Limited</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6"/>
                  </a:ext>
                </a:extLst>
              </a:tr>
            </a:tbl>
          </a:graphicData>
        </a:graphic>
      </p:graphicFrame>
      <p:graphicFrame>
        <p:nvGraphicFramePr>
          <p:cNvPr id="8" name="object 8"/>
          <p:cNvGraphicFramePr>
            <a:graphicFrameLocks noGrp="1"/>
          </p:cNvGraphicFramePr>
          <p:nvPr>
            <p:extLst>
              <p:ext uri="{D42A27DB-BD31-4B8C-83A1-F6EECF244321}">
                <p14:modId xmlns:p14="http://schemas.microsoft.com/office/powerpoint/2010/main" val="3056990235"/>
              </p:ext>
            </p:extLst>
          </p:nvPr>
        </p:nvGraphicFramePr>
        <p:xfrm>
          <a:off x="359999" y="5041900"/>
          <a:ext cx="6820534" cy="1797050"/>
        </p:xfrm>
        <a:graphic>
          <a:graphicData uri="http://schemas.openxmlformats.org/drawingml/2006/table">
            <a:tbl>
              <a:tblPr firstRow="1" bandRow="1">
                <a:tableStyleId>{2D5ABB26-0587-4C30-8999-92F81FD0307C}</a:tableStyleId>
              </a:tblPr>
              <a:tblGrid>
                <a:gridCol w="2654300">
                  <a:extLst>
                    <a:ext uri="{9D8B030D-6E8A-4147-A177-3AD203B41FA5}">
                      <a16:colId xmlns:a16="http://schemas.microsoft.com/office/drawing/2014/main" val="20000"/>
                    </a:ext>
                  </a:extLst>
                </a:gridCol>
                <a:gridCol w="4166234">
                  <a:extLst>
                    <a:ext uri="{9D8B030D-6E8A-4147-A177-3AD203B41FA5}">
                      <a16:colId xmlns:a16="http://schemas.microsoft.com/office/drawing/2014/main" val="20001"/>
                    </a:ext>
                  </a:extLst>
                </a:gridCol>
              </a:tblGrid>
              <a:tr h="359410">
                <a:tc>
                  <a:txBody>
                    <a:bodyPr/>
                    <a:lstStyle/>
                    <a:p>
                      <a:pPr marL="71755" algn="ctr">
                        <a:lnSpc>
                          <a:spcPct val="100000"/>
                        </a:lnSpc>
                        <a:spcBef>
                          <a:spcPts val="850"/>
                        </a:spcBef>
                      </a:pPr>
                      <a:r>
                        <a:rPr sz="1100" b="1" spc="-10" dirty="0">
                          <a:solidFill>
                            <a:srgbClr val="FFFFFF"/>
                          </a:solidFill>
                          <a:latin typeface="Montserrat"/>
                          <a:cs typeface="Montserrat"/>
                        </a:rPr>
                        <a:t>Listing:</a:t>
                      </a:r>
                      <a:endParaRPr sz="110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marL="265113" marR="382905" lvl="0" indent="0" algn="ctr" defTabSz="914400" eaLnBrk="1" fontAlgn="auto" latinLnBrk="0" hangingPunct="1">
                        <a:lnSpc>
                          <a:spcPct val="100000"/>
                        </a:lnSpc>
                        <a:spcBef>
                          <a:spcPts val="950"/>
                        </a:spcBef>
                        <a:spcAft>
                          <a:spcPts val="0"/>
                        </a:spcAft>
                        <a:buClrTx/>
                        <a:buSzTx/>
                        <a:buFontTx/>
                        <a:buNone/>
                        <a:tabLst/>
                        <a:defRPr/>
                      </a:pPr>
                      <a:r>
                        <a:rPr lang="en-US" sz="900" spc="-10" dirty="0">
                          <a:solidFill>
                            <a:srgbClr val="323537"/>
                          </a:solidFill>
                          <a:latin typeface="Montserrat"/>
                          <a:ea typeface="+mn-ea"/>
                          <a:cs typeface="Montserrat"/>
                        </a:rPr>
                        <a:t>This product has been listed on the London Stock Exchange.</a:t>
                      </a:r>
                    </a:p>
                  </a:txBody>
                  <a:tcPr marL="0" marR="0" marT="52069" marB="0" anchor="ctr">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0"/>
                  </a:ext>
                </a:extLst>
              </a:tr>
              <a:tr h="359410">
                <a:tc>
                  <a:txBody>
                    <a:bodyPr/>
                    <a:lstStyle/>
                    <a:p>
                      <a:pPr marL="71755" algn="ctr">
                        <a:lnSpc>
                          <a:spcPct val="100000"/>
                        </a:lnSpc>
                        <a:spcBef>
                          <a:spcPts val="850"/>
                        </a:spcBef>
                      </a:pPr>
                      <a:r>
                        <a:rPr sz="1100" b="1" dirty="0">
                          <a:solidFill>
                            <a:srgbClr val="FFFFFF"/>
                          </a:solidFill>
                          <a:latin typeface="Montserrat"/>
                          <a:cs typeface="Montserrat"/>
                        </a:rPr>
                        <a:t>Minimum Initial </a:t>
                      </a:r>
                      <a:r>
                        <a:rPr sz="1100" b="1" spc="-10" dirty="0">
                          <a:solidFill>
                            <a:srgbClr val="FFFFFF"/>
                          </a:solidFill>
                          <a:latin typeface="Montserrat"/>
                          <a:cs typeface="Montserrat"/>
                        </a:rPr>
                        <a:t>Payment:</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gn="ctr">
                        <a:lnSpc>
                          <a:spcPct val="100000"/>
                        </a:lnSpc>
                        <a:spcBef>
                          <a:spcPts val="950"/>
                        </a:spcBef>
                      </a:pPr>
                      <a:r>
                        <a:rPr sz="900" spc="-10" dirty="0">
                          <a:solidFill>
                            <a:srgbClr val="323537"/>
                          </a:solidFill>
                          <a:latin typeface="Montserrat"/>
                          <a:cs typeface="Montserrat"/>
                        </a:rPr>
                        <a:t>£10,000</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1"/>
                  </a:ext>
                </a:extLst>
              </a:tr>
              <a:tr h="359410">
                <a:tc>
                  <a:txBody>
                    <a:bodyPr/>
                    <a:lstStyle/>
                    <a:p>
                      <a:pPr marL="71755" algn="ctr">
                        <a:lnSpc>
                          <a:spcPct val="100000"/>
                        </a:lnSpc>
                        <a:spcBef>
                          <a:spcPts val="850"/>
                        </a:spcBef>
                      </a:pPr>
                      <a:r>
                        <a:rPr sz="1100" b="1" spc="-10" dirty="0">
                          <a:solidFill>
                            <a:srgbClr val="FFFFFF"/>
                          </a:solidFill>
                          <a:latin typeface="Montserrat"/>
                          <a:cs typeface="Montserrat"/>
                        </a:rPr>
                        <a:t>Availability:</a:t>
                      </a:r>
                      <a:endParaRPr sz="110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marL="1637664" marR="262255" indent="-1367790">
                        <a:lnSpc>
                          <a:spcPct val="100000"/>
                        </a:lnSpc>
                        <a:spcBef>
                          <a:spcPts val="409"/>
                        </a:spcBef>
                      </a:pPr>
                      <a:r>
                        <a:rPr sz="900" dirty="0">
                          <a:solidFill>
                            <a:srgbClr val="323537"/>
                          </a:solidFill>
                          <a:latin typeface="Montserrat"/>
                          <a:cs typeface="Montserrat"/>
                        </a:rPr>
                        <a:t>Direct;</a:t>
                      </a:r>
                      <a:r>
                        <a:rPr sz="900" spc="-25" dirty="0">
                          <a:solidFill>
                            <a:srgbClr val="323537"/>
                          </a:solidFill>
                          <a:latin typeface="Montserrat"/>
                          <a:cs typeface="Montserrat"/>
                        </a:rPr>
                        <a:t> </a:t>
                      </a:r>
                      <a:r>
                        <a:rPr sz="900" dirty="0">
                          <a:solidFill>
                            <a:srgbClr val="323537"/>
                          </a:solidFill>
                          <a:latin typeface="Montserrat"/>
                          <a:cs typeface="Montserrat"/>
                        </a:rPr>
                        <a:t>ISA/ISA</a:t>
                      </a:r>
                      <a:r>
                        <a:rPr sz="900" spc="-20" dirty="0">
                          <a:solidFill>
                            <a:srgbClr val="323537"/>
                          </a:solidFill>
                          <a:latin typeface="Montserrat"/>
                          <a:cs typeface="Montserrat"/>
                        </a:rPr>
                        <a:t> </a:t>
                      </a:r>
                      <a:r>
                        <a:rPr sz="900" dirty="0">
                          <a:solidFill>
                            <a:srgbClr val="323537"/>
                          </a:solidFill>
                          <a:latin typeface="Montserrat"/>
                          <a:cs typeface="Montserrat"/>
                        </a:rPr>
                        <a:t>Transfers;</a:t>
                      </a:r>
                      <a:r>
                        <a:rPr sz="900" spc="-20" dirty="0">
                          <a:solidFill>
                            <a:srgbClr val="323537"/>
                          </a:solidFill>
                          <a:latin typeface="Montserrat"/>
                          <a:cs typeface="Montserrat"/>
                        </a:rPr>
                        <a:t> </a:t>
                      </a:r>
                      <a:r>
                        <a:rPr sz="900" dirty="0">
                          <a:solidFill>
                            <a:srgbClr val="323537"/>
                          </a:solidFill>
                          <a:latin typeface="Montserrat"/>
                          <a:cs typeface="Montserrat"/>
                        </a:rPr>
                        <a:t>Pensions;</a:t>
                      </a:r>
                      <a:r>
                        <a:rPr sz="900" spc="-25" dirty="0">
                          <a:solidFill>
                            <a:srgbClr val="323537"/>
                          </a:solidFill>
                          <a:latin typeface="Montserrat"/>
                          <a:cs typeface="Montserrat"/>
                        </a:rPr>
                        <a:t> </a:t>
                      </a:r>
                      <a:r>
                        <a:rPr sz="900" dirty="0">
                          <a:solidFill>
                            <a:srgbClr val="323537"/>
                          </a:solidFill>
                          <a:latin typeface="Montserrat"/>
                          <a:cs typeface="Montserrat"/>
                        </a:rPr>
                        <a:t>Companies;</a:t>
                      </a:r>
                      <a:r>
                        <a:rPr sz="900" spc="-20" dirty="0">
                          <a:solidFill>
                            <a:srgbClr val="323537"/>
                          </a:solidFill>
                          <a:latin typeface="Montserrat"/>
                          <a:cs typeface="Montserrat"/>
                        </a:rPr>
                        <a:t> </a:t>
                      </a:r>
                      <a:r>
                        <a:rPr sz="900" dirty="0">
                          <a:solidFill>
                            <a:srgbClr val="323537"/>
                          </a:solidFill>
                          <a:latin typeface="Montserrat"/>
                          <a:cs typeface="Montserrat"/>
                        </a:rPr>
                        <a:t>Trusts;</a:t>
                      </a:r>
                      <a:r>
                        <a:rPr sz="900" spc="-20" dirty="0">
                          <a:solidFill>
                            <a:srgbClr val="323537"/>
                          </a:solidFill>
                          <a:latin typeface="Montserrat"/>
                          <a:cs typeface="Montserrat"/>
                        </a:rPr>
                        <a:t> </a:t>
                      </a:r>
                      <a:r>
                        <a:rPr sz="900" spc="-10" dirty="0">
                          <a:solidFill>
                            <a:srgbClr val="323537"/>
                          </a:solidFill>
                          <a:latin typeface="Montserrat"/>
                          <a:cs typeface="Montserrat"/>
                        </a:rPr>
                        <a:t>Charities; </a:t>
                      </a:r>
                      <a:r>
                        <a:rPr sz="900" dirty="0">
                          <a:solidFill>
                            <a:srgbClr val="323537"/>
                          </a:solidFill>
                          <a:latin typeface="Montserrat"/>
                          <a:cs typeface="Montserrat"/>
                        </a:rPr>
                        <a:t>Offshore</a:t>
                      </a:r>
                      <a:r>
                        <a:rPr sz="900" spc="-10" dirty="0">
                          <a:solidFill>
                            <a:srgbClr val="323537"/>
                          </a:solidFill>
                          <a:latin typeface="Montserrat"/>
                          <a:cs typeface="Montserrat"/>
                        </a:rPr>
                        <a:t> Bonds</a:t>
                      </a:r>
                      <a:endParaRPr sz="900" dirty="0">
                        <a:latin typeface="Montserrat"/>
                        <a:cs typeface="Montserrat"/>
                      </a:endParaRPr>
                    </a:p>
                  </a:txBody>
                  <a:tcPr marL="0" marR="0" marT="5206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2"/>
                  </a:ext>
                </a:extLst>
              </a:tr>
              <a:tr h="359410">
                <a:tc>
                  <a:txBody>
                    <a:bodyPr/>
                    <a:lstStyle/>
                    <a:p>
                      <a:pPr marL="71755" algn="ctr">
                        <a:lnSpc>
                          <a:spcPct val="100000"/>
                        </a:lnSpc>
                        <a:spcBef>
                          <a:spcPts val="850"/>
                        </a:spcBef>
                      </a:pPr>
                      <a:r>
                        <a:rPr sz="1100" b="1" spc="-10" dirty="0">
                          <a:solidFill>
                            <a:srgbClr val="FFFFFF"/>
                          </a:solidFill>
                          <a:latin typeface="Montserrat"/>
                          <a:cs typeface="Montserrat"/>
                        </a:rPr>
                        <a:t>Taxation:</a:t>
                      </a:r>
                      <a:endParaRPr sz="110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gn="ctr">
                        <a:lnSpc>
                          <a:spcPct val="100000"/>
                        </a:lnSpc>
                        <a:spcBef>
                          <a:spcPts val="950"/>
                        </a:spcBef>
                      </a:pPr>
                      <a:r>
                        <a:rPr lang="en-US" sz="900" dirty="0">
                          <a:solidFill>
                            <a:srgbClr val="323537"/>
                          </a:solidFill>
                          <a:latin typeface="Montserrat"/>
                          <a:cs typeface="Montserrat"/>
                        </a:rPr>
                        <a:t>Capital Gains Tax</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3"/>
                  </a:ext>
                </a:extLst>
              </a:tr>
              <a:tr h="359410">
                <a:tc>
                  <a:txBody>
                    <a:bodyPr/>
                    <a:lstStyle/>
                    <a:p>
                      <a:pPr marL="71755" algn="ctr">
                        <a:lnSpc>
                          <a:spcPct val="100000"/>
                        </a:lnSpc>
                        <a:spcBef>
                          <a:spcPts val="850"/>
                        </a:spcBef>
                      </a:pPr>
                      <a:r>
                        <a:rPr sz="1100" b="1" dirty="0">
                          <a:solidFill>
                            <a:srgbClr val="FFFFFF"/>
                          </a:solidFill>
                          <a:latin typeface="Montserrat"/>
                          <a:cs typeface="Montserrat"/>
                        </a:rPr>
                        <a:t>Identifier</a:t>
                      </a:r>
                      <a:r>
                        <a:rPr sz="1100" b="1" spc="50" dirty="0">
                          <a:solidFill>
                            <a:srgbClr val="FFFFFF"/>
                          </a:solidFill>
                          <a:latin typeface="Montserrat"/>
                          <a:cs typeface="Montserrat"/>
                        </a:rPr>
                        <a:t> </a:t>
                      </a:r>
                      <a:r>
                        <a:rPr sz="1100" b="1" spc="-10" dirty="0">
                          <a:solidFill>
                            <a:srgbClr val="FFFFFF"/>
                          </a:solidFill>
                          <a:latin typeface="Montserrat"/>
                          <a:cs typeface="Montserrat"/>
                        </a:rPr>
                        <a:t>Reference:</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gn="ctr">
                        <a:lnSpc>
                          <a:spcPct val="100000"/>
                        </a:lnSpc>
                        <a:spcBef>
                          <a:spcPts val="950"/>
                        </a:spcBef>
                      </a:pPr>
                      <a:r>
                        <a:rPr lang="en-GB" sz="900" dirty="0">
                          <a:solidFill>
                            <a:srgbClr val="323537"/>
                          </a:solidFill>
                          <a:latin typeface="Montserrat"/>
                          <a:ea typeface="+mn-ea"/>
                          <a:cs typeface="+mn-cs"/>
                        </a:rPr>
                        <a:t>XS3248424627</a:t>
                      </a:r>
                      <a:endParaRPr sz="900" dirty="0">
                        <a:solidFill>
                          <a:srgbClr val="323537"/>
                        </a:solidFill>
                        <a:latin typeface="Montserrat"/>
                        <a:ea typeface="+mn-ea"/>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4"/>
                  </a:ext>
                </a:extLst>
              </a:tr>
            </a:tbl>
          </a:graphicData>
        </a:graphic>
      </p:graphicFrame>
      <p:graphicFrame>
        <p:nvGraphicFramePr>
          <p:cNvPr id="9" name="object 9"/>
          <p:cNvGraphicFramePr>
            <a:graphicFrameLocks noGrp="1"/>
          </p:cNvGraphicFramePr>
          <p:nvPr>
            <p:extLst>
              <p:ext uri="{D42A27DB-BD31-4B8C-83A1-F6EECF244321}">
                <p14:modId xmlns:p14="http://schemas.microsoft.com/office/powerpoint/2010/main" val="1037851739"/>
              </p:ext>
            </p:extLst>
          </p:nvPr>
        </p:nvGraphicFramePr>
        <p:xfrm>
          <a:off x="368999" y="3365500"/>
          <a:ext cx="6797040" cy="1363980"/>
        </p:xfrm>
        <a:graphic>
          <a:graphicData uri="http://schemas.openxmlformats.org/drawingml/2006/table">
            <a:tbl>
              <a:tblPr firstRow="1" bandRow="1">
                <a:tableStyleId>{2D5ABB26-0587-4C30-8999-92F81FD0307C}</a:tableStyleId>
              </a:tblPr>
              <a:tblGrid>
                <a:gridCol w="2630805">
                  <a:extLst>
                    <a:ext uri="{9D8B030D-6E8A-4147-A177-3AD203B41FA5}">
                      <a16:colId xmlns:a16="http://schemas.microsoft.com/office/drawing/2014/main" val="20000"/>
                    </a:ext>
                  </a:extLst>
                </a:gridCol>
                <a:gridCol w="4166235">
                  <a:extLst>
                    <a:ext uri="{9D8B030D-6E8A-4147-A177-3AD203B41FA5}">
                      <a16:colId xmlns:a16="http://schemas.microsoft.com/office/drawing/2014/main" val="20001"/>
                    </a:ext>
                  </a:extLst>
                </a:gridCol>
              </a:tblGrid>
              <a:tr h="546100">
                <a:tc>
                  <a:txBody>
                    <a:bodyPr/>
                    <a:lstStyle/>
                    <a:p>
                      <a:pPr>
                        <a:lnSpc>
                          <a:spcPct val="100000"/>
                        </a:lnSpc>
                        <a:spcBef>
                          <a:spcPts val="315"/>
                        </a:spcBef>
                      </a:pPr>
                      <a:endParaRPr sz="1100" dirty="0">
                        <a:latin typeface="Times New Roman"/>
                        <a:cs typeface="Times New Roman"/>
                      </a:endParaRPr>
                    </a:p>
                    <a:p>
                      <a:pPr algn="ctr">
                        <a:lnSpc>
                          <a:spcPct val="100000"/>
                        </a:lnSpc>
                      </a:pPr>
                      <a:r>
                        <a:rPr sz="1100" b="1" spc="-10" dirty="0">
                          <a:solidFill>
                            <a:srgbClr val="FFFFFF"/>
                          </a:solidFill>
                          <a:latin typeface="Montserrat"/>
                          <a:cs typeface="Montserrat"/>
                        </a:rPr>
                        <a:t>Investment</a:t>
                      </a:r>
                      <a:r>
                        <a:rPr sz="1100" b="1" dirty="0">
                          <a:solidFill>
                            <a:srgbClr val="FFFFFF"/>
                          </a:solidFill>
                          <a:latin typeface="Montserrat"/>
                          <a:cs typeface="Montserrat"/>
                        </a:rPr>
                        <a:t> </a:t>
                      </a:r>
                      <a:r>
                        <a:rPr sz="1100" b="1" spc="-10" dirty="0">
                          <a:solidFill>
                            <a:srgbClr val="FFFFFF"/>
                          </a:solidFill>
                          <a:latin typeface="Montserrat"/>
                          <a:cs typeface="Montserrat"/>
                        </a:rPr>
                        <a:t>Return:</a:t>
                      </a:r>
                      <a:endParaRPr sz="1100" dirty="0">
                        <a:latin typeface="Montserrat"/>
                        <a:cs typeface="Montserrat"/>
                      </a:endParaRPr>
                    </a:p>
                  </a:txBody>
                  <a:tcPr marL="0" marR="0" marT="400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a:lnSpc>
                          <a:spcPct val="100000"/>
                        </a:lnSpc>
                        <a:spcBef>
                          <a:spcPts val="110"/>
                        </a:spcBef>
                      </a:pPr>
                      <a:endParaRPr sz="900" dirty="0">
                        <a:latin typeface="Times New Roman"/>
                        <a:cs typeface="Times New Roman"/>
                      </a:endParaRPr>
                    </a:p>
                    <a:p>
                      <a:pPr marL="457200" marR="187960" indent="-261620">
                        <a:lnSpc>
                          <a:spcPct val="100000"/>
                        </a:lnSpc>
                      </a:pPr>
                      <a:r>
                        <a:rPr lang="en-US" sz="900" spc="-10" dirty="0">
                          <a:solidFill>
                            <a:srgbClr val="323537"/>
                          </a:solidFill>
                          <a:latin typeface="Montserrat"/>
                          <a:cs typeface="Montserrat"/>
                        </a:rPr>
                        <a:t>7.85</a:t>
                      </a:r>
                      <a:r>
                        <a:rPr sz="900" spc="-10" dirty="0">
                          <a:solidFill>
                            <a:srgbClr val="323537"/>
                          </a:solidFill>
                          <a:latin typeface="Montserrat"/>
                          <a:cs typeface="Montserrat"/>
                        </a:rPr>
                        <a:t>% </a:t>
                      </a:r>
                      <a:r>
                        <a:rPr sz="900" dirty="0">
                          <a:solidFill>
                            <a:srgbClr val="323537"/>
                          </a:solidFill>
                          <a:latin typeface="Montserrat"/>
                          <a:cs typeface="Montserrat"/>
                        </a:rPr>
                        <a:t>p.a.</a:t>
                      </a:r>
                      <a:r>
                        <a:rPr sz="900" spc="-5" dirty="0">
                          <a:solidFill>
                            <a:srgbClr val="323537"/>
                          </a:solidFill>
                          <a:latin typeface="Montserrat"/>
                          <a:cs typeface="Montserrat"/>
                        </a:rPr>
                        <a:t> </a:t>
                      </a:r>
                      <a:r>
                        <a:rPr sz="900" dirty="0">
                          <a:solidFill>
                            <a:srgbClr val="323537"/>
                          </a:solidFill>
                          <a:latin typeface="Montserrat"/>
                          <a:cs typeface="Montserrat"/>
                        </a:rPr>
                        <a:t>if</a:t>
                      </a:r>
                      <a:r>
                        <a:rPr sz="900" spc="-5" dirty="0">
                          <a:solidFill>
                            <a:srgbClr val="323537"/>
                          </a:solidFill>
                          <a:latin typeface="Montserrat"/>
                          <a:cs typeface="Montserrat"/>
                        </a:rPr>
                        <a:t> </a:t>
                      </a:r>
                      <a:r>
                        <a:rPr sz="900" dirty="0">
                          <a:solidFill>
                            <a:srgbClr val="323537"/>
                          </a:solidFill>
                          <a:latin typeface="Montserrat"/>
                          <a:cs typeface="Montserrat"/>
                        </a:rPr>
                        <a:t>on</a:t>
                      </a:r>
                      <a:r>
                        <a:rPr sz="900" spc="-10" dirty="0">
                          <a:solidFill>
                            <a:srgbClr val="323537"/>
                          </a:solidFill>
                          <a:latin typeface="Montserrat"/>
                          <a:cs typeface="Montserrat"/>
                        </a:rPr>
                        <a:t> </a:t>
                      </a:r>
                      <a:r>
                        <a:rPr sz="900" dirty="0">
                          <a:solidFill>
                            <a:srgbClr val="323537"/>
                          </a:solidFill>
                          <a:latin typeface="Montserrat"/>
                          <a:cs typeface="Montserrat"/>
                        </a:rPr>
                        <a:t>any</a:t>
                      </a:r>
                      <a:r>
                        <a:rPr sz="900" spc="-5" dirty="0">
                          <a:solidFill>
                            <a:srgbClr val="323537"/>
                          </a:solidFill>
                          <a:latin typeface="Montserrat"/>
                          <a:cs typeface="Montserrat"/>
                        </a:rPr>
                        <a:t> </a:t>
                      </a:r>
                      <a:r>
                        <a:rPr sz="900" dirty="0">
                          <a:solidFill>
                            <a:srgbClr val="323537"/>
                          </a:solidFill>
                          <a:latin typeface="Montserrat"/>
                          <a:cs typeface="Montserrat"/>
                        </a:rPr>
                        <a:t>annual</a:t>
                      </a:r>
                      <a:r>
                        <a:rPr sz="900" spc="-5" dirty="0">
                          <a:solidFill>
                            <a:srgbClr val="323537"/>
                          </a:solidFill>
                          <a:latin typeface="Montserrat"/>
                          <a:cs typeface="Montserrat"/>
                        </a:rPr>
                        <a:t> </a:t>
                      </a:r>
                      <a:r>
                        <a:rPr sz="900" dirty="0">
                          <a:solidFill>
                            <a:srgbClr val="323537"/>
                          </a:solidFill>
                          <a:latin typeface="Montserrat"/>
                          <a:cs typeface="Montserrat"/>
                        </a:rPr>
                        <a:t>Observation</a:t>
                      </a:r>
                      <a:r>
                        <a:rPr sz="900" spc="-10" dirty="0">
                          <a:solidFill>
                            <a:srgbClr val="323537"/>
                          </a:solidFill>
                          <a:latin typeface="Montserrat"/>
                          <a:cs typeface="Montserrat"/>
                        </a:rPr>
                        <a:t> </a:t>
                      </a:r>
                      <a:r>
                        <a:rPr sz="900" dirty="0">
                          <a:solidFill>
                            <a:srgbClr val="323537"/>
                          </a:solidFill>
                          <a:latin typeface="Montserrat"/>
                          <a:cs typeface="Montserrat"/>
                        </a:rPr>
                        <a:t>date,</a:t>
                      </a:r>
                      <a:r>
                        <a:rPr sz="900" spc="-5" dirty="0">
                          <a:solidFill>
                            <a:srgbClr val="323537"/>
                          </a:solidFill>
                          <a:latin typeface="Montserrat"/>
                          <a:cs typeface="Montserrat"/>
                        </a:rPr>
                        <a:t> </a:t>
                      </a:r>
                      <a:r>
                        <a:rPr sz="900" dirty="0">
                          <a:solidFill>
                            <a:srgbClr val="323537"/>
                          </a:solidFill>
                          <a:latin typeface="Montserrat"/>
                          <a:cs typeface="Montserrat"/>
                        </a:rPr>
                        <a:t>starting</a:t>
                      </a:r>
                      <a:r>
                        <a:rPr sz="900" spc="-5" dirty="0">
                          <a:solidFill>
                            <a:srgbClr val="323537"/>
                          </a:solidFill>
                          <a:latin typeface="Montserrat"/>
                          <a:cs typeface="Montserrat"/>
                        </a:rPr>
                        <a:t> </a:t>
                      </a:r>
                      <a:r>
                        <a:rPr sz="900" dirty="0">
                          <a:solidFill>
                            <a:srgbClr val="323537"/>
                          </a:solidFill>
                          <a:latin typeface="Montserrat"/>
                          <a:cs typeface="Montserrat"/>
                        </a:rPr>
                        <a:t>at</a:t>
                      </a:r>
                      <a:r>
                        <a:rPr sz="900" spc="-5" dirty="0">
                          <a:solidFill>
                            <a:srgbClr val="323537"/>
                          </a:solidFill>
                          <a:latin typeface="Montserrat"/>
                          <a:cs typeface="Montserrat"/>
                        </a:rPr>
                        <a:t> </a:t>
                      </a:r>
                      <a:r>
                        <a:rPr sz="900" dirty="0">
                          <a:solidFill>
                            <a:srgbClr val="323537"/>
                          </a:solidFill>
                          <a:latin typeface="Montserrat"/>
                          <a:cs typeface="Montserrat"/>
                        </a:rPr>
                        <a:t>year</a:t>
                      </a:r>
                      <a:r>
                        <a:rPr sz="900" spc="-10" dirty="0">
                          <a:solidFill>
                            <a:srgbClr val="323537"/>
                          </a:solidFill>
                          <a:latin typeface="Montserrat"/>
                          <a:cs typeface="Montserrat"/>
                        </a:rPr>
                        <a:t> </a:t>
                      </a:r>
                      <a:r>
                        <a:rPr lang="en-GB" sz="900" spc="-10" dirty="0">
                          <a:solidFill>
                            <a:srgbClr val="323537"/>
                          </a:solidFill>
                          <a:latin typeface="Montserrat"/>
                          <a:cs typeface="Montserrat"/>
                        </a:rPr>
                        <a:t>2</a:t>
                      </a:r>
                      <a:r>
                        <a:rPr sz="900" dirty="0">
                          <a:solidFill>
                            <a:srgbClr val="323537"/>
                          </a:solidFill>
                          <a:latin typeface="Montserrat"/>
                          <a:cs typeface="Montserrat"/>
                        </a:rPr>
                        <a:t>,</a:t>
                      </a:r>
                      <a:r>
                        <a:rPr sz="900" spc="-5"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Underlying</a:t>
                      </a:r>
                      <a:r>
                        <a:rPr sz="900" spc="-15" dirty="0">
                          <a:solidFill>
                            <a:srgbClr val="323537"/>
                          </a:solidFill>
                          <a:latin typeface="Montserrat"/>
                          <a:cs typeface="Montserrat"/>
                        </a:rPr>
                        <a:t> </a:t>
                      </a:r>
                      <a:r>
                        <a:rPr sz="900" dirty="0">
                          <a:solidFill>
                            <a:srgbClr val="323537"/>
                          </a:solidFill>
                          <a:latin typeface="Montserrat"/>
                          <a:cs typeface="Montserrat"/>
                        </a:rPr>
                        <a:t>Ind</a:t>
                      </a:r>
                      <a:r>
                        <a:rPr lang="en-GB" sz="900" dirty="0">
                          <a:solidFill>
                            <a:srgbClr val="323537"/>
                          </a:solidFill>
                          <a:latin typeface="Montserrat"/>
                          <a:cs typeface="Montserrat"/>
                        </a:rPr>
                        <a:t>ices</a:t>
                      </a:r>
                      <a:r>
                        <a:rPr sz="900" spc="-15" dirty="0">
                          <a:solidFill>
                            <a:srgbClr val="323537"/>
                          </a:solidFill>
                          <a:latin typeface="Montserrat"/>
                          <a:cs typeface="Montserrat"/>
                        </a:rPr>
                        <a:t> </a:t>
                      </a:r>
                      <a:r>
                        <a:rPr lang="en-GB" sz="900" dirty="0">
                          <a:solidFill>
                            <a:srgbClr val="323537"/>
                          </a:solidFill>
                          <a:latin typeface="Montserrat"/>
                          <a:cs typeface="Montserrat"/>
                        </a:rPr>
                        <a:t>are</a:t>
                      </a:r>
                      <a:r>
                        <a:rPr sz="900" spc="-15" dirty="0">
                          <a:solidFill>
                            <a:srgbClr val="323537"/>
                          </a:solidFill>
                          <a:latin typeface="Montserrat"/>
                          <a:cs typeface="Montserrat"/>
                        </a:rPr>
                        <a:t> </a:t>
                      </a:r>
                      <a:r>
                        <a:rPr sz="900" dirty="0">
                          <a:solidFill>
                            <a:srgbClr val="323537"/>
                          </a:solidFill>
                          <a:latin typeface="Montserrat"/>
                          <a:cs typeface="Montserrat"/>
                        </a:rPr>
                        <a:t>at</a:t>
                      </a:r>
                      <a:r>
                        <a:rPr sz="900" spc="-15" dirty="0">
                          <a:solidFill>
                            <a:srgbClr val="323537"/>
                          </a:solidFill>
                          <a:latin typeface="Montserrat"/>
                          <a:cs typeface="Montserrat"/>
                        </a:rPr>
                        <a:t> </a:t>
                      </a:r>
                      <a:r>
                        <a:rPr sz="900" dirty="0">
                          <a:solidFill>
                            <a:srgbClr val="323537"/>
                          </a:solidFill>
                          <a:latin typeface="Montserrat"/>
                          <a:cs typeface="Montserrat"/>
                        </a:rPr>
                        <a:t>or</a:t>
                      </a:r>
                      <a:r>
                        <a:rPr sz="900" spc="-15" dirty="0">
                          <a:solidFill>
                            <a:srgbClr val="323537"/>
                          </a:solidFill>
                          <a:latin typeface="Montserrat"/>
                          <a:cs typeface="Montserrat"/>
                        </a:rPr>
                        <a:t> </a:t>
                      </a:r>
                      <a:r>
                        <a:rPr sz="900" dirty="0">
                          <a:solidFill>
                            <a:srgbClr val="323537"/>
                          </a:solidFill>
                          <a:latin typeface="Montserrat"/>
                          <a:cs typeface="Montserrat"/>
                        </a:rPr>
                        <a:t>above</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relevant</a:t>
                      </a:r>
                      <a:r>
                        <a:rPr sz="900" spc="-15" dirty="0">
                          <a:solidFill>
                            <a:srgbClr val="323537"/>
                          </a:solidFill>
                          <a:latin typeface="Montserrat"/>
                          <a:cs typeface="Montserrat"/>
                        </a:rPr>
                        <a:t> </a:t>
                      </a:r>
                      <a:r>
                        <a:rPr sz="900" dirty="0">
                          <a:solidFill>
                            <a:srgbClr val="323537"/>
                          </a:solidFill>
                          <a:latin typeface="Montserrat"/>
                          <a:cs typeface="Montserrat"/>
                        </a:rPr>
                        <a:t>kickout</a:t>
                      </a:r>
                      <a:r>
                        <a:rPr sz="900" spc="-15" dirty="0">
                          <a:solidFill>
                            <a:srgbClr val="323537"/>
                          </a:solidFill>
                          <a:latin typeface="Montserrat"/>
                          <a:cs typeface="Montserrat"/>
                        </a:rPr>
                        <a:t> </a:t>
                      </a:r>
                      <a:r>
                        <a:rPr sz="900" spc="-10" dirty="0">
                          <a:solidFill>
                            <a:srgbClr val="323537"/>
                          </a:solidFill>
                          <a:latin typeface="Montserrat"/>
                          <a:cs typeface="Montserrat"/>
                        </a:rPr>
                        <a:t>level.</a:t>
                      </a:r>
                      <a:endParaRPr sz="900" dirty="0">
                        <a:latin typeface="Montserrat"/>
                        <a:cs typeface="Montserrat"/>
                      </a:endParaRPr>
                    </a:p>
                  </a:txBody>
                  <a:tcPr marL="0" marR="0" marT="139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0"/>
                  </a:ext>
                </a:extLst>
              </a:tr>
              <a:tr h="817880">
                <a:tc>
                  <a:txBody>
                    <a:bodyPr/>
                    <a:lstStyle/>
                    <a:p>
                      <a:pPr>
                        <a:lnSpc>
                          <a:spcPct val="100000"/>
                        </a:lnSpc>
                      </a:pPr>
                      <a:endParaRPr sz="1100">
                        <a:latin typeface="Times New Roman"/>
                        <a:cs typeface="Times New Roman"/>
                      </a:endParaRPr>
                    </a:p>
                    <a:p>
                      <a:pPr>
                        <a:lnSpc>
                          <a:spcPct val="100000"/>
                        </a:lnSpc>
                        <a:spcBef>
                          <a:spcPts val="125"/>
                        </a:spcBef>
                      </a:pPr>
                      <a:endParaRPr sz="1100">
                        <a:latin typeface="Times New Roman"/>
                        <a:cs typeface="Times New Roman"/>
                      </a:endParaRPr>
                    </a:p>
                    <a:p>
                      <a:pPr algn="ctr">
                        <a:lnSpc>
                          <a:spcPct val="100000"/>
                        </a:lnSpc>
                      </a:pPr>
                      <a:r>
                        <a:rPr sz="1100" b="1" dirty="0">
                          <a:solidFill>
                            <a:srgbClr val="FFFFFF"/>
                          </a:solidFill>
                          <a:latin typeface="Montserrat"/>
                          <a:cs typeface="Montserrat"/>
                        </a:rPr>
                        <a:t>Risk</a:t>
                      </a:r>
                      <a:r>
                        <a:rPr sz="1100" b="1" spc="-30" dirty="0">
                          <a:solidFill>
                            <a:srgbClr val="FFFFFF"/>
                          </a:solidFill>
                          <a:latin typeface="Montserrat"/>
                          <a:cs typeface="Montserrat"/>
                        </a:rPr>
                        <a:t> </a:t>
                      </a:r>
                      <a:r>
                        <a:rPr sz="1100" b="1" dirty="0">
                          <a:solidFill>
                            <a:srgbClr val="FFFFFF"/>
                          </a:solidFill>
                          <a:latin typeface="Montserrat"/>
                          <a:cs typeface="Montserrat"/>
                        </a:rPr>
                        <a:t>to</a:t>
                      </a:r>
                      <a:r>
                        <a:rPr sz="1100" b="1" spc="-25" dirty="0">
                          <a:solidFill>
                            <a:srgbClr val="FFFFFF"/>
                          </a:solidFill>
                          <a:latin typeface="Montserrat"/>
                          <a:cs typeface="Montserrat"/>
                        </a:rPr>
                        <a:t> </a:t>
                      </a:r>
                      <a:r>
                        <a:rPr sz="1100" b="1" spc="-10" dirty="0">
                          <a:solidFill>
                            <a:srgbClr val="FFFFFF"/>
                          </a:solidFill>
                          <a:latin typeface="Montserrat"/>
                          <a:cs typeface="Montserrat"/>
                        </a:rPr>
                        <a:t>Capital:</a:t>
                      </a:r>
                      <a:endParaRPr sz="1100">
                        <a:latin typeface="Montserrat"/>
                        <a:cs typeface="Montserrat"/>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marL="124460" marR="116839" algn="ctr">
                        <a:lnSpc>
                          <a:spcPct val="100000"/>
                        </a:lnSpc>
                        <a:spcBef>
                          <a:spcPts val="595"/>
                        </a:spcBef>
                      </a:pPr>
                      <a:r>
                        <a:rPr sz="900" spc="-1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initial</a:t>
                      </a:r>
                      <a:r>
                        <a:rPr sz="900" spc="-1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will</a:t>
                      </a:r>
                      <a:r>
                        <a:rPr sz="900" spc="-15"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returned</a:t>
                      </a:r>
                      <a:r>
                        <a:rPr sz="900" spc="-15" dirty="0">
                          <a:solidFill>
                            <a:srgbClr val="323537"/>
                          </a:solidFill>
                          <a:latin typeface="Montserrat"/>
                          <a:cs typeface="Montserrat"/>
                        </a:rPr>
                        <a:t> </a:t>
                      </a:r>
                      <a:r>
                        <a:rPr sz="900" dirty="0">
                          <a:solidFill>
                            <a:srgbClr val="323537"/>
                          </a:solidFill>
                          <a:latin typeface="Montserrat"/>
                          <a:cs typeface="Montserrat"/>
                        </a:rPr>
                        <a:t>provided</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15"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a:t>
                      </a:r>
                      <a:r>
                        <a:rPr sz="900" dirty="0">
                          <a:solidFill>
                            <a:srgbClr val="323537"/>
                          </a:solidFill>
                          <a:latin typeface="Montserrat"/>
                          <a:cs typeface="Montserrat"/>
                        </a:rPr>
                        <a:t>Ind</a:t>
                      </a:r>
                      <a:r>
                        <a:rPr lang="en-GB" sz="900" dirty="0">
                          <a:solidFill>
                            <a:srgbClr val="323537"/>
                          </a:solidFill>
                          <a:latin typeface="Montserrat"/>
                          <a:cs typeface="Montserrat"/>
                        </a:rPr>
                        <a:t>ices are</a:t>
                      </a:r>
                      <a:r>
                        <a:rPr sz="900" spc="-25"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above</a:t>
                      </a:r>
                      <a:r>
                        <a:rPr sz="900" spc="-10" dirty="0">
                          <a:solidFill>
                            <a:srgbClr val="323537"/>
                          </a:solidFill>
                          <a:latin typeface="Montserrat"/>
                          <a:cs typeface="Montserrat"/>
                        </a:rPr>
                        <a:t> </a:t>
                      </a:r>
                      <a:r>
                        <a:rPr sz="900" dirty="0">
                          <a:solidFill>
                            <a:srgbClr val="323537"/>
                          </a:solidFill>
                          <a:latin typeface="Montserrat"/>
                          <a:cs typeface="Montserrat"/>
                        </a:rPr>
                        <a:t>6</a:t>
                      </a:r>
                      <a:r>
                        <a:rPr lang="en-GB" sz="900" dirty="0">
                          <a:solidFill>
                            <a:srgbClr val="323537"/>
                          </a:solidFill>
                          <a:latin typeface="Montserrat"/>
                          <a:cs typeface="Montserrat"/>
                        </a:rPr>
                        <a:t>0</a:t>
                      </a:r>
                      <a:r>
                        <a:rPr sz="900" dirty="0">
                          <a:solidFill>
                            <a:srgbClr val="323537"/>
                          </a:solidFill>
                          <a:latin typeface="Montserrat"/>
                          <a:cs typeface="Montserrat"/>
                        </a:rPr>
                        <a:t>%</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the</a:t>
                      </a:r>
                      <a:r>
                        <a:rPr sz="900" spc="-5"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strike</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maturity.</a:t>
                      </a:r>
                      <a:r>
                        <a:rPr sz="900" spc="-5" dirty="0">
                          <a:solidFill>
                            <a:srgbClr val="323537"/>
                          </a:solidFill>
                          <a:latin typeface="Montserrat"/>
                          <a:cs typeface="Montserrat"/>
                        </a:rPr>
                        <a:t> </a:t>
                      </a:r>
                      <a:r>
                        <a:rPr sz="900" dirty="0">
                          <a:solidFill>
                            <a:srgbClr val="323537"/>
                          </a:solidFill>
                          <a:latin typeface="Montserrat"/>
                          <a:cs typeface="Montserrat"/>
                        </a:rPr>
                        <a:t>If</a:t>
                      </a:r>
                      <a:r>
                        <a:rPr sz="900" spc="-10" dirty="0">
                          <a:solidFill>
                            <a:srgbClr val="323537"/>
                          </a:solidFill>
                          <a:latin typeface="Montserrat"/>
                          <a:cs typeface="Montserrat"/>
                        </a:rPr>
                        <a:t> </a:t>
                      </a:r>
                      <a:r>
                        <a:rPr lang="en-GB" sz="900" spc="-10" dirty="0">
                          <a:solidFill>
                            <a:srgbClr val="323537"/>
                          </a:solidFill>
                          <a:latin typeface="Montserrat"/>
                          <a:cs typeface="Montserrat"/>
                        </a:rPr>
                        <a:t>any</a:t>
                      </a:r>
                      <a:r>
                        <a:rPr sz="900" spc="-10" dirty="0">
                          <a:solidFill>
                            <a:srgbClr val="323537"/>
                          </a:solidFill>
                          <a:latin typeface="Montserrat"/>
                          <a:cs typeface="Montserrat"/>
                        </a:rPr>
                        <a:t> Underlying </a:t>
                      </a:r>
                      <a:r>
                        <a:rPr sz="900" dirty="0">
                          <a:solidFill>
                            <a:srgbClr val="323537"/>
                          </a:solidFill>
                          <a:latin typeface="Montserrat"/>
                          <a:cs typeface="Montserrat"/>
                        </a:rPr>
                        <a:t>Index</a:t>
                      </a:r>
                      <a:r>
                        <a:rPr sz="900" spc="-15"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below</a:t>
                      </a:r>
                      <a:r>
                        <a:rPr sz="900" spc="-10" dirty="0">
                          <a:solidFill>
                            <a:srgbClr val="323537"/>
                          </a:solidFill>
                          <a:latin typeface="Montserrat"/>
                          <a:cs typeface="Montserrat"/>
                        </a:rPr>
                        <a:t> </a:t>
                      </a:r>
                      <a:r>
                        <a:rPr sz="900" dirty="0">
                          <a:solidFill>
                            <a:srgbClr val="323537"/>
                          </a:solidFill>
                          <a:latin typeface="Montserrat"/>
                          <a:cs typeface="Montserrat"/>
                        </a:rPr>
                        <a:t>6</a:t>
                      </a:r>
                      <a:r>
                        <a:rPr lang="en-GB" sz="900" dirty="0">
                          <a:solidFill>
                            <a:srgbClr val="323537"/>
                          </a:solidFill>
                          <a:latin typeface="Montserrat"/>
                          <a:cs typeface="Montserrat"/>
                        </a:rPr>
                        <a:t>0</a:t>
                      </a:r>
                      <a:r>
                        <a:rPr sz="900" dirty="0">
                          <a:solidFill>
                            <a:srgbClr val="323537"/>
                          </a:solidFill>
                          <a:latin typeface="Montserrat"/>
                          <a:cs typeface="Montserrat"/>
                        </a:rPr>
                        <a:t>%</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maturity,</a:t>
                      </a:r>
                      <a:r>
                        <a:rPr sz="900" spc="-10" dirty="0">
                          <a:solidFill>
                            <a:srgbClr val="323537"/>
                          </a:solidFill>
                          <a:latin typeface="Montserrat"/>
                          <a:cs typeface="Montserrat"/>
                        </a:rPr>
                        <a:t> </a:t>
                      </a:r>
                      <a:r>
                        <a:rPr sz="900" dirty="0">
                          <a:solidFill>
                            <a:srgbClr val="323537"/>
                          </a:solidFill>
                          <a:latin typeface="Montserrat"/>
                          <a:cs typeface="Montserrat"/>
                        </a:rPr>
                        <a:t>your</a:t>
                      </a:r>
                      <a:r>
                        <a:rPr sz="900" spc="-15" dirty="0">
                          <a:solidFill>
                            <a:srgbClr val="323537"/>
                          </a:solidFill>
                          <a:latin typeface="Montserrat"/>
                          <a:cs typeface="Montserrat"/>
                        </a:rPr>
                        <a:t> </a:t>
                      </a:r>
                      <a:r>
                        <a:rPr sz="900" dirty="0">
                          <a:solidFill>
                            <a:srgbClr val="323537"/>
                          </a:solidFill>
                          <a:latin typeface="Montserrat"/>
                          <a:cs typeface="Montserrat"/>
                        </a:rPr>
                        <a:t>capital</a:t>
                      </a:r>
                      <a:r>
                        <a:rPr sz="900" spc="-10" dirty="0">
                          <a:solidFill>
                            <a:srgbClr val="323537"/>
                          </a:solidFill>
                          <a:latin typeface="Montserrat"/>
                          <a:cs typeface="Montserrat"/>
                        </a:rPr>
                        <a:t> </a:t>
                      </a:r>
                      <a:r>
                        <a:rPr sz="900" dirty="0">
                          <a:solidFill>
                            <a:srgbClr val="323537"/>
                          </a:solidFill>
                          <a:latin typeface="Montserrat"/>
                          <a:cs typeface="Montserrat"/>
                        </a:rPr>
                        <a:t>is</a:t>
                      </a:r>
                      <a:r>
                        <a:rPr sz="900" spc="-10" dirty="0">
                          <a:solidFill>
                            <a:srgbClr val="323537"/>
                          </a:solidFill>
                          <a:latin typeface="Montserrat"/>
                          <a:cs typeface="Montserrat"/>
                        </a:rPr>
                        <a:t> </a:t>
                      </a:r>
                      <a:r>
                        <a:rPr sz="900" dirty="0">
                          <a:solidFill>
                            <a:srgbClr val="323537"/>
                          </a:solidFill>
                          <a:latin typeface="Montserrat"/>
                          <a:cs typeface="Montserrat"/>
                        </a:rPr>
                        <a:t>at</a:t>
                      </a:r>
                      <a:r>
                        <a:rPr sz="900" spc="-10" dirty="0">
                          <a:solidFill>
                            <a:srgbClr val="323537"/>
                          </a:solidFill>
                          <a:latin typeface="Montserrat"/>
                          <a:cs typeface="Montserrat"/>
                        </a:rPr>
                        <a:t> </a:t>
                      </a:r>
                      <a:r>
                        <a:rPr sz="900" dirty="0">
                          <a:solidFill>
                            <a:srgbClr val="323537"/>
                          </a:solidFill>
                          <a:latin typeface="Montserrat"/>
                          <a:cs typeface="Montserrat"/>
                        </a:rPr>
                        <a:t>risk.</a:t>
                      </a:r>
                      <a:r>
                        <a:rPr sz="900" spc="-10" dirty="0">
                          <a:solidFill>
                            <a:srgbClr val="323537"/>
                          </a:solidFill>
                          <a:latin typeface="Montserrat"/>
                          <a:cs typeface="Montserrat"/>
                        </a:rPr>
                        <a:t> </a:t>
                      </a:r>
                      <a:r>
                        <a:rPr sz="900" dirty="0">
                          <a:solidFill>
                            <a:srgbClr val="323537"/>
                          </a:solidFill>
                          <a:latin typeface="Montserrat"/>
                          <a:cs typeface="Montserrat"/>
                        </a:rPr>
                        <a:t>For</a:t>
                      </a:r>
                      <a:r>
                        <a:rPr sz="900" spc="-10" dirty="0">
                          <a:solidFill>
                            <a:srgbClr val="323537"/>
                          </a:solidFill>
                          <a:latin typeface="Montserrat"/>
                          <a:cs typeface="Montserrat"/>
                        </a:rPr>
                        <a:t> </a:t>
                      </a:r>
                      <a:r>
                        <a:rPr sz="900" dirty="0">
                          <a:solidFill>
                            <a:srgbClr val="323537"/>
                          </a:solidFill>
                          <a:latin typeface="Montserrat"/>
                          <a:cs typeface="Montserrat"/>
                        </a:rPr>
                        <a:t>example,</a:t>
                      </a:r>
                      <a:r>
                        <a:rPr sz="900" spc="-15" dirty="0">
                          <a:solidFill>
                            <a:srgbClr val="323537"/>
                          </a:solidFill>
                          <a:latin typeface="Montserrat"/>
                          <a:cs typeface="Montserrat"/>
                        </a:rPr>
                        <a:t> </a:t>
                      </a:r>
                      <a:r>
                        <a:rPr sz="900" spc="-25" dirty="0">
                          <a:solidFill>
                            <a:srgbClr val="323537"/>
                          </a:solidFill>
                          <a:latin typeface="Montserrat"/>
                          <a:cs typeface="Montserrat"/>
                        </a:rPr>
                        <a:t>if </a:t>
                      </a:r>
                      <a:r>
                        <a:rPr lang="en-GB" sz="900" spc="-25" dirty="0">
                          <a:solidFill>
                            <a:srgbClr val="323537"/>
                          </a:solidFill>
                          <a:latin typeface="Montserrat"/>
                          <a:cs typeface="Montserrat"/>
                        </a:rPr>
                        <a:t>any</a:t>
                      </a:r>
                      <a:r>
                        <a:rPr sz="900" spc="-10" dirty="0">
                          <a:solidFill>
                            <a:srgbClr val="323537"/>
                          </a:solidFill>
                          <a:latin typeface="Montserrat"/>
                          <a:cs typeface="Montserrat"/>
                        </a:rPr>
                        <a:t> </a:t>
                      </a:r>
                      <a:r>
                        <a:rPr sz="900" dirty="0">
                          <a:solidFill>
                            <a:srgbClr val="323537"/>
                          </a:solidFill>
                          <a:latin typeface="Montserrat"/>
                          <a:cs typeface="Montserrat"/>
                        </a:rPr>
                        <a:t>Underlying</a:t>
                      </a:r>
                      <a:r>
                        <a:rPr sz="900" spc="-10" dirty="0">
                          <a:solidFill>
                            <a:srgbClr val="323537"/>
                          </a:solidFill>
                          <a:latin typeface="Montserrat"/>
                          <a:cs typeface="Montserrat"/>
                        </a:rPr>
                        <a:t> </a:t>
                      </a:r>
                      <a:r>
                        <a:rPr sz="900" dirty="0">
                          <a:solidFill>
                            <a:srgbClr val="323537"/>
                          </a:solidFill>
                          <a:latin typeface="Montserrat"/>
                          <a:cs typeface="Montserrat"/>
                        </a:rPr>
                        <a:t>Index</a:t>
                      </a:r>
                      <a:r>
                        <a:rPr sz="900" spc="-10" dirty="0">
                          <a:solidFill>
                            <a:srgbClr val="323537"/>
                          </a:solidFill>
                          <a:latin typeface="Montserrat"/>
                          <a:cs typeface="Montserrat"/>
                        </a:rPr>
                        <a:t> </a:t>
                      </a:r>
                      <a:r>
                        <a:rPr sz="900" dirty="0">
                          <a:solidFill>
                            <a:srgbClr val="323537"/>
                          </a:solidFill>
                          <a:latin typeface="Montserrat"/>
                          <a:cs typeface="Montserrat"/>
                        </a:rPr>
                        <a:t>has</a:t>
                      </a:r>
                      <a:r>
                        <a:rPr sz="900" spc="-10" dirty="0">
                          <a:solidFill>
                            <a:srgbClr val="323537"/>
                          </a:solidFill>
                          <a:latin typeface="Montserrat"/>
                          <a:cs typeface="Montserrat"/>
                        </a:rPr>
                        <a:t> </a:t>
                      </a:r>
                      <a:r>
                        <a:rPr sz="900" dirty="0">
                          <a:solidFill>
                            <a:srgbClr val="323537"/>
                          </a:solidFill>
                          <a:latin typeface="Montserrat"/>
                          <a:cs typeface="Montserrat"/>
                        </a:rPr>
                        <a:t>fallen</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40%</a:t>
                      </a:r>
                      <a:r>
                        <a:rPr sz="900" spc="-5"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dirty="0">
                          <a:solidFill>
                            <a:srgbClr val="323537"/>
                          </a:solidFill>
                          <a:latin typeface="Montserrat"/>
                          <a:cs typeface="Montserrat"/>
                        </a:rPr>
                        <a:t>its</a:t>
                      </a:r>
                      <a:r>
                        <a:rPr sz="900" spc="-10" dirty="0">
                          <a:solidFill>
                            <a:srgbClr val="323537"/>
                          </a:solidFill>
                          <a:latin typeface="Montserrat"/>
                          <a:cs typeface="Montserrat"/>
                        </a:rPr>
                        <a:t> </a:t>
                      </a:r>
                      <a:r>
                        <a:rPr sz="900" dirty="0">
                          <a:solidFill>
                            <a:srgbClr val="323537"/>
                          </a:solidFill>
                          <a:latin typeface="Montserrat"/>
                          <a:cs typeface="Montserrat"/>
                        </a:rPr>
                        <a:t>initial</a:t>
                      </a:r>
                      <a:r>
                        <a:rPr sz="900" spc="-10" dirty="0">
                          <a:solidFill>
                            <a:srgbClr val="323537"/>
                          </a:solidFill>
                          <a:latin typeface="Montserrat"/>
                          <a:cs typeface="Montserrat"/>
                        </a:rPr>
                        <a:t> </a:t>
                      </a:r>
                      <a:r>
                        <a:rPr sz="900" dirty="0">
                          <a:solidFill>
                            <a:srgbClr val="323537"/>
                          </a:solidFill>
                          <a:latin typeface="Montserrat"/>
                          <a:cs typeface="Montserrat"/>
                        </a:rPr>
                        <a:t>level,</a:t>
                      </a:r>
                      <a:r>
                        <a:rPr sz="900" spc="-10" dirty="0">
                          <a:solidFill>
                            <a:srgbClr val="323537"/>
                          </a:solidFill>
                          <a:latin typeface="Montserrat"/>
                          <a:cs typeface="Montserrat"/>
                        </a:rPr>
                        <a:t> </a:t>
                      </a:r>
                      <a:r>
                        <a:rPr sz="900" dirty="0">
                          <a:solidFill>
                            <a:srgbClr val="323537"/>
                          </a:solidFill>
                          <a:latin typeface="Montserrat"/>
                          <a:cs typeface="Montserrat"/>
                        </a:rPr>
                        <a:t>40%</a:t>
                      </a:r>
                      <a:r>
                        <a:rPr sz="900" spc="-10" dirty="0">
                          <a:solidFill>
                            <a:srgbClr val="323537"/>
                          </a:solidFill>
                          <a:latin typeface="Montserrat"/>
                          <a:cs typeface="Montserrat"/>
                        </a:rPr>
                        <a:t> </a:t>
                      </a:r>
                      <a:r>
                        <a:rPr sz="900" dirty="0">
                          <a:solidFill>
                            <a:srgbClr val="323537"/>
                          </a:solidFill>
                          <a:latin typeface="Montserrat"/>
                          <a:cs typeface="Montserrat"/>
                        </a:rPr>
                        <a:t>of</a:t>
                      </a:r>
                      <a:r>
                        <a:rPr sz="900" spc="-10" dirty="0">
                          <a:solidFill>
                            <a:srgbClr val="323537"/>
                          </a:solidFill>
                          <a:latin typeface="Montserrat"/>
                          <a:cs typeface="Montserrat"/>
                        </a:rPr>
                        <a:t> </a:t>
                      </a:r>
                      <a:r>
                        <a:rPr sz="900" spc="-25" dirty="0">
                          <a:solidFill>
                            <a:srgbClr val="323537"/>
                          </a:solidFill>
                          <a:latin typeface="Montserrat"/>
                          <a:cs typeface="Montserrat"/>
                        </a:rPr>
                        <a:t>the </a:t>
                      </a:r>
                      <a:r>
                        <a:rPr sz="900" dirty="0">
                          <a:solidFill>
                            <a:srgbClr val="323537"/>
                          </a:solidFill>
                          <a:latin typeface="Montserrat"/>
                          <a:cs typeface="Montserrat"/>
                        </a:rPr>
                        <a:t>capital</a:t>
                      </a:r>
                      <a:r>
                        <a:rPr sz="900" spc="5" dirty="0">
                          <a:solidFill>
                            <a:srgbClr val="323537"/>
                          </a:solidFill>
                          <a:latin typeface="Montserrat"/>
                          <a:cs typeface="Montserrat"/>
                        </a:rPr>
                        <a:t> </a:t>
                      </a:r>
                      <a:r>
                        <a:rPr sz="900" dirty="0">
                          <a:solidFill>
                            <a:srgbClr val="323537"/>
                          </a:solidFill>
                          <a:latin typeface="Montserrat"/>
                          <a:cs typeface="Montserrat"/>
                        </a:rPr>
                        <a:t>will</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spc="-10" dirty="0">
                          <a:solidFill>
                            <a:srgbClr val="323537"/>
                          </a:solidFill>
                          <a:latin typeface="Montserrat"/>
                          <a:cs typeface="Montserrat"/>
                        </a:rPr>
                        <a:t>returned.</a:t>
                      </a:r>
                      <a:endParaRPr sz="900" dirty="0">
                        <a:latin typeface="Montserrat"/>
                        <a:cs typeface="Montserrat"/>
                      </a:endParaRPr>
                    </a:p>
                  </a:txBody>
                  <a:tcPr marL="0" marR="0" marT="7556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1"/>
                  </a:ext>
                </a:extLst>
              </a:tr>
            </a:tbl>
          </a:graphicData>
        </a:graphic>
      </p:graphicFrame>
      <p:sp>
        <p:nvSpPr>
          <p:cNvPr id="10" name="object 10"/>
          <p:cNvSpPr/>
          <p:nvPr/>
        </p:nvSpPr>
        <p:spPr>
          <a:xfrm>
            <a:off x="0" y="6880193"/>
            <a:ext cx="1583690" cy="3148965"/>
          </a:xfrm>
          <a:custGeom>
            <a:avLst/>
            <a:gdLst/>
            <a:ahLst/>
            <a:cxnLst/>
            <a:rect l="l" t="t" r="r" b="b"/>
            <a:pathLst>
              <a:path w="1583690" h="3148965">
                <a:moveTo>
                  <a:pt x="25503" y="0"/>
                </a:moveTo>
                <a:lnTo>
                  <a:pt x="0" y="0"/>
                </a:lnTo>
                <a:lnTo>
                  <a:pt x="0" y="3148845"/>
                </a:lnTo>
                <a:lnTo>
                  <a:pt x="39156" y="3148845"/>
                </a:lnTo>
                <a:lnTo>
                  <a:pt x="84035" y="3134562"/>
                </a:lnTo>
                <a:lnTo>
                  <a:pt x="123588" y="3105996"/>
                </a:lnTo>
                <a:lnTo>
                  <a:pt x="1540578" y="1689019"/>
                </a:lnTo>
                <a:lnTo>
                  <a:pt x="1569144" y="1649465"/>
                </a:lnTo>
                <a:lnTo>
                  <a:pt x="1583427" y="1604585"/>
                </a:lnTo>
                <a:lnTo>
                  <a:pt x="1583427" y="1557929"/>
                </a:lnTo>
                <a:lnTo>
                  <a:pt x="1569144" y="1513047"/>
                </a:lnTo>
                <a:lnTo>
                  <a:pt x="1540578" y="1473487"/>
                </a:lnTo>
                <a:lnTo>
                  <a:pt x="109936" y="42857"/>
                </a:lnTo>
                <a:lnTo>
                  <a:pt x="70382" y="14285"/>
                </a:lnTo>
                <a:lnTo>
                  <a:pt x="25503" y="0"/>
                </a:lnTo>
                <a:close/>
              </a:path>
            </a:pathLst>
          </a:custGeom>
          <a:solidFill>
            <a:srgbClr val="3E8B73"/>
          </a:solidFill>
        </p:spPr>
        <p:txBody>
          <a:bodyPr wrap="square" lIns="0" tIns="0" rIns="0" bIns="0" rtlCol="0"/>
          <a:lstStyle/>
          <a:p>
            <a:endParaRPr/>
          </a:p>
        </p:txBody>
      </p:sp>
      <p:grpSp>
        <p:nvGrpSpPr>
          <p:cNvPr id="11" name="object 11"/>
          <p:cNvGrpSpPr/>
          <p:nvPr/>
        </p:nvGrpSpPr>
        <p:grpSpPr>
          <a:xfrm>
            <a:off x="1756803" y="9278493"/>
            <a:ext cx="311785" cy="311785"/>
            <a:chOff x="1756803" y="9278493"/>
            <a:chExt cx="311785" cy="311785"/>
          </a:xfrm>
        </p:grpSpPr>
        <p:sp>
          <p:nvSpPr>
            <p:cNvPr id="12" name="object 12"/>
            <p:cNvSpPr/>
            <p:nvPr/>
          </p:nvSpPr>
          <p:spPr>
            <a:xfrm>
              <a:off x="1763153"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solidFill>
              <a:srgbClr val="FFFFFF"/>
            </a:solidFill>
          </p:spPr>
          <p:txBody>
            <a:bodyPr wrap="square" lIns="0" tIns="0" rIns="0" bIns="0" rtlCol="0"/>
            <a:lstStyle/>
            <a:p>
              <a:endParaRPr/>
            </a:p>
          </p:txBody>
        </p:sp>
        <p:sp>
          <p:nvSpPr>
            <p:cNvPr id="13" name="object 13"/>
            <p:cNvSpPr/>
            <p:nvPr/>
          </p:nvSpPr>
          <p:spPr>
            <a:xfrm>
              <a:off x="1763153"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ln w="12700">
              <a:solidFill>
                <a:srgbClr val="3E8B73"/>
              </a:solidFill>
            </a:ln>
          </p:spPr>
          <p:txBody>
            <a:bodyPr wrap="square" lIns="0" tIns="0" rIns="0" bIns="0" rtlCol="0"/>
            <a:lstStyle/>
            <a:p>
              <a:endParaRPr/>
            </a:p>
          </p:txBody>
        </p:sp>
      </p:grpSp>
      <p:sp>
        <p:nvSpPr>
          <p:cNvPr id="14" name="object 14"/>
          <p:cNvSpPr txBox="1"/>
          <p:nvPr/>
        </p:nvSpPr>
        <p:spPr>
          <a:xfrm>
            <a:off x="1864607" y="9297724"/>
            <a:ext cx="95885" cy="254000"/>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rgbClr val="323537"/>
                </a:solidFill>
                <a:latin typeface="Montserrat Medium"/>
                <a:cs typeface="Montserrat Medium"/>
              </a:rPr>
              <a:t>1</a:t>
            </a:r>
            <a:endParaRPr sz="1500">
              <a:latin typeface="Montserrat Medium"/>
              <a:cs typeface="Montserrat Medium"/>
            </a:endParaRPr>
          </a:p>
        </p:txBody>
      </p:sp>
      <p:grpSp>
        <p:nvGrpSpPr>
          <p:cNvPr id="15" name="object 15"/>
          <p:cNvGrpSpPr/>
          <p:nvPr/>
        </p:nvGrpSpPr>
        <p:grpSpPr>
          <a:xfrm>
            <a:off x="3467366" y="9278493"/>
            <a:ext cx="311785" cy="311785"/>
            <a:chOff x="3467366" y="9278493"/>
            <a:chExt cx="311785" cy="311785"/>
          </a:xfrm>
        </p:grpSpPr>
        <p:sp>
          <p:nvSpPr>
            <p:cNvPr id="16" name="object 16"/>
            <p:cNvSpPr/>
            <p:nvPr/>
          </p:nvSpPr>
          <p:spPr>
            <a:xfrm>
              <a:off x="3473716"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solidFill>
              <a:srgbClr val="FFFFFF"/>
            </a:solidFill>
          </p:spPr>
          <p:txBody>
            <a:bodyPr wrap="square" lIns="0" tIns="0" rIns="0" bIns="0" rtlCol="0"/>
            <a:lstStyle/>
            <a:p>
              <a:endParaRPr/>
            </a:p>
          </p:txBody>
        </p:sp>
        <p:sp>
          <p:nvSpPr>
            <p:cNvPr id="17" name="object 17"/>
            <p:cNvSpPr/>
            <p:nvPr/>
          </p:nvSpPr>
          <p:spPr>
            <a:xfrm>
              <a:off x="3473716"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ln w="12700">
              <a:solidFill>
                <a:srgbClr val="3E8B73"/>
              </a:solidFill>
            </a:ln>
          </p:spPr>
          <p:txBody>
            <a:bodyPr wrap="square" lIns="0" tIns="0" rIns="0" bIns="0" rtlCol="0"/>
            <a:lstStyle/>
            <a:p>
              <a:endParaRPr/>
            </a:p>
          </p:txBody>
        </p:sp>
      </p:grpSp>
      <p:sp>
        <p:nvSpPr>
          <p:cNvPr id="18" name="object 18"/>
          <p:cNvSpPr txBox="1"/>
          <p:nvPr/>
        </p:nvSpPr>
        <p:spPr>
          <a:xfrm>
            <a:off x="3555934" y="9297724"/>
            <a:ext cx="134620" cy="254000"/>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rgbClr val="231F20"/>
                </a:solidFill>
                <a:latin typeface="Montserrat Medium"/>
                <a:cs typeface="Montserrat Medium"/>
              </a:rPr>
              <a:t>3</a:t>
            </a:r>
            <a:endParaRPr sz="1500">
              <a:latin typeface="Montserrat Medium"/>
              <a:cs typeface="Montserrat Medium"/>
            </a:endParaRPr>
          </a:p>
        </p:txBody>
      </p:sp>
      <p:grpSp>
        <p:nvGrpSpPr>
          <p:cNvPr id="19" name="object 19"/>
          <p:cNvGrpSpPr/>
          <p:nvPr/>
        </p:nvGrpSpPr>
        <p:grpSpPr>
          <a:xfrm>
            <a:off x="6033211" y="9278493"/>
            <a:ext cx="311785" cy="311785"/>
            <a:chOff x="6033211" y="9278493"/>
            <a:chExt cx="311785" cy="311785"/>
          </a:xfrm>
        </p:grpSpPr>
        <p:sp>
          <p:nvSpPr>
            <p:cNvPr id="20" name="object 20"/>
            <p:cNvSpPr/>
            <p:nvPr/>
          </p:nvSpPr>
          <p:spPr>
            <a:xfrm>
              <a:off x="6039561"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solidFill>
              <a:srgbClr val="FFFFFF"/>
            </a:solidFill>
          </p:spPr>
          <p:txBody>
            <a:bodyPr wrap="square" lIns="0" tIns="0" rIns="0" bIns="0" rtlCol="0"/>
            <a:lstStyle/>
            <a:p>
              <a:endParaRPr/>
            </a:p>
          </p:txBody>
        </p:sp>
        <p:sp>
          <p:nvSpPr>
            <p:cNvPr id="21" name="object 21"/>
            <p:cNvSpPr/>
            <p:nvPr/>
          </p:nvSpPr>
          <p:spPr>
            <a:xfrm>
              <a:off x="6039561"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ln w="12700">
              <a:solidFill>
                <a:srgbClr val="3E8B73"/>
              </a:solidFill>
            </a:ln>
          </p:spPr>
          <p:txBody>
            <a:bodyPr wrap="square" lIns="0" tIns="0" rIns="0" bIns="0" rtlCol="0"/>
            <a:lstStyle/>
            <a:p>
              <a:endParaRPr/>
            </a:p>
          </p:txBody>
        </p:sp>
      </p:grpSp>
      <p:sp>
        <p:nvSpPr>
          <p:cNvPr id="22" name="object 22"/>
          <p:cNvSpPr txBox="1"/>
          <p:nvPr/>
        </p:nvSpPr>
        <p:spPr>
          <a:xfrm>
            <a:off x="6117497" y="9297724"/>
            <a:ext cx="143510" cy="254000"/>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rgbClr val="323537"/>
                </a:solidFill>
                <a:latin typeface="Montserrat Medium"/>
                <a:cs typeface="Montserrat Medium"/>
              </a:rPr>
              <a:t>6</a:t>
            </a:r>
            <a:endParaRPr sz="1500">
              <a:latin typeface="Montserrat Medium"/>
              <a:cs typeface="Montserrat Medium"/>
            </a:endParaRPr>
          </a:p>
        </p:txBody>
      </p:sp>
      <p:grpSp>
        <p:nvGrpSpPr>
          <p:cNvPr id="23" name="object 23"/>
          <p:cNvGrpSpPr/>
          <p:nvPr/>
        </p:nvGrpSpPr>
        <p:grpSpPr>
          <a:xfrm>
            <a:off x="2612085" y="9278493"/>
            <a:ext cx="311785" cy="311785"/>
            <a:chOff x="2612085" y="9278493"/>
            <a:chExt cx="311785" cy="311785"/>
          </a:xfrm>
        </p:grpSpPr>
        <p:sp>
          <p:nvSpPr>
            <p:cNvPr id="24" name="object 24"/>
            <p:cNvSpPr/>
            <p:nvPr/>
          </p:nvSpPr>
          <p:spPr>
            <a:xfrm>
              <a:off x="2618435"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solidFill>
              <a:srgbClr val="FFFFFF"/>
            </a:solidFill>
          </p:spPr>
          <p:txBody>
            <a:bodyPr wrap="square" lIns="0" tIns="0" rIns="0" bIns="0" rtlCol="0"/>
            <a:lstStyle/>
            <a:p>
              <a:endParaRPr/>
            </a:p>
          </p:txBody>
        </p:sp>
        <p:sp>
          <p:nvSpPr>
            <p:cNvPr id="25" name="object 25"/>
            <p:cNvSpPr/>
            <p:nvPr/>
          </p:nvSpPr>
          <p:spPr>
            <a:xfrm>
              <a:off x="2618435"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ln w="12700">
              <a:solidFill>
                <a:srgbClr val="3E8B73"/>
              </a:solidFill>
            </a:ln>
          </p:spPr>
          <p:txBody>
            <a:bodyPr wrap="square" lIns="0" tIns="0" rIns="0" bIns="0" rtlCol="0"/>
            <a:lstStyle/>
            <a:p>
              <a:endParaRPr/>
            </a:p>
          </p:txBody>
        </p:sp>
      </p:grpSp>
      <p:sp>
        <p:nvSpPr>
          <p:cNvPr id="26" name="object 26"/>
          <p:cNvSpPr txBox="1"/>
          <p:nvPr/>
        </p:nvSpPr>
        <p:spPr>
          <a:xfrm>
            <a:off x="2700460" y="9297724"/>
            <a:ext cx="135255" cy="254000"/>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rgbClr val="323537"/>
                </a:solidFill>
                <a:latin typeface="Montserrat Medium"/>
                <a:cs typeface="Montserrat Medium"/>
              </a:rPr>
              <a:t>2</a:t>
            </a:r>
            <a:endParaRPr sz="1500">
              <a:latin typeface="Montserrat Medium"/>
              <a:cs typeface="Montserrat Medium"/>
            </a:endParaRPr>
          </a:p>
        </p:txBody>
      </p:sp>
      <p:grpSp>
        <p:nvGrpSpPr>
          <p:cNvPr id="31" name="object 31"/>
          <p:cNvGrpSpPr/>
          <p:nvPr/>
        </p:nvGrpSpPr>
        <p:grpSpPr>
          <a:xfrm>
            <a:off x="4322648" y="9278493"/>
            <a:ext cx="311785" cy="311785"/>
            <a:chOff x="4322648" y="9278493"/>
            <a:chExt cx="311785" cy="311785"/>
          </a:xfrm>
          <a:solidFill>
            <a:schemeClr val="bg1"/>
          </a:solidFill>
        </p:grpSpPr>
        <p:sp>
          <p:nvSpPr>
            <p:cNvPr id="32" name="object 32"/>
            <p:cNvSpPr/>
            <p:nvPr/>
          </p:nvSpPr>
          <p:spPr>
            <a:xfrm>
              <a:off x="4328998"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grpFill/>
          </p:spPr>
          <p:txBody>
            <a:bodyPr wrap="square" lIns="0" tIns="0" rIns="0" bIns="0" rtlCol="0"/>
            <a:lstStyle/>
            <a:p>
              <a:endParaRPr/>
            </a:p>
          </p:txBody>
        </p:sp>
        <p:sp>
          <p:nvSpPr>
            <p:cNvPr id="33" name="object 33"/>
            <p:cNvSpPr/>
            <p:nvPr/>
          </p:nvSpPr>
          <p:spPr>
            <a:xfrm>
              <a:off x="4328998"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grpFill/>
            <a:ln w="12700">
              <a:solidFill>
                <a:srgbClr val="3E8B73"/>
              </a:solidFill>
            </a:ln>
          </p:spPr>
          <p:txBody>
            <a:bodyPr wrap="square" lIns="0" tIns="0" rIns="0" bIns="0" rtlCol="0"/>
            <a:lstStyle/>
            <a:p>
              <a:endParaRPr/>
            </a:p>
          </p:txBody>
        </p:sp>
      </p:grpSp>
      <p:sp>
        <p:nvSpPr>
          <p:cNvPr id="34" name="object 34"/>
          <p:cNvSpPr txBox="1"/>
          <p:nvPr/>
        </p:nvSpPr>
        <p:spPr>
          <a:xfrm>
            <a:off x="4401977" y="9297724"/>
            <a:ext cx="153035" cy="243656"/>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chemeClr val="tx1"/>
                </a:solidFill>
                <a:latin typeface="Montserrat Medium"/>
                <a:cs typeface="Montserrat Medium"/>
              </a:rPr>
              <a:t>4</a:t>
            </a:r>
            <a:endParaRPr sz="1500" dirty="0">
              <a:solidFill>
                <a:schemeClr val="tx1"/>
              </a:solidFill>
              <a:latin typeface="Montserrat Medium"/>
              <a:cs typeface="Montserrat Medium"/>
            </a:endParaRPr>
          </a:p>
        </p:txBody>
      </p:sp>
      <p:grpSp>
        <p:nvGrpSpPr>
          <p:cNvPr id="35" name="object 35"/>
          <p:cNvGrpSpPr/>
          <p:nvPr/>
        </p:nvGrpSpPr>
        <p:grpSpPr>
          <a:xfrm>
            <a:off x="6888505" y="9278493"/>
            <a:ext cx="311785" cy="311785"/>
            <a:chOff x="6888505" y="9278493"/>
            <a:chExt cx="311785" cy="311785"/>
          </a:xfrm>
        </p:grpSpPr>
        <p:sp>
          <p:nvSpPr>
            <p:cNvPr id="36" name="object 36"/>
            <p:cNvSpPr/>
            <p:nvPr/>
          </p:nvSpPr>
          <p:spPr>
            <a:xfrm>
              <a:off x="6894855" y="9284843"/>
              <a:ext cx="299085" cy="299085"/>
            </a:xfrm>
            <a:custGeom>
              <a:avLst/>
              <a:gdLst/>
              <a:ahLst/>
              <a:cxnLst/>
              <a:rect l="l" t="t" r="r" b="b"/>
              <a:pathLst>
                <a:path w="299084" h="299084">
                  <a:moveTo>
                    <a:pt x="298805" y="0"/>
                  </a:moveTo>
                  <a:lnTo>
                    <a:pt x="0" y="0"/>
                  </a:lnTo>
                  <a:lnTo>
                    <a:pt x="0" y="298805"/>
                  </a:lnTo>
                  <a:lnTo>
                    <a:pt x="298805" y="298805"/>
                  </a:lnTo>
                  <a:lnTo>
                    <a:pt x="298805" y="0"/>
                  </a:lnTo>
                  <a:close/>
                </a:path>
              </a:pathLst>
            </a:custGeom>
            <a:solidFill>
              <a:srgbClr val="FFFFFF"/>
            </a:solidFill>
          </p:spPr>
          <p:txBody>
            <a:bodyPr wrap="square" lIns="0" tIns="0" rIns="0" bIns="0" rtlCol="0"/>
            <a:lstStyle/>
            <a:p>
              <a:endParaRPr/>
            </a:p>
          </p:txBody>
        </p:sp>
        <p:sp>
          <p:nvSpPr>
            <p:cNvPr id="37" name="object 37"/>
            <p:cNvSpPr/>
            <p:nvPr/>
          </p:nvSpPr>
          <p:spPr>
            <a:xfrm>
              <a:off x="6894855" y="9284843"/>
              <a:ext cx="299085" cy="299085"/>
            </a:xfrm>
            <a:custGeom>
              <a:avLst/>
              <a:gdLst/>
              <a:ahLst/>
              <a:cxnLst/>
              <a:rect l="l" t="t" r="r" b="b"/>
              <a:pathLst>
                <a:path w="299084" h="299084">
                  <a:moveTo>
                    <a:pt x="0" y="298805"/>
                  </a:moveTo>
                  <a:lnTo>
                    <a:pt x="298805" y="298805"/>
                  </a:lnTo>
                  <a:lnTo>
                    <a:pt x="298805" y="0"/>
                  </a:lnTo>
                  <a:lnTo>
                    <a:pt x="0" y="0"/>
                  </a:lnTo>
                  <a:lnTo>
                    <a:pt x="0" y="298805"/>
                  </a:lnTo>
                  <a:close/>
                </a:path>
              </a:pathLst>
            </a:custGeom>
            <a:ln w="12700">
              <a:solidFill>
                <a:srgbClr val="3E8B73"/>
              </a:solidFill>
            </a:ln>
          </p:spPr>
          <p:txBody>
            <a:bodyPr wrap="square" lIns="0" tIns="0" rIns="0" bIns="0" rtlCol="0"/>
            <a:lstStyle/>
            <a:p>
              <a:endParaRPr/>
            </a:p>
          </p:txBody>
        </p:sp>
      </p:grpSp>
      <p:sp>
        <p:nvSpPr>
          <p:cNvPr id="38" name="object 38"/>
          <p:cNvSpPr txBox="1"/>
          <p:nvPr/>
        </p:nvSpPr>
        <p:spPr>
          <a:xfrm>
            <a:off x="6974591" y="9297724"/>
            <a:ext cx="139700" cy="254000"/>
          </a:xfrm>
          <a:prstGeom prst="rect">
            <a:avLst/>
          </a:prstGeom>
        </p:spPr>
        <p:txBody>
          <a:bodyPr vert="horz" wrap="square" lIns="0" tIns="12700" rIns="0" bIns="0" rtlCol="0">
            <a:spAutoFit/>
          </a:bodyPr>
          <a:lstStyle/>
          <a:p>
            <a:pPr marL="12700">
              <a:lnSpc>
                <a:spcPct val="100000"/>
              </a:lnSpc>
              <a:spcBef>
                <a:spcPts val="100"/>
              </a:spcBef>
            </a:pPr>
            <a:r>
              <a:rPr sz="1500" b="0" spc="-50" dirty="0">
                <a:solidFill>
                  <a:srgbClr val="323537"/>
                </a:solidFill>
                <a:latin typeface="Montserrat Medium"/>
                <a:cs typeface="Montserrat Medium"/>
              </a:rPr>
              <a:t>7</a:t>
            </a:r>
            <a:endParaRPr sz="1500">
              <a:latin typeface="Montserrat Medium"/>
              <a:cs typeface="Montserrat Medium"/>
            </a:endParaRPr>
          </a:p>
        </p:txBody>
      </p:sp>
      <p:grpSp>
        <p:nvGrpSpPr>
          <p:cNvPr id="39" name="object 39"/>
          <p:cNvGrpSpPr/>
          <p:nvPr/>
        </p:nvGrpSpPr>
        <p:grpSpPr>
          <a:xfrm>
            <a:off x="1756799" y="9680549"/>
            <a:ext cx="5443220" cy="76200"/>
            <a:chOff x="1756799" y="9680549"/>
            <a:chExt cx="5443220" cy="76200"/>
          </a:xfrm>
        </p:grpSpPr>
        <p:sp>
          <p:nvSpPr>
            <p:cNvPr id="40" name="object 40"/>
            <p:cNvSpPr/>
            <p:nvPr/>
          </p:nvSpPr>
          <p:spPr>
            <a:xfrm>
              <a:off x="1794899" y="9718649"/>
              <a:ext cx="5367020" cy="0"/>
            </a:xfrm>
            <a:custGeom>
              <a:avLst/>
              <a:gdLst/>
              <a:ahLst/>
              <a:cxnLst/>
              <a:rect l="l" t="t" r="r" b="b"/>
              <a:pathLst>
                <a:path w="5367020">
                  <a:moveTo>
                    <a:pt x="0" y="0"/>
                  </a:moveTo>
                  <a:lnTo>
                    <a:pt x="5366994" y="0"/>
                  </a:lnTo>
                </a:path>
              </a:pathLst>
            </a:custGeom>
            <a:ln w="9525">
              <a:solidFill>
                <a:srgbClr val="3E8B73"/>
              </a:solidFill>
              <a:prstDash val="dash"/>
            </a:ln>
          </p:spPr>
          <p:txBody>
            <a:bodyPr wrap="square" lIns="0" tIns="0" rIns="0" bIns="0" rtlCol="0"/>
            <a:lstStyle/>
            <a:p>
              <a:endParaRPr/>
            </a:p>
          </p:txBody>
        </p:sp>
        <p:pic>
          <p:nvPicPr>
            <p:cNvPr id="41" name="object 41"/>
            <p:cNvPicPr/>
            <p:nvPr/>
          </p:nvPicPr>
          <p:blipFill>
            <a:blip r:embed="rId2" cstate="print"/>
            <a:stretch>
              <a:fillRect/>
            </a:stretch>
          </p:blipFill>
          <p:spPr>
            <a:xfrm>
              <a:off x="1756799" y="9680549"/>
              <a:ext cx="76200" cy="76200"/>
            </a:xfrm>
            <a:prstGeom prst="rect">
              <a:avLst/>
            </a:prstGeom>
          </p:spPr>
        </p:pic>
        <p:pic>
          <p:nvPicPr>
            <p:cNvPr id="42" name="object 42"/>
            <p:cNvPicPr/>
            <p:nvPr/>
          </p:nvPicPr>
          <p:blipFill>
            <a:blip r:embed="rId2" cstate="print"/>
            <a:stretch>
              <a:fillRect/>
            </a:stretch>
          </p:blipFill>
          <p:spPr>
            <a:xfrm>
              <a:off x="7123799" y="9680549"/>
              <a:ext cx="76200" cy="76200"/>
            </a:xfrm>
            <a:prstGeom prst="rect">
              <a:avLst/>
            </a:prstGeom>
          </p:spPr>
        </p:pic>
      </p:grpSp>
      <p:sp>
        <p:nvSpPr>
          <p:cNvPr id="43" name="object 43"/>
          <p:cNvSpPr txBox="1"/>
          <p:nvPr/>
        </p:nvSpPr>
        <p:spPr>
          <a:xfrm>
            <a:off x="1744099" y="9801290"/>
            <a:ext cx="60579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23537"/>
                </a:solidFill>
                <a:latin typeface="Montserrat"/>
                <a:cs typeface="Montserrat"/>
              </a:rPr>
              <a:t>Lower</a:t>
            </a:r>
            <a:r>
              <a:rPr sz="900" spc="-40" dirty="0">
                <a:solidFill>
                  <a:srgbClr val="323537"/>
                </a:solidFill>
                <a:latin typeface="Montserrat"/>
                <a:cs typeface="Montserrat"/>
              </a:rPr>
              <a:t> </a:t>
            </a:r>
            <a:r>
              <a:rPr sz="900" spc="-20" dirty="0">
                <a:solidFill>
                  <a:srgbClr val="323537"/>
                </a:solidFill>
                <a:latin typeface="Montserrat"/>
                <a:cs typeface="Montserrat"/>
              </a:rPr>
              <a:t>risk</a:t>
            </a:r>
            <a:endParaRPr sz="900">
              <a:latin typeface="Montserrat"/>
              <a:cs typeface="Montserrat"/>
            </a:endParaRPr>
          </a:p>
        </p:txBody>
      </p:sp>
      <p:sp>
        <p:nvSpPr>
          <p:cNvPr id="46" name="object 46"/>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5</a:t>
            </a:fld>
            <a:endParaRPr spc="-25" dirty="0"/>
          </a:p>
        </p:txBody>
      </p:sp>
      <p:sp>
        <p:nvSpPr>
          <p:cNvPr id="44" name="object 44"/>
          <p:cNvSpPr txBox="1"/>
          <p:nvPr/>
        </p:nvSpPr>
        <p:spPr>
          <a:xfrm>
            <a:off x="6562645" y="9801290"/>
            <a:ext cx="65024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23537"/>
                </a:solidFill>
                <a:latin typeface="Montserrat"/>
                <a:cs typeface="Montserrat"/>
              </a:rPr>
              <a:t>Higher</a:t>
            </a:r>
            <a:r>
              <a:rPr sz="900" spc="-10" dirty="0">
                <a:solidFill>
                  <a:srgbClr val="323537"/>
                </a:solidFill>
                <a:latin typeface="Montserrat"/>
                <a:cs typeface="Montserrat"/>
              </a:rPr>
              <a:t> </a:t>
            </a:r>
            <a:r>
              <a:rPr sz="900" spc="-20" dirty="0">
                <a:solidFill>
                  <a:srgbClr val="323537"/>
                </a:solidFill>
                <a:latin typeface="Montserrat"/>
                <a:cs typeface="Montserrat"/>
              </a:rPr>
              <a:t>risk</a:t>
            </a:r>
            <a:endParaRPr sz="900">
              <a:latin typeface="Montserrat"/>
              <a:cs typeface="Montserrat"/>
            </a:endParaRPr>
          </a:p>
        </p:txBody>
      </p:sp>
      <p:sp>
        <p:nvSpPr>
          <p:cNvPr id="45" name="object 45"/>
          <p:cNvSpPr txBox="1"/>
          <p:nvPr/>
        </p:nvSpPr>
        <p:spPr>
          <a:xfrm>
            <a:off x="356299" y="6946900"/>
            <a:ext cx="6430645" cy="1844675"/>
          </a:xfrm>
          <a:prstGeom prst="rect">
            <a:avLst/>
          </a:prstGeom>
        </p:spPr>
        <p:txBody>
          <a:bodyPr vert="horz" wrap="square" lIns="0" tIns="12700" rIns="0" bIns="0" rtlCol="0">
            <a:spAutoFit/>
          </a:bodyPr>
          <a:lstStyle/>
          <a:p>
            <a:pPr marL="156210" marR="269240" indent="-144145">
              <a:lnSpc>
                <a:spcPct val="100000"/>
              </a:lnSpc>
              <a:spcBef>
                <a:spcPts val="100"/>
              </a:spcBef>
            </a:pPr>
            <a:r>
              <a:rPr sz="900" dirty="0">
                <a:solidFill>
                  <a:srgbClr val="323537"/>
                </a:solidFill>
                <a:latin typeface="Montserrat"/>
                <a:cs typeface="Montserrat"/>
              </a:rPr>
              <a:t>*</a:t>
            </a:r>
            <a:r>
              <a:rPr sz="900" spc="140" dirty="0">
                <a:solidFill>
                  <a:srgbClr val="323537"/>
                </a:solidFill>
                <a:latin typeface="Montserrat"/>
                <a:cs typeface="Montserrat"/>
              </a:rPr>
              <a:t>  </a:t>
            </a:r>
            <a:r>
              <a:rPr sz="900" dirty="0">
                <a:solidFill>
                  <a:srgbClr val="323537"/>
                </a:solidFill>
                <a:latin typeface="Montserrat"/>
                <a:cs typeface="Montserrat"/>
              </a:rPr>
              <a:t>Source:</a:t>
            </a:r>
            <a:r>
              <a:rPr sz="900" spc="-10" dirty="0">
                <a:solidFill>
                  <a:srgbClr val="323537"/>
                </a:solidFill>
                <a:latin typeface="Montserrat"/>
                <a:cs typeface="Montserrat"/>
              </a:rPr>
              <a:t> </a:t>
            </a:r>
            <a:r>
              <a:rPr sz="900" dirty="0">
                <a:solidFill>
                  <a:srgbClr val="323537"/>
                </a:solidFill>
                <a:latin typeface="Montserrat"/>
                <a:cs typeface="Montserrat"/>
              </a:rPr>
              <a:t>Bloomberg</a:t>
            </a:r>
            <a:r>
              <a:rPr sz="900" spc="-10" dirty="0">
                <a:solidFill>
                  <a:srgbClr val="323537"/>
                </a:solidFill>
                <a:latin typeface="Montserrat"/>
                <a:cs typeface="Montserrat"/>
              </a:rPr>
              <a:t> </a:t>
            </a:r>
            <a:r>
              <a:rPr lang="en-GB" sz="900" spc="-10" dirty="0">
                <a:solidFill>
                  <a:srgbClr val="323537"/>
                </a:solidFill>
                <a:latin typeface="Montserrat"/>
                <a:cs typeface="Montserrat"/>
              </a:rPr>
              <a:t>05.01.2025</a:t>
            </a:r>
            <a:r>
              <a:rPr sz="900" spc="-10" dirty="0">
                <a:solidFill>
                  <a:srgbClr val="323537"/>
                </a:solidFill>
                <a:latin typeface="Montserrat"/>
                <a:cs typeface="Montserrat"/>
              </a:rPr>
              <a:t>. </a:t>
            </a:r>
            <a:r>
              <a:rPr sz="900" dirty="0">
                <a:solidFill>
                  <a:srgbClr val="323537"/>
                </a:solidFill>
                <a:latin typeface="Montserrat"/>
                <a:cs typeface="Montserrat"/>
              </a:rPr>
              <a:t>Credit</a:t>
            </a:r>
            <a:r>
              <a:rPr sz="900" spc="-10" dirty="0">
                <a:solidFill>
                  <a:srgbClr val="323537"/>
                </a:solidFill>
                <a:latin typeface="Montserrat"/>
                <a:cs typeface="Montserrat"/>
              </a:rPr>
              <a:t> </a:t>
            </a:r>
            <a:r>
              <a:rPr sz="900" dirty="0">
                <a:solidFill>
                  <a:srgbClr val="323537"/>
                </a:solidFill>
                <a:latin typeface="Montserrat"/>
                <a:cs typeface="Montserrat"/>
              </a:rPr>
              <a:t>ratings</a:t>
            </a:r>
            <a:r>
              <a:rPr sz="900" spc="-10" dirty="0">
                <a:solidFill>
                  <a:srgbClr val="323537"/>
                </a:solidFill>
                <a:latin typeface="Montserrat"/>
                <a:cs typeface="Montserrat"/>
              </a:rPr>
              <a:t> </a:t>
            </a:r>
            <a:r>
              <a:rPr sz="900" dirty="0">
                <a:solidFill>
                  <a:srgbClr val="323537"/>
                </a:solidFill>
                <a:latin typeface="Montserrat"/>
                <a:cs typeface="Montserrat"/>
              </a:rPr>
              <a:t>should</a:t>
            </a:r>
            <a:r>
              <a:rPr sz="900" spc="-10" dirty="0">
                <a:solidFill>
                  <a:srgbClr val="323537"/>
                </a:solidFill>
                <a:latin typeface="Montserrat"/>
                <a:cs typeface="Montserrat"/>
              </a:rPr>
              <a:t> </a:t>
            </a:r>
            <a:r>
              <a:rPr sz="900" dirty="0">
                <a:solidFill>
                  <a:srgbClr val="323537"/>
                </a:solidFill>
                <a:latin typeface="Montserrat"/>
                <a:cs typeface="Montserrat"/>
              </a:rPr>
              <a:t>not</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relied</a:t>
            </a:r>
            <a:r>
              <a:rPr sz="900" spc="-5" dirty="0">
                <a:solidFill>
                  <a:srgbClr val="323537"/>
                </a:solidFill>
                <a:latin typeface="Montserrat"/>
                <a:cs typeface="Montserrat"/>
              </a:rPr>
              <a:t> </a:t>
            </a:r>
            <a:r>
              <a:rPr sz="900" dirty="0">
                <a:solidFill>
                  <a:srgbClr val="323537"/>
                </a:solidFill>
                <a:latin typeface="Montserrat"/>
                <a:cs typeface="Montserrat"/>
              </a:rPr>
              <a:t>upon</a:t>
            </a:r>
            <a:r>
              <a:rPr sz="900" spc="-10" dirty="0">
                <a:solidFill>
                  <a:srgbClr val="323537"/>
                </a:solidFill>
                <a:latin typeface="Montserrat"/>
                <a:cs typeface="Montserrat"/>
              </a:rPr>
              <a:t> </a:t>
            </a:r>
            <a:r>
              <a:rPr sz="900" dirty="0">
                <a:solidFill>
                  <a:srgbClr val="323537"/>
                </a:solidFill>
                <a:latin typeface="Montserrat"/>
                <a:cs typeface="Montserrat"/>
              </a:rPr>
              <a:t>or</a:t>
            </a:r>
            <a:r>
              <a:rPr sz="900" spc="-10" dirty="0">
                <a:solidFill>
                  <a:srgbClr val="323537"/>
                </a:solidFill>
                <a:latin typeface="Montserrat"/>
                <a:cs typeface="Montserrat"/>
              </a:rPr>
              <a:t> </a:t>
            </a:r>
            <a:r>
              <a:rPr sz="900" dirty="0">
                <a:solidFill>
                  <a:srgbClr val="323537"/>
                </a:solidFill>
                <a:latin typeface="Montserrat"/>
                <a:cs typeface="Montserrat"/>
              </a:rPr>
              <a:t>considered</a:t>
            </a:r>
            <a:r>
              <a:rPr sz="900" spc="-10" dirty="0">
                <a:solidFill>
                  <a:srgbClr val="323537"/>
                </a:solidFill>
                <a:latin typeface="Montserrat"/>
                <a:cs typeface="Montserrat"/>
              </a:rPr>
              <a:t> </a:t>
            </a:r>
            <a:r>
              <a:rPr sz="900" dirty="0">
                <a:solidFill>
                  <a:srgbClr val="323537"/>
                </a:solidFill>
                <a:latin typeface="Montserrat"/>
                <a:cs typeface="Montserrat"/>
              </a:rPr>
              <a:t>to</a:t>
            </a:r>
            <a:r>
              <a:rPr sz="900" spc="-10" dirty="0">
                <a:solidFill>
                  <a:srgbClr val="323537"/>
                </a:solidFill>
                <a:latin typeface="Montserrat"/>
                <a:cs typeface="Montserrat"/>
              </a:rPr>
              <a:t> </a:t>
            </a:r>
            <a:r>
              <a:rPr sz="900" dirty="0">
                <a:solidFill>
                  <a:srgbClr val="323537"/>
                </a:solidFill>
                <a:latin typeface="Montserrat"/>
                <a:cs typeface="Montserrat"/>
              </a:rPr>
              <a:t>be</a:t>
            </a:r>
            <a:r>
              <a:rPr sz="900" spc="-10" dirty="0">
                <a:solidFill>
                  <a:srgbClr val="323537"/>
                </a:solidFill>
                <a:latin typeface="Montserrat"/>
                <a:cs typeface="Montserrat"/>
              </a:rPr>
              <a:t> </a:t>
            </a:r>
            <a:r>
              <a:rPr sz="900" dirty="0">
                <a:solidFill>
                  <a:srgbClr val="323537"/>
                </a:solidFill>
                <a:latin typeface="Montserrat"/>
                <a:cs typeface="Montserrat"/>
              </a:rPr>
              <a:t>an</a:t>
            </a:r>
            <a:r>
              <a:rPr sz="900" spc="-10" dirty="0">
                <a:solidFill>
                  <a:srgbClr val="323537"/>
                </a:solidFill>
                <a:latin typeface="Montserrat"/>
                <a:cs typeface="Montserrat"/>
              </a:rPr>
              <a:t> assurance </a:t>
            </a:r>
            <a:r>
              <a:rPr sz="900" dirty="0">
                <a:solidFill>
                  <a:srgbClr val="323537"/>
                </a:solidFill>
                <a:latin typeface="Montserrat"/>
                <a:cs typeface="Montserrat"/>
              </a:rPr>
              <a:t>of a financial</a:t>
            </a:r>
            <a:r>
              <a:rPr sz="900" spc="5" dirty="0">
                <a:solidFill>
                  <a:srgbClr val="323537"/>
                </a:solidFill>
                <a:latin typeface="Montserrat"/>
                <a:cs typeface="Montserrat"/>
              </a:rPr>
              <a:t> </a:t>
            </a:r>
            <a:r>
              <a:rPr sz="900" dirty="0">
                <a:solidFill>
                  <a:srgbClr val="323537"/>
                </a:solidFill>
                <a:latin typeface="Montserrat"/>
                <a:cs typeface="Montserrat"/>
              </a:rPr>
              <a:t>institution’s stability</a:t>
            </a:r>
            <a:r>
              <a:rPr sz="900" spc="5" dirty="0">
                <a:solidFill>
                  <a:srgbClr val="323537"/>
                </a:solidFill>
                <a:latin typeface="Montserrat"/>
                <a:cs typeface="Montserrat"/>
              </a:rPr>
              <a:t> </a:t>
            </a:r>
            <a:r>
              <a:rPr sz="900" dirty="0">
                <a:solidFill>
                  <a:srgbClr val="323537"/>
                </a:solidFill>
                <a:latin typeface="Montserrat"/>
                <a:cs typeface="Montserrat"/>
              </a:rPr>
              <a:t>or its</a:t>
            </a:r>
            <a:r>
              <a:rPr sz="900" spc="5" dirty="0">
                <a:solidFill>
                  <a:srgbClr val="323537"/>
                </a:solidFill>
                <a:latin typeface="Montserrat"/>
                <a:cs typeface="Montserrat"/>
              </a:rPr>
              <a:t> </a:t>
            </a:r>
            <a:r>
              <a:rPr sz="900" dirty="0">
                <a:solidFill>
                  <a:srgbClr val="323537"/>
                </a:solidFill>
                <a:latin typeface="Montserrat"/>
                <a:cs typeface="Montserrat"/>
              </a:rPr>
              <a:t>ability to</a:t>
            </a:r>
            <a:r>
              <a:rPr sz="900" spc="5" dirty="0">
                <a:solidFill>
                  <a:srgbClr val="323537"/>
                </a:solidFill>
                <a:latin typeface="Montserrat"/>
                <a:cs typeface="Montserrat"/>
              </a:rPr>
              <a:t> </a:t>
            </a:r>
            <a:r>
              <a:rPr sz="900" dirty="0">
                <a:solidFill>
                  <a:srgbClr val="323537"/>
                </a:solidFill>
                <a:latin typeface="Montserrat"/>
                <a:cs typeface="Montserrat"/>
              </a:rPr>
              <a:t>meet its</a:t>
            </a:r>
            <a:r>
              <a:rPr sz="900" spc="5" dirty="0">
                <a:solidFill>
                  <a:srgbClr val="323537"/>
                </a:solidFill>
                <a:latin typeface="Montserrat"/>
                <a:cs typeface="Montserrat"/>
              </a:rPr>
              <a:t> </a:t>
            </a:r>
            <a:r>
              <a:rPr sz="900" spc="-10" dirty="0">
                <a:solidFill>
                  <a:srgbClr val="323537"/>
                </a:solidFill>
                <a:latin typeface="Montserrat"/>
                <a:cs typeface="Montserrat"/>
              </a:rPr>
              <a:t>obligations.</a:t>
            </a:r>
            <a:endParaRPr sz="900" dirty="0">
              <a:latin typeface="Montserrat"/>
              <a:cs typeface="Montserrat"/>
            </a:endParaRPr>
          </a:p>
          <a:p>
            <a:pPr marL="1400175" marR="283210">
              <a:lnSpc>
                <a:spcPct val="100000"/>
              </a:lnSpc>
              <a:spcBef>
                <a:spcPts val="1115"/>
              </a:spcBef>
            </a:pPr>
            <a:r>
              <a:rPr sz="1600" b="1" dirty="0">
                <a:solidFill>
                  <a:srgbClr val="3E8B73"/>
                </a:solidFill>
                <a:latin typeface="Montserrat"/>
                <a:cs typeface="Montserrat"/>
              </a:rPr>
              <a:t>HOW</a:t>
            </a:r>
            <a:r>
              <a:rPr sz="1600" b="1" spc="-30" dirty="0">
                <a:solidFill>
                  <a:srgbClr val="3E8B73"/>
                </a:solidFill>
                <a:latin typeface="Montserrat"/>
                <a:cs typeface="Montserrat"/>
              </a:rPr>
              <a:t> </a:t>
            </a:r>
            <a:r>
              <a:rPr sz="1600" b="1" dirty="0">
                <a:solidFill>
                  <a:srgbClr val="3E8B73"/>
                </a:solidFill>
                <a:latin typeface="Montserrat"/>
                <a:cs typeface="Montserrat"/>
              </a:rPr>
              <a:t>MUCH</a:t>
            </a:r>
            <a:r>
              <a:rPr sz="1600" b="1" spc="-30" dirty="0">
                <a:solidFill>
                  <a:srgbClr val="3E8B73"/>
                </a:solidFill>
                <a:latin typeface="Montserrat"/>
                <a:cs typeface="Montserrat"/>
              </a:rPr>
              <a:t> </a:t>
            </a:r>
            <a:r>
              <a:rPr sz="1600" b="1" dirty="0">
                <a:solidFill>
                  <a:srgbClr val="3E8B73"/>
                </a:solidFill>
                <a:latin typeface="Montserrat"/>
                <a:cs typeface="Montserrat"/>
              </a:rPr>
              <a:t>INVESTMENT</a:t>
            </a:r>
            <a:r>
              <a:rPr sz="1600" b="1" spc="-30" dirty="0">
                <a:solidFill>
                  <a:srgbClr val="3E8B73"/>
                </a:solidFill>
                <a:latin typeface="Montserrat"/>
                <a:cs typeface="Montserrat"/>
              </a:rPr>
              <a:t> </a:t>
            </a:r>
            <a:r>
              <a:rPr sz="1600" b="1" dirty="0">
                <a:solidFill>
                  <a:srgbClr val="3E8B73"/>
                </a:solidFill>
                <a:latin typeface="Montserrat"/>
                <a:cs typeface="Montserrat"/>
              </a:rPr>
              <a:t>RISK</a:t>
            </a:r>
            <a:r>
              <a:rPr sz="1600" b="1" spc="-30" dirty="0">
                <a:solidFill>
                  <a:srgbClr val="3E8B73"/>
                </a:solidFill>
                <a:latin typeface="Montserrat"/>
                <a:cs typeface="Montserrat"/>
              </a:rPr>
              <a:t> </a:t>
            </a:r>
            <a:r>
              <a:rPr sz="1600" b="1" dirty="0">
                <a:solidFill>
                  <a:srgbClr val="3E8B73"/>
                </a:solidFill>
                <a:latin typeface="Montserrat"/>
                <a:cs typeface="Montserrat"/>
              </a:rPr>
              <a:t>SHOULD</a:t>
            </a:r>
            <a:r>
              <a:rPr sz="1600" b="1" spc="-30" dirty="0">
                <a:solidFill>
                  <a:srgbClr val="3E8B73"/>
                </a:solidFill>
                <a:latin typeface="Montserrat"/>
                <a:cs typeface="Montserrat"/>
              </a:rPr>
              <a:t> </a:t>
            </a:r>
            <a:r>
              <a:rPr sz="1600" b="1" dirty="0">
                <a:solidFill>
                  <a:srgbClr val="3E8B73"/>
                </a:solidFill>
                <a:latin typeface="Montserrat"/>
                <a:cs typeface="Montserrat"/>
              </a:rPr>
              <a:t>I</a:t>
            </a:r>
            <a:r>
              <a:rPr sz="1600" b="1" spc="-30" dirty="0">
                <a:solidFill>
                  <a:srgbClr val="3E8B73"/>
                </a:solidFill>
                <a:latin typeface="Montserrat"/>
                <a:cs typeface="Montserrat"/>
              </a:rPr>
              <a:t> </a:t>
            </a:r>
            <a:r>
              <a:rPr sz="1600" b="1" spc="-25" dirty="0">
                <a:solidFill>
                  <a:srgbClr val="3E8B73"/>
                </a:solidFill>
                <a:latin typeface="Montserrat"/>
                <a:cs typeface="Montserrat"/>
              </a:rPr>
              <a:t>BE </a:t>
            </a:r>
            <a:r>
              <a:rPr sz="1600" b="1" dirty="0">
                <a:solidFill>
                  <a:srgbClr val="3E8B73"/>
                </a:solidFill>
                <a:latin typeface="Montserrat"/>
                <a:cs typeface="Montserrat"/>
              </a:rPr>
              <a:t>WILLING</a:t>
            </a:r>
            <a:r>
              <a:rPr sz="1600" b="1" spc="-35" dirty="0">
                <a:solidFill>
                  <a:srgbClr val="3E8B73"/>
                </a:solidFill>
                <a:latin typeface="Montserrat"/>
                <a:cs typeface="Montserrat"/>
              </a:rPr>
              <a:t> </a:t>
            </a:r>
            <a:r>
              <a:rPr sz="1600" b="1" dirty="0">
                <a:solidFill>
                  <a:srgbClr val="3E8B73"/>
                </a:solidFill>
                <a:latin typeface="Montserrat"/>
                <a:cs typeface="Montserrat"/>
              </a:rPr>
              <a:t>TO</a:t>
            </a:r>
            <a:r>
              <a:rPr sz="1600" b="1" spc="-30" dirty="0">
                <a:solidFill>
                  <a:srgbClr val="3E8B73"/>
                </a:solidFill>
                <a:latin typeface="Montserrat"/>
                <a:cs typeface="Montserrat"/>
              </a:rPr>
              <a:t> </a:t>
            </a:r>
            <a:r>
              <a:rPr sz="1600" b="1" spc="-20" dirty="0">
                <a:solidFill>
                  <a:srgbClr val="3E8B73"/>
                </a:solidFill>
                <a:latin typeface="Montserrat"/>
                <a:cs typeface="Montserrat"/>
              </a:rPr>
              <a:t>TAKE?</a:t>
            </a:r>
            <a:endParaRPr sz="1600" dirty="0">
              <a:latin typeface="Montserrat"/>
              <a:cs typeface="Montserrat"/>
            </a:endParaRPr>
          </a:p>
          <a:p>
            <a:pPr marL="1400175" marR="5080">
              <a:lnSpc>
                <a:spcPct val="100000"/>
              </a:lnSpc>
              <a:spcBef>
                <a:spcPts val="1205"/>
              </a:spcBef>
            </a:pP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scale</a:t>
            </a:r>
            <a:r>
              <a:rPr sz="1000" spc="-10" dirty="0">
                <a:solidFill>
                  <a:srgbClr val="323537"/>
                </a:solidFill>
                <a:latin typeface="Montserrat"/>
                <a:cs typeface="Montserrat"/>
              </a:rPr>
              <a:t> </a:t>
            </a:r>
            <a:r>
              <a:rPr sz="1000" dirty="0">
                <a:solidFill>
                  <a:srgbClr val="323537"/>
                </a:solidFill>
                <a:latin typeface="Montserrat"/>
                <a:cs typeface="Montserrat"/>
              </a:rPr>
              <a:t>below</a:t>
            </a:r>
            <a:r>
              <a:rPr sz="1000" spc="-5" dirty="0">
                <a:solidFill>
                  <a:srgbClr val="323537"/>
                </a:solidFill>
                <a:latin typeface="Montserrat"/>
                <a:cs typeface="Montserrat"/>
              </a:rPr>
              <a:t> </a:t>
            </a:r>
            <a:r>
              <a:rPr sz="1000" dirty="0">
                <a:solidFill>
                  <a:srgbClr val="323537"/>
                </a:solidFill>
                <a:latin typeface="Montserrat"/>
                <a:cs typeface="Montserrat"/>
              </a:rPr>
              <a:t>is</a:t>
            </a:r>
            <a:r>
              <a:rPr sz="1000" spc="-10" dirty="0">
                <a:solidFill>
                  <a:srgbClr val="323537"/>
                </a:solidFill>
                <a:latin typeface="Montserrat"/>
                <a:cs typeface="Montserrat"/>
              </a:rPr>
              <a:t> </a:t>
            </a:r>
            <a:r>
              <a:rPr sz="1000" dirty="0">
                <a:solidFill>
                  <a:srgbClr val="323537"/>
                </a:solidFill>
                <a:latin typeface="Montserrat"/>
                <a:cs typeface="Montserrat"/>
              </a:rPr>
              <a:t>called</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b="1" dirty="0">
                <a:solidFill>
                  <a:srgbClr val="323537"/>
                </a:solidFill>
                <a:latin typeface="Montserrat"/>
                <a:cs typeface="Montserrat"/>
              </a:rPr>
              <a:t>Summary</a:t>
            </a:r>
            <a:r>
              <a:rPr sz="1000" b="1" spc="-10" dirty="0">
                <a:solidFill>
                  <a:srgbClr val="323537"/>
                </a:solidFill>
                <a:latin typeface="Montserrat"/>
                <a:cs typeface="Montserrat"/>
              </a:rPr>
              <a:t> </a:t>
            </a:r>
            <a:r>
              <a:rPr sz="1000" b="1" dirty="0">
                <a:solidFill>
                  <a:srgbClr val="323537"/>
                </a:solidFill>
                <a:latin typeface="Montserrat"/>
                <a:cs typeface="Montserrat"/>
              </a:rPr>
              <a:t>Risk</a:t>
            </a:r>
            <a:r>
              <a:rPr sz="1000" b="1" spc="-5" dirty="0">
                <a:solidFill>
                  <a:srgbClr val="323537"/>
                </a:solidFill>
                <a:latin typeface="Montserrat"/>
                <a:cs typeface="Montserrat"/>
              </a:rPr>
              <a:t> </a:t>
            </a:r>
            <a:r>
              <a:rPr sz="1000" b="1" dirty="0">
                <a:solidFill>
                  <a:srgbClr val="323537"/>
                </a:solidFill>
                <a:latin typeface="Montserrat"/>
                <a:cs typeface="Montserrat"/>
              </a:rPr>
              <a:t>Indicator</a:t>
            </a:r>
            <a:r>
              <a:rPr sz="1000" b="1" spc="-10" dirty="0">
                <a:solidFill>
                  <a:srgbClr val="323537"/>
                </a:solidFill>
                <a:latin typeface="Montserrat"/>
                <a:cs typeface="Montserrat"/>
              </a:rPr>
              <a:t> </a:t>
            </a:r>
            <a:r>
              <a:rPr sz="1000" b="1" dirty="0">
                <a:solidFill>
                  <a:srgbClr val="323537"/>
                </a:solidFill>
                <a:latin typeface="Montserrat"/>
                <a:cs typeface="Montserrat"/>
              </a:rPr>
              <a:t>(SRI),</a:t>
            </a:r>
            <a:r>
              <a:rPr sz="1000" b="1" spc="-15" dirty="0">
                <a:solidFill>
                  <a:srgbClr val="323537"/>
                </a:solidFill>
                <a:latin typeface="Montserrat"/>
                <a:cs typeface="Montserrat"/>
              </a:rPr>
              <a:t> </a:t>
            </a:r>
            <a:r>
              <a:rPr sz="1000" dirty="0">
                <a:solidFill>
                  <a:srgbClr val="323537"/>
                </a:solidFill>
                <a:latin typeface="Montserrat"/>
                <a:cs typeface="Montserrat"/>
              </a:rPr>
              <a:t>which</a:t>
            </a:r>
            <a:r>
              <a:rPr sz="1000" spc="-5" dirty="0">
                <a:solidFill>
                  <a:srgbClr val="323537"/>
                </a:solidFill>
                <a:latin typeface="Montserrat"/>
                <a:cs typeface="Montserrat"/>
              </a:rPr>
              <a:t> </a:t>
            </a:r>
            <a:r>
              <a:rPr sz="1000" spc="-25" dirty="0">
                <a:solidFill>
                  <a:srgbClr val="323537"/>
                </a:solidFill>
                <a:latin typeface="Montserrat"/>
                <a:cs typeface="Montserrat"/>
              </a:rPr>
              <a:t>was </a:t>
            </a:r>
            <a:r>
              <a:rPr sz="1000" dirty="0">
                <a:solidFill>
                  <a:srgbClr val="323537"/>
                </a:solidFill>
                <a:latin typeface="Montserrat"/>
                <a:cs typeface="Montserrat"/>
              </a:rPr>
              <a:t>developed</a:t>
            </a:r>
            <a:r>
              <a:rPr sz="1000" spc="-20" dirty="0">
                <a:solidFill>
                  <a:srgbClr val="323537"/>
                </a:solidFill>
                <a:latin typeface="Montserrat"/>
                <a:cs typeface="Montserrat"/>
              </a:rPr>
              <a:t> </a:t>
            </a:r>
            <a:r>
              <a:rPr sz="1000" dirty="0">
                <a:solidFill>
                  <a:srgbClr val="323537"/>
                </a:solidFill>
                <a:latin typeface="Montserrat"/>
                <a:cs typeface="Montserrat"/>
              </a:rPr>
              <a:t>by</a:t>
            </a:r>
            <a:r>
              <a:rPr sz="1000" spc="-15" dirty="0">
                <a:solidFill>
                  <a:srgbClr val="323537"/>
                </a:solidFill>
                <a:latin typeface="Montserrat"/>
                <a:cs typeface="Montserrat"/>
              </a:rPr>
              <a:t> </a:t>
            </a:r>
            <a:r>
              <a:rPr sz="1000" dirty="0">
                <a:solidFill>
                  <a:srgbClr val="323537"/>
                </a:solidFill>
                <a:latin typeface="Montserrat"/>
                <a:cs typeface="Montserrat"/>
              </a:rPr>
              <a:t>financial</a:t>
            </a:r>
            <a:r>
              <a:rPr sz="1000" spc="-15" dirty="0">
                <a:solidFill>
                  <a:srgbClr val="323537"/>
                </a:solidFill>
                <a:latin typeface="Montserrat"/>
                <a:cs typeface="Montserrat"/>
              </a:rPr>
              <a:t> </a:t>
            </a:r>
            <a:r>
              <a:rPr lang="en-GB" sz="1000" dirty="0">
                <a:solidFill>
                  <a:srgbClr val="323537"/>
                </a:solidFill>
                <a:latin typeface="Montserrat"/>
                <a:cs typeface="Montserrat"/>
              </a:rPr>
              <a:t>regulators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dirty="0">
                <a:solidFill>
                  <a:srgbClr val="323537"/>
                </a:solidFill>
                <a:latin typeface="Montserrat"/>
                <a:cs typeface="Montserrat"/>
              </a:rPr>
              <a:t>assist</a:t>
            </a:r>
            <a:r>
              <a:rPr sz="1000" spc="-15" dirty="0">
                <a:solidFill>
                  <a:srgbClr val="323537"/>
                </a:solidFill>
                <a:latin typeface="Montserrat"/>
                <a:cs typeface="Montserrat"/>
              </a:rPr>
              <a:t> </a:t>
            </a:r>
            <a:r>
              <a:rPr sz="1000" dirty="0">
                <a:solidFill>
                  <a:srgbClr val="323537"/>
                </a:solidFill>
                <a:latin typeface="Montserrat"/>
                <a:cs typeface="Montserrat"/>
              </a:rPr>
              <a:t>investors</a:t>
            </a:r>
            <a:r>
              <a:rPr sz="1000" spc="-15" dirty="0">
                <a:solidFill>
                  <a:srgbClr val="323537"/>
                </a:solidFill>
                <a:latin typeface="Montserrat"/>
                <a:cs typeface="Montserrat"/>
              </a:rPr>
              <a:t> </a:t>
            </a:r>
            <a:r>
              <a:rPr sz="1000" dirty="0">
                <a:solidFill>
                  <a:srgbClr val="323537"/>
                </a:solidFill>
                <a:latin typeface="Montserrat"/>
                <a:cs typeface="Montserrat"/>
              </a:rPr>
              <a:t>with</a:t>
            </a:r>
            <a:r>
              <a:rPr sz="1000" spc="-20"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level</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risk</a:t>
            </a:r>
            <a:r>
              <a:rPr sz="1000" spc="-20" dirty="0">
                <a:solidFill>
                  <a:srgbClr val="323537"/>
                </a:solidFill>
                <a:latin typeface="Montserrat"/>
                <a:cs typeface="Montserrat"/>
              </a:rPr>
              <a:t> </a:t>
            </a:r>
            <a:r>
              <a:rPr sz="1000" spc="-25" dirty="0">
                <a:solidFill>
                  <a:srgbClr val="323537"/>
                </a:solidFill>
                <a:latin typeface="Montserrat"/>
                <a:cs typeface="Montserrat"/>
              </a:rPr>
              <a:t>is </a:t>
            </a:r>
            <a:r>
              <a:rPr sz="1000" dirty="0">
                <a:solidFill>
                  <a:srgbClr val="323537"/>
                </a:solidFill>
                <a:latin typeface="Montserrat"/>
                <a:cs typeface="Montserrat"/>
              </a:rPr>
              <a:t>associated</a:t>
            </a:r>
            <a:r>
              <a:rPr sz="1000" spc="-20" dirty="0">
                <a:solidFill>
                  <a:srgbClr val="323537"/>
                </a:solidFill>
                <a:latin typeface="Montserrat"/>
                <a:cs typeface="Montserrat"/>
              </a:rPr>
              <a:t> </a:t>
            </a:r>
            <a:r>
              <a:rPr sz="1000" dirty="0">
                <a:solidFill>
                  <a:srgbClr val="323537"/>
                </a:solidFill>
                <a:latin typeface="Montserrat"/>
                <a:cs typeface="Montserrat"/>
              </a:rPr>
              <a:t>with</a:t>
            </a:r>
            <a:r>
              <a:rPr sz="1000" spc="-15" dirty="0">
                <a:solidFill>
                  <a:srgbClr val="323537"/>
                </a:solidFill>
                <a:latin typeface="Montserrat"/>
                <a:cs typeface="Montserrat"/>
              </a:rPr>
              <a:t> </a:t>
            </a:r>
            <a:r>
              <a:rPr sz="1000" dirty="0">
                <a:solidFill>
                  <a:srgbClr val="323537"/>
                </a:solidFill>
                <a:latin typeface="Montserrat"/>
                <a:cs typeface="Montserrat"/>
              </a:rPr>
              <a:t>each</a:t>
            </a:r>
            <a:r>
              <a:rPr sz="1000" spc="-15" dirty="0">
                <a:solidFill>
                  <a:srgbClr val="323537"/>
                </a:solidFill>
                <a:latin typeface="Montserrat"/>
                <a:cs typeface="Montserrat"/>
              </a:rPr>
              <a:t> </a:t>
            </a:r>
            <a:r>
              <a:rPr sz="1000" dirty="0">
                <a:solidFill>
                  <a:srgbClr val="323537"/>
                </a:solidFill>
                <a:latin typeface="Montserrat"/>
                <a:cs typeface="Montserrat"/>
              </a:rPr>
              <a:t>investment</a:t>
            </a:r>
            <a:r>
              <a:rPr sz="1000" spc="-15" dirty="0">
                <a:solidFill>
                  <a:srgbClr val="323537"/>
                </a:solidFill>
                <a:latin typeface="Montserrat"/>
                <a:cs typeface="Montserrat"/>
              </a:rPr>
              <a:t> </a:t>
            </a:r>
            <a:r>
              <a:rPr sz="1000" dirty="0">
                <a:solidFill>
                  <a:srgbClr val="323537"/>
                </a:solidFill>
                <a:latin typeface="Montserrat"/>
                <a:cs typeface="Montserrat"/>
              </a:rPr>
              <a:t>product.</a:t>
            </a:r>
            <a:r>
              <a:rPr sz="1000" spc="-15" dirty="0">
                <a:solidFill>
                  <a:srgbClr val="323537"/>
                </a:solidFill>
                <a:latin typeface="Montserrat"/>
                <a:cs typeface="Montserrat"/>
              </a:rPr>
              <a:t> </a:t>
            </a:r>
            <a:r>
              <a:rPr sz="1000" dirty="0">
                <a:solidFill>
                  <a:srgbClr val="323537"/>
                </a:solidFill>
                <a:latin typeface="Montserrat"/>
                <a:cs typeface="Montserrat"/>
              </a:rPr>
              <a:t>These</a:t>
            </a:r>
            <a:r>
              <a:rPr sz="1000" spc="-15" dirty="0">
                <a:solidFill>
                  <a:srgbClr val="323537"/>
                </a:solidFill>
                <a:latin typeface="Montserrat"/>
                <a:cs typeface="Montserrat"/>
              </a:rPr>
              <a:t> </a:t>
            </a:r>
            <a:r>
              <a:rPr sz="1000" dirty="0">
                <a:solidFill>
                  <a:srgbClr val="323537"/>
                </a:solidFill>
                <a:latin typeface="Montserrat"/>
                <a:cs typeface="Montserrat"/>
              </a:rPr>
              <a:t>risks</a:t>
            </a:r>
            <a:r>
              <a:rPr sz="1000" spc="-15" dirty="0">
                <a:solidFill>
                  <a:srgbClr val="323537"/>
                </a:solidFill>
                <a:latin typeface="Montserrat"/>
                <a:cs typeface="Montserrat"/>
              </a:rPr>
              <a:t> </a:t>
            </a:r>
            <a:r>
              <a:rPr sz="1000" dirty="0">
                <a:solidFill>
                  <a:srgbClr val="323537"/>
                </a:solidFill>
                <a:latin typeface="Montserrat"/>
                <a:cs typeface="Montserrat"/>
              </a:rPr>
              <a:t>span</a:t>
            </a:r>
            <a:r>
              <a:rPr sz="1000" spc="-15" dirty="0">
                <a:solidFill>
                  <a:srgbClr val="323537"/>
                </a:solidFill>
                <a:latin typeface="Montserrat"/>
                <a:cs typeface="Montserrat"/>
              </a:rPr>
              <a:t> </a:t>
            </a:r>
            <a:r>
              <a:rPr sz="1000" dirty="0">
                <a:solidFill>
                  <a:srgbClr val="323537"/>
                </a:solidFill>
                <a:latin typeface="Montserrat"/>
                <a:cs typeface="Montserrat"/>
              </a:rPr>
              <a:t>both</a:t>
            </a:r>
            <a:r>
              <a:rPr sz="1000" spc="-20" dirty="0">
                <a:solidFill>
                  <a:srgbClr val="323537"/>
                </a:solidFill>
                <a:latin typeface="Montserrat"/>
                <a:cs typeface="Montserrat"/>
              </a:rPr>
              <a:t> </a:t>
            </a:r>
            <a:r>
              <a:rPr sz="1000" dirty="0">
                <a:solidFill>
                  <a:srgbClr val="323537"/>
                </a:solidFill>
                <a:latin typeface="Montserrat"/>
                <a:cs typeface="Montserrat"/>
              </a:rPr>
              <a:t>market</a:t>
            </a:r>
            <a:r>
              <a:rPr sz="1000" spc="-15" dirty="0">
                <a:solidFill>
                  <a:srgbClr val="323537"/>
                </a:solidFill>
                <a:latin typeface="Montserrat"/>
                <a:cs typeface="Montserrat"/>
              </a:rPr>
              <a:t> </a:t>
            </a:r>
            <a:r>
              <a:rPr sz="1000" spc="-25" dirty="0">
                <a:solidFill>
                  <a:srgbClr val="323537"/>
                </a:solidFill>
                <a:latin typeface="Montserrat"/>
                <a:cs typeface="Montserrat"/>
              </a:rPr>
              <a:t>and </a:t>
            </a:r>
            <a:r>
              <a:rPr sz="1000" dirty="0">
                <a:solidFill>
                  <a:srgbClr val="323537"/>
                </a:solidFill>
                <a:latin typeface="Montserrat"/>
                <a:cs typeface="Montserrat"/>
              </a:rPr>
              <a:t>counterparty</a:t>
            </a:r>
            <a:r>
              <a:rPr sz="1000" spc="-10" dirty="0">
                <a:solidFill>
                  <a:srgbClr val="323537"/>
                </a:solidFill>
                <a:latin typeface="Montserrat"/>
                <a:cs typeface="Montserrat"/>
              </a:rPr>
              <a:t> </a:t>
            </a:r>
            <a:r>
              <a:rPr sz="1000" dirty="0">
                <a:solidFill>
                  <a:srgbClr val="323537"/>
                </a:solidFill>
                <a:latin typeface="Montserrat"/>
                <a:cs typeface="Montserrat"/>
              </a:rPr>
              <a:t>risk</a:t>
            </a:r>
            <a:r>
              <a:rPr sz="1000" spc="-5"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runs</a:t>
            </a:r>
            <a:r>
              <a:rPr sz="1000" spc="-5" dirty="0">
                <a:solidFill>
                  <a:srgbClr val="323537"/>
                </a:solidFill>
                <a:latin typeface="Montserrat"/>
                <a:cs typeface="Montserrat"/>
              </a:rPr>
              <a:t> </a:t>
            </a:r>
            <a:r>
              <a:rPr sz="1000" dirty="0">
                <a:solidFill>
                  <a:srgbClr val="323537"/>
                </a:solidFill>
                <a:latin typeface="Montserrat"/>
                <a:cs typeface="Montserrat"/>
              </a:rPr>
              <a:t>from</a:t>
            </a:r>
            <a:r>
              <a:rPr sz="1000" spc="-5" dirty="0">
                <a:solidFill>
                  <a:srgbClr val="323537"/>
                </a:solidFill>
                <a:latin typeface="Montserrat"/>
                <a:cs typeface="Montserrat"/>
              </a:rPr>
              <a:t> </a:t>
            </a:r>
            <a:r>
              <a:rPr sz="1000" dirty="0">
                <a:solidFill>
                  <a:srgbClr val="323537"/>
                </a:solidFill>
                <a:latin typeface="Montserrat"/>
                <a:cs typeface="Montserrat"/>
              </a:rPr>
              <a:t>1</a:t>
            </a:r>
            <a:r>
              <a:rPr sz="1000" spc="-10" dirty="0">
                <a:solidFill>
                  <a:srgbClr val="323537"/>
                </a:solidFill>
                <a:latin typeface="Montserrat"/>
                <a:cs typeface="Montserrat"/>
              </a:rPr>
              <a:t> </a:t>
            </a:r>
            <a:r>
              <a:rPr sz="1000" dirty="0">
                <a:solidFill>
                  <a:srgbClr val="323537"/>
                </a:solidFill>
                <a:latin typeface="Montserrat"/>
                <a:cs typeface="Montserrat"/>
              </a:rPr>
              <a:t>(lowest</a:t>
            </a:r>
            <a:r>
              <a:rPr sz="1000" spc="-5" dirty="0">
                <a:solidFill>
                  <a:srgbClr val="323537"/>
                </a:solidFill>
                <a:latin typeface="Montserrat"/>
                <a:cs typeface="Montserrat"/>
              </a:rPr>
              <a:t> </a:t>
            </a:r>
            <a:r>
              <a:rPr sz="1000" dirty="0">
                <a:solidFill>
                  <a:srgbClr val="323537"/>
                </a:solidFill>
                <a:latin typeface="Montserrat"/>
                <a:cs typeface="Montserrat"/>
              </a:rPr>
              <a:t>risk)</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5" dirty="0">
                <a:solidFill>
                  <a:srgbClr val="323537"/>
                </a:solidFill>
                <a:latin typeface="Montserrat"/>
                <a:cs typeface="Montserrat"/>
              </a:rPr>
              <a:t> </a:t>
            </a:r>
            <a:r>
              <a:rPr sz="1000" dirty="0">
                <a:solidFill>
                  <a:srgbClr val="323537"/>
                </a:solidFill>
                <a:latin typeface="Montserrat"/>
                <a:cs typeface="Montserrat"/>
              </a:rPr>
              <a:t>7</a:t>
            </a:r>
            <a:r>
              <a:rPr sz="1000" spc="-5" dirty="0">
                <a:solidFill>
                  <a:srgbClr val="323537"/>
                </a:solidFill>
                <a:latin typeface="Montserrat"/>
                <a:cs typeface="Montserrat"/>
              </a:rPr>
              <a:t> </a:t>
            </a:r>
            <a:r>
              <a:rPr sz="1000" dirty="0">
                <a:solidFill>
                  <a:srgbClr val="323537"/>
                </a:solidFill>
                <a:latin typeface="Montserrat"/>
                <a:cs typeface="Montserrat"/>
              </a:rPr>
              <a:t>(highest</a:t>
            </a:r>
            <a:r>
              <a:rPr sz="1000" spc="-10" dirty="0">
                <a:solidFill>
                  <a:srgbClr val="323537"/>
                </a:solidFill>
                <a:latin typeface="Montserrat"/>
                <a:cs typeface="Montserrat"/>
              </a:rPr>
              <a:t> </a:t>
            </a:r>
            <a:r>
              <a:rPr sz="1000" dirty="0">
                <a:solidFill>
                  <a:srgbClr val="323537"/>
                </a:solidFill>
                <a:latin typeface="Montserrat"/>
                <a:cs typeface="Montserrat"/>
              </a:rPr>
              <a:t>risk).</a:t>
            </a:r>
            <a:r>
              <a:rPr sz="1000" spc="-5" dirty="0">
                <a:solidFill>
                  <a:srgbClr val="323537"/>
                </a:solidFill>
                <a:latin typeface="Montserrat"/>
                <a:cs typeface="Montserrat"/>
              </a:rPr>
              <a:t> </a:t>
            </a:r>
            <a:r>
              <a:rPr sz="1000" dirty="0">
                <a:solidFill>
                  <a:srgbClr val="323537"/>
                </a:solidFill>
                <a:latin typeface="Montserrat"/>
                <a:cs typeface="Montserrat"/>
              </a:rPr>
              <a:t>As</a:t>
            </a:r>
            <a:r>
              <a:rPr sz="1000" spc="-10" dirty="0">
                <a:solidFill>
                  <a:srgbClr val="323537"/>
                </a:solidFill>
                <a:latin typeface="Montserrat"/>
                <a:cs typeface="Montserrat"/>
              </a:rPr>
              <a:t> </a:t>
            </a:r>
            <a:r>
              <a:rPr sz="1000" dirty="0">
                <a:solidFill>
                  <a:srgbClr val="323537"/>
                </a:solidFill>
                <a:latin typeface="Montserrat"/>
                <a:cs typeface="Montserrat"/>
              </a:rPr>
              <a:t>you</a:t>
            </a:r>
            <a:r>
              <a:rPr sz="1000" spc="-5" dirty="0">
                <a:solidFill>
                  <a:srgbClr val="323537"/>
                </a:solidFill>
                <a:latin typeface="Montserrat"/>
                <a:cs typeface="Montserrat"/>
              </a:rPr>
              <a:t> </a:t>
            </a:r>
            <a:r>
              <a:rPr sz="1000" dirty="0">
                <a:solidFill>
                  <a:srgbClr val="323537"/>
                </a:solidFill>
                <a:latin typeface="Montserrat"/>
                <a:cs typeface="Montserrat"/>
              </a:rPr>
              <a:t>can</a:t>
            </a:r>
            <a:r>
              <a:rPr sz="1000" spc="-5" dirty="0">
                <a:solidFill>
                  <a:srgbClr val="323537"/>
                </a:solidFill>
                <a:latin typeface="Montserrat"/>
                <a:cs typeface="Montserrat"/>
              </a:rPr>
              <a:t> </a:t>
            </a:r>
            <a:r>
              <a:rPr sz="1000" spc="-25" dirty="0">
                <a:solidFill>
                  <a:srgbClr val="323537"/>
                </a:solidFill>
                <a:latin typeface="Montserrat"/>
                <a:cs typeface="Montserrat"/>
              </a:rPr>
              <a:t>see </a:t>
            </a:r>
            <a:r>
              <a:rPr sz="1000" dirty="0">
                <a:solidFill>
                  <a:srgbClr val="323537"/>
                </a:solidFill>
                <a:latin typeface="Montserrat"/>
                <a:cs typeface="Montserrat"/>
              </a:rPr>
              <a:t>below,</a:t>
            </a:r>
            <a:r>
              <a:rPr sz="1000" spc="-15" dirty="0">
                <a:solidFill>
                  <a:srgbClr val="323537"/>
                </a:solidFill>
                <a:latin typeface="Montserrat"/>
                <a:cs typeface="Montserrat"/>
              </a:rPr>
              <a:t> </a:t>
            </a:r>
            <a:r>
              <a:rPr sz="1000" dirty="0">
                <a:solidFill>
                  <a:srgbClr val="323537"/>
                </a:solidFill>
                <a:latin typeface="Montserrat"/>
                <a:cs typeface="Montserrat"/>
              </a:rPr>
              <a:t>this</a:t>
            </a:r>
            <a:r>
              <a:rPr sz="1000" spc="-10" dirty="0">
                <a:solidFill>
                  <a:srgbClr val="323537"/>
                </a:solidFill>
                <a:latin typeface="Montserrat"/>
                <a:cs typeface="Montserrat"/>
              </a:rPr>
              <a:t> </a:t>
            </a:r>
            <a:r>
              <a:rPr sz="1000" dirty="0">
                <a:solidFill>
                  <a:srgbClr val="323537"/>
                </a:solidFill>
                <a:latin typeface="Montserrat"/>
                <a:cs typeface="Montserrat"/>
              </a:rPr>
              <a:t>Plan</a:t>
            </a:r>
            <a:r>
              <a:rPr sz="1000" spc="-10" dirty="0">
                <a:solidFill>
                  <a:srgbClr val="323537"/>
                </a:solidFill>
                <a:latin typeface="Montserrat"/>
                <a:cs typeface="Montserrat"/>
              </a:rPr>
              <a:t> </a:t>
            </a:r>
            <a:r>
              <a:rPr sz="1000" dirty="0">
                <a:solidFill>
                  <a:srgbClr val="323537"/>
                </a:solidFill>
                <a:latin typeface="Montserrat"/>
                <a:cs typeface="Montserrat"/>
              </a:rPr>
              <a:t>has</a:t>
            </a:r>
            <a:r>
              <a:rPr sz="1000" spc="-10" dirty="0">
                <a:solidFill>
                  <a:srgbClr val="323537"/>
                </a:solidFill>
                <a:latin typeface="Montserrat"/>
                <a:cs typeface="Montserrat"/>
              </a:rPr>
              <a:t> </a:t>
            </a:r>
            <a:r>
              <a:rPr sz="1000" dirty="0">
                <a:solidFill>
                  <a:srgbClr val="323537"/>
                </a:solidFill>
                <a:latin typeface="Montserrat"/>
                <a:cs typeface="Montserrat"/>
              </a:rPr>
              <a:t>been</a:t>
            </a:r>
            <a:r>
              <a:rPr sz="1000" spc="-15" dirty="0">
                <a:solidFill>
                  <a:srgbClr val="323537"/>
                </a:solidFill>
                <a:latin typeface="Montserrat"/>
                <a:cs typeface="Montserrat"/>
              </a:rPr>
              <a:t> </a:t>
            </a:r>
            <a:r>
              <a:rPr sz="1000" dirty="0">
                <a:solidFill>
                  <a:srgbClr val="323537"/>
                </a:solidFill>
                <a:latin typeface="Montserrat"/>
                <a:cs typeface="Montserrat"/>
              </a:rPr>
              <a:t>given</a:t>
            </a:r>
            <a:r>
              <a:rPr sz="1000" spc="-10" dirty="0">
                <a:solidFill>
                  <a:srgbClr val="323537"/>
                </a:solidFill>
                <a:latin typeface="Montserrat"/>
                <a:cs typeface="Montserrat"/>
              </a:rPr>
              <a:t> </a:t>
            </a:r>
            <a:r>
              <a:rPr sz="1000" dirty="0">
                <a:solidFill>
                  <a:srgbClr val="323537"/>
                </a:solidFill>
                <a:latin typeface="Montserrat"/>
                <a:cs typeface="Montserrat"/>
              </a:rPr>
              <a:t>a</a:t>
            </a:r>
            <a:r>
              <a:rPr sz="1000" spc="-10" dirty="0">
                <a:solidFill>
                  <a:srgbClr val="323537"/>
                </a:solidFill>
                <a:latin typeface="Montserrat"/>
                <a:cs typeface="Montserrat"/>
              </a:rPr>
              <a:t> </a:t>
            </a:r>
            <a:r>
              <a:rPr sz="1000" dirty="0">
                <a:solidFill>
                  <a:srgbClr val="323537"/>
                </a:solidFill>
                <a:latin typeface="Montserrat"/>
                <a:cs typeface="Montserrat"/>
              </a:rPr>
              <a:t>SRI</a:t>
            </a:r>
            <a:r>
              <a:rPr sz="1000" spc="-10" dirty="0">
                <a:solidFill>
                  <a:srgbClr val="323537"/>
                </a:solidFill>
                <a:latin typeface="Montserrat"/>
                <a:cs typeface="Montserrat"/>
              </a:rPr>
              <a:t> </a:t>
            </a:r>
            <a:r>
              <a:rPr sz="1000" dirty="0">
                <a:solidFill>
                  <a:srgbClr val="323537"/>
                </a:solidFill>
                <a:latin typeface="Montserrat"/>
                <a:cs typeface="Montserrat"/>
              </a:rPr>
              <a:t>score</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lang="en-GB" sz="1000" spc="-25" dirty="0">
                <a:solidFill>
                  <a:srgbClr val="323537"/>
                </a:solidFill>
                <a:latin typeface="Montserrat"/>
                <a:cs typeface="Montserrat"/>
              </a:rPr>
              <a:t>5.</a:t>
            </a:r>
            <a:endParaRPr sz="1000" dirty="0">
              <a:latin typeface="Montserrat"/>
              <a:cs typeface="Montserrat"/>
            </a:endParaRPr>
          </a:p>
        </p:txBody>
      </p:sp>
      <p:grpSp>
        <p:nvGrpSpPr>
          <p:cNvPr id="47" name="object 31">
            <a:extLst>
              <a:ext uri="{FF2B5EF4-FFF2-40B4-BE49-F238E27FC236}">
                <a16:creationId xmlns:a16="http://schemas.microsoft.com/office/drawing/2014/main" id="{1DF04523-C75F-340C-6BD2-975252E43453}"/>
              </a:ext>
            </a:extLst>
          </p:cNvPr>
          <p:cNvGrpSpPr/>
          <p:nvPr/>
        </p:nvGrpSpPr>
        <p:grpSpPr>
          <a:xfrm>
            <a:off x="5162042" y="9276642"/>
            <a:ext cx="311785" cy="311785"/>
            <a:chOff x="4322648" y="9278493"/>
            <a:chExt cx="311785" cy="311785"/>
          </a:xfrm>
          <a:solidFill>
            <a:srgbClr val="3E8B73"/>
          </a:solidFill>
        </p:grpSpPr>
        <p:sp>
          <p:nvSpPr>
            <p:cNvPr id="48" name="object 32">
              <a:extLst>
                <a:ext uri="{FF2B5EF4-FFF2-40B4-BE49-F238E27FC236}">
                  <a16:creationId xmlns:a16="http://schemas.microsoft.com/office/drawing/2014/main" id="{0D08A324-5F2B-9A2F-F14A-B133EF24A502}"/>
                </a:ext>
              </a:extLst>
            </p:cNvPr>
            <p:cNvSpPr/>
            <p:nvPr/>
          </p:nvSpPr>
          <p:spPr>
            <a:xfrm>
              <a:off x="4328998" y="9284843"/>
              <a:ext cx="299085" cy="299085"/>
            </a:xfrm>
            <a:custGeom>
              <a:avLst/>
              <a:gdLst/>
              <a:ahLst/>
              <a:cxnLst/>
              <a:rect l="l" t="t" r="r" b="b"/>
              <a:pathLst>
                <a:path w="299085" h="299084">
                  <a:moveTo>
                    <a:pt x="298805" y="0"/>
                  </a:moveTo>
                  <a:lnTo>
                    <a:pt x="0" y="0"/>
                  </a:lnTo>
                  <a:lnTo>
                    <a:pt x="0" y="298805"/>
                  </a:lnTo>
                  <a:lnTo>
                    <a:pt x="298805" y="298805"/>
                  </a:lnTo>
                  <a:lnTo>
                    <a:pt x="298805" y="0"/>
                  </a:lnTo>
                  <a:close/>
                </a:path>
              </a:pathLst>
            </a:custGeom>
            <a:grpFill/>
          </p:spPr>
          <p:txBody>
            <a:bodyPr wrap="square" lIns="0" tIns="0" rIns="0" bIns="0" rtlCol="0"/>
            <a:lstStyle/>
            <a:p>
              <a:endParaRPr/>
            </a:p>
          </p:txBody>
        </p:sp>
        <p:sp>
          <p:nvSpPr>
            <p:cNvPr id="49" name="object 33">
              <a:extLst>
                <a:ext uri="{FF2B5EF4-FFF2-40B4-BE49-F238E27FC236}">
                  <a16:creationId xmlns:a16="http://schemas.microsoft.com/office/drawing/2014/main" id="{DE79311C-4C9E-7E88-E219-E6FF383DCC0B}"/>
                </a:ext>
              </a:extLst>
            </p:cNvPr>
            <p:cNvSpPr/>
            <p:nvPr/>
          </p:nvSpPr>
          <p:spPr>
            <a:xfrm>
              <a:off x="4328998" y="9284843"/>
              <a:ext cx="299085" cy="299085"/>
            </a:xfrm>
            <a:custGeom>
              <a:avLst/>
              <a:gdLst/>
              <a:ahLst/>
              <a:cxnLst/>
              <a:rect l="l" t="t" r="r" b="b"/>
              <a:pathLst>
                <a:path w="299085" h="299084">
                  <a:moveTo>
                    <a:pt x="0" y="298805"/>
                  </a:moveTo>
                  <a:lnTo>
                    <a:pt x="298805" y="298805"/>
                  </a:lnTo>
                  <a:lnTo>
                    <a:pt x="298805" y="0"/>
                  </a:lnTo>
                  <a:lnTo>
                    <a:pt x="0" y="0"/>
                  </a:lnTo>
                  <a:lnTo>
                    <a:pt x="0" y="298805"/>
                  </a:lnTo>
                  <a:close/>
                </a:path>
              </a:pathLst>
            </a:custGeom>
            <a:grpFill/>
            <a:ln w="12700">
              <a:solidFill>
                <a:srgbClr val="3E8B73"/>
              </a:solidFill>
            </a:ln>
          </p:spPr>
          <p:txBody>
            <a:bodyPr wrap="square" lIns="0" tIns="0" rIns="0" bIns="0" rtlCol="0"/>
            <a:lstStyle/>
            <a:p>
              <a:endParaRPr/>
            </a:p>
          </p:txBody>
        </p:sp>
      </p:grpSp>
      <p:sp>
        <p:nvSpPr>
          <p:cNvPr id="30" name="object 30"/>
          <p:cNvSpPr txBox="1"/>
          <p:nvPr/>
        </p:nvSpPr>
        <p:spPr>
          <a:xfrm>
            <a:off x="5254308" y="9313094"/>
            <a:ext cx="158750" cy="243656"/>
          </a:xfrm>
          <a:prstGeom prst="rect">
            <a:avLst/>
          </a:prstGeom>
        </p:spPr>
        <p:txBody>
          <a:bodyPr vert="horz" wrap="square" lIns="0" tIns="12700" rIns="0" bIns="0" rtlCol="0">
            <a:spAutoFit/>
          </a:bodyPr>
          <a:lstStyle/>
          <a:p>
            <a:pPr marL="12700">
              <a:lnSpc>
                <a:spcPct val="100000"/>
              </a:lnSpc>
              <a:spcBef>
                <a:spcPts val="100"/>
              </a:spcBef>
            </a:pPr>
            <a:r>
              <a:rPr sz="1500" b="0" spc="130" dirty="0">
                <a:solidFill>
                  <a:schemeClr val="bg1"/>
                </a:solidFill>
                <a:latin typeface="Montserrat Medium"/>
                <a:cs typeface="Montserrat Medium"/>
              </a:rPr>
              <a:t>5</a:t>
            </a:r>
            <a:endParaRPr sz="1500" dirty="0">
              <a:solidFill>
                <a:schemeClr val="bg1"/>
              </a:solidFill>
              <a:latin typeface="Montserrat Medium"/>
              <a:cs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09" y="6745598"/>
            <a:ext cx="7560309" cy="3562985"/>
          </a:xfrm>
          <a:custGeom>
            <a:avLst/>
            <a:gdLst/>
            <a:ahLst/>
            <a:cxnLst/>
            <a:rect l="l" t="t" r="r" b="b"/>
            <a:pathLst>
              <a:path w="7560309" h="3562984">
                <a:moveTo>
                  <a:pt x="7559992" y="0"/>
                </a:moveTo>
                <a:lnTo>
                  <a:pt x="0" y="0"/>
                </a:lnTo>
                <a:lnTo>
                  <a:pt x="0" y="3562946"/>
                </a:lnTo>
                <a:lnTo>
                  <a:pt x="7559992" y="3562946"/>
                </a:lnTo>
                <a:lnTo>
                  <a:pt x="7559992" y="0"/>
                </a:lnTo>
                <a:close/>
              </a:path>
            </a:pathLst>
          </a:custGeom>
          <a:solidFill>
            <a:srgbClr val="EAE9E9"/>
          </a:solidFill>
        </p:spPr>
        <p:txBody>
          <a:bodyPr wrap="square" lIns="0" tIns="0" rIns="0" bIns="0" rtlCol="0"/>
          <a:lstStyle/>
          <a:p>
            <a:endParaRPr/>
          </a:p>
        </p:txBody>
      </p:sp>
      <p:pic>
        <p:nvPicPr>
          <p:cNvPr id="3" name="object 3"/>
          <p:cNvPicPr/>
          <p:nvPr/>
        </p:nvPicPr>
        <p:blipFill>
          <a:blip r:embed="rId2" cstate="print"/>
          <a:stretch>
            <a:fillRect/>
          </a:stretch>
        </p:blipFill>
        <p:spPr>
          <a:xfrm>
            <a:off x="0" y="0"/>
            <a:ext cx="7559992" cy="4289640"/>
          </a:xfrm>
          <a:prstGeom prst="rect">
            <a:avLst/>
          </a:prstGeom>
        </p:spPr>
      </p:pic>
      <p:sp>
        <p:nvSpPr>
          <p:cNvPr id="4" name="object 4"/>
          <p:cNvSpPr txBox="1"/>
          <p:nvPr/>
        </p:nvSpPr>
        <p:spPr>
          <a:xfrm>
            <a:off x="1787300" y="4538972"/>
            <a:ext cx="1211580"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KEY</a:t>
            </a:r>
            <a:r>
              <a:rPr sz="1600" b="1" spc="-50" dirty="0">
                <a:solidFill>
                  <a:srgbClr val="3E8B73"/>
                </a:solidFill>
                <a:latin typeface="Montserrat"/>
                <a:cs typeface="Montserrat"/>
              </a:rPr>
              <a:t> </a:t>
            </a:r>
            <a:r>
              <a:rPr sz="1600" b="1" spc="-10" dirty="0">
                <a:solidFill>
                  <a:srgbClr val="3E8B73"/>
                </a:solidFill>
                <a:latin typeface="Montserrat"/>
                <a:cs typeface="Montserrat"/>
              </a:rPr>
              <a:t>DATES</a:t>
            </a:r>
            <a:endParaRPr sz="1600">
              <a:latin typeface="Montserrat"/>
              <a:cs typeface="Montserrat"/>
            </a:endParaRPr>
          </a:p>
        </p:txBody>
      </p:sp>
      <p:graphicFrame>
        <p:nvGraphicFramePr>
          <p:cNvPr id="5" name="object 5"/>
          <p:cNvGraphicFramePr>
            <a:graphicFrameLocks noGrp="1"/>
          </p:cNvGraphicFramePr>
          <p:nvPr>
            <p:extLst>
              <p:ext uri="{D42A27DB-BD31-4B8C-83A1-F6EECF244321}">
                <p14:modId xmlns:p14="http://schemas.microsoft.com/office/powerpoint/2010/main" val="2751529283"/>
              </p:ext>
            </p:extLst>
          </p:nvPr>
        </p:nvGraphicFramePr>
        <p:xfrm>
          <a:off x="1756799" y="4977003"/>
          <a:ext cx="5424170" cy="1436497"/>
        </p:xfrm>
        <a:graphic>
          <a:graphicData uri="http://schemas.openxmlformats.org/drawingml/2006/table">
            <a:tbl>
              <a:tblPr firstRow="1" bandRow="1">
                <a:tableStyleId>{2D5ABB26-0587-4C30-8999-92F81FD0307C}</a:tableStyleId>
              </a:tblPr>
              <a:tblGrid>
                <a:gridCol w="2712085">
                  <a:extLst>
                    <a:ext uri="{9D8B030D-6E8A-4147-A177-3AD203B41FA5}">
                      <a16:colId xmlns:a16="http://schemas.microsoft.com/office/drawing/2014/main" val="20000"/>
                    </a:ext>
                  </a:extLst>
                </a:gridCol>
                <a:gridCol w="2712085">
                  <a:extLst>
                    <a:ext uri="{9D8B030D-6E8A-4147-A177-3AD203B41FA5}">
                      <a16:colId xmlns:a16="http://schemas.microsoft.com/office/drawing/2014/main" val="20001"/>
                    </a:ext>
                  </a:extLst>
                </a:gridCol>
              </a:tblGrid>
              <a:tr h="359410">
                <a:tc>
                  <a:txBody>
                    <a:bodyPr/>
                    <a:lstStyle/>
                    <a:p>
                      <a:pPr marL="122555">
                        <a:lnSpc>
                          <a:spcPct val="100000"/>
                        </a:lnSpc>
                        <a:spcBef>
                          <a:spcPts val="850"/>
                        </a:spcBef>
                      </a:pPr>
                      <a:r>
                        <a:rPr sz="1100" b="1" dirty="0">
                          <a:solidFill>
                            <a:srgbClr val="FFFFFF"/>
                          </a:solidFill>
                          <a:latin typeface="Montserrat"/>
                          <a:cs typeface="Montserrat"/>
                        </a:rPr>
                        <a:t>Strike</a:t>
                      </a:r>
                      <a:r>
                        <a:rPr sz="1100" b="1" spc="-45" dirty="0">
                          <a:solidFill>
                            <a:srgbClr val="FFFFFF"/>
                          </a:solidFill>
                          <a:latin typeface="Montserrat"/>
                          <a:cs typeface="Montserrat"/>
                        </a:rPr>
                        <a:t> </a:t>
                      </a:r>
                      <a:r>
                        <a:rPr sz="1100" b="1" spc="-10" dirty="0">
                          <a:solidFill>
                            <a:srgbClr val="FFFFFF"/>
                          </a:solidFill>
                          <a:latin typeface="Montserrat"/>
                          <a:cs typeface="Montserrat"/>
                        </a:rPr>
                        <a:t>Date:</a:t>
                      </a:r>
                      <a:endParaRPr sz="110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02 March </a:t>
                      </a:r>
                      <a:r>
                        <a:rPr lang="en-US" sz="900" spc="-20" dirty="0">
                          <a:solidFill>
                            <a:srgbClr val="323537"/>
                          </a:solidFill>
                          <a:latin typeface="Montserrat"/>
                          <a:cs typeface="Montserrat"/>
                        </a:rPr>
                        <a:t>2026</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0"/>
                  </a:ext>
                </a:extLst>
              </a:tr>
              <a:tr h="359410">
                <a:tc>
                  <a:txBody>
                    <a:bodyPr/>
                    <a:lstStyle/>
                    <a:p>
                      <a:pPr marL="122555">
                        <a:lnSpc>
                          <a:spcPct val="100000"/>
                        </a:lnSpc>
                        <a:spcBef>
                          <a:spcPts val="850"/>
                        </a:spcBef>
                      </a:pPr>
                      <a:r>
                        <a:rPr sz="1100" b="1" dirty="0">
                          <a:solidFill>
                            <a:srgbClr val="FFFFFF"/>
                          </a:solidFill>
                          <a:latin typeface="Montserrat"/>
                          <a:cs typeface="Montserrat"/>
                        </a:rPr>
                        <a:t>Issue</a:t>
                      </a:r>
                      <a:r>
                        <a:rPr sz="1100" b="1" spc="-30" dirty="0">
                          <a:solidFill>
                            <a:srgbClr val="FFFFFF"/>
                          </a:solidFill>
                          <a:latin typeface="Montserrat"/>
                          <a:cs typeface="Montserrat"/>
                        </a:rPr>
                        <a:t> </a:t>
                      </a:r>
                      <a:r>
                        <a:rPr sz="1100" b="1" spc="-10" dirty="0">
                          <a:solidFill>
                            <a:srgbClr val="FFFFFF"/>
                          </a:solidFill>
                          <a:latin typeface="Montserrat"/>
                          <a:cs typeface="Montserrat"/>
                        </a:rPr>
                        <a:t>date:</a:t>
                      </a:r>
                      <a:endParaRPr sz="1100" dirty="0">
                        <a:latin typeface="Montserrat"/>
                        <a:cs typeface="Montserrat"/>
                      </a:endParaRPr>
                    </a:p>
                  </a:txBody>
                  <a:tcPr marL="0" marR="0" marT="1079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16 March </a:t>
                      </a:r>
                      <a:r>
                        <a:rPr sz="900" spc="-20" dirty="0">
                          <a:solidFill>
                            <a:srgbClr val="323537"/>
                          </a:solidFill>
                          <a:latin typeface="Montserrat"/>
                          <a:cs typeface="Montserrat"/>
                        </a:rPr>
                        <a:t>202</a:t>
                      </a:r>
                      <a:r>
                        <a:rPr lang="en-US" sz="900" spc="-20" dirty="0">
                          <a:solidFill>
                            <a:srgbClr val="323537"/>
                          </a:solidFill>
                          <a:latin typeface="Montserrat"/>
                          <a:cs typeface="Montserrat"/>
                        </a:rPr>
                        <a:t>6</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extLst>
                  <a:ext uri="{0D108BD9-81ED-4DB2-BD59-A6C34878D82A}">
                    <a16:rowId xmlns:a16="http://schemas.microsoft.com/office/drawing/2014/main" val="10001"/>
                  </a:ext>
                </a:extLst>
              </a:tr>
              <a:tr h="359410">
                <a:tc>
                  <a:txBody>
                    <a:bodyPr/>
                    <a:lstStyle/>
                    <a:p>
                      <a:pPr marL="122555">
                        <a:lnSpc>
                          <a:spcPct val="100000"/>
                        </a:lnSpc>
                        <a:spcBef>
                          <a:spcPts val="850"/>
                        </a:spcBef>
                      </a:pPr>
                      <a:r>
                        <a:rPr sz="1100" b="1" dirty="0">
                          <a:solidFill>
                            <a:srgbClr val="FFFFFF"/>
                          </a:solidFill>
                          <a:latin typeface="Montserrat"/>
                          <a:cs typeface="Montserrat"/>
                        </a:rPr>
                        <a:t>Final</a:t>
                      </a:r>
                      <a:r>
                        <a:rPr sz="1100" b="1" spc="-35" dirty="0">
                          <a:solidFill>
                            <a:srgbClr val="FFFFFF"/>
                          </a:solidFill>
                          <a:latin typeface="Montserrat"/>
                          <a:cs typeface="Montserrat"/>
                        </a:rPr>
                        <a:t> </a:t>
                      </a:r>
                      <a:r>
                        <a:rPr sz="1100" b="1" dirty="0">
                          <a:solidFill>
                            <a:srgbClr val="FFFFFF"/>
                          </a:solidFill>
                          <a:latin typeface="Montserrat"/>
                          <a:cs typeface="Montserrat"/>
                        </a:rPr>
                        <a:t>Observation</a:t>
                      </a:r>
                      <a:r>
                        <a:rPr sz="1100" b="1" spc="-30" dirty="0">
                          <a:solidFill>
                            <a:srgbClr val="FFFFFF"/>
                          </a:solidFill>
                          <a:latin typeface="Montserrat"/>
                          <a:cs typeface="Montserrat"/>
                        </a:rPr>
                        <a:t> </a:t>
                      </a:r>
                      <a:r>
                        <a:rPr sz="1100" b="1" spc="-10" dirty="0">
                          <a:solidFill>
                            <a:srgbClr val="FFFFFF"/>
                          </a:solidFill>
                          <a:latin typeface="Montserrat"/>
                          <a:cs typeface="Montserrat"/>
                        </a:rPr>
                        <a:t>date:</a:t>
                      </a:r>
                      <a:endParaRPr sz="1100">
                        <a:latin typeface="Montserrat"/>
                        <a:cs typeface="Montserrat"/>
                      </a:endParaRPr>
                    </a:p>
                  </a:txBody>
                  <a:tcPr marL="0" marR="0" marT="107950" marB="0">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a:solidFill>
                        <a:srgbClr val="FFFFFF"/>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02 March </a:t>
                      </a:r>
                      <a:r>
                        <a:rPr lang="en-US" sz="900" spc="-20" dirty="0">
                          <a:solidFill>
                            <a:srgbClr val="323537"/>
                          </a:solidFill>
                          <a:latin typeface="Montserrat"/>
                          <a:cs typeface="Montserrat"/>
                        </a:rPr>
                        <a:t>2032</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2"/>
                  </a:ext>
                </a:extLst>
              </a:tr>
              <a:tr h="358267">
                <a:tc>
                  <a:txBody>
                    <a:bodyPr/>
                    <a:lstStyle/>
                    <a:p>
                      <a:pPr marL="122555">
                        <a:lnSpc>
                          <a:spcPct val="100000"/>
                        </a:lnSpc>
                        <a:spcBef>
                          <a:spcPts val="850"/>
                        </a:spcBef>
                      </a:pPr>
                      <a:r>
                        <a:rPr sz="1100" b="1" dirty="0">
                          <a:solidFill>
                            <a:srgbClr val="FFFFFF"/>
                          </a:solidFill>
                          <a:latin typeface="Montserrat"/>
                          <a:cs typeface="Montserrat"/>
                        </a:rPr>
                        <a:t>Maturity</a:t>
                      </a:r>
                      <a:r>
                        <a:rPr sz="1100" b="1" spc="-20" dirty="0">
                          <a:solidFill>
                            <a:srgbClr val="FFFFFF"/>
                          </a:solidFill>
                          <a:latin typeface="Montserrat"/>
                          <a:cs typeface="Montserrat"/>
                        </a:rPr>
                        <a:t> </a:t>
                      </a:r>
                      <a:r>
                        <a:rPr sz="1100" b="1" spc="-10" dirty="0">
                          <a:solidFill>
                            <a:srgbClr val="FFFFFF"/>
                          </a:solidFill>
                          <a:latin typeface="Montserrat"/>
                          <a:cs typeface="Montserrat"/>
                        </a:rPr>
                        <a:t>Date:</a:t>
                      </a:r>
                      <a:endParaRPr sz="1100">
                        <a:latin typeface="Montserrat"/>
                        <a:cs typeface="Montserrat"/>
                      </a:endParaRPr>
                    </a:p>
                  </a:txBody>
                  <a:tcPr marL="0" marR="0" marT="107950" marB="0">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a:solidFill>
                        <a:srgbClr val="FFFFFF"/>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09 March </a:t>
                      </a:r>
                      <a:r>
                        <a:rPr sz="900" spc="-20" dirty="0">
                          <a:solidFill>
                            <a:srgbClr val="323537"/>
                          </a:solidFill>
                          <a:latin typeface="Montserrat"/>
                          <a:cs typeface="Montserrat"/>
                        </a:rPr>
                        <a:t>20</a:t>
                      </a:r>
                      <a:r>
                        <a:rPr lang="en-GB" sz="900" spc="-20" dirty="0">
                          <a:solidFill>
                            <a:srgbClr val="323537"/>
                          </a:solidFill>
                          <a:latin typeface="Montserrat"/>
                          <a:cs typeface="Montserrat"/>
                        </a:rPr>
                        <a:t>32</a:t>
                      </a:r>
                      <a:endParaRPr sz="900" dirty="0">
                        <a:latin typeface="Montserrat"/>
                        <a:cs typeface="Montserrat"/>
                      </a:endParaRPr>
                    </a:p>
                  </a:txBody>
                  <a:tcPr marL="0" marR="0" marT="1206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3"/>
                  </a:ext>
                </a:extLst>
              </a:tr>
            </a:tbl>
          </a:graphicData>
        </a:graphic>
      </p:graphicFrame>
      <p:graphicFrame>
        <p:nvGraphicFramePr>
          <p:cNvPr id="6" name="object 6"/>
          <p:cNvGraphicFramePr>
            <a:graphicFrameLocks noGrp="1"/>
          </p:cNvGraphicFramePr>
          <p:nvPr>
            <p:extLst>
              <p:ext uri="{D42A27DB-BD31-4B8C-83A1-F6EECF244321}">
                <p14:modId xmlns:p14="http://schemas.microsoft.com/office/powerpoint/2010/main" val="2191879249"/>
              </p:ext>
            </p:extLst>
          </p:nvPr>
        </p:nvGraphicFramePr>
        <p:xfrm>
          <a:off x="1756799" y="6958053"/>
          <a:ext cx="5424170" cy="1437640"/>
        </p:xfrm>
        <a:graphic>
          <a:graphicData uri="http://schemas.openxmlformats.org/drawingml/2006/table">
            <a:tbl>
              <a:tblPr firstRow="1" bandRow="1">
                <a:tableStyleId>{2D5ABB26-0587-4C30-8999-92F81FD0307C}</a:tableStyleId>
              </a:tblPr>
              <a:tblGrid>
                <a:gridCol w="2712085">
                  <a:extLst>
                    <a:ext uri="{9D8B030D-6E8A-4147-A177-3AD203B41FA5}">
                      <a16:colId xmlns:a16="http://schemas.microsoft.com/office/drawing/2014/main" val="20000"/>
                    </a:ext>
                  </a:extLst>
                </a:gridCol>
                <a:gridCol w="2712085">
                  <a:extLst>
                    <a:ext uri="{9D8B030D-6E8A-4147-A177-3AD203B41FA5}">
                      <a16:colId xmlns:a16="http://schemas.microsoft.com/office/drawing/2014/main" val="20001"/>
                    </a:ext>
                  </a:extLst>
                </a:gridCol>
              </a:tblGrid>
              <a:tr h="359410">
                <a:tc>
                  <a:txBody>
                    <a:bodyPr/>
                    <a:lstStyle/>
                    <a:p>
                      <a:pPr marL="122555">
                        <a:lnSpc>
                          <a:spcPct val="100000"/>
                        </a:lnSpc>
                        <a:spcBef>
                          <a:spcPts val="900"/>
                        </a:spcBef>
                      </a:pPr>
                      <a:r>
                        <a:rPr sz="1000" b="1" dirty="0">
                          <a:solidFill>
                            <a:srgbClr val="FFFFFF"/>
                          </a:solidFill>
                          <a:latin typeface="Montserrat"/>
                          <a:cs typeface="Montserrat"/>
                        </a:rPr>
                        <a:t>Plan Opening</a:t>
                      </a:r>
                      <a:r>
                        <a:rPr sz="1000" b="1" spc="5" dirty="0">
                          <a:solidFill>
                            <a:srgbClr val="FFFFFF"/>
                          </a:solidFill>
                          <a:latin typeface="Montserrat"/>
                          <a:cs typeface="Montserrat"/>
                        </a:rPr>
                        <a:t> </a:t>
                      </a:r>
                      <a:r>
                        <a:rPr sz="1000" b="1" spc="-10" dirty="0">
                          <a:solidFill>
                            <a:srgbClr val="FFFFFF"/>
                          </a:solidFill>
                          <a:latin typeface="Montserrat"/>
                          <a:cs typeface="Montserrat"/>
                        </a:rPr>
                        <a:t>Date:</a:t>
                      </a:r>
                      <a:endParaRPr sz="1000" dirty="0">
                        <a:latin typeface="Montserrat"/>
                        <a:cs typeface="Montserrat"/>
                      </a:endParaRPr>
                    </a:p>
                  </a:txBody>
                  <a:tcPr marL="0" marR="0" marT="11430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05 January 2026</a:t>
                      </a:r>
                      <a:endParaRPr sz="900" dirty="0">
                        <a:latin typeface="Montserrat"/>
                        <a:cs typeface="Montserrat"/>
                      </a:endParaRPr>
                    </a:p>
                  </a:txBody>
                  <a:tcPr marL="0" marR="0" marT="12065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D7D8DE"/>
                    </a:solidFill>
                  </a:tcPr>
                </a:tc>
                <a:extLst>
                  <a:ext uri="{0D108BD9-81ED-4DB2-BD59-A6C34878D82A}">
                    <a16:rowId xmlns:a16="http://schemas.microsoft.com/office/drawing/2014/main" val="10000"/>
                  </a:ext>
                </a:extLst>
              </a:tr>
              <a:tr h="359410">
                <a:tc>
                  <a:txBody>
                    <a:bodyPr/>
                    <a:lstStyle/>
                    <a:p>
                      <a:pPr marL="122555">
                        <a:lnSpc>
                          <a:spcPct val="100000"/>
                        </a:lnSpc>
                        <a:spcBef>
                          <a:spcPts val="900"/>
                        </a:spcBef>
                      </a:pPr>
                      <a:r>
                        <a:rPr sz="1000" b="1" dirty="0">
                          <a:solidFill>
                            <a:srgbClr val="FFFFFF"/>
                          </a:solidFill>
                          <a:latin typeface="Montserrat"/>
                          <a:cs typeface="Montserrat"/>
                        </a:rPr>
                        <a:t>ISA</a:t>
                      </a:r>
                      <a:r>
                        <a:rPr sz="1000" b="1" spc="-5" dirty="0">
                          <a:solidFill>
                            <a:srgbClr val="FFFFFF"/>
                          </a:solidFill>
                          <a:latin typeface="Montserrat"/>
                          <a:cs typeface="Montserrat"/>
                        </a:rPr>
                        <a:t> </a:t>
                      </a:r>
                      <a:r>
                        <a:rPr sz="1000" b="1" dirty="0">
                          <a:solidFill>
                            <a:srgbClr val="FFFFFF"/>
                          </a:solidFill>
                          <a:latin typeface="Montserrat"/>
                          <a:cs typeface="Montserrat"/>
                        </a:rPr>
                        <a:t>transfer</a:t>
                      </a:r>
                      <a:r>
                        <a:rPr sz="1000" b="1" spc="-5" dirty="0">
                          <a:solidFill>
                            <a:srgbClr val="FFFFFF"/>
                          </a:solidFill>
                          <a:latin typeface="Montserrat"/>
                          <a:cs typeface="Montserrat"/>
                        </a:rPr>
                        <a:t> </a:t>
                      </a:r>
                      <a:r>
                        <a:rPr sz="1000" b="1" dirty="0">
                          <a:solidFill>
                            <a:srgbClr val="FFFFFF"/>
                          </a:solidFill>
                          <a:latin typeface="Montserrat"/>
                          <a:cs typeface="Montserrat"/>
                        </a:rPr>
                        <a:t>deadline</a:t>
                      </a:r>
                      <a:r>
                        <a:rPr sz="1000" b="1" spc="-5" dirty="0">
                          <a:solidFill>
                            <a:srgbClr val="FFFFFF"/>
                          </a:solidFill>
                          <a:latin typeface="Montserrat"/>
                          <a:cs typeface="Montserrat"/>
                        </a:rPr>
                        <a:t> </a:t>
                      </a:r>
                      <a:r>
                        <a:rPr sz="1000" b="1" spc="-10" dirty="0">
                          <a:solidFill>
                            <a:srgbClr val="FFFFFF"/>
                          </a:solidFill>
                          <a:latin typeface="Montserrat"/>
                          <a:cs typeface="Montserrat"/>
                        </a:rPr>
                        <a:t>date:</a:t>
                      </a:r>
                      <a:endParaRPr sz="1000" dirty="0">
                        <a:latin typeface="Montserrat"/>
                        <a:cs typeface="Montserrat"/>
                      </a:endParaRPr>
                    </a:p>
                  </a:txBody>
                  <a:tcPr marL="0" marR="0" marT="11430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06 February 2026</a:t>
                      </a:r>
                      <a:endParaRPr sz="900" dirty="0">
                        <a:latin typeface="Montserrat"/>
                        <a:cs typeface="Montserrat"/>
                      </a:endParaRPr>
                    </a:p>
                  </a:txBody>
                  <a:tcPr marL="0" marR="0" marT="12065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D7D8DE"/>
                    </a:solidFill>
                  </a:tcPr>
                </a:tc>
                <a:extLst>
                  <a:ext uri="{0D108BD9-81ED-4DB2-BD59-A6C34878D82A}">
                    <a16:rowId xmlns:a16="http://schemas.microsoft.com/office/drawing/2014/main" val="10001"/>
                  </a:ext>
                </a:extLst>
              </a:tr>
              <a:tr h="359410">
                <a:tc>
                  <a:txBody>
                    <a:bodyPr/>
                    <a:lstStyle/>
                    <a:p>
                      <a:pPr marL="122555">
                        <a:lnSpc>
                          <a:spcPct val="100000"/>
                        </a:lnSpc>
                        <a:spcBef>
                          <a:spcPts val="900"/>
                        </a:spcBef>
                      </a:pPr>
                      <a:r>
                        <a:rPr sz="1000" b="1" dirty="0">
                          <a:solidFill>
                            <a:srgbClr val="FFFFFF"/>
                          </a:solidFill>
                          <a:latin typeface="Montserrat"/>
                          <a:cs typeface="Montserrat"/>
                        </a:rPr>
                        <a:t>Cheque</a:t>
                      </a:r>
                      <a:r>
                        <a:rPr sz="1000" b="1" spc="-5" dirty="0">
                          <a:solidFill>
                            <a:srgbClr val="FFFFFF"/>
                          </a:solidFill>
                          <a:latin typeface="Montserrat"/>
                          <a:cs typeface="Montserrat"/>
                        </a:rPr>
                        <a:t> </a:t>
                      </a:r>
                      <a:r>
                        <a:rPr sz="1000" b="1" dirty="0">
                          <a:solidFill>
                            <a:srgbClr val="FFFFFF"/>
                          </a:solidFill>
                          <a:latin typeface="Montserrat"/>
                          <a:cs typeface="Montserrat"/>
                        </a:rPr>
                        <a:t>application</a:t>
                      </a:r>
                      <a:r>
                        <a:rPr sz="1000" b="1" spc="-5" dirty="0">
                          <a:solidFill>
                            <a:srgbClr val="FFFFFF"/>
                          </a:solidFill>
                          <a:latin typeface="Montserrat"/>
                          <a:cs typeface="Montserrat"/>
                        </a:rPr>
                        <a:t> </a:t>
                      </a:r>
                      <a:r>
                        <a:rPr sz="1000" b="1" spc="-10" dirty="0">
                          <a:solidFill>
                            <a:srgbClr val="FFFFFF"/>
                          </a:solidFill>
                          <a:latin typeface="Montserrat"/>
                          <a:cs typeface="Montserrat"/>
                        </a:rPr>
                        <a:t>deadline:</a:t>
                      </a:r>
                      <a:endParaRPr sz="1000">
                        <a:latin typeface="Montserrat"/>
                        <a:cs typeface="Montserrat"/>
                      </a:endParaRPr>
                    </a:p>
                  </a:txBody>
                  <a:tcPr marL="0" marR="0" marT="11430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23 February 2026</a:t>
                      </a:r>
                      <a:endParaRPr lang="en-US" sz="900" dirty="0">
                        <a:latin typeface="Montserrat"/>
                        <a:cs typeface="Montserrat"/>
                      </a:endParaRPr>
                    </a:p>
                  </a:txBody>
                  <a:tcPr marL="0" marR="0" marT="12065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D7D8DE"/>
                    </a:solidFill>
                  </a:tcPr>
                </a:tc>
                <a:extLst>
                  <a:ext uri="{0D108BD9-81ED-4DB2-BD59-A6C34878D82A}">
                    <a16:rowId xmlns:a16="http://schemas.microsoft.com/office/drawing/2014/main" val="10002"/>
                  </a:ext>
                </a:extLst>
              </a:tr>
              <a:tr h="359410">
                <a:tc>
                  <a:txBody>
                    <a:bodyPr/>
                    <a:lstStyle/>
                    <a:p>
                      <a:pPr marL="122555">
                        <a:lnSpc>
                          <a:spcPct val="100000"/>
                        </a:lnSpc>
                        <a:spcBef>
                          <a:spcPts val="900"/>
                        </a:spcBef>
                      </a:pPr>
                      <a:r>
                        <a:rPr sz="1000" b="1" dirty="0">
                          <a:solidFill>
                            <a:srgbClr val="FFFFFF"/>
                          </a:solidFill>
                          <a:latin typeface="Montserrat"/>
                          <a:cs typeface="Montserrat"/>
                        </a:rPr>
                        <a:t>All</a:t>
                      </a:r>
                      <a:r>
                        <a:rPr sz="1000" b="1" spc="-5" dirty="0">
                          <a:solidFill>
                            <a:srgbClr val="FFFFFF"/>
                          </a:solidFill>
                          <a:latin typeface="Montserrat"/>
                          <a:cs typeface="Montserrat"/>
                        </a:rPr>
                        <a:t> </a:t>
                      </a:r>
                      <a:r>
                        <a:rPr sz="1000" b="1" dirty="0">
                          <a:solidFill>
                            <a:srgbClr val="FFFFFF"/>
                          </a:solidFill>
                          <a:latin typeface="Montserrat"/>
                          <a:cs typeface="Montserrat"/>
                        </a:rPr>
                        <a:t>other application form </a:t>
                      </a:r>
                      <a:r>
                        <a:rPr sz="1000" b="1" spc="-10" dirty="0">
                          <a:solidFill>
                            <a:srgbClr val="FFFFFF"/>
                          </a:solidFill>
                          <a:latin typeface="Montserrat"/>
                          <a:cs typeface="Montserrat"/>
                        </a:rPr>
                        <a:t>deadlines:</a:t>
                      </a:r>
                      <a:endParaRPr sz="1000" dirty="0">
                        <a:latin typeface="Montserrat"/>
                        <a:cs typeface="Montserrat"/>
                      </a:endParaRPr>
                    </a:p>
                  </a:txBody>
                  <a:tcPr marL="0" marR="0" marT="11430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39405A"/>
                    </a:solidFill>
                  </a:tcPr>
                </a:tc>
                <a:tc>
                  <a:txBody>
                    <a:bodyPr/>
                    <a:lstStyle/>
                    <a:p>
                      <a:pPr marL="122555">
                        <a:lnSpc>
                          <a:spcPct val="100000"/>
                        </a:lnSpc>
                        <a:spcBef>
                          <a:spcPts val="950"/>
                        </a:spcBef>
                      </a:pPr>
                      <a:r>
                        <a:rPr lang="en-US" sz="900" dirty="0">
                          <a:solidFill>
                            <a:srgbClr val="323537"/>
                          </a:solidFill>
                          <a:latin typeface="Montserrat"/>
                          <a:cs typeface="Montserrat"/>
                        </a:rPr>
                        <a:t>23 February 2026</a:t>
                      </a:r>
                      <a:endParaRPr lang="en-US" sz="900" dirty="0">
                        <a:latin typeface="Montserrat"/>
                        <a:cs typeface="Montserrat"/>
                      </a:endParaRPr>
                    </a:p>
                  </a:txBody>
                  <a:tcPr marL="0" marR="0" marT="120650" marB="0">
                    <a:lnL w="19050">
                      <a:solidFill>
                        <a:srgbClr val="EAE9E9"/>
                      </a:solidFill>
                      <a:prstDash val="solid"/>
                    </a:lnL>
                    <a:lnR w="19050">
                      <a:solidFill>
                        <a:srgbClr val="EAE9E9"/>
                      </a:solidFill>
                      <a:prstDash val="solid"/>
                    </a:lnR>
                    <a:lnT w="19050">
                      <a:solidFill>
                        <a:srgbClr val="EAE9E9"/>
                      </a:solidFill>
                      <a:prstDash val="solid"/>
                    </a:lnT>
                    <a:lnB w="19050">
                      <a:solidFill>
                        <a:srgbClr val="EAE9E9"/>
                      </a:solidFill>
                      <a:prstDash val="solid"/>
                    </a:lnB>
                    <a:solidFill>
                      <a:srgbClr val="D7D8DE"/>
                    </a:solidFill>
                  </a:tcPr>
                </a:tc>
                <a:extLst>
                  <a:ext uri="{0D108BD9-81ED-4DB2-BD59-A6C34878D82A}">
                    <a16:rowId xmlns:a16="http://schemas.microsoft.com/office/drawing/2014/main" val="10003"/>
                  </a:ext>
                </a:extLst>
              </a:tr>
            </a:tbl>
          </a:graphicData>
        </a:graphic>
      </p:graphicFrame>
      <p:sp>
        <p:nvSpPr>
          <p:cNvPr id="7" name="object 7"/>
          <p:cNvSpPr/>
          <p:nvPr/>
        </p:nvSpPr>
        <p:spPr>
          <a:xfrm>
            <a:off x="0" y="5056848"/>
            <a:ext cx="1654810" cy="3266440"/>
          </a:xfrm>
          <a:custGeom>
            <a:avLst/>
            <a:gdLst/>
            <a:ahLst/>
            <a:cxnLst/>
            <a:rect l="l" t="t" r="r" b="b"/>
            <a:pathLst>
              <a:path w="1654810" h="3266440">
                <a:moveTo>
                  <a:pt x="37362" y="0"/>
                </a:moveTo>
                <a:lnTo>
                  <a:pt x="0" y="0"/>
                </a:lnTo>
                <a:lnTo>
                  <a:pt x="0" y="3264388"/>
                </a:lnTo>
                <a:lnTo>
                  <a:pt x="5078" y="3266004"/>
                </a:lnTo>
                <a:lnTo>
                  <a:pt x="51498" y="3266004"/>
                </a:lnTo>
                <a:lnTo>
                  <a:pt x="96154" y="3251791"/>
                </a:lnTo>
                <a:lnTo>
                  <a:pt x="135512" y="3223366"/>
                </a:lnTo>
                <a:lnTo>
                  <a:pt x="1611583" y="1747295"/>
                </a:lnTo>
                <a:lnTo>
                  <a:pt x="1640008" y="1707937"/>
                </a:lnTo>
                <a:lnTo>
                  <a:pt x="1654221" y="1663281"/>
                </a:lnTo>
                <a:lnTo>
                  <a:pt x="1654221" y="1616861"/>
                </a:lnTo>
                <a:lnTo>
                  <a:pt x="1640008" y="1572208"/>
                </a:lnTo>
                <a:lnTo>
                  <a:pt x="1611583" y="1532856"/>
                </a:lnTo>
                <a:lnTo>
                  <a:pt x="121377" y="42638"/>
                </a:lnTo>
                <a:lnTo>
                  <a:pt x="82019" y="14212"/>
                </a:lnTo>
                <a:lnTo>
                  <a:pt x="37362" y="0"/>
                </a:lnTo>
                <a:close/>
              </a:path>
            </a:pathLst>
          </a:custGeom>
          <a:solidFill>
            <a:srgbClr val="3E8B73"/>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6</a:t>
            </a:fld>
            <a:endParaRPr spc="-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442078"/>
            <a:ext cx="7200265" cy="3689350"/>
            <a:chOff x="0" y="442078"/>
            <a:chExt cx="7200265" cy="3689350"/>
          </a:xfrm>
        </p:grpSpPr>
        <p:sp>
          <p:nvSpPr>
            <p:cNvPr id="3" name="object 3"/>
            <p:cNvSpPr/>
            <p:nvPr/>
          </p:nvSpPr>
          <p:spPr>
            <a:xfrm>
              <a:off x="0" y="460133"/>
              <a:ext cx="1583690" cy="3148965"/>
            </a:xfrm>
            <a:custGeom>
              <a:avLst/>
              <a:gdLst/>
              <a:ahLst/>
              <a:cxnLst/>
              <a:rect l="l" t="t" r="r" b="b"/>
              <a:pathLst>
                <a:path w="1583690" h="3148965">
                  <a:moveTo>
                    <a:pt x="25503" y="0"/>
                  </a:moveTo>
                  <a:lnTo>
                    <a:pt x="0" y="0"/>
                  </a:lnTo>
                  <a:lnTo>
                    <a:pt x="0" y="3148845"/>
                  </a:lnTo>
                  <a:lnTo>
                    <a:pt x="39156" y="3148845"/>
                  </a:lnTo>
                  <a:lnTo>
                    <a:pt x="84035" y="3134562"/>
                  </a:lnTo>
                  <a:lnTo>
                    <a:pt x="123588" y="3105996"/>
                  </a:lnTo>
                  <a:lnTo>
                    <a:pt x="1540578" y="1689019"/>
                  </a:lnTo>
                  <a:lnTo>
                    <a:pt x="1569144" y="1649465"/>
                  </a:lnTo>
                  <a:lnTo>
                    <a:pt x="1583427" y="1604585"/>
                  </a:lnTo>
                  <a:lnTo>
                    <a:pt x="1583427" y="1557929"/>
                  </a:lnTo>
                  <a:lnTo>
                    <a:pt x="1569144" y="1513047"/>
                  </a:lnTo>
                  <a:lnTo>
                    <a:pt x="1540578" y="1473487"/>
                  </a:lnTo>
                  <a:lnTo>
                    <a:pt x="109936" y="42857"/>
                  </a:lnTo>
                  <a:lnTo>
                    <a:pt x="70382" y="14285"/>
                  </a:lnTo>
                  <a:lnTo>
                    <a:pt x="25503" y="0"/>
                  </a:lnTo>
                  <a:close/>
                </a:path>
              </a:pathLst>
            </a:custGeom>
            <a:solidFill>
              <a:srgbClr val="3E8B73"/>
            </a:solidFill>
          </p:spPr>
          <p:txBody>
            <a:bodyPr wrap="square" lIns="0" tIns="0" rIns="0" bIns="0" rtlCol="0"/>
            <a:lstStyle/>
            <a:p>
              <a:endParaRPr/>
            </a:p>
          </p:txBody>
        </p:sp>
        <p:sp>
          <p:nvSpPr>
            <p:cNvPr id="4" name="object 4"/>
            <p:cNvSpPr/>
            <p:nvPr/>
          </p:nvSpPr>
          <p:spPr>
            <a:xfrm>
              <a:off x="1358999" y="442078"/>
              <a:ext cx="5841365" cy="3689350"/>
            </a:xfrm>
            <a:custGeom>
              <a:avLst/>
              <a:gdLst/>
              <a:ahLst/>
              <a:cxnLst/>
              <a:rect l="l" t="t" r="r" b="b"/>
              <a:pathLst>
                <a:path w="5841365" h="3689350">
                  <a:moveTo>
                    <a:pt x="5732995" y="0"/>
                  </a:moveTo>
                  <a:lnTo>
                    <a:pt x="108000" y="0"/>
                  </a:lnTo>
                  <a:lnTo>
                    <a:pt x="65960" y="8486"/>
                  </a:lnTo>
                  <a:lnTo>
                    <a:pt x="31630" y="31630"/>
                  </a:lnTo>
                  <a:lnTo>
                    <a:pt x="8486" y="65960"/>
                  </a:lnTo>
                  <a:lnTo>
                    <a:pt x="0" y="108000"/>
                  </a:lnTo>
                  <a:lnTo>
                    <a:pt x="0" y="3580930"/>
                  </a:lnTo>
                  <a:lnTo>
                    <a:pt x="8486" y="3622965"/>
                  </a:lnTo>
                  <a:lnTo>
                    <a:pt x="31630" y="3657295"/>
                  </a:lnTo>
                  <a:lnTo>
                    <a:pt x="65960" y="3680442"/>
                  </a:lnTo>
                  <a:lnTo>
                    <a:pt x="108000" y="3688930"/>
                  </a:lnTo>
                  <a:lnTo>
                    <a:pt x="5732995" y="3688930"/>
                  </a:lnTo>
                  <a:lnTo>
                    <a:pt x="5775036" y="3680442"/>
                  </a:lnTo>
                  <a:lnTo>
                    <a:pt x="5809365" y="3657295"/>
                  </a:lnTo>
                  <a:lnTo>
                    <a:pt x="5832510" y="3622965"/>
                  </a:lnTo>
                  <a:lnTo>
                    <a:pt x="5840996" y="3580930"/>
                  </a:lnTo>
                  <a:lnTo>
                    <a:pt x="5840996" y="108000"/>
                  </a:lnTo>
                  <a:lnTo>
                    <a:pt x="5832510" y="65960"/>
                  </a:lnTo>
                  <a:lnTo>
                    <a:pt x="5809365" y="31630"/>
                  </a:lnTo>
                  <a:lnTo>
                    <a:pt x="5775036" y="8486"/>
                  </a:lnTo>
                  <a:lnTo>
                    <a:pt x="5732995" y="0"/>
                  </a:lnTo>
                  <a:close/>
                </a:path>
              </a:pathLst>
            </a:custGeom>
            <a:solidFill>
              <a:srgbClr val="39405A"/>
            </a:solidFill>
          </p:spPr>
          <p:txBody>
            <a:bodyPr wrap="square" lIns="0" tIns="0" rIns="0" bIns="0" rtlCol="0"/>
            <a:lstStyle/>
            <a:p>
              <a:endParaRPr/>
            </a:p>
          </p:txBody>
        </p:sp>
      </p:grpSp>
      <p:sp>
        <p:nvSpPr>
          <p:cNvPr id="5" name="object 5"/>
          <p:cNvSpPr/>
          <p:nvPr/>
        </p:nvSpPr>
        <p:spPr>
          <a:xfrm>
            <a:off x="0" y="4247997"/>
            <a:ext cx="7560309" cy="6012180"/>
          </a:xfrm>
          <a:custGeom>
            <a:avLst/>
            <a:gdLst/>
            <a:ahLst/>
            <a:cxnLst/>
            <a:rect l="l" t="t" r="r" b="b"/>
            <a:pathLst>
              <a:path w="7560309" h="6012180">
                <a:moveTo>
                  <a:pt x="7559992" y="0"/>
                </a:moveTo>
                <a:lnTo>
                  <a:pt x="0" y="0"/>
                </a:lnTo>
                <a:lnTo>
                  <a:pt x="0" y="6012002"/>
                </a:lnTo>
                <a:lnTo>
                  <a:pt x="7559992" y="6012002"/>
                </a:lnTo>
                <a:lnTo>
                  <a:pt x="7559992" y="0"/>
                </a:lnTo>
                <a:close/>
              </a:path>
            </a:pathLst>
          </a:custGeom>
          <a:solidFill>
            <a:srgbClr val="EAE9E9"/>
          </a:solidFill>
        </p:spPr>
        <p:txBody>
          <a:bodyPr wrap="square" lIns="0" tIns="0" rIns="0" bIns="0" rtlCol="0"/>
          <a:lstStyle/>
          <a:p>
            <a:endParaRPr/>
          </a:p>
        </p:txBody>
      </p:sp>
      <p:sp>
        <p:nvSpPr>
          <p:cNvPr id="6" name="object 6"/>
          <p:cNvSpPr txBox="1"/>
          <p:nvPr/>
        </p:nvSpPr>
        <p:spPr>
          <a:xfrm>
            <a:off x="347299" y="4365895"/>
            <a:ext cx="5581015"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HOW</a:t>
            </a:r>
            <a:r>
              <a:rPr sz="1600" b="1" spc="-45" dirty="0">
                <a:solidFill>
                  <a:srgbClr val="3E8B73"/>
                </a:solidFill>
                <a:latin typeface="Montserrat"/>
                <a:cs typeface="Montserrat"/>
              </a:rPr>
              <a:t> </a:t>
            </a:r>
            <a:r>
              <a:rPr sz="1600" b="1" dirty="0">
                <a:solidFill>
                  <a:srgbClr val="3E8B73"/>
                </a:solidFill>
                <a:latin typeface="Montserrat"/>
                <a:cs typeface="Montserrat"/>
              </a:rPr>
              <a:t>THE</a:t>
            </a:r>
            <a:r>
              <a:rPr sz="1600" b="1" spc="-40" dirty="0">
                <a:solidFill>
                  <a:srgbClr val="3E8B73"/>
                </a:solidFill>
                <a:latin typeface="Montserrat"/>
                <a:cs typeface="Montserrat"/>
              </a:rPr>
              <a:t> </a:t>
            </a:r>
            <a:r>
              <a:rPr sz="1600" b="1" dirty="0">
                <a:solidFill>
                  <a:srgbClr val="3E8B73"/>
                </a:solidFill>
                <a:latin typeface="Montserrat"/>
                <a:cs typeface="Montserrat"/>
              </a:rPr>
              <a:t>INVESTMENT</a:t>
            </a:r>
            <a:r>
              <a:rPr sz="1600" b="1" spc="-40" dirty="0">
                <a:solidFill>
                  <a:srgbClr val="3E8B73"/>
                </a:solidFill>
                <a:latin typeface="Montserrat"/>
                <a:cs typeface="Montserrat"/>
              </a:rPr>
              <a:t> </a:t>
            </a:r>
            <a:r>
              <a:rPr sz="1600" b="1" spc="-10" dirty="0">
                <a:solidFill>
                  <a:srgbClr val="3E8B73"/>
                </a:solidFill>
                <a:latin typeface="Montserrat"/>
                <a:cs typeface="Montserrat"/>
              </a:rPr>
              <a:t>WORKS</a:t>
            </a:r>
            <a:r>
              <a:rPr sz="1600" b="1" spc="-40" dirty="0">
                <a:solidFill>
                  <a:srgbClr val="3E8B73"/>
                </a:solidFill>
                <a:latin typeface="Montserrat"/>
                <a:cs typeface="Montserrat"/>
              </a:rPr>
              <a:t> </a:t>
            </a:r>
            <a:r>
              <a:rPr sz="1600" b="1" dirty="0">
                <a:solidFill>
                  <a:srgbClr val="3E8B73"/>
                </a:solidFill>
                <a:latin typeface="Montserrat"/>
                <a:cs typeface="Montserrat"/>
              </a:rPr>
              <a:t>–</a:t>
            </a:r>
            <a:r>
              <a:rPr sz="1600" b="1" spc="-40" dirty="0">
                <a:solidFill>
                  <a:srgbClr val="3E8B73"/>
                </a:solidFill>
                <a:latin typeface="Montserrat"/>
                <a:cs typeface="Montserrat"/>
              </a:rPr>
              <a:t> </a:t>
            </a:r>
            <a:r>
              <a:rPr sz="1600" b="1" dirty="0">
                <a:solidFill>
                  <a:srgbClr val="3E8B73"/>
                </a:solidFill>
                <a:latin typeface="Montserrat"/>
                <a:cs typeface="Montserrat"/>
              </a:rPr>
              <a:t>PLAN</a:t>
            </a:r>
            <a:r>
              <a:rPr sz="1600" b="1" spc="-40" dirty="0">
                <a:solidFill>
                  <a:srgbClr val="3E8B73"/>
                </a:solidFill>
                <a:latin typeface="Montserrat"/>
                <a:cs typeface="Montserrat"/>
              </a:rPr>
              <a:t> </a:t>
            </a:r>
            <a:r>
              <a:rPr sz="1600" b="1" spc="-10" dirty="0">
                <a:solidFill>
                  <a:srgbClr val="3E8B73"/>
                </a:solidFill>
                <a:latin typeface="Montserrat"/>
                <a:cs typeface="Montserrat"/>
              </a:rPr>
              <a:t>MECHANICS</a:t>
            </a:r>
            <a:endParaRPr sz="1600">
              <a:latin typeface="Montserrat"/>
              <a:cs typeface="Montserrat"/>
            </a:endParaRPr>
          </a:p>
        </p:txBody>
      </p:sp>
      <p:sp>
        <p:nvSpPr>
          <p:cNvPr id="7" name="object 7"/>
          <p:cNvSpPr/>
          <p:nvPr/>
        </p:nvSpPr>
        <p:spPr>
          <a:xfrm>
            <a:off x="359999" y="4851796"/>
            <a:ext cx="6840220" cy="432434"/>
          </a:xfrm>
          <a:custGeom>
            <a:avLst/>
            <a:gdLst/>
            <a:ahLst/>
            <a:cxnLst/>
            <a:rect l="l" t="t" r="r" b="b"/>
            <a:pathLst>
              <a:path w="6840220" h="432435">
                <a:moveTo>
                  <a:pt x="6732003" y="0"/>
                </a:moveTo>
                <a:lnTo>
                  <a:pt x="108000" y="0"/>
                </a:lnTo>
                <a:lnTo>
                  <a:pt x="65960" y="8486"/>
                </a:lnTo>
                <a:lnTo>
                  <a:pt x="31630" y="31630"/>
                </a:lnTo>
                <a:lnTo>
                  <a:pt x="8486" y="65960"/>
                </a:lnTo>
                <a:lnTo>
                  <a:pt x="0" y="108000"/>
                </a:lnTo>
                <a:lnTo>
                  <a:pt x="0" y="324002"/>
                </a:lnTo>
                <a:lnTo>
                  <a:pt x="8486" y="366037"/>
                </a:lnTo>
                <a:lnTo>
                  <a:pt x="31630" y="400367"/>
                </a:lnTo>
                <a:lnTo>
                  <a:pt x="65960" y="423514"/>
                </a:lnTo>
                <a:lnTo>
                  <a:pt x="108000" y="432003"/>
                </a:lnTo>
                <a:lnTo>
                  <a:pt x="6732003" y="432003"/>
                </a:lnTo>
                <a:lnTo>
                  <a:pt x="6774038" y="423514"/>
                </a:lnTo>
                <a:lnTo>
                  <a:pt x="6808368" y="400367"/>
                </a:lnTo>
                <a:lnTo>
                  <a:pt x="6831515" y="366037"/>
                </a:lnTo>
                <a:lnTo>
                  <a:pt x="6840004" y="324002"/>
                </a:lnTo>
                <a:lnTo>
                  <a:pt x="6840004" y="108000"/>
                </a:lnTo>
                <a:lnTo>
                  <a:pt x="6831515" y="65960"/>
                </a:lnTo>
                <a:lnTo>
                  <a:pt x="6808368" y="31630"/>
                </a:lnTo>
                <a:lnTo>
                  <a:pt x="6774038" y="8486"/>
                </a:lnTo>
                <a:lnTo>
                  <a:pt x="6732003" y="0"/>
                </a:lnTo>
                <a:close/>
              </a:path>
            </a:pathLst>
          </a:custGeom>
          <a:solidFill>
            <a:srgbClr val="39405A"/>
          </a:solidFill>
        </p:spPr>
        <p:txBody>
          <a:bodyPr wrap="square" lIns="0" tIns="0" rIns="0" bIns="0" rtlCol="0"/>
          <a:lstStyle/>
          <a:p>
            <a:endParaRPr/>
          </a:p>
        </p:txBody>
      </p:sp>
      <p:sp>
        <p:nvSpPr>
          <p:cNvPr id="8" name="object 8"/>
          <p:cNvSpPr txBox="1"/>
          <p:nvPr/>
        </p:nvSpPr>
        <p:spPr>
          <a:xfrm>
            <a:off x="1263651" y="4865568"/>
            <a:ext cx="5181600" cy="364202"/>
          </a:xfrm>
          <a:prstGeom prst="rect">
            <a:avLst/>
          </a:prstGeom>
        </p:spPr>
        <p:txBody>
          <a:bodyPr vert="horz" wrap="square" lIns="0" tIns="48260" rIns="0" bIns="0" rtlCol="0">
            <a:spAutoFit/>
          </a:bodyPr>
          <a:lstStyle/>
          <a:p>
            <a:pPr algn="ctr">
              <a:lnSpc>
                <a:spcPct val="100000"/>
              </a:lnSpc>
              <a:spcBef>
                <a:spcPts val="380"/>
              </a:spcBef>
            </a:pPr>
            <a:r>
              <a:rPr sz="900" dirty="0">
                <a:solidFill>
                  <a:srgbClr val="FFFFFF"/>
                </a:solidFill>
                <a:latin typeface="Montserrat"/>
                <a:cs typeface="Montserrat"/>
              </a:rPr>
              <a:t>Initial</a:t>
            </a:r>
            <a:r>
              <a:rPr sz="900" spc="-10" dirty="0">
                <a:solidFill>
                  <a:srgbClr val="FFFFFF"/>
                </a:solidFill>
                <a:latin typeface="Montserrat"/>
                <a:cs typeface="Montserrat"/>
              </a:rPr>
              <a:t> </a:t>
            </a:r>
            <a:r>
              <a:rPr sz="900" dirty="0">
                <a:solidFill>
                  <a:srgbClr val="FFFFFF"/>
                </a:solidFill>
                <a:latin typeface="Montserrat"/>
                <a:cs typeface="Montserrat"/>
              </a:rPr>
              <a:t>Strike</a:t>
            </a:r>
            <a:r>
              <a:rPr sz="900" spc="-10" dirty="0">
                <a:solidFill>
                  <a:srgbClr val="FFFFFF"/>
                </a:solidFill>
                <a:latin typeface="Montserrat"/>
                <a:cs typeface="Montserrat"/>
              </a:rPr>
              <a:t> Level</a:t>
            </a:r>
            <a:endParaRPr sz="900" dirty="0">
              <a:latin typeface="Montserrat"/>
              <a:cs typeface="Montserrat"/>
            </a:endParaRPr>
          </a:p>
          <a:p>
            <a:pPr algn="ctr">
              <a:lnSpc>
                <a:spcPct val="100000"/>
              </a:lnSpc>
              <a:spcBef>
                <a:spcPts val="285"/>
              </a:spcBef>
            </a:pP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Closing</a:t>
            </a:r>
            <a:r>
              <a:rPr sz="900" spc="-10" dirty="0">
                <a:solidFill>
                  <a:srgbClr val="FFFFFF"/>
                </a:solidFill>
                <a:latin typeface="Montserrat"/>
                <a:cs typeface="Montserrat"/>
              </a:rPr>
              <a:t> </a:t>
            </a:r>
            <a:r>
              <a:rPr sz="900" dirty="0">
                <a:solidFill>
                  <a:srgbClr val="FFFFFF"/>
                </a:solidFill>
                <a:latin typeface="Montserrat"/>
                <a:cs typeface="Montserrat"/>
              </a:rPr>
              <a:t>Level</a:t>
            </a:r>
            <a:r>
              <a:rPr sz="900" spc="-10" dirty="0">
                <a:solidFill>
                  <a:srgbClr val="FFFFFF"/>
                </a:solidFill>
                <a:latin typeface="Montserrat"/>
                <a:cs typeface="Montserrat"/>
              </a:rPr>
              <a:t> </a:t>
            </a:r>
            <a:r>
              <a:rPr sz="900" dirty="0">
                <a:solidFill>
                  <a:srgbClr val="FFFFFF"/>
                </a:solidFill>
                <a:latin typeface="Montserrat"/>
                <a:cs typeface="Montserrat"/>
              </a:rPr>
              <a:t>of</a:t>
            </a:r>
            <a:r>
              <a:rPr sz="900" spc="-10" dirty="0">
                <a:solidFill>
                  <a:srgbClr val="FFFFFF"/>
                </a:solidFill>
                <a:latin typeface="Montserrat"/>
                <a:cs typeface="Montserrat"/>
              </a:rPr>
              <a:t> </a:t>
            </a:r>
            <a:r>
              <a:rPr sz="900" dirty="0">
                <a:solidFill>
                  <a:srgbClr val="FFFFFF"/>
                </a:solidFill>
                <a:latin typeface="Montserrat"/>
                <a:cs typeface="Montserrat"/>
              </a:rPr>
              <a:t>the</a:t>
            </a:r>
            <a:r>
              <a:rPr sz="900" spc="-15" dirty="0">
                <a:solidFill>
                  <a:srgbClr val="FFFFFF"/>
                </a:solidFill>
                <a:latin typeface="Montserrat"/>
                <a:cs typeface="Montserrat"/>
              </a:rPr>
              <a:t> </a:t>
            </a:r>
            <a:r>
              <a:rPr sz="900" dirty="0">
                <a:solidFill>
                  <a:srgbClr val="FFFFFF"/>
                </a:solidFill>
                <a:latin typeface="Montserrat"/>
                <a:cs typeface="Montserrat"/>
              </a:rPr>
              <a:t>Underlying</a:t>
            </a:r>
            <a:r>
              <a:rPr sz="900" spc="-10" dirty="0">
                <a:solidFill>
                  <a:srgbClr val="FFFFFF"/>
                </a:solidFill>
                <a:latin typeface="Montserrat"/>
                <a:cs typeface="Montserrat"/>
              </a:rPr>
              <a:t> </a:t>
            </a:r>
            <a:r>
              <a:rPr sz="900" dirty="0">
                <a:solidFill>
                  <a:srgbClr val="FFFFFF"/>
                </a:solidFill>
                <a:latin typeface="Montserrat"/>
                <a:cs typeface="Montserrat"/>
              </a:rPr>
              <a:t>Ind</a:t>
            </a:r>
            <a:r>
              <a:rPr lang="en-GB" sz="900" dirty="0">
                <a:solidFill>
                  <a:srgbClr val="FFFFFF"/>
                </a:solidFill>
                <a:latin typeface="Montserrat"/>
                <a:cs typeface="Montserrat"/>
              </a:rPr>
              <a:t>ices</a:t>
            </a:r>
            <a:r>
              <a:rPr sz="900" spc="-10" dirty="0">
                <a:solidFill>
                  <a:srgbClr val="FFFFFF"/>
                </a:solidFill>
                <a:latin typeface="Montserrat"/>
                <a:cs typeface="Montserrat"/>
              </a:rPr>
              <a:t> </a:t>
            </a:r>
            <a:r>
              <a:rPr sz="900" dirty="0">
                <a:solidFill>
                  <a:srgbClr val="FFFFFF"/>
                </a:solidFill>
                <a:latin typeface="Montserrat"/>
                <a:cs typeface="Montserrat"/>
              </a:rPr>
              <a:t>on</a:t>
            </a:r>
            <a:r>
              <a:rPr sz="900" spc="-10" dirty="0">
                <a:solidFill>
                  <a:srgbClr val="FFFFFF"/>
                </a:solidFill>
                <a:latin typeface="Montserrat"/>
                <a:cs typeface="Montserrat"/>
              </a:rPr>
              <a:t> </a:t>
            </a:r>
            <a:r>
              <a:rPr lang="en-US" sz="900" spc="-10" dirty="0">
                <a:solidFill>
                  <a:srgbClr val="FFFFFF"/>
                </a:solidFill>
                <a:latin typeface="Montserrat"/>
                <a:cs typeface="Montserrat"/>
              </a:rPr>
              <a:t>02 March </a:t>
            </a:r>
            <a:r>
              <a:rPr sz="900" spc="-20" dirty="0">
                <a:solidFill>
                  <a:srgbClr val="FFFFFF"/>
                </a:solidFill>
                <a:latin typeface="Montserrat"/>
                <a:cs typeface="Montserrat"/>
              </a:rPr>
              <a:t>202</a:t>
            </a:r>
            <a:r>
              <a:rPr lang="en-GB" sz="900" spc="-20" dirty="0">
                <a:solidFill>
                  <a:srgbClr val="FFFFFF"/>
                </a:solidFill>
                <a:latin typeface="Montserrat"/>
                <a:cs typeface="Montserrat"/>
              </a:rPr>
              <a:t>6</a:t>
            </a:r>
            <a:endParaRPr sz="900" dirty="0">
              <a:latin typeface="Montserrat"/>
              <a:cs typeface="Montserrat"/>
            </a:endParaRPr>
          </a:p>
        </p:txBody>
      </p:sp>
      <p:grpSp>
        <p:nvGrpSpPr>
          <p:cNvPr id="9" name="object 9"/>
          <p:cNvGrpSpPr/>
          <p:nvPr/>
        </p:nvGrpSpPr>
        <p:grpSpPr>
          <a:xfrm>
            <a:off x="359999" y="5508497"/>
            <a:ext cx="6840220" cy="2714625"/>
            <a:chOff x="359999" y="5508497"/>
            <a:chExt cx="6840220" cy="2714625"/>
          </a:xfrm>
        </p:grpSpPr>
        <p:sp>
          <p:nvSpPr>
            <p:cNvPr id="10" name="object 10"/>
            <p:cNvSpPr/>
            <p:nvPr/>
          </p:nvSpPr>
          <p:spPr>
            <a:xfrm>
              <a:off x="359994" y="5508498"/>
              <a:ext cx="3805554" cy="652780"/>
            </a:xfrm>
            <a:custGeom>
              <a:avLst/>
              <a:gdLst/>
              <a:ahLst/>
              <a:cxnLst/>
              <a:rect l="l" t="t" r="r" b="b"/>
              <a:pathLst>
                <a:path w="3805554" h="652779">
                  <a:moveTo>
                    <a:pt x="1252804" y="108000"/>
                  </a:moveTo>
                  <a:lnTo>
                    <a:pt x="1244320" y="65963"/>
                  </a:lnTo>
                  <a:lnTo>
                    <a:pt x="1221168" y="31635"/>
                  </a:lnTo>
                  <a:lnTo>
                    <a:pt x="1186840" y="8496"/>
                  </a:lnTo>
                  <a:lnTo>
                    <a:pt x="1144803" y="0"/>
                  </a:lnTo>
                  <a:lnTo>
                    <a:pt x="108000" y="0"/>
                  </a:lnTo>
                  <a:lnTo>
                    <a:pt x="65963" y="8496"/>
                  </a:lnTo>
                  <a:lnTo>
                    <a:pt x="31635" y="31635"/>
                  </a:lnTo>
                  <a:lnTo>
                    <a:pt x="8483" y="65963"/>
                  </a:lnTo>
                  <a:lnTo>
                    <a:pt x="0" y="108000"/>
                  </a:lnTo>
                  <a:lnTo>
                    <a:pt x="0" y="544195"/>
                  </a:lnTo>
                  <a:lnTo>
                    <a:pt x="8483" y="586244"/>
                  </a:lnTo>
                  <a:lnTo>
                    <a:pt x="31635" y="620572"/>
                  </a:lnTo>
                  <a:lnTo>
                    <a:pt x="65963" y="643712"/>
                  </a:lnTo>
                  <a:lnTo>
                    <a:pt x="108000" y="652195"/>
                  </a:lnTo>
                  <a:lnTo>
                    <a:pt x="1144803" y="652195"/>
                  </a:lnTo>
                  <a:lnTo>
                    <a:pt x="1186840" y="643712"/>
                  </a:lnTo>
                  <a:lnTo>
                    <a:pt x="1221168" y="620572"/>
                  </a:lnTo>
                  <a:lnTo>
                    <a:pt x="1244320" y="586244"/>
                  </a:lnTo>
                  <a:lnTo>
                    <a:pt x="1252804" y="544195"/>
                  </a:lnTo>
                  <a:lnTo>
                    <a:pt x="1252804" y="108000"/>
                  </a:lnTo>
                  <a:close/>
                </a:path>
                <a:path w="3805554" h="652779">
                  <a:moveTo>
                    <a:pt x="3805199" y="108000"/>
                  </a:moveTo>
                  <a:lnTo>
                    <a:pt x="3796715" y="65963"/>
                  </a:lnTo>
                  <a:lnTo>
                    <a:pt x="3773563" y="31635"/>
                  </a:lnTo>
                  <a:lnTo>
                    <a:pt x="3739235" y="8496"/>
                  </a:lnTo>
                  <a:lnTo>
                    <a:pt x="3697198" y="0"/>
                  </a:lnTo>
                  <a:lnTo>
                    <a:pt x="2372398" y="0"/>
                  </a:lnTo>
                  <a:lnTo>
                    <a:pt x="2330361" y="8496"/>
                  </a:lnTo>
                  <a:lnTo>
                    <a:pt x="2296033" y="31635"/>
                  </a:lnTo>
                  <a:lnTo>
                    <a:pt x="2272881" y="65963"/>
                  </a:lnTo>
                  <a:lnTo>
                    <a:pt x="2264397" y="108000"/>
                  </a:lnTo>
                  <a:lnTo>
                    <a:pt x="2264397" y="544195"/>
                  </a:lnTo>
                  <a:lnTo>
                    <a:pt x="2272881" y="586244"/>
                  </a:lnTo>
                  <a:lnTo>
                    <a:pt x="2296033" y="620572"/>
                  </a:lnTo>
                  <a:lnTo>
                    <a:pt x="2330361" y="643712"/>
                  </a:lnTo>
                  <a:lnTo>
                    <a:pt x="2372398" y="652195"/>
                  </a:lnTo>
                  <a:lnTo>
                    <a:pt x="3697198" y="652195"/>
                  </a:lnTo>
                  <a:lnTo>
                    <a:pt x="3739235" y="643712"/>
                  </a:lnTo>
                  <a:lnTo>
                    <a:pt x="3773563" y="620572"/>
                  </a:lnTo>
                  <a:lnTo>
                    <a:pt x="3796715" y="586244"/>
                  </a:lnTo>
                  <a:lnTo>
                    <a:pt x="3805199" y="544195"/>
                  </a:lnTo>
                  <a:lnTo>
                    <a:pt x="3805199" y="108000"/>
                  </a:lnTo>
                  <a:close/>
                </a:path>
              </a:pathLst>
            </a:custGeom>
            <a:solidFill>
              <a:srgbClr val="C8D6CF"/>
            </a:solidFill>
          </p:spPr>
          <p:txBody>
            <a:bodyPr wrap="square" lIns="0" tIns="0" rIns="0" bIns="0" rtlCol="0"/>
            <a:lstStyle/>
            <a:p>
              <a:endParaRPr/>
            </a:p>
          </p:txBody>
        </p:sp>
        <p:sp>
          <p:nvSpPr>
            <p:cNvPr id="11" name="object 11"/>
            <p:cNvSpPr/>
            <p:nvPr/>
          </p:nvSpPr>
          <p:spPr>
            <a:xfrm>
              <a:off x="5176799" y="5508497"/>
              <a:ext cx="2023745" cy="652780"/>
            </a:xfrm>
            <a:custGeom>
              <a:avLst/>
              <a:gdLst/>
              <a:ahLst/>
              <a:cxnLst/>
              <a:rect l="l" t="t" r="r" b="b"/>
              <a:pathLst>
                <a:path w="2023745" h="652779">
                  <a:moveTo>
                    <a:pt x="1915198" y="0"/>
                  </a:moveTo>
                  <a:lnTo>
                    <a:pt x="108000" y="0"/>
                  </a:lnTo>
                  <a:lnTo>
                    <a:pt x="65960" y="8486"/>
                  </a:lnTo>
                  <a:lnTo>
                    <a:pt x="31630" y="31630"/>
                  </a:lnTo>
                  <a:lnTo>
                    <a:pt x="8486" y="65960"/>
                  </a:lnTo>
                  <a:lnTo>
                    <a:pt x="0" y="108000"/>
                  </a:lnTo>
                  <a:lnTo>
                    <a:pt x="0" y="544195"/>
                  </a:lnTo>
                  <a:lnTo>
                    <a:pt x="8486" y="586235"/>
                  </a:lnTo>
                  <a:lnTo>
                    <a:pt x="31630" y="620564"/>
                  </a:lnTo>
                  <a:lnTo>
                    <a:pt x="65960" y="643709"/>
                  </a:lnTo>
                  <a:lnTo>
                    <a:pt x="108000" y="652195"/>
                  </a:lnTo>
                  <a:lnTo>
                    <a:pt x="1915198" y="652195"/>
                  </a:lnTo>
                  <a:lnTo>
                    <a:pt x="1957238" y="643709"/>
                  </a:lnTo>
                  <a:lnTo>
                    <a:pt x="1991567" y="620564"/>
                  </a:lnTo>
                  <a:lnTo>
                    <a:pt x="2014712" y="586235"/>
                  </a:lnTo>
                  <a:lnTo>
                    <a:pt x="2023198" y="544195"/>
                  </a:lnTo>
                  <a:lnTo>
                    <a:pt x="2023198" y="108000"/>
                  </a:lnTo>
                  <a:lnTo>
                    <a:pt x="2014712" y="65960"/>
                  </a:lnTo>
                  <a:lnTo>
                    <a:pt x="1991567" y="31630"/>
                  </a:lnTo>
                  <a:lnTo>
                    <a:pt x="1957238" y="8486"/>
                  </a:lnTo>
                  <a:lnTo>
                    <a:pt x="1915198" y="0"/>
                  </a:lnTo>
                  <a:close/>
                </a:path>
              </a:pathLst>
            </a:custGeom>
            <a:solidFill>
              <a:srgbClr val="3E8B73"/>
            </a:solidFill>
          </p:spPr>
          <p:txBody>
            <a:bodyPr wrap="square" lIns="0" tIns="0" rIns="0" bIns="0" rtlCol="0"/>
            <a:lstStyle/>
            <a:p>
              <a:endParaRPr/>
            </a:p>
          </p:txBody>
        </p:sp>
        <p:sp>
          <p:nvSpPr>
            <p:cNvPr id="12" name="object 12"/>
            <p:cNvSpPr/>
            <p:nvPr/>
          </p:nvSpPr>
          <p:spPr>
            <a:xfrm>
              <a:off x="359994" y="6539598"/>
              <a:ext cx="3776979" cy="652780"/>
            </a:xfrm>
            <a:custGeom>
              <a:avLst/>
              <a:gdLst/>
              <a:ahLst/>
              <a:cxnLst/>
              <a:rect l="l" t="t" r="r" b="b"/>
              <a:pathLst>
                <a:path w="3776979" h="652779">
                  <a:moveTo>
                    <a:pt x="1252804" y="108000"/>
                  </a:moveTo>
                  <a:lnTo>
                    <a:pt x="1244320" y="65963"/>
                  </a:lnTo>
                  <a:lnTo>
                    <a:pt x="1221168" y="31635"/>
                  </a:lnTo>
                  <a:lnTo>
                    <a:pt x="1186840" y="8483"/>
                  </a:lnTo>
                  <a:lnTo>
                    <a:pt x="1144803" y="0"/>
                  </a:lnTo>
                  <a:lnTo>
                    <a:pt x="108000" y="0"/>
                  </a:lnTo>
                  <a:lnTo>
                    <a:pt x="65963" y="8483"/>
                  </a:lnTo>
                  <a:lnTo>
                    <a:pt x="31635" y="31635"/>
                  </a:lnTo>
                  <a:lnTo>
                    <a:pt x="8483" y="65963"/>
                  </a:lnTo>
                  <a:lnTo>
                    <a:pt x="0" y="108000"/>
                  </a:lnTo>
                  <a:lnTo>
                    <a:pt x="0" y="544195"/>
                  </a:lnTo>
                  <a:lnTo>
                    <a:pt x="8483" y="586232"/>
                  </a:lnTo>
                  <a:lnTo>
                    <a:pt x="31635" y="620560"/>
                  </a:lnTo>
                  <a:lnTo>
                    <a:pt x="65963" y="643712"/>
                  </a:lnTo>
                  <a:lnTo>
                    <a:pt x="108000" y="652195"/>
                  </a:lnTo>
                  <a:lnTo>
                    <a:pt x="1144803" y="652195"/>
                  </a:lnTo>
                  <a:lnTo>
                    <a:pt x="1186840" y="643712"/>
                  </a:lnTo>
                  <a:lnTo>
                    <a:pt x="1221168" y="620560"/>
                  </a:lnTo>
                  <a:lnTo>
                    <a:pt x="1244320" y="586232"/>
                  </a:lnTo>
                  <a:lnTo>
                    <a:pt x="1252804" y="544195"/>
                  </a:lnTo>
                  <a:lnTo>
                    <a:pt x="1252804" y="108000"/>
                  </a:lnTo>
                  <a:close/>
                </a:path>
                <a:path w="3776979" h="652779">
                  <a:moveTo>
                    <a:pt x="3776395" y="108000"/>
                  </a:moveTo>
                  <a:lnTo>
                    <a:pt x="3767912" y="65963"/>
                  </a:lnTo>
                  <a:lnTo>
                    <a:pt x="3744760" y="31635"/>
                  </a:lnTo>
                  <a:lnTo>
                    <a:pt x="3710432" y="8483"/>
                  </a:lnTo>
                  <a:lnTo>
                    <a:pt x="3668395" y="0"/>
                  </a:lnTo>
                  <a:lnTo>
                    <a:pt x="2372398" y="0"/>
                  </a:lnTo>
                  <a:lnTo>
                    <a:pt x="2330361" y="8483"/>
                  </a:lnTo>
                  <a:lnTo>
                    <a:pt x="2296033" y="31635"/>
                  </a:lnTo>
                  <a:lnTo>
                    <a:pt x="2272881" y="65963"/>
                  </a:lnTo>
                  <a:lnTo>
                    <a:pt x="2264397" y="108000"/>
                  </a:lnTo>
                  <a:lnTo>
                    <a:pt x="2264397" y="544195"/>
                  </a:lnTo>
                  <a:lnTo>
                    <a:pt x="2272881" y="586232"/>
                  </a:lnTo>
                  <a:lnTo>
                    <a:pt x="2296033" y="620560"/>
                  </a:lnTo>
                  <a:lnTo>
                    <a:pt x="2330361" y="643712"/>
                  </a:lnTo>
                  <a:lnTo>
                    <a:pt x="2372398" y="652195"/>
                  </a:lnTo>
                  <a:lnTo>
                    <a:pt x="3668395" y="652195"/>
                  </a:lnTo>
                  <a:lnTo>
                    <a:pt x="3710432" y="643712"/>
                  </a:lnTo>
                  <a:lnTo>
                    <a:pt x="3744760" y="620560"/>
                  </a:lnTo>
                  <a:lnTo>
                    <a:pt x="3767912" y="586232"/>
                  </a:lnTo>
                  <a:lnTo>
                    <a:pt x="3776395" y="544195"/>
                  </a:lnTo>
                  <a:lnTo>
                    <a:pt x="3776395" y="108000"/>
                  </a:lnTo>
                  <a:close/>
                </a:path>
              </a:pathLst>
            </a:custGeom>
            <a:solidFill>
              <a:srgbClr val="C8D6CF"/>
            </a:solidFill>
          </p:spPr>
          <p:txBody>
            <a:bodyPr wrap="square" lIns="0" tIns="0" rIns="0" bIns="0" rtlCol="0"/>
            <a:lstStyle/>
            <a:p>
              <a:endParaRPr/>
            </a:p>
          </p:txBody>
        </p:sp>
        <p:sp>
          <p:nvSpPr>
            <p:cNvPr id="13" name="object 13"/>
            <p:cNvSpPr/>
            <p:nvPr/>
          </p:nvSpPr>
          <p:spPr>
            <a:xfrm>
              <a:off x="5176799" y="6539593"/>
              <a:ext cx="2023745" cy="652780"/>
            </a:xfrm>
            <a:custGeom>
              <a:avLst/>
              <a:gdLst/>
              <a:ahLst/>
              <a:cxnLst/>
              <a:rect l="l" t="t" r="r" b="b"/>
              <a:pathLst>
                <a:path w="2023745" h="652779">
                  <a:moveTo>
                    <a:pt x="1915198" y="0"/>
                  </a:moveTo>
                  <a:lnTo>
                    <a:pt x="108000" y="0"/>
                  </a:lnTo>
                  <a:lnTo>
                    <a:pt x="65960" y="8486"/>
                  </a:lnTo>
                  <a:lnTo>
                    <a:pt x="31630" y="31630"/>
                  </a:lnTo>
                  <a:lnTo>
                    <a:pt x="8486" y="65960"/>
                  </a:lnTo>
                  <a:lnTo>
                    <a:pt x="0" y="108000"/>
                  </a:lnTo>
                  <a:lnTo>
                    <a:pt x="0" y="544195"/>
                  </a:lnTo>
                  <a:lnTo>
                    <a:pt x="8486" y="586235"/>
                  </a:lnTo>
                  <a:lnTo>
                    <a:pt x="31630" y="620564"/>
                  </a:lnTo>
                  <a:lnTo>
                    <a:pt x="65960" y="643709"/>
                  </a:lnTo>
                  <a:lnTo>
                    <a:pt x="108000" y="652195"/>
                  </a:lnTo>
                  <a:lnTo>
                    <a:pt x="1915198" y="652195"/>
                  </a:lnTo>
                  <a:lnTo>
                    <a:pt x="1957238" y="643709"/>
                  </a:lnTo>
                  <a:lnTo>
                    <a:pt x="1991567" y="620564"/>
                  </a:lnTo>
                  <a:lnTo>
                    <a:pt x="2014712" y="586235"/>
                  </a:lnTo>
                  <a:lnTo>
                    <a:pt x="2023198" y="544195"/>
                  </a:lnTo>
                  <a:lnTo>
                    <a:pt x="2023198" y="108000"/>
                  </a:lnTo>
                  <a:lnTo>
                    <a:pt x="2014712" y="65960"/>
                  </a:lnTo>
                  <a:lnTo>
                    <a:pt x="1991567" y="31630"/>
                  </a:lnTo>
                  <a:lnTo>
                    <a:pt x="1957238" y="8486"/>
                  </a:lnTo>
                  <a:lnTo>
                    <a:pt x="1915198" y="0"/>
                  </a:lnTo>
                  <a:close/>
                </a:path>
              </a:pathLst>
            </a:custGeom>
            <a:solidFill>
              <a:srgbClr val="3E8B73"/>
            </a:solidFill>
          </p:spPr>
          <p:txBody>
            <a:bodyPr wrap="square" lIns="0" tIns="0" rIns="0" bIns="0" rtlCol="0"/>
            <a:lstStyle/>
            <a:p>
              <a:endParaRPr/>
            </a:p>
          </p:txBody>
        </p:sp>
        <p:sp>
          <p:nvSpPr>
            <p:cNvPr id="14" name="object 14"/>
            <p:cNvSpPr/>
            <p:nvPr/>
          </p:nvSpPr>
          <p:spPr>
            <a:xfrm>
              <a:off x="359994" y="7570698"/>
              <a:ext cx="3776979" cy="652780"/>
            </a:xfrm>
            <a:custGeom>
              <a:avLst/>
              <a:gdLst/>
              <a:ahLst/>
              <a:cxnLst/>
              <a:rect l="l" t="t" r="r" b="b"/>
              <a:pathLst>
                <a:path w="3776979" h="652779">
                  <a:moveTo>
                    <a:pt x="1252804" y="108000"/>
                  </a:moveTo>
                  <a:lnTo>
                    <a:pt x="1244320" y="65963"/>
                  </a:lnTo>
                  <a:lnTo>
                    <a:pt x="1221168" y="31635"/>
                  </a:lnTo>
                  <a:lnTo>
                    <a:pt x="1186840" y="8483"/>
                  </a:lnTo>
                  <a:lnTo>
                    <a:pt x="1144803" y="0"/>
                  </a:lnTo>
                  <a:lnTo>
                    <a:pt x="108000" y="0"/>
                  </a:lnTo>
                  <a:lnTo>
                    <a:pt x="65963" y="8483"/>
                  </a:lnTo>
                  <a:lnTo>
                    <a:pt x="31635" y="31635"/>
                  </a:lnTo>
                  <a:lnTo>
                    <a:pt x="8483" y="65963"/>
                  </a:lnTo>
                  <a:lnTo>
                    <a:pt x="0" y="108000"/>
                  </a:lnTo>
                  <a:lnTo>
                    <a:pt x="0" y="544195"/>
                  </a:lnTo>
                  <a:lnTo>
                    <a:pt x="8483" y="586232"/>
                  </a:lnTo>
                  <a:lnTo>
                    <a:pt x="31635" y="620560"/>
                  </a:lnTo>
                  <a:lnTo>
                    <a:pt x="65963" y="643712"/>
                  </a:lnTo>
                  <a:lnTo>
                    <a:pt x="108000" y="652195"/>
                  </a:lnTo>
                  <a:lnTo>
                    <a:pt x="1144803" y="652195"/>
                  </a:lnTo>
                  <a:lnTo>
                    <a:pt x="1186840" y="643712"/>
                  </a:lnTo>
                  <a:lnTo>
                    <a:pt x="1221168" y="620560"/>
                  </a:lnTo>
                  <a:lnTo>
                    <a:pt x="1244320" y="586232"/>
                  </a:lnTo>
                  <a:lnTo>
                    <a:pt x="1252804" y="544195"/>
                  </a:lnTo>
                  <a:lnTo>
                    <a:pt x="1252804" y="108000"/>
                  </a:lnTo>
                  <a:close/>
                </a:path>
                <a:path w="3776979" h="652779">
                  <a:moveTo>
                    <a:pt x="3776395" y="108000"/>
                  </a:moveTo>
                  <a:lnTo>
                    <a:pt x="3767912" y="65963"/>
                  </a:lnTo>
                  <a:lnTo>
                    <a:pt x="3744760" y="31635"/>
                  </a:lnTo>
                  <a:lnTo>
                    <a:pt x="3710432" y="8483"/>
                  </a:lnTo>
                  <a:lnTo>
                    <a:pt x="3668395" y="0"/>
                  </a:lnTo>
                  <a:lnTo>
                    <a:pt x="2372398" y="0"/>
                  </a:lnTo>
                  <a:lnTo>
                    <a:pt x="2330361" y="8483"/>
                  </a:lnTo>
                  <a:lnTo>
                    <a:pt x="2296033" y="31635"/>
                  </a:lnTo>
                  <a:lnTo>
                    <a:pt x="2272881" y="65963"/>
                  </a:lnTo>
                  <a:lnTo>
                    <a:pt x="2264397" y="108000"/>
                  </a:lnTo>
                  <a:lnTo>
                    <a:pt x="2264397" y="544195"/>
                  </a:lnTo>
                  <a:lnTo>
                    <a:pt x="2272881" y="586232"/>
                  </a:lnTo>
                  <a:lnTo>
                    <a:pt x="2296033" y="620560"/>
                  </a:lnTo>
                  <a:lnTo>
                    <a:pt x="2330361" y="643712"/>
                  </a:lnTo>
                  <a:lnTo>
                    <a:pt x="2372398" y="652195"/>
                  </a:lnTo>
                  <a:lnTo>
                    <a:pt x="3668395" y="652195"/>
                  </a:lnTo>
                  <a:lnTo>
                    <a:pt x="3710432" y="643712"/>
                  </a:lnTo>
                  <a:lnTo>
                    <a:pt x="3744760" y="620560"/>
                  </a:lnTo>
                  <a:lnTo>
                    <a:pt x="3767912" y="586232"/>
                  </a:lnTo>
                  <a:lnTo>
                    <a:pt x="3776395" y="544195"/>
                  </a:lnTo>
                  <a:lnTo>
                    <a:pt x="3776395" y="108000"/>
                  </a:lnTo>
                  <a:close/>
                </a:path>
              </a:pathLst>
            </a:custGeom>
            <a:solidFill>
              <a:srgbClr val="C8D6CF"/>
            </a:solidFill>
          </p:spPr>
          <p:txBody>
            <a:bodyPr wrap="square" lIns="0" tIns="0" rIns="0" bIns="0" rtlCol="0"/>
            <a:lstStyle/>
            <a:p>
              <a:endParaRPr/>
            </a:p>
          </p:txBody>
        </p:sp>
        <p:sp>
          <p:nvSpPr>
            <p:cNvPr id="15" name="object 15"/>
            <p:cNvSpPr/>
            <p:nvPr/>
          </p:nvSpPr>
          <p:spPr>
            <a:xfrm>
              <a:off x="5176799" y="7570691"/>
              <a:ext cx="2023745" cy="652780"/>
            </a:xfrm>
            <a:custGeom>
              <a:avLst/>
              <a:gdLst/>
              <a:ahLst/>
              <a:cxnLst/>
              <a:rect l="l" t="t" r="r" b="b"/>
              <a:pathLst>
                <a:path w="2023745" h="652779">
                  <a:moveTo>
                    <a:pt x="1915198" y="0"/>
                  </a:moveTo>
                  <a:lnTo>
                    <a:pt x="108000" y="0"/>
                  </a:lnTo>
                  <a:lnTo>
                    <a:pt x="65960" y="8486"/>
                  </a:lnTo>
                  <a:lnTo>
                    <a:pt x="31630" y="31630"/>
                  </a:lnTo>
                  <a:lnTo>
                    <a:pt x="8486" y="65960"/>
                  </a:lnTo>
                  <a:lnTo>
                    <a:pt x="0" y="108000"/>
                  </a:lnTo>
                  <a:lnTo>
                    <a:pt x="0" y="544195"/>
                  </a:lnTo>
                  <a:lnTo>
                    <a:pt x="8486" y="586235"/>
                  </a:lnTo>
                  <a:lnTo>
                    <a:pt x="31630" y="620564"/>
                  </a:lnTo>
                  <a:lnTo>
                    <a:pt x="65960" y="643709"/>
                  </a:lnTo>
                  <a:lnTo>
                    <a:pt x="108000" y="652195"/>
                  </a:lnTo>
                  <a:lnTo>
                    <a:pt x="1915198" y="652195"/>
                  </a:lnTo>
                  <a:lnTo>
                    <a:pt x="1957238" y="643709"/>
                  </a:lnTo>
                  <a:lnTo>
                    <a:pt x="1991567" y="620564"/>
                  </a:lnTo>
                  <a:lnTo>
                    <a:pt x="2014712" y="586235"/>
                  </a:lnTo>
                  <a:lnTo>
                    <a:pt x="2023198" y="544195"/>
                  </a:lnTo>
                  <a:lnTo>
                    <a:pt x="2023198" y="108000"/>
                  </a:lnTo>
                  <a:lnTo>
                    <a:pt x="2014712" y="65960"/>
                  </a:lnTo>
                  <a:lnTo>
                    <a:pt x="1991567" y="31630"/>
                  </a:lnTo>
                  <a:lnTo>
                    <a:pt x="1957238" y="8486"/>
                  </a:lnTo>
                  <a:lnTo>
                    <a:pt x="1915198" y="0"/>
                  </a:lnTo>
                  <a:close/>
                </a:path>
              </a:pathLst>
            </a:custGeom>
            <a:solidFill>
              <a:srgbClr val="3E8B73"/>
            </a:solidFill>
          </p:spPr>
          <p:txBody>
            <a:bodyPr wrap="square" lIns="0" tIns="0" rIns="0" bIns="0" rtlCol="0"/>
            <a:lstStyle/>
            <a:p>
              <a:endParaRPr/>
            </a:p>
          </p:txBody>
        </p:sp>
      </p:grpSp>
      <p:sp>
        <p:nvSpPr>
          <p:cNvPr id="16" name="object 16"/>
          <p:cNvSpPr txBox="1"/>
          <p:nvPr/>
        </p:nvSpPr>
        <p:spPr>
          <a:xfrm>
            <a:off x="572955" y="5654303"/>
            <a:ext cx="827405" cy="330200"/>
          </a:xfrm>
          <a:prstGeom prst="rect">
            <a:avLst/>
          </a:prstGeom>
        </p:spPr>
        <p:txBody>
          <a:bodyPr vert="horz" wrap="square" lIns="0" tIns="12700" rIns="0" bIns="0" rtlCol="0">
            <a:spAutoFit/>
          </a:bodyPr>
          <a:lstStyle/>
          <a:p>
            <a:pPr marL="12700" marR="5080" indent="255904">
              <a:lnSpc>
                <a:spcPct val="100000"/>
              </a:lnSpc>
              <a:spcBef>
                <a:spcPts val="100"/>
              </a:spcBef>
            </a:pPr>
            <a:r>
              <a:rPr sz="1000" b="1" spc="-10" dirty="0">
                <a:solidFill>
                  <a:srgbClr val="323537"/>
                </a:solidFill>
                <a:latin typeface="Montserrat SemiBold"/>
                <a:cs typeface="Montserrat SemiBold"/>
              </a:rPr>
              <a:t>First Observation</a:t>
            </a:r>
            <a:endParaRPr sz="1000" dirty="0">
              <a:latin typeface="Montserrat SemiBold"/>
              <a:cs typeface="Montserrat SemiBold"/>
            </a:endParaRPr>
          </a:p>
        </p:txBody>
      </p:sp>
      <p:sp>
        <p:nvSpPr>
          <p:cNvPr id="17" name="object 17"/>
          <p:cNvSpPr txBox="1"/>
          <p:nvPr/>
        </p:nvSpPr>
        <p:spPr>
          <a:xfrm>
            <a:off x="1600099" y="5602117"/>
            <a:ext cx="3583304" cy="391160"/>
          </a:xfrm>
          <a:prstGeom prst="rect">
            <a:avLst/>
          </a:prstGeom>
        </p:spPr>
        <p:txBody>
          <a:bodyPr vert="horz" wrap="square" lIns="0" tIns="12700" rIns="0" bIns="0" rtlCol="0">
            <a:spAutoFit/>
          </a:bodyPr>
          <a:lstStyle/>
          <a:p>
            <a:pPr marL="6350" algn="ctr">
              <a:lnSpc>
                <a:spcPct val="100000"/>
              </a:lnSpc>
              <a:spcBef>
                <a:spcPts val="100"/>
              </a:spcBef>
            </a:pPr>
            <a:r>
              <a:rPr lang="en-GB" sz="800" spc="-10" dirty="0">
                <a:solidFill>
                  <a:srgbClr val="323537"/>
                </a:solidFill>
                <a:latin typeface="Montserrat"/>
                <a:cs typeface="Montserrat"/>
              </a:rPr>
              <a:t>Are</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Underlying</a:t>
            </a:r>
            <a:r>
              <a:rPr sz="800" spc="-10" dirty="0">
                <a:solidFill>
                  <a:srgbClr val="323537"/>
                </a:solidFill>
                <a:latin typeface="Montserrat"/>
                <a:cs typeface="Montserrat"/>
              </a:rPr>
              <a:t> </a:t>
            </a:r>
            <a:r>
              <a:rPr sz="800" dirty="0">
                <a:solidFill>
                  <a:srgbClr val="323537"/>
                </a:solidFill>
                <a:latin typeface="Montserrat"/>
                <a:cs typeface="Montserrat"/>
              </a:rPr>
              <a:t>Ind</a:t>
            </a:r>
            <a:r>
              <a:rPr lang="en-GB" sz="800" dirty="0">
                <a:solidFill>
                  <a:srgbClr val="323537"/>
                </a:solidFill>
                <a:latin typeface="Montserrat"/>
                <a:cs typeface="Montserrat"/>
              </a:rPr>
              <a:t>ices</a:t>
            </a:r>
            <a:r>
              <a:rPr sz="800" spc="-5" dirty="0">
                <a:solidFill>
                  <a:srgbClr val="323537"/>
                </a:solidFill>
                <a:latin typeface="Montserrat"/>
                <a:cs typeface="Montserrat"/>
              </a:rPr>
              <a:t> </a:t>
            </a:r>
            <a:endParaRPr sz="800" dirty="0">
              <a:latin typeface="Montserrat"/>
              <a:cs typeface="Montserrat"/>
            </a:endParaRPr>
          </a:p>
          <a:p>
            <a:pPr marL="12700" marR="5080" algn="ctr">
              <a:lnSpc>
                <a:spcPct val="100000"/>
              </a:lnSpc>
              <a:tabLst>
                <a:tab pos="1023619" algn="l"/>
                <a:tab pos="1193800" algn="l"/>
                <a:tab pos="2564765" algn="l"/>
                <a:tab pos="3569970" algn="l"/>
              </a:tabLst>
            </a:pPr>
            <a:r>
              <a:rPr sz="800" u="dash" dirty="0">
                <a:solidFill>
                  <a:srgbClr val="323537"/>
                </a:solidFill>
                <a:uFill>
                  <a:solidFill>
                    <a:srgbClr val="323537"/>
                  </a:solidFill>
                </a:uFill>
                <a:latin typeface="Montserrat"/>
                <a:cs typeface="Montserrat"/>
              </a:rPr>
              <a:t>	</a:t>
            </a:r>
            <a:r>
              <a:rPr sz="800" u="none" dirty="0">
                <a:solidFill>
                  <a:srgbClr val="323537"/>
                </a:solidFill>
                <a:latin typeface="Montserrat"/>
                <a:cs typeface="Montserrat"/>
              </a:rPr>
              <a:t>	at</a:t>
            </a:r>
            <a:r>
              <a:rPr sz="800" u="none" spc="-20" dirty="0">
                <a:solidFill>
                  <a:srgbClr val="323537"/>
                </a:solidFill>
                <a:latin typeface="Montserrat"/>
                <a:cs typeface="Montserrat"/>
              </a:rPr>
              <a:t> </a:t>
            </a:r>
            <a:r>
              <a:rPr sz="800" u="none" dirty="0">
                <a:solidFill>
                  <a:srgbClr val="323537"/>
                </a:solidFill>
                <a:latin typeface="Montserrat"/>
                <a:cs typeface="Montserrat"/>
              </a:rPr>
              <a:t>or</a:t>
            </a:r>
            <a:r>
              <a:rPr sz="800" u="none" spc="-15" dirty="0">
                <a:solidFill>
                  <a:srgbClr val="323537"/>
                </a:solidFill>
                <a:latin typeface="Montserrat"/>
                <a:cs typeface="Montserrat"/>
              </a:rPr>
              <a:t> </a:t>
            </a:r>
            <a:r>
              <a:rPr sz="800" u="none" dirty="0">
                <a:solidFill>
                  <a:srgbClr val="323537"/>
                </a:solidFill>
                <a:latin typeface="Montserrat"/>
                <a:cs typeface="Montserrat"/>
              </a:rPr>
              <a:t>above</a:t>
            </a:r>
            <a:r>
              <a:rPr sz="800" u="none" spc="-15" dirty="0">
                <a:solidFill>
                  <a:srgbClr val="323537"/>
                </a:solidFill>
                <a:latin typeface="Montserrat"/>
                <a:cs typeface="Montserrat"/>
              </a:rPr>
              <a:t> </a:t>
            </a:r>
            <a:r>
              <a:rPr sz="800" u="none" dirty="0">
                <a:solidFill>
                  <a:srgbClr val="323537"/>
                </a:solidFill>
                <a:latin typeface="Montserrat"/>
                <a:cs typeface="Montserrat"/>
              </a:rPr>
              <a:t>the</a:t>
            </a:r>
            <a:r>
              <a:rPr sz="800" u="none" spc="-15" dirty="0">
                <a:solidFill>
                  <a:srgbClr val="323537"/>
                </a:solidFill>
                <a:latin typeface="Montserrat"/>
                <a:cs typeface="Montserrat"/>
              </a:rPr>
              <a:t> </a:t>
            </a:r>
            <a:r>
              <a:rPr sz="800" u="none" spc="-10" dirty="0">
                <a:solidFill>
                  <a:srgbClr val="323537"/>
                </a:solidFill>
                <a:latin typeface="Montserrat"/>
                <a:cs typeface="Montserrat"/>
              </a:rPr>
              <a:t>relevant</a:t>
            </a:r>
            <a:r>
              <a:rPr sz="800" u="none" dirty="0">
                <a:solidFill>
                  <a:srgbClr val="323537"/>
                </a:solidFill>
                <a:latin typeface="Montserrat"/>
                <a:cs typeface="Montserrat"/>
              </a:rPr>
              <a:t>	</a:t>
            </a:r>
            <a:r>
              <a:rPr sz="800" u="dash" dirty="0">
                <a:solidFill>
                  <a:srgbClr val="323537"/>
                </a:solidFill>
                <a:uFill>
                  <a:solidFill>
                    <a:srgbClr val="323537"/>
                  </a:solidFill>
                </a:uFill>
                <a:latin typeface="Montserrat"/>
                <a:cs typeface="Montserrat"/>
              </a:rPr>
              <a:t>	</a:t>
            </a:r>
            <a:r>
              <a:rPr sz="800" u="none" dirty="0">
                <a:solidFill>
                  <a:srgbClr val="323537"/>
                </a:solidFill>
                <a:latin typeface="Montserrat"/>
                <a:cs typeface="Montserrat"/>
              </a:rPr>
              <a:t> Kickout</a:t>
            </a:r>
            <a:r>
              <a:rPr sz="800" u="none" spc="-50" dirty="0">
                <a:solidFill>
                  <a:srgbClr val="323537"/>
                </a:solidFill>
                <a:latin typeface="Montserrat"/>
                <a:cs typeface="Montserrat"/>
              </a:rPr>
              <a:t> </a:t>
            </a:r>
            <a:r>
              <a:rPr sz="800" u="none" spc="-10" dirty="0">
                <a:solidFill>
                  <a:srgbClr val="323537"/>
                </a:solidFill>
                <a:latin typeface="Montserrat"/>
                <a:cs typeface="Montserrat"/>
              </a:rPr>
              <a:t>Trigger?</a:t>
            </a:r>
            <a:endParaRPr sz="800" dirty="0">
              <a:latin typeface="Montserrat"/>
              <a:cs typeface="Montserrat"/>
            </a:endParaRPr>
          </a:p>
        </p:txBody>
      </p:sp>
      <p:sp>
        <p:nvSpPr>
          <p:cNvPr id="18" name="object 18"/>
          <p:cNvSpPr txBox="1"/>
          <p:nvPr/>
        </p:nvSpPr>
        <p:spPr>
          <a:xfrm>
            <a:off x="5279499" y="5633935"/>
            <a:ext cx="1818005" cy="391160"/>
          </a:xfrm>
          <a:prstGeom prst="rect">
            <a:avLst/>
          </a:prstGeom>
        </p:spPr>
        <p:txBody>
          <a:bodyPr vert="horz" wrap="square" lIns="0" tIns="12700" rIns="0" bIns="0" rtlCol="0">
            <a:spAutoFit/>
          </a:bodyPr>
          <a:lstStyle/>
          <a:p>
            <a:pPr marL="12700" marR="5080" indent="-635" algn="ctr">
              <a:lnSpc>
                <a:spcPct val="100000"/>
              </a:lnSpc>
              <a:spcBef>
                <a:spcPts val="100"/>
              </a:spcBef>
            </a:pPr>
            <a:r>
              <a:rPr sz="800" dirty="0">
                <a:solidFill>
                  <a:srgbClr val="FFFFFF"/>
                </a:solidFill>
                <a:latin typeface="Montserrat"/>
                <a:cs typeface="Montserrat"/>
              </a:rPr>
              <a:t>The </a:t>
            </a:r>
            <a:r>
              <a:rPr sz="800" spc="-10" dirty="0">
                <a:solidFill>
                  <a:srgbClr val="FFFFFF"/>
                </a:solidFill>
                <a:latin typeface="Montserrat"/>
                <a:cs typeface="Montserrat"/>
              </a:rPr>
              <a:t>Investor</a:t>
            </a:r>
            <a:r>
              <a:rPr sz="800" dirty="0">
                <a:solidFill>
                  <a:srgbClr val="FFFFFF"/>
                </a:solidFill>
                <a:latin typeface="Montserrat"/>
                <a:cs typeface="Montserrat"/>
              </a:rPr>
              <a:t> </a:t>
            </a:r>
            <a:r>
              <a:rPr sz="800" spc="-10" dirty="0">
                <a:solidFill>
                  <a:srgbClr val="FFFFFF"/>
                </a:solidFill>
                <a:latin typeface="Montserrat"/>
                <a:cs typeface="Montserrat"/>
              </a:rPr>
              <a:t>receives</a:t>
            </a:r>
            <a:r>
              <a:rPr sz="800" spc="5" dirty="0">
                <a:solidFill>
                  <a:srgbClr val="FFFFFF"/>
                </a:solidFill>
                <a:latin typeface="Montserrat"/>
                <a:cs typeface="Montserrat"/>
              </a:rPr>
              <a:t> </a:t>
            </a:r>
            <a:r>
              <a:rPr sz="800" dirty="0">
                <a:solidFill>
                  <a:srgbClr val="FFFFFF"/>
                </a:solidFill>
                <a:latin typeface="Montserrat"/>
                <a:cs typeface="Montserrat"/>
              </a:rPr>
              <a:t>100% of </a:t>
            </a:r>
            <a:r>
              <a:rPr sz="800" spc="-10" dirty="0">
                <a:solidFill>
                  <a:srgbClr val="FFFFFF"/>
                </a:solidFill>
                <a:latin typeface="Montserrat"/>
                <a:cs typeface="Montserrat"/>
              </a:rPr>
              <a:t>their </a:t>
            </a:r>
            <a:r>
              <a:rPr sz="800" dirty="0">
                <a:solidFill>
                  <a:srgbClr val="FFFFFF"/>
                </a:solidFill>
                <a:latin typeface="Montserrat"/>
                <a:cs typeface="Montserrat"/>
              </a:rPr>
              <a:t>initial</a:t>
            </a:r>
            <a:r>
              <a:rPr sz="800" spc="-10" dirty="0">
                <a:solidFill>
                  <a:srgbClr val="FFFFFF"/>
                </a:solidFill>
                <a:latin typeface="Montserrat"/>
                <a:cs typeface="Montserrat"/>
              </a:rPr>
              <a:t> </a:t>
            </a:r>
            <a:r>
              <a:rPr sz="800" dirty="0">
                <a:solidFill>
                  <a:srgbClr val="FFFFFF"/>
                </a:solidFill>
                <a:latin typeface="Montserrat"/>
                <a:cs typeface="Montserrat"/>
              </a:rPr>
              <a:t>capital</a:t>
            </a:r>
            <a:r>
              <a:rPr sz="800" spc="-10" dirty="0">
                <a:solidFill>
                  <a:srgbClr val="FFFFFF"/>
                </a:solidFill>
                <a:latin typeface="Montserrat"/>
                <a:cs typeface="Montserrat"/>
              </a:rPr>
              <a:t> </a:t>
            </a:r>
            <a:r>
              <a:rPr sz="800" dirty="0">
                <a:solidFill>
                  <a:srgbClr val="FFFFFF"/>
                </a:solidFill>
                <a:latin typeface="Montserrat"/>
                <a:cs typeface="Montserrat"/>
              </a:rPr>
              <a:t>plus</a:t>
            </a:r>
            <a:r>
              <a:rPr sz="800" spc="-10" dirty="0">
                <a:solidFill>
                  <a:srgbClr val="FFFFFF"/>
                </a:solidFill>
                <a:latin typeface="Montserrat"/>
                <a:cs typeface="Montserrat"/>
              </a:rPr>
              <a:t> </a:t>
            </a:r>
            <a:r>
              <a:rPr lang="en-US" sz="800" spc="-10" dirty="0">
                <a:solidFill>
                  <a:srgbClr val="FFFFFF"/>
                </a:solidFill>
                <a:latin typeface="Montserrat"/>
                <a:cs typeface="Montserrat"/>
              </a:rPr>
              <a:t>7.85</a:t>
            </a:r>
            <a:r>
              <a:rPr sz="800" spc="-10" dirty="0">
                <a:solidFill>
                  <a:srgbClr val="FFFFFF"/>
                </a:solidFill>
                <a:latin typeface="Montserrat"/>
                <a:cs typeface="Montserrat"/>
              </a:rPr>
              <a:t>% </a:t>
            </a:r>
            <a:r>
              <a:rPr sz="800" dirty="0">
                <a:solidFill>
                  <a:srgbClr val="FFFFFF"/>
                </a:solidFill>
                <a:latin typeface="Montserrat"/>
                <a:cs typeface="Montserrat"/>
              </a:rPr>
              <a:t>for</a:t>
            </a:r>
            <a:r>
              <a:rPr sz="800" spc="-10" dirty="0">
                <a:solidFill>
                  <a:srgbClr val="FFFFFF"/>
                </a:solidFill>
                <a:latin typeface="Montserrat"/>
                <a:cs typeface="Montserrat"/>
              </a:rPr>
              <a:t> </a:t>
            </a:r>
            <a:r>
              <a:rPr sz="800" spc="-20" dirty="0">
                <a:solidFill>
                  <a:srgbClr val="FFFFFF"/>
                </a:solidFill>
                <a:latin typeface="Montserrat"/>
                <a:cs typeface="Montserrat"/>
              </a:rPr>
              <a:t>each</a:t>
            </a:r>
            <a:r>
              <a:rPr sz="800" dirty="0">
                <a:solidFill>
                  <a:srgbClr val="FFFFFF"/>
                </a:solidFill>
                <a:latin typeface="Montserrat"/>
                <a:cs typeface="Montserrat"/>
              </a:rPr>
              <a:t> year</a:t>
            </a:r>
            <a:r>
              <a:rPr sz="800" spc="-15" dirty="0">
                <a:solidFill>
                  <a:srgbClr val="FFFFFF"/>
                </a:solidFill>
                <a:latin typeface="Montserrat"/>
                <a:cs typeface="Montserrat"/>
              </a:rPr>
              <a:t> </a:t>
            </a:r>
            <a:r>
              <a:rPr sz="800" dirty="0">
                <a:solidFill>
                  <a:srgbClr val="FFFFFF"/>
                </a:solidFill>
                <a:latin typeface="Montserrat"/>
                <a:cs typeface="Montserrat"/>
              </a:rPr>
              <a:t>elapsed</a:t>
            </a:r>
            <a:r>
              <a:rPr sz="800" spc="-10" dirty="0">
                <a:solidFill>
                  <a:srgbClr val="FFFFFF"/>
                </a:solidFill>
                <a:latin typeface="Montserrat"/>
                <a:cs typeface="Montserrat"/>
              </a:rPr>
              <a:t> </a:t>
            </a:r>
            <a:r>
              <a:rPr sz="800" dirty="0">
                <a:solidFill>
                  <a:srgbClr val="FFFFFF"/>
                </a:solidFill>
                <a:latin typeface="Montserrat"/>
                <a:cs typeface="Montserrat"/>
              </a:rPr>
              <a:t>and</a:t>
            </a:r>
            <a:r>
              <a:rPr sz="800" spc="-10" dirty="0">
                <a:solidFill>
                  <a:srgbClr val="FFFFFF"/>
                </a:solidFill>
                <a:latin typeface="Montserrat"/>
                <a:cs typeface="Montserrat"/>
              </a:rPr>
              <a:t> </a:t>
            </a:r>
            <a:r>
              <a:rPr sz="800" dirty="0">
                <a:solidFill>
                  <a:srgbClr val="FFFFFF"/>
                </a:solidFill>
                <a:latin typeface="Montserrat"/>
                <a:cs typeface="Montserrat"/>
              </a:rPr>
              <a:t>the</a:t>
            </a:r>
            <a:r>
              <a:rPr sz="800" spc="-10" dirty="0">
                <a:solidFill>
                  <a:srgbClr val="FFFFFF"/>
                </a:solidFill>
                <a:latin typeface="Montserrat"/>
                <a:cs typeface="Montserrat"/>
              </a:rPr>
              <a:t> </a:t>
            </a:r>
            <a:r>
              <a:rPr sz="800" dirty="0">
                <a:solidFill>
                  <a:srgbClr val="FFFFFF"/>
                </a:solidFill>
                <a:latin typeface="Montserrat"/>
                <a:cs typeface="Montserrat"/>
              </a:rPr>
              <a:t>Plan</a:t>
            </a:r>
            <a:r>
              <a:rPr sz="800" spc="-10" dirty="0">
                <a:solidFill>
                  <a:srgbClr val="FFFFFF"/>
                </a:solidFill>
                <a:latin typeface="Montserrat"/>
                <a:cs typeface="Montserrat"/>
              </a:rPr>
              <a:t> matures.</a:t>
            </a:r>
            <a:endParaRPr sz="800" dirty="0">
              <a:latin typeface="Montserrat"/>
              <a:cs typeface="Montserrat"/>
            </a:endParaRPr>
          </a:p>
        </p:txBody>
      </p:sp>
      <p:sp>
        <p:nvSpPr>
          <p:cNvPr id="19" name="object 19"/>
          <p:cNvSpPr txBox="1"/>
          <p:nvPr/>
        </p:nvSpPr>
        <p:spPr>
          <a:xfrm>
            <a:off x="5279499" y="6660270"/>
            <a:ext cx="1818005" cy="391160"/>
          </a:xfrm>
          <a:prstGeom prst="rect">
            <a:avLst/>
          </a:prstGeom>
        </p:spPr>
        <p:txBody>
          <a:bodyPr vert="horz" wrap="square" lIns="0" tIns="12700" rIns="0" bIns="0" rtlCol="0">
            <a:spAutoFit/>
          </a:bodyPr>
          <a:lstStyle/>
          <a:p>
            <a:pPr marL="12700" marR="5080" indent="-635" algn="ctr">
              <a:lnSpc>
                <a:spcPct val="100000"/>
              </a:lnSpc>
              <a:spcBef>
                <a:spcPts val="100"/>
              </a:spcBef>
            </a:pPr>
            <a:r>
              <a:rPr sz="800" dirty="0">
                <a:solidFill>
                  <a:srgbClr val="FFFFFF"/>
                </a:solidFill>
                <a:latin typeface="Montserrat"/>
                <a:cs typeface="Montserrat"/>
              </a:rPr>
              <a:t>The </a:t>
            </a:r>
            <a:r>
              <a:rPr sz="800" spc="-10" dirty="0">
                <a:solidFill>
                  <a:srgbClr val="FFFFFF"/>
                </a:solidFill>
                <a:latin typeface="Montserrat"/>
                <a:cs typeface="Montserrat"/>
              </a:rPr>
              <a:t>Investor</a:t>
            </a:r>
            <a:r>
              <a:rPr sz="800" dirty="0">
                <a:solidFill>
                  <a:srgbClr val="FFFFFF"/>
                </a:solidFill>
                <a:latin typeface="Montserrat"/>
                <a:cs typeface="Montserrat"/>
              </a:rPr>
              <a:t> </a:t>
            </a:r>
            <a:r>
              <a:rPr sz="800" spc="-10" dirty="0">
                <a:solidFill>
                  <a:srgbClr val="FFFFFF"/>
                </a:solidFill>
                <a:latin typeface="Montserrat"/>
                <a:cs typeface="Montserrat"/>
              </a:rPr>
              <a:t>receives</a:t>
            </a:r>
            <a:r>
              <a:rPr sz="800" spc="5" dirty="0">
                <a:solidFill>
                  <a:srgbClr val="FFFFFF"/>
                </a:solidFill>
                <a:latin typeface="Montserrat"/>
                <a:cs typeface="Montserrat"/>
              </a:rPr>
              <a:t> </a:t>
            </a:r>
            <a:r>
              <a:rPr sz="800" dirty="0">
                <a:solidFill>
                  <a:srgbClr val="FFFFFF"/>
                </a:solidFill>
                <a:latin typeface="Montserrat"/>
                <a:cs typeface="Montserrat"/>
              </a:rPr>
              <a:t>100% of </a:t>
            </a:r>
            <a:r>
              <a:rPr sz="800" spc="-10" dirty="0">
                <a:solidFill>
                  <a:srgbClr val="FFFFFF"/>
                </a:solidFill>
                <a:latin typeface="Montserrat"/>
                <a:cs typeface="Montserrat"/>
              </a:rPr>
              <a:t>their </a:t>
            </a:r>
            <a:r>
              <a:rPr sz="800" dirty="0">
                <a:solidFill>
                  <a:srgbClr val="FFFFFF"/>
                </a:solidFill>
                <a:latin typeface="Montserrat"/>
                <a:cs typeface="Montserrat"/>
              </a:rPr>
              <a:t>initial</a:t>
            </a:r>
            <a:r>
              <a:rPr sz="800" spc="-10" dirty="0">
                <a:solidFill>
                  <a:srgbClr val="FFFFFF"/>
                </a:solidFill>
                <a:latin typeface="Montserrat"/>
                <a:cs typeface="Montserrat"/>
              </a:rPr>
              <a:t> </a:t>
            </a:r>
            <a:r>
              <a:rPr sz="800" dirty="0">
                <a:solidFill>
                  <a:srgbClr val="FFFFFF"/>
                </a:solidFill>
                <a:latin typeface="Montserrat"/>
                <a:cs typeface="Montserrat"/>
              </a:rPr>
              <a:t>capital</a:t>
            </a:r>
            <a:r>
              <a:rPr sz="800" spc="-10" dirty="0">
                <a:solidFill>
                  <a:srgbClr val="FFFFFF"/>
                </a:solidFill>
                <a:latin typeface="Montserrat"/>
                <a:cs typeface="Montserrat"/>
              </a:rPr>
              <a:t> </a:t>
            </a:r>
            <a:r>
              <a:rPr sz="800" dirty="0">
                <a:solidFill>
                  <a:srgbClr val="FFFFFF"/>
                </a:solidFill>
                <a:latin typeface="Montserrat"/>
                <a:cs typeface="Montserrat"/>
              </a:rPr>
              <a:t>plus</a:t>
            </a:r>
            <a:r>
              <a:rPr sz="800" spc="-10" dirty="0">
                <a:solidFill>
                  <a:srgbClr val="FFFFFF"/>
                </a:solidFill>
                <a:latin typeface="Montserrat"/>
                <a:cs typeface="Montserrat"/>
              </a:rPr>
              <a:t> </a:t>
            </a:r>
            <a:r>
              <a:rPr lang="en-US" sz="800" spc="-10" dirty="0">
                <a:solidFill>
                  <a:srgbClr val="FFFFFF"/>
                </a:solidFill>
                <a:latin typeface="Montserrat"/>
                <a:cs typeface="Montserrat"/>
              </a:rPr>
              <a:t>7.85</a:t>
            </a:r>
            <a:r>
              <a:rPr sz="800" spc="-10" dirty="0">
                <a:solidFill>
                  <a:srgbClr val="FFFFFF"/>
                </a:solidFill>
                <a:latin typeface="Montserrat"/>
                <a:cs typeface="Montserrat"/>
              </a:rPr>
              <a:t>% </a:t>
            </a:r>
            <a:r>
              <a:rPr sz="800" dirty="0">
                <a:solidFill>
                  <a:srgbClr val="FFFFFF"/>
                </a:solidFill>
                <a:latin typeface="Montserrat"/>
                <a:cs typeface="Montserrat"/>
              </a:rPr>
              <a:t>for</a:t>
            </a:r>
            <a:r>
              <a:rPr sz="800" spc="-10" dirty="0">
                <a:solidFill>
                  <a:srgbClr val="FFFFFF"/>
                </a:solidFill>
                <a:latin typeface="Montserrat"/>
                <a:cs typeface="Montserrat"/>
              </a:rPr>
              <a:t> </a:t>
            </a:r>
            <a:r>
              <a:rPr sz="800" spc="-20" dirty="0">
                <a:solidFill>
                  <a:srgbClr val="FFFFFF"/>
                </a:solidFill>
                <a:latin typeface="Montserrat"/>
                <a:cs typeface="Montserrat"/>
              </a:rPr>
              <a:t>each</a:t>
            </a:r>
            <a:r>
              <a:rPr sz="800" dirty="0">
                <a:solidFill>
                  <a:srgbClr val="FFFFFF"/>
                </a:solidFill>
                <a:latin typeface="Montserrat"/>
                <a:cs typeface="Montserrat"/>
              </a:rPr>
              <a:t> year</a:t>
            </a:r>
            <a:r>
              <a:rPr sz="800" spc="-15" dirty="0">
                <a:solidFill>
                  <a:srgbClr val="FFFFFF"/>
                </a:solidFill>
                <a:latin typeface="Montserrat"/>
                <a:cs typeface="Montserrat"/>
              </a:rPr>
              <a:t> </a:t>
            </a:r>
            <a:r>
              <a:rPr sz="800" dirty="0">
                <a:solidFill>
                  <a:srgbClr val="FFFFFF"/>
                </a:solidFill>
                <a:latin typeface="Montserrat"/>
                <a:cs typeface="Montserrat"/>
              </a:rPr>
              <a:t>elapsed</a:t>
            </a:r>
            <a:r>
              <a:rPr sz="800" spc="-10" dirty="0">
                <a:solidFill>
                  <a:srgbClr val="FFFFFF"/>
                </a:solidFill>
                <a:latin typeface="Montserrat"/>
                <a:cs typeface="Montserrat"/>
              </a:rPr>
              <a:t> </a:t>
            </a:r>
            <a:r>
              <a:rPr sz="800" dirty="0">
                <a:solidFill>
                  <a:srgbClr val="FFFFFF"/>
                </a:solidFill>
                <a:latin typeface="Montserrat"/>
                <a:cs typeface="Montserrat"/>
              </a:rPr>
              <a:t>and</a:t>
            </a:r>
            <a:r>
              <a:rPr sz="800" spc="-10" dirty="0">
                <a:solidFill>
                  <a:srgbClr val="FFFFFF"/>
                </a:solidFill>
                <a:latin typeface="Montserrat"/>
                <a:cs typeface="Montserrat"/>
              </a:rPr>
              <a:t> </a:t>
            </a:r>
            <a:r>
              <a:rPr sz="800" dirty="0">
                <a:solidFill>
                  <a:srgbClr val="FFFFFF"/>
                </a:solidFill>
                <a:latin typeface="Montserrat"/>
                <a:cs typeface="Montserrat"/>
              </a:rPr>
              <a:t>the</a:t>
            </a:r>
            <a:r>
              <a:rPr sz="800" spc="-10" dirty="0">
                <a:solidFill>
                  <a:srgbClr val="FFFFFF"/>
                </a:solidFill>
                <a:latin typeface="Montserrat"/>
                <a:cs typeface="Montserrat"/>
              </a:rPr>
              <a:t> </a:t>
            </a:r>
            <a:r>
              <a:rPr sz="800" dirty="0">
                <a:solidFill>
                  <a:srgbClr val="FFFFFF"/>
                </a:solidFill>
                <a:latin typeface="Montserrat"/>
                <a:cs typeface="Montserrat"/>
              </a:rPr>
              <a:t>Plan</a:t>
            </a:r>
            <a:r>
              <a:rPr sz="800" spc="-10" dirty="0">
                <a:solidFill>
                  <a:srgbClr val="FFFFFF"/>
                </a:solidFill>
                <a:latin typeface="Montserrat"/>
                <a:cs typeface="Montserrat"/>
              </a:rPr>
              <a:t> matures.</a:t>
            </a:r>
            <a:endParaRPr sz="800" dirty="0">
              <a:latin typeface="Montserrat"/>
              <a:cs typeface="Montserrat"/>
            </a:endParaRPr>
          </a:p>
        </p:txBody>
      </p:sp>
      <p:sp>
        <p:nvSpPr>
          <p:cNvPr id="20" name="object 20"/>
          <p:cNvSpPr txBox="1"/>
          <p:nvPr/>
        </p:nvSpPr>
        <p:spPr>
          <a:xfrm>
            <a:off x="5279499" y="7696127"/>
            <a:ext cx="1818005" cy="391160"/>
          </a:xfrm>
          <a:prstGeom prst="rect">
            <a:avLst/>
          </a:prstGeom>
        </p:spPr>
        <p:txBody>
          <a:bodyPr vert="horz" wrap="square" lIns="0" tIns="12700" rIns="0" bIns="0" rtlCol="0">
            <a:spAutoFit/>
          </a:bodyPr>
          <a:lstStyle/>
          <a:p>
            <a:pPr marL="12700" marR="5080" indent="-635" algn="ctr">
              <a:lnSpc>
                <a:spcPct val="100000"/>
              </a:lnSpc>
              <a:spcBef>
                <a:spcPts val="100"/>
              </a:spcBef>
            </a:pPr>
            <a:r>
              <a:rPr sz="800" dirty="0">
                <a:solidFill>
                  <a:srgbClr val="FFFFFF"/>
                </a:solidFill>
                <a:latin typeface="Montserrat"/>
                <a:cs typeface="Montserrat"/>
              </a:rPr>
              <a:t>The </a:t>
            </a:r>
            <a:r>
              <a:rPr sz="800" spc="-10" dirty="0">
                <a:solidFill>
                  <a:srgbClr val="FFFFFF"/>
                </a:solidFill>
                <a:latin typeface="Montserrat"/>
                <a:cs typeface="Montserrat"/>
              </a:rPr>
              <a:t>Investor</a:t>
            </a:r>
            <a:r>
              <a:rPr sz="800" dirty="0">
                <a:solidFill>
                  <a:srgbClr val="FFFFFF"/>
                </a:solidFill>
                <a:latin typeface="Montserrat"/>
                <a:cs typeface="Montserrat"/>
              </a:rPr>
              <a:t> </a:t>
            </a:r>
            <a:r>
              <a:rPr sz="800" spc="-10" dirty="0">
                <a:solidFill>
                  <a:srgbClr val="FFFFFF"/>
                </a:solidFill>
                <a:latin typeface="Montserrat"/>
                <a:cs typeface="Montserrat"/>
              </a:rPr>
              <a:t>receives</a:t>
            </a:r>
            <a:r>
              <a:rPr sz="800" spc="5" dirty="0">
                <a:solidFill>
                  <a:srgbClr val="FFFFFF"/>
                </a:solidFill>
                <a:latin typeface="Montserrat"/>
                <a:cs typeface="Montserrat"/>
              </a:rPr>
              <a:t> </a:t>
            </a:r>
            <a:r>
              <a:rPr lang="en-GB" sz="800" dirty="0">
                <a:solidFill>
                  <a:srgbClr val="FFFFFF"/>
                </a:solidFill>
                <a:latin typeface="Montserrat"/>
                <a:cs typeface="Montserrat"/>
              </a:rPr>
              <a:t>10</a:t>
            </a:r>
            <a:r>
              <a:rPr sz="800" dirty="0">
                <a:solidFill>
                  <a:srgbClr val="FFFFFF"/>
                </a:solidFill>
                <a:latin typeface="Montserrat"/>
                <a:cs typeface="Montserrat"/>
              </a:rPr>
              <a:t>0% of </a:t>
            </a:r>
            <a:r>
              <a:rPr sz="800" spc="-10" dirty="0">
                <a:solidFill>
                  <a:srgbClr val="FFFFFF"/>
                </a:solidFill>
                <a:latin typeface="Montserrat"/>
                <a:cs typeface="Montserrat"/>
              </a:rPr>
              <a:t>their </a:t>
            </a:r>
            <a:r>
              <a:rPr sz="800" dirty="0">
                <a:solidFill>
                  <a:srgbClr val="FFFFFF"/>
                </a:solidFill>
                <a:latin typeface="Montserrat"/>
                <a:cs typeface="Montserrat"/>
              </a:rPr>
              <a:t>initial</a:t>
            </a:r>
            <a:r>
              <a:rPr sz="800" spc="-10" dirty="0">
                <a:solidFill>
                  <a:srgbClr val="FFFFFF"/>
                </a:solidFill>
                <a:latin typeface="Montserrat"/>
                <a:cs typeface="Montserrat"/>
              </a:rPr>
              <a:t> </a:t>
            </a:r>
            <a:r>
              <a:rPr sz="800" dirty="0">
                <a:solidFill>
                  <a:srgbClr val="FFFFFF"/>
                </a:solidFill>
                <a:latin typeface="Montserrat"/>
                <a:cs typeface="Montserrat"/>
              </a:rPr>
              <a:t>capital</a:t>
            </a:r>
            <a:r>
              <a:rPr sz="800" spc="-10" dirty="0">
                <a:solidFill>
                  <a:srgbClr val="FFFFFF"/>
                </a:solidFill>
                <a:latin typeface="Montserrat"/>
                <a:cs typeface="Montserrat"/>
              </a:rPr>
              <a:t> </a:t>
            </a:r>
            <a:r>
              <a:rPr sz="800" dirty="0">
                <a:solidFill>
                  <a:srgbClr val="FFFFFF"/>
                </a:solidFill>
                <a:latin typeface="Montserrat"/>
                <a:cs typeface="Montserrat"/>
              </a:rPr>
              <a:t>plus</a:t>
            </a:r>
            <a:r>
              <a:rPr sz="800" spc="-10" dirty="0">
                <a:solidFill>
                  <a:srgbClr val="FFFFFF"/>
                </a:solidFill>
                <a:latin typeface="Montserrat"/>
                <a:cs typeface="Montserrat"/>
              </a:rPr>
              <a:t> </a:t>
            </a:r>
            <a:r>
              <a:rPr lang="en-US" sz="800" spc="-10" dirty="0">
                <a:solidFill>
                  <a:srgbClr val="FFFFFF"/>
                </a:solidFill>
                <a:latin typeface="Montserrat"/>
                <a:cs typeface="Montserrat"/>
              </a:rPr>
              <a:t>7.85</a:t>
            </a:r>
            <a:r>
              <a:rPr sz="800" spc="-10" dirty="0">
                <a:solidFill>
                  <a:srgbClr val="FFFFFF"/>
                </a:solidFill>
                <a:latin typeface="Montserrat"/>
                <a:cs typeface="Montserrat"/>
              </a:rPr>
              <a:t>% </a:t>
            </a:r>
            <a:r>
              <a:rPr sz="800" dirty="0">
                <a:solidFill>
                  <a:srgbClr val="FFFFFF"/>
                </a:solidFill>
                <a:latin typeface="Montserrat"/>
                <a:cs typeface="Montserrat"/>
              </a:rPr>
              <a:t>for</a:t>
            </a:r>
            <a:r>
              <a:rPr sz="800" spc="-10" dirty="0">
                <a:solidFill>
                  <a:srgbClr val="FFFFFF"/>
                </a:solidFill>
                <a:latin typeface="Montserrat"/>
                <a:cs typeface="Montserrat"/>
              </a:rPr>
              <a:t> </a:t>
            </a:r>
            <a:r>
              <a:rPr sz="800" spc="-20" dirty="0">
                <a:solidFill>
                  <a:srgbClr val="FFFFFF"/>
                </a:solidFill>
                <a:latin typeface="Montserrat"/>
                <a:cs typeface="Montserrat"/>
              </a:rPr>
              <a:t>each</a:t>
            </a:r>
            <a:r>
              <a:rPr sz="800" dirty="0">
                <a:solidFill>
                  <a:srgbClr val="FFFFFF"/>
                </a:solidFill>
                <a:latin typeface="Montserrat"/>
                <a:cs typeface="Montserrat"/>
              </a:rPr>
              <a:t> year</a:t>
            </a:r>
            <a:r>
              <a:rPr sz="800" spc="-15" dirty="0">
                <a:solidFill>
                  <a:srgbClr val="FFFFFF"/>
                </a:solidFill>
                <a:latin typeface="Montserrat"/>
                <a:cs typeface="Montserrat"/>
              </a:rPr>
              <a:t> </a:t>
            </a:r>
            <a:r>
              <a:rPr sz="800" dirty="0">
                <a:solidFill>
                  <a:srgbClr val="FFFFFF"/>
                </a:solidFill>
                <a:latin typeface="Montserrat"/>
                <a:cs typeface="Montserrat"/>
              </a:rPr>
              <a:t>elapsed</a:t>
            </a:r>
            <a:r>
              <a:rPr sz="800" spc="-10" dirty="0">
                <a:solidFill>
                  <a:srgbClr val="FFFFFF"/>
                </a:solidFill>
                <a:latin typeface="Montserrat"/>
                <a:cs typeface="Montserrat"/>
              </a:rPr>
              <a:t> </a:t>
            </a:r>
            <a:r>
              <a:rPr sz="800" dirty="0">
                <a:solidFill>
                  <a:srgbClr val="FFFFFF"/>
                </a:solidFill>
                <a:latin typeface="Montserrat"/>
                <a:cs typeface="Montserrat"/>
              </a:rPr>
              <a:t>and</a:t>
            </a:r>
            <a:r>
              <a:rPr sz="800" spc="-10" dirty="0">
                <a:solidFill>
                  <a:srgbClr val="FFFFFF"/>
                </a:solidFill>
                <a:latin typeface="Montserrat"/>
                <a:cs typeface="Montserrat"/>
              </a:rPr>
              <a:t> </a:t>
            </a:r>
            <a:r>
              <a:rPr sz="800" dirty="0">
                <a:solidFill>
                  <a:srgbClr val="FFFFFF"/>
                </a:solidFill>
                <a:latin typeface="Montserrat"/>
                <a:cs typeface="Montserrat"/>
              </a:rPr>
              <a:t>the</a:t>
            </a:r>
            <a:r>
              <a:rPr sz="800" spc="-10" dirty="0">
                <a:solidFill>
                  <a:srgbClr val="FFFFFF"/>
                </a:solidFill>
                <a:latin typeface="Montserrat"/>
                <a:cs typeface="Montserrat"/>
              </a:rPr>
              <a:t> </a:t>
            </a:r>
            <a:r>
              <a:rPr sz="800" dirty="0">
                <a:solidFill>
                  <a:srgbClr val="FFFFFF"/>
                </a:solidFill>
                <a:latin typeface="Montserrat"/>
                <a:cs typeface="Montserrat"/>
              </a:rPr>
              <a:t>Plan</a:t>
            </a:r>
            <a:r>
              <a:rPr sz="800" spc="-10" dirty="0">
                <a:solidFill>
                  <a:srgbClr val="FFFFFF"/>
                </a:solidFill>
                <a:latin typeface="Montserrat"/>
                <a:cs typeface="Montserrat"/>
              </a:rPr>
              <a:t> matures.</a:t>
            </a:r>
            <a:endParaRPr sz="800" dirty="0">
              <a:latin typeface="Montserrat"/>
              <a:cs typeface="Montserrat"/>
            </a:endParaRPr>
          </a:p>
        </p:txBody>
      </p:sp>
      <p:sp>
        <p:nvSpPr>
          <p:cNvPr id="21" name="object 21"/>
          <p:cNvSpPr txBox="1"/>
          <p:nvPr/>
        </p:nvSpPr>
        <p:spPr>
          <a:xfrm>
            <a:off x="2724633" y="6660270"/>
            <a:ext cx="1311910" cy="382156"/>
          </a:xfrm>
          <a:prstGeom prst="rect">
            <a:avLst/>
          </a:prstGeom>
        </p:spPr>
        <p:txBody>
          <a:bodyPr vert="horz" wrap="square" lIns="0" tIns="12700" rIns="0" bIns="0" rtlCol="0">
            <a:spAutoFit/>
          </a:bodyPr>
          <a:lstStyle/>
          <a:p>
            <a:pPr marL="12700" marR="5080" algn="ctr">
              <a:spcBef>
                <a:spcPts val="100"/>
              </a:spcBef>
            </a:pPr>
            <a:r>
              <a:rPr lang="en-GB" sz="800" spc="-10" dirty="0">
                <a:solidFill>
                  <a:srgbClr val="323537"/>
                </a:solidFill>
                <a:latin typeface="Montserrat"/>
                <a:cs typeface="Montserrat"/>
              </a:rPr>
              <a:t>Are </a:t>
            </a:r>
            <a:r>
              <a:rPr lang="en-GB" sz="800" dirty="0">
                <a:solidFill>
                  <a:srgbClr val="323537"/>
                </a:solidFill>
                <a:latin typeface="Montserrat"/>
                <a:cs typeface="Montserrat"/>
              </a:rPr>
              <a:t>the</a:t>
            </a:r>
            <a:r>
              <a:rPr lang="en-GB" sz="800" spc="-10" dirty="0">
                <a:solidFill>
                  <a:srgbClr val="323537"/>
                </a:solidFill>
                <a:latin typeface="Montserrat"/>
                <a:cs typeface="Montserrat"/>
              </a:rPr>
              <a:t> </a:t>
            </a:r>
            <a:r>
              <a:rPr lang="en-GB" sz="800" dirty="0">
                <a:solidFill>
                  <a:srgbClr val="323537"/>
                </a:solidFill>
                <a:latin typeface="Montserrat"/>
                <a:cs typeface="Montserrat"/>
              </a:rPr>
              <a:t>Underlying</a:t>
            </a:r>
            <a:r>
              <a:rPr lang="en-GB" sz="800" spc="-10" dirty="0">
                <a:solidFill>
                  <a:srgbClr val="323537"/>
                </a:solidFill>
                <a:latin typeface="Montserrat"/>
                <a:cs typeface="Montserrat"/>
              </a:rPr>
              <a:t> </a:t>
            </a:r>
            <a:r>
              <a:rPr lang="en-GB" sz="800" dirty="0">
                <a:solidFill>
                  <a:srgbClr val="323537"/>
                </a:solidFill>
                <a:latin typeface="Montserrat"/>
                <a:cs typeface="Montserrat"/>
              </a:rPr>
              <a:t>Indices</a:t>
            </a:r>
            <a:r>
              <a:rPr lang="en-GB" sz="800" spc="-5" dirty="0">
                <a:solidFill>
                  <a:srgbClr val="323537"/>
                </a:solidFill>
                <a:latin typeface="Montserrat"/>
                <a:cs typeface="Montserrat"/>
              </a:rPr>
              <a:t> </a:t>
            </a:r>
            <a:r>
              <a:rPr sz="800" dirty="0">
                <a:solidFill>
                  <a:srgbClr val="323537"/>
                </a:solidFill>
                <a:latin typeface="Montserrat"/>
                <a:cs typeface="Montserrat"/>
              </a:rPr>
              <a:t>at</a:t>
            </a:r>
            <a:r>
              <a:rPr sz="800" spc="-20" dirty="0">
                <a:solidFill>
                  <a:srgbClr val="323537"/>
                </a:solidFill>
                <a:latin typeface="Montserrat"/>
                <a:cs typeface="Montserrat"/>
              </a:rPr>
              <a:t> </a:t>
            </a:r>
            <a:r>
              <a:rPr sz="800" dirty="0">
                <a:solidFill>
                  <a:srgbClr val="323537"/>
                </a:solidFill>
                <a:latin typeface="Montserrat"/>
                <a:cs typeface="Montserrat"/>
              </a:rPr>
              <a:t>or</a:t>
            </a:r>
            <a:r>
              <a:rPr sz="800" spc="-15" dirty="0">
                <a:solidFill>
                  <a:srgbClr val="323537"/>
                </a:solidFill>
                <a:latin typeface="Montserrat"/>
                <a:cs typeface="Montserrat"/>
              </a:rPr>
              <a:t> </a:t>
            </a:r>
            <a:r>
              <a:rPr sz="800" dirty="0">
                <a:solidFill>
                  <a:srgbClr val="323537"/>
                </a:solidFill>
                <a:latin typeface="Montserrat"/>
                <a:cs typeface="Montserrat"/>
              </a:rPr>
              <a:t>above</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spc="-10" dirty="0">
                <a:solidFill>
                  <a:srgbClr val="323537"/>
                </a:solidFill>
                <a:latin typeface="Montserrat"/>
                <a:cs typeface="Montserrat"/>
              </a:rPr>
              <a:t>relevant </a:t>
            </a:r>
            <a:r>
              <a:rPr sz="800" dirty="0">
                <a:solidFill>
                  <a:srgbClr val="323537"/>
                </a:solidFill>
                <a:latin typeface="Montserrat"/>
                <a:cs typeface="Montserrat"/>
              </a:rPr>
              <a:t>Kickout</a:t>
            </a:r>
            <a:r>
              <a:rPr sz="800" spc="-50" dirty="0">
                <a:solidFill>
                  <a:srgbClr val="323537"/>
                </a:solidFill>
                <a:latin typeface="Montserrat"/>
                <a:cs typeface="Montserrat"/>
              </a:rPr>
              <a:t> </a:t>
            </a:r>
            <a:r>
              <a:rPr sz="800" spc="-10" dirty="0">
                <a:solidFill>
                  <a:srgbClr val="323537"/>
                </a:solidFill>
                <a:latin typeface="Montserrat"/>
                <a:cs typeface="Montserrat"/>
              </a:rPr>
              <a:t>Trigger?</a:t>
            </a:r>
            <a:endParaRPr sz="800" dirty="0">
              <a:latin typeface="Montserrat"/>
              <a:cs typeface="Montserrat"/>
            </a:endParaRPr>
          </a:p>
        </p:txBody>
      </p:sp>
      <p:sp>
        <p:nvSpPr>
          <p:cNvPr id="22" name="object 22"/>
          <p:cNvSpPr txBox="1"/>
          <p:nvPr/>
        </p:nvSpPr>
        <p:spPr>
          <a:xfrm>
            <a:off x="2724633" y="7696127"/>
            <a:ext cx="1311910" cy="382156"/>
          </a:xfrm>
          <a:prstGeom prst="rect">
            <a:avLst/>
          </a:prstGeom>
        </p:spPr>
        <p:txBody>
          <a:bodyPr vert="horz" wrap="square" lIns="0" tIns="12700" rIns="0" bIns="0" rtlCol="0">
            <a:spAutoFit/>
          </a:bodyPr>
          <a:lstStyle/>
          <a:p>
            <a:pPr marL="12700" marR="5080" algn="ctr">
              <a:spcBef>
                <a:spcPts val="100"/>
              </a:spcBef>
            </a:pPr>
            <a:r>
              <a:rPr lang="en-GB" sz="800" spc="-10" dirty="0">
                <a:solidFill>
                  <a:srgbClr val="323537"/>
                </a:solidFill>
                <a:latin typeface="Montserrat"/>
                <a:cs typeface="Montserrat"/>
              </a:rPr>
              <a:t>Are </a:t>
            </a:r>
            <a:r>
              <a:rPr lang="en-GB" sz="800" dirty="0">
                <a:solidFill>
                  <a:srgbClr val="323537"/>
                </a:solidFill>
                <a:latin typeface="Montserrat"/>
                <a:cs typeface="Montserrat"/>
              </a:rPr>
              <a:t>the</a:t>
            </a:r>
            <a:r>
              <a:rPr lang="en-GB" sz="800" spc="-10" dirty="0">
                <a:solidFill>
                  <a:srgbClr val="323537"/>
                </a:solidFill>
                <a:latin typeface="Montserrat"/>
                <a:cs typeface="Montserrat"/>
              </a:rPr>
              <a:t> </a:t>
            </a:r>
            <a:r>
              <a:rPr lang="en-GB" sz="800" dirty="0">
                <a:solidFill>
                  <a:srgbClr val="323537"/>
                </a:solidFill>
                <a:latin typeface="Montserrat"/>
                <a:cs typeface="Montserrat"/>
              </a:rPr>
              <a:t>Underlying</a:t>
            </a:r>
            <a:r>
              <a:rPr lang="en-GB" sz="800" spc="-10" dirty="0">
                <a:solidFill>
                  <a:srgbClr val="323537"/>
                </a:solidFill>
                <a:latin typeface="Montserrat"/>
                <a:cs typeface="Montserrat"/>
              </a:rPr>
              <a:t> </a:t>
            </a:r>
            <a:r>
              <a:rPr lang="en-GB" sz="800" dirty="0">
                <a:solidFill>
                  <a:srgbClr val="323537"/>
                </a:solidFill>
                <a:latin typeface="Montserrat"/>
                <a:cs typeface="Montserrat"/>
              </a:rPr>
              <a:t>Indices</a:t>
            </a:r>
            <a:r>
              <a:rPr sz="800" dirty="0">
                <a:solidFill>
                  <a:srgbClr val="323537"/>
                </a:solidFill>
                <a:latin typeface="Montserrat"/>
                <a:cs typeface="Montserrat"/>
              </a:rPr>
              <a:t> at</a:t>
            </a:r>
            <a:r>
              <a:rPr sz="800" spc="-20" dirty="0">
                <a:solidFill>
                  <a:srgbClr val="323537"/>
                </a:solidFill>
                <a:latin typeface="Montserrat"/>
                <a:cs typeface="Montserrat"/>
              </a:rPr>
              <a:t> </a:t>
            </a:r>
            <a:r>
              <a:rPr sz="800" dirty="0">
                <a:solidFill>
                  <a:srgbClr val="323537"/>
                </a:solidFill>
                <a:latin typeface="Montserrat"/>
                <a:cs typeface="Montserrat"/>
              </a:rPr>
              <a:t>or</a:t>
            </a:r>
            <a:r>
              <a:rPr sz="800" spc="-15" dirty="0">
                <a:solidFill>
                  <a:srgbClr val="323537"/>
                </a:solidFill>
                <a:latin typeface="Montserrat"/>
                <a:cs typeface="Montserrat"/>
              </a:rPr>
              <a:t> </a:t>
            </a:r>
            <a:r>
              <a:rPr sz="800" dirty="0">
                <a:solidFill>
                  <a:srgbClr val="323537"/>
                </a:solidFill>
                <a:latin typeface="Montserrat"/>
                <a:cs typeface="Montserrat"/>
              </a:rPr>
              <a:t>above</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spc="-10" dirty="0">
                <a:solidFill>
                  <a:srgbClr val="323537"/>
                </a:solidFill>
                <a:latin typeface="Montserrat"/>
                <a:cs typeface="Montserrat"/>
              </a:rPr>
              <a:t>relevant </a:t>
            </a:r>
            <a:r>
              <a:rPr sz="800" dirty="0">
                <a:solidFill>
                  <a:srgbClr val="323537"/>
                </a:solidFill>
                <a:latin typeface="Montserrat"/>
                <a:cs typeface="Montserrat"/>
              </a:rPr>
              <a:t>Kickout</a:t>
            </a:r>
            <a:r>
              <a:rPr sz="800" spc="-50" dirty="0">
                <a:solidFill>
                  <a:srgbClr val="323537"/>
                </a:solidFill>
                <a:latin typeface="Montserrat"/>
                <a:cs typeface="Montserrat"/>
              </a:rPr>
              <a:t> </a:t>
            </a:r>
            <a:r>
              <a:rPr sz="800" spc="-10" dirty="0">
                <a:solidFill>
                  <a:srgbClr val="323537"/>
                </a:solidFill>
                <a:latin typeface="Montserrat"/>
                <a:cs typeface="Montserrat"/>
              </a:rPr>
              <a:t>Trigger?</a:t>
            </a:r>
            <a:endParaRPr sz="800" dirty="0">
              <a:latin typeface="Montserrat"/>
              <a:cs typeface="Montserrat"/>
            </a:endParaRPr>
          </a:p>
        </p:txBody>
      </p:sp>
      <p:sp>
        <p:nvSpPr>
          <p:cNvPr id="23" name="object 23"/>
          <p:cNvSpPr txBox="1"/>
          <p:nvPr/>
        </p:nvSpPr>
        <p:spPr>
          <a:xfrm>
            <a:off x="1600099" y="7725337"/>
            <a:ext cx="1037590" cy="177800"/>
          </a:xfrm>
          <a:prstGeom prst="rect">
            <a:avLst/>
          </a:prstGeom>
        </p:spPr>
        <p:txBody>
          <a:bodyPr vert="horz" wrap="square" lIns="0" tIns="12700" rIns="0" bIns="0" rtlCol="0">
            <a:spAutoFit/>
          </a:bodyPr>
          <a:lstStyle/>
          <a:p>
            <a:pPr marL="12700">
              <a:lnSpc>
                <a:spcPct val="100000"/>
              </a:lnSpc>
              <a:spcBef>
                <a:spcPts val="100"/>
              </a:spcBef>
              <a:tabLst>
                <a:tab pos="1023619" algn="l"/>
              </a:tabLst>
            </a:pPr>
            <a:r>
              <a:rPr sz="1000" b="1" u="dash" dirty="0">
                <a:solidFill>
                  <a:srgbClr val="323537"/>
                </a:solidFill>
                <a:uFill>
                  <a:solidFill>
                    <a:srgbClr val="323537"/>
                  </a:solidFill>
                </a:uFill>
                <a:latin typeface="Montserrat SemiBold"/>
                <a:cs typeface="Montserrat SemiBold"/>
              </a:rPr>
              <a:t>	</a:t>
            </a:r>
            <a:endParaRPr sz="1000">
              <a:latin typeface="Montserrat SemiBold"/>
              <a:cs typeface="Montserrat SemiBold"/>
            </a:endParaRPr>
          </a:p>
        </p:txBody>
      </p:sp>
      <p:sp>
        <p:nvSpPr>
          <p:cNvPr id="24" name="object 24"/>
          <p:cNvSpPr txBox="1"/>
          <p:nvPr/>
        </p:nvSpPr>
        <p:spPr>
          <a:xfrm>
            <a:off x="572955" y="7725337"/>
            <a:ext cx="827405" cy="330200"/>
          </a:xfrm>
          <a:prstGeom prst="rect">
            <a:avLst/>
          </a:prstGeom>
        </p:spPr>
        <p:txBody>
          <a:bodyPr vert="horz" wrap="square" lIns="0" tIns="12700" rIns="0" bIns="0" rtlCol="0">
            <a:spAutoFit/>
          </a:bodyPr>
          <a:lstStyle/>
          <a:p>
            <a:pPr marL="12700" marR="5080" indent="241935">
              <a:lnSpc>
                <a:spcPct val="100000"/>
              </a:lnSpc>
              <a:spcBef>
                <a:spcPts val="100"/>
              </a:spcBef>
            </a:pPr>
            <a:r>
              <a:rPr sz="1000" b="1" spc="-20" dirty="0">
                <a:solidFill>
                  <a:srgbClr val="323537"/>
                </a:solidFill>
                <a:latin typeface="Montserrat SemiBold"/>
                <a:cs typeface="Montserrat SemiBold"/>
              </a:rPr>
              <a:t>Final </a:t>
            </a:r>
            <a:r>
              <a:rPr sz="1000" b="1" spc="-10" dirty="0">
                <a:solidFill>
                  <a:srgbClr val="323537"/>
                </a:solidFill>
                <a:latin typeface="Montserrat SemiBold"/>
                <a:cs typeface="Montserrat SemiBold"/>
              </a:rPr>
              <a:t>Observation</a:t>
            </a:r>
            <a:endParaRPr sz="1000">
              <a:latin typeface="Montserrat SemiBold"/>
              <a:cs typeface="Montserrat SemiBold"/>
            </a:endParaRPr>
          </a:p>
        </p:txBody>
      </p:sp>
      <p:sp>
        <p:nvSpPr>
          <p:cNvPr id="25" name="object 25"/>
          <p:cNvSpPr txBox="1"/>
          <p:nvPr/>
        </p:nvSpPr>
        <p:spPr>
          <a:xfrm>
            <a:off x="457260" y="6765680"/>
            <a:ext cx="1058545"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23537"/>
                </a:solidFill>
                <a:latin typeface="Montserrat SemiBold"/>
                <a:cs typeface="Montserrat SemiBold"/>
              </a:rPr>
              <a:t>Observation</a:t>
            </a:r>
            <a:r>
              <a:rPr sz="1000" b="1" spc="-65" dirty="0">
                <a:solidFill>
                  <a:srgbClr val="323537"/>
                </a:solidFill>
                <a:latin typeface="Montserrat SemiBold"/>
                <a:cs typeface="Montserrat SemiBold"/>
              </a:rPr>
              <a:t> </a:t>
            </a:r>
            <a:r>
              <a:rPr sz="1000" b="1" spc="-10" dirty="0">
                <a:solidFill>
                  <a:srgbClr val="323537"/>
                </a:solidFill>
                <a:latin typeface="Montserrat SemiBold"/>
                <a:cs typeface="Montserrat SemiBold"/>
              </a:rPr>
              <a:t>2-</a:t>
            </a:r>
            <a:r>
              <a:rPr lang="en-GB" sz="1000" b="1" spc="-50" dirty="0">
                <a:solidFill>
                  <a:srgbClr val="323537"/>
                </a:solidFill>
                <a:latin typeface="Montserrat SemiBold"/>
                <a:cs typeface="Montserrat SemiBold"/>
              </a:rPr>
              <a:t>4</a:t>
            </a:r>
            <a:endParaRPr sz="1000" dirty="0">
              <a:latin typeface="Montserrat SemiBold"/>
              <a:cs typeface="Montserrat SemiBold"/>
            </a:endParaRPr>
          </a:p>
        </p:txBody>
      </p:sp>
      <p:sp>
        <p:nvSpPr>
          <p:cNvPr id="26" name="object 26"/>
          <p:cNvSpPr txBox="1"/>
          <p:nvPr/>
        </p:nvSpPr>
        <p:spPr>
          <a:xfrm>
            <a:off x="1684699" y="388387"/>
            <a:ext cx="5373370" cy="3701013"/>
          </a:xfrm>
          <a:prstGeom prst="rect">
            <a:avLst/>
          </a:prstGeom>
        </p:spPr>
        <p:txBody>
          <a:bodyPr vert="horz" wrap="square" lIns="0" tIns="119380" rIns="0" bIns="0" rtlCol="0">
            <a:spAutoFit/>
          </a:bodyPr>
          <a:lstStyle/>
          <a:p>
            <a:pPr marR="400685" algn="ctr">
              <a:lnSpc>
                <a:spcPct val="100000"/>
              </a:lnSpc>
              <a:spcBef>
                <a:spcPts val="940"/>
              </a:spcBef>
            </a:pPr>
            <a:r>
              <a:rPr sz="1600" b="1" dirty="0">
                <a:solidFill>
                  <a:srgbClr val="FFFFFF"/>
                </a:solidFill>
                <a:latin typeface="Montserrat"/>
                <a:cs typeface="Montserrat"/>
              </a:rPr>
              <a:t>HOW</a:t>
            </a:r>
            <a:r>
              <a:rPr sz="1600" b="1" spc="-45" dirty="0">
                <a:solidFill>
                  <a:srgbClr val="FFFFFF"/>
                </a:solidFill>
                <a:latin typeface="Montserrat"/>
                <a:cs typeface="Montserrat"/>
              </a:rPr>
              <a:t> </a:t>
            </a:r>
            <a:r>
              <a:rPr sz="1600" b="1" dirty="0">
                <a:solidFill>
                  <a:srgbClr val="FFFFFF"/>
                </a:solidFill>
                <a:latin typeface="Montserrat"/>
                <a:cs typeface="Montserrat"/>
              </a:rPr>
              <a:t>THE</a:t>
            </a:r>
            <a:r>
              <a:rPr sz="1600" b="1" spc="-45" dirty="0">
                <a:solidFill>
                  <a:srgbClr val="FFFFFF"/>
                </a:solidFill>
                <a:latin typeface="Montserrat"/>
                <a:cs typeface="Montserrat"/>
              </a:rPr>
              <a:t> </a:t>
            </a:r>
            <a:r>
              <a:rPr sz="1600" b="1" dirty="0">
                <a:solidFill>
                  <a:srgbClr val="FFFFFF"/>
                </a:solidFill>
                <a:latin typeface="Montserrat"/>
                <a:cs typeface="Montserrat"/>
              </a:rPr>
              <a:t>INVESTMENT</a:t>
            </a:r>
            <a:r>
              <a:rPr sz="1600" b="1" spc="-45" dirty="0">
                <a:solidFill>
                  <a:srgbClr val="FFFFFF"/>
                </a:solidFill>
                <a:latin typeface="Montserrat"/>
                <a:cs typeface="Montserrat"/>
              </a:rPr>
              <a:t> </a:t>
            </a:r>
            <a:r>
              <a:rPr sz="1600" b="1" spc="-10" dirty="0">
                <a:solidFill>
                  <a:srgbClr val="FFFFFF"/>
                </a:solidFill>
                <a:latin typeface="Montserrat"/>
                <a:cs typeface="Montserrat"/>
              </a:rPr>
              <a:t>WORKS</a:t>
            </a:r>
            <a:endParaRPr sz="1600" dirty="0">
              <a:latin typeface="Montserrat"/>
              <a:cs typeface="Montserrat"/>
            </a:endParaRPr>
          </a:p>
          <a:p>
            <a:pPr marL="12700" marR="5080">
              <a:lnSpc>
                <a:spcPct val="100000"/>
              </a:lnSpc>
              <a:spcBef>
                <a:spcPts val="530"/>
              </a:spcBef>
            </a:pPr>
            <a:r>
              <a:rPr sz="1000" dirty="0">
                <a:solidFill>
                  <a:srgbClr val="FFFFFF"/>
                </a:solidFill>
                <a:latin typeface="Montserrat"/>
                <a:cs typeface="Montserrat"/>
              </a:rPr>
              <a:t>This</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5" dirty="0">
                <a:solidFill>
                  <a:srgbClr val="FFFFFF"/>
                </a:solidFill>
                <a:latin typeface="Montserrat"/>
                <a:cs typeface="Montserrat"/>
              </a:rPr>
              <a:t> </a:t>
            </a:r>
            <a:r>
              <a:rPr sz="1000" dirty="0">
                <a:solidFill>
                  <a:srgbClr val="FFFFFF"/>
                </a:solidFill>
                <a:latin typeface="Montserrat"/>
                <a:cs typeface="Montserrat"/>
              </a:rPr>
              <a:t>provides</a:t>
            </a:r>
            <a:r>
              <a:rPr sz="1000" spc="-15" dirty="0">
                <a:solidFill>
                  <a:srgbClr val="FFFFFF"/>
                </a:solidFill>
                <a:latin typeface="Montserrat"/>
                <a:cs typeface="Montserrat"/>
              </a:rPr>
              <a:t> </a:t>
            </a:r>
            <a:r>
              <a:rPr sz="1000" dirty="0">
                <a:solidFill>
                  <a:srgbClr val="FFFFFF"/>
                </a:solidFill>
                <a:latin typeface="Montserrat"/>
                <a:cs typeface="Montserrat"/>
              </a:rPr>
              <a:t>investors</a:t>
            </a:r>
            <a:r>
              <a:rPr sz="1000" spc="-15" dirty="0">
                <a:solidFill>
                  <a:srgbClr val="FFFFFF"/>
                </a:solidFill>
                <a:latin typeface="Montserrat"/>
                <a:cs typeface="Montserrat"/>
              </a:rPr>
              <a:t> </a:t>
            </a:r>
            <a:r>
              <a:rPr sz="1000" dirty="0">
                <a:solidFill>
                  <a:srgbClr val="FFFFFF"/>
                </a:solidFill>
                <a:latin typeface="Montserrat"/>
                <a:cs typeface="Montserrat"/>
              </a:rPr>
              <a:t>with</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opportunity</a:t>
            </a:r>
            <a:r>
              <a:rPr sz="1000" spc="-15" dirty="0">
                <a:solidFill>
                  <a:srgbClr val="FFFFFF"/>
                </a:solidFill>
                <a:latin typeface="Montserrat"/>
                <a:cs typeface="Montserrat"/>
              </a:rPr>
              <a:t> </a:t>
            </a:r>
            <a:r>
              <a:rPr sz="1000" dirty="0">
                <a:solidFill>
                  <a:srgbClr val="FFFFFF"/>
                </a:solidFill>
                <a:latin typeface="Montserrat"/>
                <a:cs typeface="Montserrat"/>
              </a:rPr>
              <a:t>to</a:t>
            </a:r>
            <a:r>
              <a:rPr sz="1000" spc="-15" dirty="0">
                <a:solidFill>
                  <a:srgbClr val="FFFFFF"/>
                </a:solidFill>
                <a:latin typeface="Montserrat"/>
                <a:cs typeface="Montserrat"/>
              </a:rPr>
              <a:t> </a:t>
            </a:r>
            <a:r>
              <a:rPr sz="1000" dirty="0">
                <a:solidFill>
                  <a:srgbClr val="FFFFFF"/>
                </a:solidFill>
                <a:latin typeface="Montserrat"/>
                <a:cs typeface="Montserrat"/>
              </a:rPr>
              <a:t>earn</a:t>
            </a:r>
            <a:r>
              <a:rPr sz="1000" spc="-15" dirty="0">
                <a:solidFill>
                  <a:srgbClr val="FFFFFF"/>
                </a:solidFill>
                <a:latin typeface="Montserrat"/>
                <a:cs typeface="Montserrat"/>
              </a:rPr>
              <a:t> </a:t>
            </a:r>
            <a:r>
              <a:rPr lang="en-US" sz="1000" spc="-10" dirty="0">
                <a:solidFill>
                  <a:srgbClr val="FFFFFF"/>
                </a:solidFill>
                <a:latin typeface="Montserrat"/>
                <a:cs typeface="Montserrat"/>
              </a:rPr>
              <a:t>7.85</a:t>
            </a:r>
            <a:r>
              <a:rPr sz="1000" spc="-10" dirty="0">
                <a:solidFill>
                  <a:srgbClr val="FFFFFF"/>
                </a:solidFill>
                <a:latin typeface="Montserrat"/>
                <a:cs typeface="Montserrat"/>
              </a:rPr>
              <a:t>%</a:t>
            </a:r>
            <a:r>
              <a:rPr sz="1000" spc="-15" dirty="0">
                <a:solidFill>
                  <a:srgbClr val="FFFFFF"/>
                </a:solidFill>
                <a:latin typeface="Montserrat"/>
                <a:cs typeface="Montserrat"/>
              </a:rPr>
              <a:t> </a:t>
            </a:r>
            <a:r>
              <a:rPr sz="1000" dirty="0">
                <a:solidFill>
                  <a:srgbClr val="FFFFFF"/>
                </a:solidFill>
                <a:latin typeface="Montserrat"/>
                <a:cs typeface="Montserrat"/>
              </a:rPr>
              <a:t>p.a.</a:t>
            </a:r>
            <a:r>
              <a:rPr sz="1000" spc="-15" dirty="0">
                <a:solidFill>
                  <a:srgbClr val="FFFFFF"/>
                </a:solidFill>
                <a:latin typeface="Montserrat"/>
                <a:cs typeface="Montserrat"/>
              </a:rPr>
              <a:t> </a:t>
            </a:r>
            <a:r>
              <a:rPr sz="1000" dirty="0">
                <a:solidFill>
                  <a:srgbClr val="FFFFFF"/>
                </a:solidFill>
                <a:latin typeface="Montserrat"/>
                <a:cs typeface="Montserrat"/>
              </a:rPr>
              <a:t>if</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spc="-10" dirty="0">
                <a:solidFill>
                  <a:srgbClr val="FFFFFF"/>
                </a:solidFill>
                <a:latin typeface="Montserrat"/>
                <a:cs typeface="Montserrat"/>
              </a:rPr>
              <a:t>Underlying </a:t>
            </a:r>
            <a:r>
              <a:rPr sz="1000" dirty="0">
                <a:solidFill>
                  <a:srgbClr val="FFFFFF"/>
                </a:solidFill>
                <a:latin typeface="Montserrat"/>
                <a:cs typeface="Montserrat"/>
              </a:rPr>
              <a:t>Ind</a:t>
            </a:r>
            <a:r>
              <a:rPr lang="en-GB" sz="1000" dirty="0">
                <a:solidFill>
                  <a:srgbClr val="FFFFFF"/>
                </a:solidFill>
                <a:latin typeface="Montserrat"/>
                <a:cs typeface="Montserrat"/>
              </a:rPr>
              <a:t>ices</a:t>
            </a:r>
            <a:r>
              <a:rPr sz="1000" spc="-20" dirty="0">
                <a:solidFill>
                  <a:srgbClr val="FFFFFF"/>
                </a:solidFill>
                <a:latin typeface="Montserrat"/>
                <a:cs typeface="Montserrat"/>
              </a:rPr>
              <a:t> </a:t>
            </a:r>
            <a:r>
              <a:rPr sz="1000" dirty="0">
                <a:solidFill>
                  <a:srgbClr val="FFFFFF"/>
                </a:solidFill>
                <a:latin typeface="Montserrat"/>
                <a:cs typeface="Montserrat"/>
              </a:rPr>
              <a:t>remain</a:t>
            </a:r>
            <a:r>
              <a:rPr sz="1000" spc="-15" dirty="0">
                <a:solidFill>
                  <a:srgbClr val="FFFFFF"/>
                </a:solidFill>
                <a:latin typeface="Montserrat"/>
                <a:cs typeface="Montserrat"/>
              </a:rPr>
              <a:t> </a:t>
            </a:r>
            <a:r>
              <a:rPr sz="1000" dirty="0">
                <a:solidFill>
                  <a:srgbClr val="FFFFFF"/>
                </a:solidFill>
                <a:latin typeface="Montserrat"/>
                <a:cs typeface="Montserrat"/>
              </a:rPr>
              <a:t>flat</a:t>
            </a:r>
            <a:r>
              <a:rPr sz="1000" spc="-15" dirty="0">
                <a:solidFill>
                  <a:srgbClr val="FFFFFF"/>
                </a:solidFill>
                <a:latin typeface="Montserrat"/>
                <a:cs typeface="Montserrat"/>
              </a:rPr>
              <a:t> </a:t>
            </a:r>
            <a:r>
              <a:rPr sz="1000" dirty="0">
                <a:solidFill>
                  <a:srgbClr val="FFFFFF"/>
                </a:solidFill>
                <a:latin typeface="Montserrat"/>
                <a:cs typeface="Montserrat"/>
              </a:rPr>
              <a:t>or</a:t>
            </a:r>
            <a:r>
              <a:rPr sz="1000" spc="-15" dirty="0">
                <a:solidFill>
                  <a:srgbClr val="FFFFFF"/>
                </a:solidFill>
                <a:latin typeface="Montserrat"/>
                <a:cs typeface="Montserrat"/>
              </a:rPr>
              <a:t> </a:t>
            </a:r>
            <a:r>
              <a:rPr sz="1000" dirty="0">
                <a:solidFill>
                  <a:srgbClr val="FFFFFF"/>
                </a:solidFill>
                <a:latin typeface="Montserrat"/>
                <a:cs typeface="Montserrat"/>
              </a:rPr>
              <a:t>even</a:t>
            </a:r>
            <a:r>
              <a:rPr sz="1000" spc="-15" dirty="0">
                <a:solidFill>
                  <a:srgbClr val="FFFFFF"/>
                </a:solidFill>
                <a:latin typeface="Montserrat"/>
                <a:cs typeface="Montserrat"/>
              </a:rPr>
              <a:t> </a:t>
            </a:r>
            <a:r>
              <a:rPr sz="1000" dirty="0">
                <a:solidFill>
                  <a:srgbClr val="FFFFFF"/>
                </a:solidFill>
                <a:latin typeface="Montserrat"/>
                <a:cs typeface="Montserrat"/>
              </a:rPr>
              <a:t>fall.</a:t>
            </a:r>
            <a:r>
              <a:rPr sz="1000" spc="-15" dirty="0">
                <a:solidFill>
                  <a:srgbClr val="FFFFFF"/>
                </a:solidFill>
                <a:latin typeface="Montserrat"/>
                <a:cs typeface="Montserrat"/>
              </a:rPr>
              <a:t> </a:t>
            </a:r>
            <a:r>
              <a:rPr sz="1000" dirty="0">
                <a:solidFill>
                  <a:srgbClr val="FFFFFF"/>
                </a:solidFill>
                <a:latin typeface="Montserrat"/>
                <a:cs typeface="Montserrat"/>
              </a:rPr>
              <a:t>If</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closing</a:t>
            </a:r>
            <a:r>
              <a:rPr sz="1000" spc="-15" dirty="0">
                <a:solidFill>
                  <a:srgbClr val="FFFFFF"/>
                </a:solidFill>
                <a:latin typeface="Montserrat"/>
                <a:cs typeface="Montserrat"/>
              </a:rPr>
              <a:t> </a:t>
            </a:r>
            <a:r>
              <a:rPr sz="1000" dirty="0">
                <a:solidFill>
                  <a:srgbClr val="FFFFFF"/>
                </a:solidFill>
                <a:latin typeface="Montserrat"/>
                <a:cs typeface="Montserrat"/>
              </a:rPr>
              <a:t>level</a:t>
            </a:r>
            <a:r>
              <a:rPr sz="1000" spc="-15" dirty="0">
                <a:solidFill>
                  <a:srgbClr val="FFFFFF"/>
                </a:solidFill>
                <a:latin typeface="Montserrat"/>
                <a:cs typeface="Montserrat"/>
              </a:rPr>
              <a:t> </a:t>
            </a:r>
            <a:r>
              <a:rPr sz="1000" dirty="0">
                <a:solidFill>
                  <a:srgbClr val="FFFFFF"/>
                </a:solidFill>
                <a:latin typeface="Montserrat"/>
                <a:cs typeface="Montserrat"/>
              </a:rPr>
              <a:t>of</a:t>
            </a:r>
            <a:r>
              <a:rPr sz="1000" spc="-15" dirty="0">
                <a:solidFill>
                  <a:srgbClr val="FFFFFF"/>
                </a:solidFill>
                <a:latin typeface="Montserrat"/>
                <a:cs typeface="Montserrat"/>
              </a:rPr>
              <a:t> </a:t>
            </a:r>
            <a:r>
              <a:rPr lang="en-GB" sz="1000" spc="-15" dirty="0">
                <a:solidFill>
                  <a:srgbClr val="FFFFFF"/>
                </a:solidFill>
                <a:latin typeface="Montserrat"/>
                <a:cs typeface="Montserrat"/>
              </a:rPr>
              <a:t>any</a:t>
            </a:r>
            <a:r>
              <a:rPr sz="1000" spc="-15" dirty="0">
                <a:solidFill>
                  <a:srgbClr val="FFFFFF"/>
                </a:solidFill>
                <a:latin typeface="Montserrat"/>
                <a:cs typeface="Montserrat"/>
              </a:rPr>
              <a:t> </a:t>
            </a:r>
            <a:r>
              <a:rPr sz="1000" dirty="0">
                <a:solidFill>
                  <a:srgbClr val="FFFFFF"/>
                </a:solidFill>
                <a:latin typeface="Montserrat"/>
                <a:cs typeface="Montserrat"/>
              </a:rPr>
              <a:t>Underlying</a:t>
            </a:r>
            <a:r>
              <a:rPr sz="1000" spc="-15" dirty="0">
                <a:solidFill>
                  <a:srgbClr val="FFFFFF"/>
                </a:solidFill>
                <a:latin typeface="Montserrat"/>
                <a:cs typeface="Montserrat"/>
              </a:rPr>
              <a:t> </a:t>
            </a:r>
            <a:r>
              <a:rPr sz="1000" dirty="0">
                <a:solidFill>
                  <a:srgbClr val="FFFFFF"/>
                </a:solidFill>
                <a:latin typeface="Montserrat"/>
                <a:cs typeface="Montserrat"/>
              </a:rPr>
              <a:t>Index</a:t>
            </a:r>
            <a:r>
              <a:rPr sz="1000" spc="-20" dirty="0">
                <a:solidFill>
                  <a:srgbClr val="FFFFFF"/>
                </a:solidFill>
                <a:latin typeface="Montserrat"/>
                <a:cs typeface="Montserrat"/>
              </a:rPr>
              <a:t> </a:t>
            </a:r>
            <a:r>
              <a:rPr sz="1000" dirty="0">
                <a:solidFill>
                  <a:srgbClr val="FFFFFF"/>
                </a:solidFill>
                <a:latin typeface="Montserrat"/>
                <a:cs typeface="Montserrat"/>
              </a:rPr>
              <a:t>on</a:t>
            </a:r>
            <a:r>
              <a:rPr sz="1000" spc="-15" dirty="0">
                <a:solidFill>
                  <a:srgbClr val="FFFFFF"/>
                </a:solidFill>
                <a:latin typeface="Montserrat"/>
                <a:cs typeface="Montserrat"/>
              </a:rPr>
              <a:t> </a:t>
            </a:r>
            <a:r>
              <a:rPr sz="1000" spc="-25" dirty="0">
                <a:solidFill>
                  <a:srgbClr val="FFFFFF"/>
                </a:solidFill>
                <a:latin typeface="Montserrat"/>
                <a:cs typeface="Montserrat"/>
              </a:rPr>
              <a:t>any </a:t>
            </a:r>
            <a:r>
              <a:rPr sz="1000" dirty="0">
                <a:solidFill>
                  <a:srgbClr val="FFFFFF"/>
                </a:solidFill>
                <a:latin typeface="Montserrat"/>
                <a:cs typeface="Montserrat"/>
              </a:rPr>
              <a:t>observation</a:t>
            </a:r>
            <a:r>
              <a:rPr sz="1000" spc="-20" dirty="0">
                <a:solidFill>
                  <a:srgbClr val="FFFFFF"/>
                </a:solidFill>
                <a:latin typeface="Montserrat"/>
                <a:cs typeface="Montserrat"/>
              </a:rPr>
              <a:t> </a:t>
            </a:r>
            <a:r>
              <a:rPr sz="1000" dirty="0">
                <a:solidFill>
                  <a:srgbClr val="FFFFFF"/>
                </a:solidFill>
                <a:latin typeface="Montserrat"/>
                <a:cs typeface="Montserrat"/>
              </a:rPr>
              <a:t>date</a:t>
            </a:r>
            <a:r>
              <a:rPr sz="1000" spc="-15" dirty="0">
                <a:solidFill>
                  <a:srgbClr val="FFFFFF"/>
                </a:solidFill>
                <a:latin typeface="Montserrat"/>
                <a:cs typeface="Montserrat"/>
              </a:rPr>
              <a:t> </a:t>
            </a:r>
            <a:r>
              <a:rPr sz="1000" dirty="0">
                <a:solidFill>
                  <a:srgbClr val="FFFFFF"/>
                </a:solidFill>
                <a:latin typeface="Montserrat"/>
                <a:cs typeface="Montserrat"/>
              </a:rPr>
              <a:t>(set</a:t>
            </a:r>
            <a:r>
              <a:rPr sz="1000" spc="-15" dirty="0">
                <a:solidFill>
                  <a:srgbClr val="FFFFFF"/>
                </a:solidFill>
                <a:latin typeface="Montserrat"/>
                <a:cs typeface="Montserrat"/>
              </a:rPr>
              <a:t> </a:t>
            </a:r>
            <a:r>
              <a:rPr sz="1000" dirty="0">
                <a:solidFill>
                  <a:srgbClr val="FFFFFF"/>
                </a:solidFill>
                <a:latin typeface="Montserrat"/>
                <a:cs typeface="Montserrat"/>
              </a:rPr>
              <a:t>out</a:t>
            </a:r>
            <a:r>
              <a:rPr sz="1000" spc="-20" dirty="0">
                <a:solidFill>
                  <a:srgbClr val="FFFFFF"/>
                </a:solidFill>
                <a:latin typeface="Montserrat"/>
                <a:cs typeface="Montserrat"/>
              </a:rPr>
              <a:t> </a:t>
            </a:r>
            <a:r>
              <a:rPr sz="1000" dirty="0">
                <a:solidFill>
                  <a:srgbClr val="FFFFFF"/>
                </a:solidFill>
                <a:latin typeface="Montserrat"/>
                <a:cs typeface="Montserrat"/>
              </a:rPr>
              <a:t>below)</a:t>
            </a:r>
            <a:r>
              <a:rPr sz="1000" spc="-15" dirty="0">
                <a:solidFill>
                  <a:srgbClr val="FFFFFF"/>
                </a:solidFill>
                <a:latin typeface="Montserrat"/>
                <a:cs typeface="Montserrat"/>
              </a:rPr>
              <a:t> </a:t>
            </a:r>
            <a:r>
              <a:rPr sz="1000" dirty="0">
                <a:solidFill>
                  <a:srgbClr val="FFFFFF"/>
                </a:solidFill>
                <a:latin typeface="Montserrat"/>
                <a:cs typeface="Montserrat"/>
              </a:rPr>
              <a:t>before</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Final</a:t>
            </a:r>
            <a:r>
              <a:rPr sz="1000" spc="-20" dirty="0">
                <a:solidFill>
                  <a:srgbClr val="FFFFFF"/>
                </a:solidFill>
                <a:latin typeface="Montserrat"/>
                <a:cs typeface="Montserrat"/>
              </a:rPr>
              <a:t> </a:t>
            </a:r>
            <a:r>
              <a:rPr sz="1000" dirty="0">
                <a:solidFill>
                  <a:srgbClr val="FFFFFF"/>
                </a:solidFill>
                <a:latin typeface="Montserrat"/>
                <a:cs typeface="Montserrat"/>
              </a:rPr>
              <a:t>Valuation</a:t>
            </a:r>
            <a:r>
              <a:rPr sz="1000" spc="-15" dirty="0">
                <a:solidFill>
                  <a:srgbClr val="FFFFFF"/>
                </a:solidFill>
                <a:latin typeface="Montserrat"/>
                <a:cs typeface="Montserrat"/>
              </a:rPr>
              <a:t> </a:t>
            </a:r>
            <a:r>
              <a:rPr sz="1000" dirty="0">
                <a:solidFill>
                  <a:srgbClr val="FFFFFF"/>
                </a:solidFill>
                <a:latin typeface="Montserrat"/>
                <a:cs typeface="Montserrat"/>
              </a:rPr>
              <a:t>Date</a:t>
            </a:r>
            <a:r>
              <a:rPr sz="1000" spc="-15" dirty="0">
                <a:solidFill>
                  <a:srgbClr val="FFFFFF"/>
                </a:solidFill>
                <a:latin typeface="Montserrat"/>
                <a:cs typeface="Montserrat"/>
              </a:rPr>
              <a:t> </a:t>
            </a:r>
            <a:r>
              <a:rPr sz="1000" dirty="0">
                <a:solidFill>
                  <a:srgbClr val="FFFFFF"/>
                </a:solidFill>
                <a:latin typeface="Montserrat"/>
                <a:cs typeface="Montserrat"/>
              </a:rPr>
              <a:t>is</a:t>
            </a:r>
            <a:r>
              <a:rPr sz="1000" spc="-15" dirty="0">
                <a:solidFill>
                  <a:srgbClr val="FFFFFF"/>
                </a:solidFill>
                <a:latin typeface="Montserrat"/>
                <a:cs typeface="Montserrat"/>
              </a:rPr>
              <a:t> </a:t>
            </a:r>
            <a:r>
              <a:rPr sz="1000" dirty="0">
                <a:solidFill>
                  <a:srgbClr val="FFFFFF"/>
                </a:solidFill>
                <a:latin typeface="Montserrat"/>
                <a:cs typeface="Montserrat"/>
              </a:rPr>
              <a:t>at</a:t>
            </a:r>
            <a:r>
              <a:rPr sz="1000" spc="-20" dirty="0">
                <a:solidFill>
                  <a:srgbClr val="FFFFFF"/>
                </a:solidFill>
                <a:latin typeface="Montserrat"/>
                <a:cs typeface="Montserrat"/>
              </a:rPr>
              <a:t> </a:t>
            </a:r>
            <a:r>
              <a:rPr sz="1000" dirty="0">
                <a:solidFill>
                  <a:srgbClr val="FFFFFF"/>
                </a:solidFill>
                <a:latin typeface="Montserrat"/>
                <a:cs typeface="Montserrat"/>
              </a:rPr>
              <a:t>or</a:t>
            </a:r>
            <a:r>
              <a:rPr sz="1000" spc="-15" dirty="0">
                <a:solidFill>
                  <a:srgbClr val="FFFFFF"/>
                </a:solidFill>
                <a:latin typeface="Montserrat"/>
                <a:cs typeface="Montserrat"/>
              </a:rPr>
              <a:t> </a:t>
            </a:r>
            <a:r>
              <a:rPr sz="1000" dirty="0">
                <a:solidFill>
                  <a:srgbClr val="FFFFFF"/>
                </a:solidFill>
                <a:latin typeface="Montserrat"/>
                <a:cs typeface="Montserrat"/>
              </a:rPr>
              <a:t>above</a:t>
            </a:r>
            <a:r>
              <a:rPr sz="1000" spc="-15"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relevant</a:t>
            </a:r>
            <a:r>
              <a:rPr sz="1000" spc="-25" dirty="0">
                <a:solidFill>
                  <a:srgbClr val="FFFFFF"/>
                </a:solidFill>
                <a:latin typeface="Montserrat"/>
                <a:cs typeface="Montserrat"/>
              </a:rPr>
              <a:t> </a:t>
            </a:r>
            <a:r>
              <a:rPr sz="1000" dirty="0">
                <a:solidFill>
                  <a:srgbClr val="FFFFFF"/>
                </a:solidFill>
                <a:latin typeface="Montserrat"/>
                <a:cs typeface="Montserrat"/>
              </a:rPr>
              <a:t>Kick</a:t>
            </a:r>
            <a:r>
              <a:rPr sz="1000" spc="-20" dirty="0">
                <a:solidFill>
                  <a:srgbClr val="FFFFFF"/>
                </a:solidFill>
                <a:latin typeface="Montserrat"/>
                <a:cs typeface="Montserrat"/>
              </a:rPr>
              <a:t> </a:t>
            </a:r>
            <a:r>
              <a:rPr sz="1000" dirty="0">
                <a:solidFill>
                  <a:srgbClr val="FFFFFF"/>
                </a:solidFill>
                <a:latin typeface="Montserrat"/>
                <a:cs typeface="Montserrat"/>
              </a:rPr>
              <a:t>Out</a:t>
            </a:r>
            <a:r>
              <a:rPr sz="1000" spc="-25" dirty="0">
                <a:solidFill>
                  <a:srgbClr val="FFFFFF"/>
                </a:solidFill>
                <a:latin typeface="Montserrat"/>
                <a:cs typeface="Montserrat"/>
              </a:rPr>
              <a:t> </a:t>
            </a:r>
            <a:r>
              <a:rPr sz="1000" dirty="0">
                <a:solidFill>
                  <a:srgbClr val="FFFFFF"/>
                </a:solidFill>
                <a:latin typeface="Montserrat"/>
                <a:cs typeface="Montserrat"/>
              </a:rPr>
              <a:t>Trigger</a:t>
            </a:r>
            <a:r>
              <a:rPr sz="1000" spc="-20" dirty="0">
                <a:solidFill>
                  <a:srgbClr val="FFFFFF"/>
                </a:solidFill>
                <a:latin typeface="Montserrat"/>
                <a:cs typeface="Montserrat"/>
              </a:rPr>
              <a:t> </a:t>
            </a:r>
            <a:r>
              <a:rPr sz="1000" dirty="0">
                <a:solidFill>
                  <a:srgbClr val="FFFFFF"/>
                </a:solidFill>
                <a:latin typeface="Montserrat"/>
                <a:cs typeface="Montserrat"/>
              </a:rPr>
              <a:t>Level,</a:t>
            </a:r>
            <a:r>
              <a:rPr sz="1000" spc="-25" dirty="0">
                <a:solidFill>
                  <a:srgbClr val="FFFFFF"/>
                </a:solidFill>
                <a:latin typeface="Montserrat"/>
                <a:cs typeface="Montserrat"/>
              </a:rPr>
              <a:t> </a:t>
            </a: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Plan</a:t>
            </a:r>
            <a:r>
              <a:rPr sz="1000" spc="-25" dirty="0">
                <a:solidFill>
                  <a:srgbClr val="FFFFFF"/>
                </a:solidFill>
                <a:latin typeface="Montserrat"/>
                <a:cs typeface="Montserrat"/>
              </a:rPr>
              <a:t> </a:t>
            </a:r>
            <a:r>
              <a:rPr sz="1000" dirty="0">
                <a:solidFill>
                  <a:srgbClr val="FFFFFF"/>
                </a:solidFill>
                <a:latin typeface="Montserrat"/>
                <a:cs typeface="Montserrat"/>
              </a:rPr>
              <a:t>will</a:t>
            </a:r>
            <a:r>
              <a:rPr sz="1000" spc="-20" dirty="0">
                <a:solidFill>
                  <a:srgbClr val="FFFFFF"/>
                </a:solidFill>
                <a:latin typeface="Montserrat"/>
                <a:cs typeface="Montserrat"/>
              </a:rPr>
              <a:t> </a:t>
            </a:r>
            <a:r>
              <a:rPr sz="1000" dirty="0">
                <a:solidFill>
                  <a:srgbClr val="FFFFFF"/>
                </a:solidFill>
                <a:latin typeface="Montserrat"/>
                <a:cs typeface="Montserrat"/>
              </a:rPr>
              <a:t>kick</a:t>
            </a:r>
            <a:r>
              <a:rPr sz="1000" spc="-25" dirty="0">
                <a:solidFill>
                  <a:srgbClr val="FFFFFF"/>
                </a:solidFill>
                <a:latin typeface="Montserrat"/>
                <a:cs typeface="Montserrat"/>
              </a:rPr>
              <a:t> </a:t>
            </a:r>
            <a:r>
              <a:rPr sz="1000" dirty="0">
                <a:solidFill>
                  <a:srgbClr val="FFFFFF"/>
                </a:solidFill>
                <a:latin typeface="Montserrat"/>
                <a:cs typeface="Montserrat"/>
              </a:rPr>
              <a:t>out,</a:t>
            </a:r>
            <a:r>
              <a:rPr sz="1000" spc="-20" dirty="0">
                <a:solidFill>
                  <a:srgbClr val="FFFFFF"/>
                </a:solidFill>
                <a:latin typeface="Montserrat"/>
                <a:cs typeface="Montserrat"/>
              </a:rPr>
              <a:t> </a:t>
            </a:r>
            <a:r>
              <a:rPr sz="1000" dirty="0">
                <a:solidFill>
                  <a:srgbClr val="FFFFFF"/>
                </a:solidFill>
                <a:latin typeface="Montserrat"/>
                <a:cs typeface="Montserrat"/>
              </a:rPr>
              <a:t>i.e.</a:t>
            </a:r>
            <a:r>
              <a:rPr sz="1000" spc="-20" dirty="0">
                <a:solidFill>
                  <a:srgbClr val="FFFFFF"/>
                </a:solidFill>
                <a:latin typeface="Montserrat"/>
                <a:cs typeface="Montserrat"/>
              </a:rPr>
              <a:t> </a:t>
            </a:r>
            <a:r>
              <a:rPr sz="1000" dirty="0">
                <a:solidFill>
                  <a:srgbClr val="FFFFFF"/>
                </a:solidFill>
                <a:latin typeface="Montserrat"/>
                <a:cs typeface="Montserrat"/>
              </a:rPr>
              <a:t>mature</a:t>
            </a:r>
            <a:r>
              <a:rPr sz="1000" spc="-25" dirty="0">
                <a:solidFill>
                  <a:srgbClr val="FFFFFF"/>
                </a:solidFill>
                <a:latin typeface="Montserrat"/>
                <a:cs typeface="Montserrat"/>
              </a:rPr>
              <a:t> </a:t>
            </a:r>
            <a:r>
              <a:rPr sz="1000" dirty="0">
                <a:solidFill>
                  <a:srgbClr val="FFFFFF"/>
                </a:solidFill>
                <a:latin typeface="Montserrat"/>
                <a:cs typeface="Montserrat"/>
              </a:rPr>
              <a:t>early</a:t>
            </a:r>
            <a:r>
              <a:rPr sz="1000" spc="-20" dirty="0">
                <a:solidFill>
                  <a:srgbClr val="FFFFFF"/>
                </a:solidFill>
                <a:latin typeface="Montserrat"/>
                <a:cs typeface="Montserrat"/>
              </a:rPr>
              <a:t> </a:t>
            </a:r>
            <a:r>
              <a:rPr sz="1000" dirty="0">
                <a:solidFill>
                  <a:srgbClr val="FFFFFF"/>
                </a:solidFill>
                <a:latin typeface="Montserrat"/>
                <a:cs typeface="Montserrat"/>
              </a:rPr>
              <a:t>and</a:t>
            </a:r>
            <a:r>
              <a:rPr sz="1000" spc="-25" dirty="0">
                <a:solidFill>
                  <a:srgbClr val="FFFFFF"/>
                </a:solidFill>
                <a:latin typeface="Montserrat"/>
                <a:cs typeface="Montserrat"/>
              </a:rPr>
              <a:t> </a:t>
            </a:r>
            <a:r>
              <a:rPr sz="1000" dirty="0">
                <a:solidFill>
                  <a:srgbClr val="FFFFFF"/>
                </a:solidFill>
                <a:latin typeface="Montserrat"/>
                <a:cs typeface="Montserrat"/>
              </a:rPr>
              <a:t>make</a:t>
            </a:r>
            <a:r>
              <a:rPr sz="1000" spc="-20" dirty="0">
                <a:solidFill>
                  <a:srgbClr val="FFFFFF"/>
                </a:solidFill>
                <a:latin typeface="Montserrat"/>
                <a:cs typeface="Montserrat"/>
              </a:rPr>
              <a:t> </a:t>
            </a:r>
            <a:r>
              <a:rPr sz="1000" spc="-50" dirty="0">
                <a:solidFill>
                  <a:srgbClr val="FFFFFF"/>
                </a:solidFill>
                <a:latin typeface="Montserrat"/>
                <a:cs typeface="Montserrat"/>
              </a:rPr>
              <a:t>a </a:t>
            </a:r>
            <a:r>
              <a:rPr sz="1000" dirty="0">
                <a:solidFill>
                  <a:srgbClr val="FFFFFF"/>
                </a:solidFill>
                <a:latin typeface="Montserrat"/>
                <a:cs typeface="Montserrat"/>
              </a:rPr>
              <a:t>gross</a:t>
            </a:r>
            <a:r>
              <a:rPr sz="1000" spc="-15" dirty="0">
                <a:solidFill>
                  <a:srgbClr val="FFFFFF"/>
                </a:solidFill>
                <a:latin typeface="Montserrat"/>
                <a:cs typeface="Montserrat"/>
              </a:rPr>
              <a:t> </a:t>
            </a:r>
            <a:r>
              <a:rPr sz="1000" dirty="0">
                <a:solidFill>
                  <a:srgbClr val="FFFFFF"/>
                </a:solidFill>
                <a:latin typeface="Montserrat"/>
                <a:cs typeface="Montserrat"/>
              </a:rPr>
              <a:t>investment</a:t>
            </a:r>
            <a:r>
              <a:rPr sz="1000" spc="-15" dirty="0">
                <a:solidFill>
                  <a:srgbClr val="FFFFFF"/>
                </a:solidFill>
                <a:latin typeface="Montserrat"/>
                <a:cs typeface="Montserrat"/>
              </a:rPr>
              <a:t> </a:t>
            </a:r>
            <a:r>
              <a:rPr sz="1000" dirty="0">
                <a:solidFill>
                  <a:srgbClr val="FFFFFF"/>
                </a:solidFill>
                <a:latin typeface="Montserrat"/>
                <a:cs typeface="Montserrat"/>
              </a:rPr>
              <a:t>return</a:t>
            </a:r>
            <a:r>
              <a:rPr sz="1000" spc="-15" dirty="0">
                <a:solidFill>
                  <a:srgbClr val="FFFFFF"/>
                </a:solidFill>
                <a:latin typeface="Montserrat"/>
                <a:cs typeface="Montserrat"/>
              </a:rPr>
              <a:t> </a:t>
            </a:r>
            <a:r>
              <a:rPr sz="1000" dirty="0">
                <a:solidFill>
                  <a:srgbClr val="FFFFFF"/>
                </a:solidFill>
                <a:latin typeface="Montserrat"/>
                <a:cs typeface="Montserrat"/>
              </a:rPr>
              <a:t>of</a:t>
            </a:r>
            <a:r>
              <a:rPr sz="1000" spc="-15" dirty="0">
                <a:solidFill>
                  <a:srgbClr val="FFFFFF"/>
                </a:solidFill>
                <a:latin typeface="Montserrat"/>
                <a:cs typeface="Montserrat"/>
              </a:rPr>
              <a:t> </a:t>
            </a:r>
            <a:r>
              <a:rPr lang="en-US" sz="1000" spc="-10" dirty="0">
                <a:solidFill>
                  <a:srgbClr val="FFFFFF"/>
                </a:solidFill>
                <a:latin typeface="Montserrat"/>
                <a:cs typeface="Montserrat"/>
              </a:rPr>
              <a:t>7.85</a:t>
            </a:r>
            <a:r>
              <a:rPr sz="1000" spc="-10" dirty="0">
                <a:solidFill>
                  <a:srgbClr val="FFFFFF"/>
                </a:solidFill>
                <a:latin typeface="Montserrat"/>
                <a:cs typeface="Montserrat"/>
              </a:rPr>
              <a:t>%</a:t>
            </a:r>
            <a:r>
              <a:rPr sz="1000" spc="-15" dirty="0">
                <a:solidFill>
                  <a:srgbClr val="FFFFFF"/>
                </a:solidFill>
                <a:latin typeface="Montserrat"/>
                <a:cs typeface="Montserrat"/>
              </a:rPr>
              <a:t> </a:t>
            </a:r>
            <a:r>
              <a:rPr sz="1000" dirty="0">
                <a:solidFill>
                  <a:srgbClr val="FFFFFF"/>
                </a:solidFill>
                <a:latin typeface="Montserrat"/>
                <a:cs typeface="Montserrat"/>
              </a:rPr>
              <a:t>for</a:t>
            </a:r>
            <a:r>
              <a:rPr sz="1000" spc="-15" dirty="0">
                <a:solidFill>
                  <a:srgbClr val="FFFFFF"/>
                </a:solidFill>
                <a:latin typeface="Montserrat"/>
                <a:cs typeface="Montserrat"/>
              </a:rPr>
              <a:t> </a:t>
            </a:r>
            <a:r>
              <a:rPr sz="1000" dirty="0">
                <a:solidFill>
                  <a:srgbClr val="FFFFFF"/>
                </a:solidFill>
                <a:latin typeface="Montserrat"/>
                <a:cs typeface="Montserrat"/>
              </a:rPr>
              <a:t>each</a:t>
            </a:r>
            <a:r>
              <a:rPr sz="1000" spc="-15" dirty="0">
                <a:solidFill>
                  <a:srgbClr val="FFFFFF"/>
                </a:solidFill>
                <a:latin typeface="Montserrat"/>
                <a:cs typeface="Montserrat"/>
              </a:rPr>
              <a:t> </a:t>
            </a:r>
            <a:r>
              <a:rPr sz="1000" dirty="0">
                <a:solidFill>
                  <a:srgbClr val="FFFFFF"/>
                </a:solidFill>
                <a:latin typeface="Montserrat"/>
                <a:cs typeface="Montserrat"/>
              </a:rPr>
              <a:t>year</a:t>
            </a:r>
            <a:r>
              <a:rPr sz="1000" spc="-15" dirty="0">
                <a:solidFill>
                  <a:srgbClr val="FFFFFF"/>
                </a:solidFill>
                <a:latin typeface="Montserrat"/>
                <a:cs typeface="Montserrat"/>
              </a:rPr>
              <a:t> </a:t>
            </a:r>
            <a:r>
              <a:rPr sz="1000" dirty="0">
                <a:solidFill>
                  <a:srgbClr val="FFFFFF"/>
                </a:solidFill>
                <a:latin typeface="Montserrat"/>
                <a:cs typeface="Montserrat"/>
              </a:rPr>
              <a:t>that</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5" dirty="0">
                <a:solidFill>
                  <a:srgbClr val="FFFFFF"/>
                </a:solidFill>
                <a:latin typeface="Montserrat"/>
                <a:cs typeface="Montserrat"/>
              </a:rPr>
              <a:t> </a:t>
            </a:r>
            <a:r>
              <a:rPr sz="1000" dirty="0">
                <a:solidFill>
                  <a:srgbClr val="FFFFFF"/>
                </a:solidFill>
                <a:latin typeface="Montserrat"/>
                <a:cs typeface="Montserrat"/>
              </a:rPr>
              <a:t>has</a:t>
            </a:r>
            <a:r>
              <a:rPr sz="1000" spc="-15" dirty="0">
                <a:solidFill>
                  <a:srgbClr val="FFFFFF"/>
                </a:solidFill>
                <a:latin typeface="Montserrat"/>
                <a:cs typeface="Montserrat"/>
              </a:rPr>
              <a:t> </a:t>
            </a:r>
            <a:r>
              <a:rPr sz="1000" dirty="0">
                <a:solidFill>
                  <a:srgbClr val="FFFFFF"/>
                </a:solidFill>
                <a:latin typeface="Montserrat"/>
                <a:cs typeface="Montserrat"/>
              </a:rPr>
              <a:t>been</a:t>
            </a:r>
            <a:r>
              <a:rPr sz="1000" spc="-15" dirty="0">
                <a:solidFill>
                  <a:srgbClr val="FFFFFF"/>
                </a:solidFill>
                <a:latin typeface="Montserrat"/>
                <a:cs typeface="Montserrat"/>
              </a:rPr>
              <a:t> </a:t>
            </a:r>
            <a:r>
              <a:rPr sz="1000" dirty="0">
                <a:solidFill>
                  <a:srgbClr val="FFFFFF"/>
                </a:solidFill>
                <a:latin typeface="Montserrat"/>
                <a:cs typeface="Montserrat"/>
              </a:rPr>
              <a:t>in</a:t>
            </a:r>
            <a:r>
              <a:rPr sz="1000" spc="-15" dirty="0">
                <a:solidFill>
                  <a:srgbClr val="FFFFFF"/>
                </a:solidFill>
                <a:latin typeface="Montserrat"/>
                <a:cs typeface="Montserrat"/>
              </a:rPr>
              <a:t> </a:t>
            </a:r>
            <a:r>
              <a:rPr sz="1000" dirty="0">
                <a:solidFill>
                  <a:srgbClr val="FFFFFF"/>
                </a:solidFill>
                <a:latin typeface="Montserrat"/>
                <a:cs typeface="Montserrat"/>
              </a:rPr>
              <a:t>force.</a:t>
            </a:r>
            <a:r>
              <a:rPr sz="1000" spc="-15"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first</a:t>
            </a:r>
            <a:r>
              <a:rPr sz="1000" spc="-10" dirty="0">
                <a:solidFill>
                  <a:srgbClr val="FFFFFF"/>
                </a:solidFill>
                <a:latin typeface="Montserrat"/>
                <a:cs typeface="Montserrat"/>
              </a:rPr>
              <a:t> </a:t>
            </a:r>
            <a:r>
              <a:rPr sz="1000" dirty="0">
                <a:solidFill>
                  <a:srgbClr val="FFFFFF"/>
                </a:solidFill>
                <a:latin typeface="Montserrat"/>
                <a:cs typeface="Montserrat"/>
              </a:rPr>
              <a:t>observation</a:t>
            </a:r>
            <a:r>
              <a:rPr sz="1000" spc="-5" dirty="0">
                <a:solidFill>
                  <a:srgbClr val="FFFFFF"/>
                </a:solidFill>
                <a:latin typeface="Montserrat"/>
                <a:cs typeface="Montserrat"/>
              </a:rPr>
              <a:t> </a:t>
            </a:r>
            <a:r>
              <a:rPr sz="1000" dirty="0">
                <a:solidFill>
                  <a:srgbClr val="FFFFFF"/>
                </a:solidFill>
                <a:latin typeface="Montserrat"/>
                <a:cs typeface="Montserrat"/>
              </a:rPr>
              <a:t>date</a:t>
            </a:r>
            <a:r>
              <a:rPr sz="1000" spc="-10" dirty="0">
                <a:solidFill>
                  <a:srgbClr val="FFFFFF"/>
                </a:solidFill>
                <a:latin typeface="Montserrat"/>
                <a:cs typeface="Montserrat"/>
              </a:rPr>
              <a:t> </a:t>
            </a:r>
            <a:r>
              <a:rPr sz="1000" dirty="0">
                <a:solidFill>
                  <a:srgbClr val="FFFFFF"/>
                </a:solidFill>
                <a:latin typeface="Montserrat"/>
                <a:cs typeface="Montserrat"/>
              </a:rPr>
              <a:t>is</a:t>
            </a:r>
            <a:r>
              <a:rPr sz="1000" spc="-5" dirty="0">
                <a:solidFill>
                  <a:srgbClr val="FFFFFF"/>
                </a:solidFill>
                <a:latin typeface="Montserrat"/>
                <a:cs typeface="Montserrat"/>
              </a:rPr>
              <a:t> </a:t>
            </a:r>
            <a:r>
              <a:rPr sz="1000" dirty="0">
                <a:solidFill>
                  <a:srgbClr val="FFFFFF"/>
                </a:solidFill>
                <a:latin typeface="Montserrat"/>
                <a:cs typeface="Montserrat"/>
              </a:rPr>
              <a:t>the</a:t>
            </a:r>
            <a:r>
              <a:rPr sz="1000" spc="-5" dirty="0">
                <a:solidFill>
                  <a:srgbClr val="FFFFFF"/>
                </a:solidFill>
                <a:latin typeface="Montserrat"/>
                <a:cs typeface="Montserrat"/>
              </a:rPr>
              <a:t> </a:t>
            </a:r>
            <a:r>
              <a:rPr lang="en-US" sz="1000" spc="-5" dirty="0">
                <a:solidFill>
                  <a:srgbClr val="FFFFFF"/>
                </a:solidFill>
                <a:latin typeface="Montserrat"/>
                <a:cs typeface="Montserrat"/>
              </a:rPr>
              <a:t>02</a:t>
            </a:r>
            <a:r>
              <a:rPr lang="en-US" sz="1000" spc="-5" baseline="30000" dirty="0">
                <a:solidFill>
                  <a:srgbClr val="FFFFFF"/>
                </a:solidFill>
                <a:latin typeface="Montserrat"/>
                <a:cs typeface="Montserrat"/>
              </a:rPr>
              <a:t>nd</a:t>
            </a:r>
            <a:r>
              <a:rPr lang="en-US" sz="1000" spc="-5" dirty="0">
                <a:solidFill>
                  <a:srgbClr val="FFFFFF"/>
                </a:solidFill>
                <a:latin typeface="Montserrat"/>
                <a:cs typeface="Montserrat"/>
              </a:rPr>
              <a:t> March 2028</a:t>
            </a:r>
            <a:r>
              <a:rPr sz="1000" dirty="0">
                <a:solidFill>
                  <a:srgbClr val="FFFFFF"/>
                </a:solidFill>
                <a:latin typeface="Montserrat"/>
                <a:cs typeface="Montserrat"/>
              </a:rPr>
              <a:t>,</a:t>
            </a:r>
            <a:r>
              <a:rPr sz="1000" spc="-5" dirty="0">
                <a:solidFill>
                  <a:srgbClr val="FFFFFF"/>
                </a:solidFill>
                <a:latin typeface="Montserrat"/>
                <a:cs typeface="Montserrat"/>
              </a:rPr>
              <a:t> </a:t>
            </a:r>
            <a:r>
              <a:rPr lang="en-GB" sz="1000" spc="-5" dirty="0">
                <a:solidFill>
                  <a:srgbClr val="FFFFFF"/>
                </a:solidFill>
                <a:latin typeface="Montserrat"/>
                <a:cs typeface="Montserrat"/>
              </a:rPr>
              <a:t>2</a:t>
            </a:r>
            <a:r>
              <a:rPr sz="1000" spc="-10" dirty="0">
                <a:solidFill>
                  <a:srgbClr val="FFFFFF"/>
                </a:solidFill>
                <a:latin typeface="Montserrat"/>
                <a:cs typeface="Montserrat"/>
              </a:rPr>
              <a:t> </a:t>
            </a:r>
            <a:r>
              <a:rPr sz="1000" dirty="0">
                <a:solidFill>
                  <a:srgbClr val="FFFFFF"/>
                </a:solidFill>
                <a:latin typeface="Montserrat"/>
                <a:cs typeface="Montserrat"/>
              </a:rPr>
              <a:t>years</a:t>
            </a:r>
            <a:r>
              <a:rPr sz="1000" spc="-5" dirty="0">
                <a:solidFill>
                  <a:srgbClr val="FFFFFF"/>
                </a:solidFill>
                <a:latin typeface="Montserrat"/>
                <a:cs typeface="Montserrat"/>
              </a:rPr>
              <a:t> </a:t>
            </a:r>
            <a:r>
              <a:rPr sz="1000" dirty="0">
                <a:solidFill>
                  <a:srgbClr val="FFFFFF"/>
                </a:solidFill>
                <a:latin typeface="Montserrat"/>
                <a:cs typeface="Montserrat"/>
              </a:rPr>
              <a:t>after</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5" dirty="0">
                <a:solidFill>
                  <a:srgbClr val="FFFFFF"/>
                </a:solidFill>
                <a:latin typeface="Montserrat"/>
                <a:cs typeface="Montserrat"/>
              </a:rPr>
              <a:t> </a:t>
            </a:r>
            <a:r>
              <a:rPr sz="1000" dirty="0">
                <a:solidFill>
                  <a:srgbClr val="FFFFFF"/>
                </a:solidFill>
                <a:latin typeface="Montserrat"/>
                <a:cs typeface="Montserrat"/>
              </a:rPr>
              <a:t>Plan</a:t>
            </a:r>
            <a:r>
              <a:rPr sz="1000" spc="-5" dirty="0">
                <a:solidFill>
                  <a:srgbClr val="FFFFFF"/>
                </a:solidFill>
                <a:latin typeface="Montserrat"/>
                <a:cs typeface="Montserrat"/>
              </a:rPr>
              <a:t> </a:t>
            </a:r>
            <a:r>
              <a:rPr sz="1000" dirty="0">
                <a:solidFill>
                  <a:srgbClr val="FFFFFF"/>
                </a:solidFill>
                <a:latin typeface="Montserrat"/>
                <a:cs typeface="Montserrat"/>
              </a:rPr>
              <a:t>Start</a:t>
            </a:r>
            <a:r>
              <a:rPr sz="1000" spc="-10" dirty="0">
                <a:solidFill>
                  <a:srgbClr val="FFFFFF"/>
                </a:solidFill>
                <a:latin typeface="Montserrat"/>
                <a:cs typeface="Montserrat"/>
              </a:rPr>
              <a:t> </a:t>
            </a:r>
            <a:r>
              <a:rPr sz="1000" dirty="0">
                <a:solidFill>
                  <a:srgbClr val="FFFFFF"/>
                </a:solidFill>
                <a:latin typeface="Montserrat"/>
                <a:cs typeface="Montserrat"/>
              </a:rPr>
              <a:t>Date.</a:t>
            </a:r>
            <a:r>
              <a:rPr sz="1000" spc="-5" dirty="0">
                <a:solidFill>
                  <a:srgbClr val="FFFFFF"/>
                </a:solidFill>
                <a:latin typeface="Montserrat"/>
                <a:cs typeface="Montserrat"/>
              </a:rPr>
              <a:t> </a:t>
            </a:r>
            <a:r>
              <a:rPr sz="1000" spc="-25" dirty="0">
                <a:solidFill>
                  <a:srgbClr val="FFFFFF"/>
                </a:solidFill>
                <a:latin typeface="Montserrat"/>
                <a:cs typeface="Montserrat"/>
              </a:rPr>
              <a:t>If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0" dirty="0">
                <a:solidFill>
                  <a:srgbClr val="FFFFFF"/>
                </a:solidFill>
                <a:latin typeface="Montserrat"/>
                <a:cs typeface="Montserrat"/>
              </a:rPr>
              <a:t> </a:t>
            </a:r>
            <a:r>
              <a:rPr sz="1000" dirty="0">
                <a:solidFill>
                  <a:srgbClr val="FFFFFF"/>
                </a:solidFill>
                <a:latin typeface="Montserrat"/>
                <a:cs typeface="Montserrat"/>
              </a:rPr>
              <a:t>has</a:t>
            </a:r>
            <a:r>
              <a:rPr sz="1000" spc="-10" dirty="0">
                <a:solidFill>
                  <a:srgbClr val="FFFFFF"/>
                </a:solidFill>
                <a:latin typeface="Montserrat"/>
                <a:cs typeface="Montserrat"/>
              </a:rPr>
              <a:t> </a:t>
            </a:r>
            <a:r>
              <a:rPr sz="1000" dirty="0">
                <a:solidFill>
                  <a:srgbClr val="FFFFFF"/>
                </a:solidFill>
                <a:latin typeface="Montserrat"/>
                <a:cs typeface="Montserrat"/>
              </a:rPr>
              <a:t>not</a:t>
            </a:r>
            <a:r>
              <a:rPr sz="1000" spc="-10" dirty="0">
                <a:solidFill>
                  <a:srgbClr val="FFFFFF"/>
                </a:solidFill>
                <a:latin typeface="Montserrat"/>
                <a:cs typeface="Montserrat"/>
              </a:rPr>
              <a:t> </a:t>
            </a:r>
            <a:r>
              <a:rPr sz="1000" dirty="0">
                <a:solidFill>
                  <a:srgbClr val="FFFFFF"/>
                </a:solidFill>
                <a:latin typeface="Montserrat"/>
                <a:cs typeface="Montserrat"/>
              </a:rPr>
              <a:t>matured</a:t>
            </a:r>
            <a:r>
              <a:rPr sz="1000" spc="-15" dirty="0">
                <a:solidFill>
                  <a:srgbClr val="FFFFFF"/>
                </a:solidFill>
                <a:latin typeface="Montserrat"/>
                <a:cs typeface="Montserrat"/>
              </a:rPr>
              <a:t> </a:t>
            </a:r>
            <a:r>
              <a:rPr sz="1000" spc="-10" dirty="0">
                <a:solidFill>
                  <a:srgbClr val="FFFFFF"/>
                </a:solidFill>
                <a:latin typeface="Montserrat"/>
                <a:cs typeface="Montserrat"/>
              </a:rPr>
              <a:t>early, </a:t>
            </a:r>
            <a:r>
              <a:rPr sz="1000" dirty="0">
                <a:solidFill>
                  <a:srgbClr val="FFFFFF"/>
                </a:solidFill>
                <a:latin typeface="Montserrat"/>
                <a:cs typeface="Montserrat"/>
              </a:rPr>
              <a:t>and</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sz="1000" dirty="0">
                <a:solidFill>
                  <a:srgbClr val="FFFFFF"/>
                </a:solidFill>
                <a:latin typeface="Montserrat"/>
                <a:cs typeface="Montserrat"/>
              </a:rPr>
              <a:t>closing</a:t>
            </a:r>
            <a:r>
              <a:rPr sz="1000" spc="-15" dirty="0">
                <a:solidFill>
                  <a:srgbClr val="FFFFFF"/>
                </a:solidFill>
                <a:latin typeface="Montserrat"/>
                <a:cs typeface="Montserrat"/>
              </a:rPr>
              <a:t> </a:t>
            </a:r>
            <a:r>
              <a:rPr sz="1000" dirty="0">
                <a:solidFill>
                  <a:srgbClr val="FFFFFF"/>
                </a:solidFill>
                <a:latin typeface="Montserrat"/>
                <a:cs typeface="Montserrat"/>
              </a:rPr>
              <a:t>level</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lang="en-GB" sz="1000" spc="-10" dirty="0">
                <a:solidFill>
                  <a:srgbClr val="FFFFFF"/>
                </a:solidFill>
                <a:latin typeface="Montserrat"/>
                <a:cs typeface="Montserrat"/>
              </a:rPr>
              <a:t>all the</a:t>
            </a:r>
            <a:r>
              <a:rPr sz="1000" spc="-10" dirty="0">
                <a:solidFill>
                  <a:srgbClr val="FFFFFF"/>
                </a:solidFill>
                <a:latin typeface="Montserrat"/>
                <a:cs typeface="Montserrat"/>
              </a:rPr>
              <a:t> </a:t>
            </a:r>
            <a:r>
              <a:rPr sz="1000" dirty="0">
                <a:solidFill>
                  <a:srgbClr val="FFFFFF"/>
                </a:solidFill>
                <a:latin typeface="Montserrat"/>
                <a:cs typeface="Montserrat"/>
              </a:rPr>
              <a:t>Underlying</a:t>
            </a:r>
            <a:r>
              <a:rPr sz="1000" spc="-15" dirty="0">
                <a:solidFill>
                  <a:srgbClr val="FFFFFF"/>
                </a:solidFill>
                <a:latin typeface="Montserrat"/>
                <a:cs typeface="Montserrat"/>
              </a:rPr>
              <a:t> </a:t>
            </a:r>
            <a:r>
              <a:rPr sz="1000" dirty="0">
                <a:solidFill>
                  <a:srgbClr val="FFFFFF"/>
                </a:solidFill>
                <a:latin typeface="Montserrat"/>
                <a:cs typeface="Montserrat"/>
              </a:rPr>
              <a:t>Ind</a:t>
            </a:r>
            <a:r>
              <a:rPr lang="en-GB" sz="1000" dirty="0">
                <a:solidFill>
                  <a:srgbClr val="FFFFFF"/>
                </a:solidFill>
                <a:latin typeface="Montserrat"/>
                <a:cs typeface="Montserrat"/>
              </a:rPr>
              <a:t>ices</a:t>
            </a:r>
            <a:r>
              <a:rPr sz="1000" spc="-10" dirty="0">
                <a:solidFill>
                  <a:srgbClr val="FFFFFF"/>
                </a:solidFill>
                <a:latin typeface="Montserrat"/>
                <a:cs typeface="Montserrat"/>
              </a:rPr>
              <a:t> </a:t>
            </a:r>
            <a:r>
              <a:rPr sz="1000" dirty="0">
                <a:solidFill>
                  <a:srgbClr val="FFFFFF"/>
                </a:solidFill>
                <a:latin typeface="Montserrat"/>
                <a:cs typeface="Montserrat"/>
              </a:rPr>
              <a:t>on</a:t>
            </a:r>
            <a:r>
              <a:rPr sz="1000" spc="-10"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Final</a:t>
            </a:r>
            <a:r>
              <a:rPr sz="1000" spc="-25" dirty="0">
                <a:solidFill>
                  <a:srgbClr val="FFFFFF"/>
                </a:solidFill>
                <a:latin typeface="Montserrat"/>
                <a:cs typeface="Montserrat"/>
              </a:rPr>
              <a:t> </a:t>
            </a:r>
            <a:r>
              <a:rPr sz="1000" dirty="0">
                <a:solidFill>
                  <a:srgbClr val="FFFFFF"/>
                </a:solidFill>
                <a:latin typeface="Montserrat"/>
                <a:cs typeface="Montserrat"/>
              </a:rPr>
              <a:t>Valuation</a:t>
            </a:r>
            <a:r>
              <a:rPr sz="1000" spc="-25" dirty="0">
                <a:solidFill>
                  <a:srgbClr val="FFFFFF"/>
                </a:solidFill>
                <a:latin typeface="Montserrat"/>
                <a:cs typeface="Montserrat"/>
              </a:rPr>
              <a:t> </a:t>
            </a:r>
            <a:r>
              <a:rPr sz="1000" dirty="0">
                <a:solidFill>
                  <a:srgbClr val="FFFFFF"/>
                </a:solidFill>
                <a:latin typeface="Montserrat"/>
                <a:cs typeface="Montserrat"/>
              </a:rPr>
              <a:t>Date</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25" dirty="0">
                <a:solidFill>
                  <a:srgbClr val="FFFFFF"/>
                </a:solidFill>
                <a:latin typeface="Montserrat"/>
                <a:cs typeface="Montserrat"/>
              </a:rPr>
              <a:t> </a:t>
            </a:r>
            <a:r>
              <a:rPr sz="1000" dirty="0">
                <a:solidFill>
                  <a:srgbClr val="FFFFFF"/>
                </a:solidFill>
                <a:latin typeface="Montserrat"/>
                <a:cs typeface="Montserrat"/>
              </a:rPr>
              <a:t>‘Final</a:t>
            </a:r>
            <a:r>
              <a:rPr sz="1000" spc="-20" dirty="0">
                <a:solidFill>
                  <a:srgbClr val="FFFFFF"/>
                </a:solidFill>
                <a:latin typeface="Montserrat"/>
                <a:cs typeface="Montserrat"/>
              </a:rPr>
              <a:t> </a:t>
            </a:r>
            <a:r>
              <a:rPr sz="1000" dirty="0">
                <a:solidFill>
                  <a:srgbClr val="FFFFFF"/>
                </a:solidFill>
                <a:latin typeface="Montserrat"/>
                <a:cs typeface="Montserrat"/>
              </a:rPr>
              <a:t>Level’)</a:t>
            </a:r>
            <a:r>
              <a:rPr sz="1000" spc="-25" dirty="0">
                <a:solidFill>
                  <a:srgbClr val="FFFFFF"/>
                </a:solidFill>
                <a:latin typeface="Montserrat"/>
                <a:cs typeface="Montserrat"/>
              </a:rPr>
              <a:t> </a:t>
            </a:r>
            <a:r>
              <a:rPr sz="1000" dirty="0">
                <a:solidFill>
                  <a:srgbClr val="FFFFFF"/>
                </a:solidFill>
                <a:latin typeface="Montserrat"/>
                <a:cs typeface="Montserrat"/>
              </a:rPr>
              <a:t>are</a:t>
            </a:r>
            <a:r>
              <a:rPr sz="1000" spc="-20" dirty="0">
                <a:solidFill>
                  <a:srgbClr val="FFFFFF"/>
                </a:solidFill>
                <a:latin typeface="Montserrat"/>
                <a:cs typeface="Montserrat"/>
              </a:rPr>
              <a:t> </a:t>
            </a:r>
            <a:r>
              <a:rPr sz="1000" dirty="0">
                <a:solidFill>
                  <a:srgbClr val="FFFFFF"/>
                </a:solidFill>
                <a:latin typeface="Montserrat"/>
                <a:cs typeface="Montserrat"/>
              </a:rPr>
              <a:t>at</a:t>
            </a:r>
            <a:r>
              <a:rPr sz="1000" spc="-25" dirty="0">
                <a:solidFill>
                  <a:srgbClr val="FFFFFF"/>
                </a:solidFill>
                <a:latin typeface="Montserrat"/>
                <a:cs typeface="Montserrat"/>
              </a:rPr>
              <a:t> </a:t>
            </a:r>
            <a:r>
              <a:rPr sz="1000" dirty="0">
                <a:solidFill>
                  <a:srgbClr val="FFFFFF"/>
                </a:solidFill>
                <a:latin typeface="Montserrat"/>
                <a:cs typeface="Montserrat"/>
              </a:rPr>
              <a:t>or</a:t>
            </a:r>
            <a:r>
              <a:rPr sz="1000" spc="-20" dirty="0">
                <a:solidFill>
                  <a:srgbClr val="FFFFFF"/>
                </a:solidFill>
                <a:latin typeface="Montserrat"/>
                <a:cs typeface="Montserrat"/>
              </a:rPr>
              <a:t> </a:t>
            </a:r>
            <a:r>
              <a:rPr sz="1000" dirty="0">
                <a:solidFill>
                  <a:srgbClr val="FFFFFF"/>
                </a:solidFill>
                <a:latin typeface="Montserrat"/>
                <a:cs typeface="Montserrat"/>
              </a:rPr>
              <a:t>above</a:t>
            </a:r>
            <a:r>
              <a:rPr sz="1000" spc="-25" dirty="0">
                <a:solidFill>
                  <a:srgbClr val="FFFFFF"/>
                </a:solidFill>
                <a:latin typeface="Montserrat"/>
                <a:cs typeface="Montserrat"/>
              </a:rPr>
              <a:t> </a:t>
            </a:r>
            <a:r>
              <a:rPr sz="1000" dirty="0">
                <a:solidFill>
                  <a:srgbClr val="FFFFFF"/>
                </a:solidFill>
                <a:latin typeface="Montserrat"/>
                <a:cs typeface="Montserrat"/>
              </a:rPr>
              <a:t>the</a:t>
            </a:r>
            <a:r>
              <a:rPr sz="1000" spc="-25" dirty="0">
                <a:solidFill>
                  <a:srgbClr val="FFFFFF"/>
                </a:solidFill>
                <a:latin typeface="Montserrat"/>
                <a:cs typeface="Montserrat"/>
              </a:rPr>
              <a:t> </a:t>
            </a:r>
            <a:r>
              <a:rPr sz="1000" dirty="0">
                <a:solidFill>
                  <a:srgbClr val="FFFFFF"/>
                </a:solidFill>
                <a:latin typeface="Montserrat"/>
                <a:cs typeface="Montserrat"/>
              </a:rPr>
              <a:t>relevant</a:t>
            </a:r>
            <a:r>
              <a:rPr sz="1000" spc="-20" dirty="0">
                <a:solidFill>
                  <a:srgbClr val="FFFFFF"/>
                </a:solidFill>
                <a:latin typeface="Montserrat"/>
                <a:cs typeface="Montserrat"/>
              </a:rPr>
              <a:t> </a:t>
            </a:r>
            <a:r>
              <a:rPr sz="1000" dirty="0">
                <a:solidFill>
                  <a:srgbClr val="FFFFFF"/>
                </a:solidFill>
                <a:latin typeface="Montserrat"/>
                <a:cs typeface="Montserrat"/>
              </a:rPr>
              <a:t>Kick</a:t>
            </a:r>
            <a:r>
              <a:rPr sz="1000" spc="-25" dirty="0">
                <a:solidFill>
                  <a:srgbClr val="FFFFFF"/>
                </a:solidFill>
                <a:latin typeface="Montserrat"/>
                <a:cs typeface="Montserrat"/>
              </a:rPr>
              <a:t> </a:t>
            </a:r>
            <a:r>
              <a:rPr sz="1000" dirty="0">
                <a:solidFill>
                  <a:srgbClr val="FFFFFF"/>
                </a:solidFill>
                <a:latin typeface="Montserrat"/>
                <a:cs typeface="Montserrat"/>
              </a:rPr>
              <a:t>Out</a:t>
            </a:r>
            <a:r>
              <a:rPr sz="1000" spc="-20" dirty="0">
                <a:solidFill>
                  <a:srgbClr val="FFFFFF"/>
                </a:solidFill>
                <a:latin typeface="Montserrat"/>
                <a:cs typeface="Montserrat"/>
              </a:rPr>
              <a:t> </a:t>
            </a:r>
            <a:r>
              <a:rPr sz="1000" spc="-10" dirty="0">
                <a:solidFill>
                  <a:srgbClr val="FFFFFF"/>
                </a:solidFill>
                <a:latin typeface="Montserrat"/>
                <a:cs typeface="Montserrat"/>
              </a:rPr>
              <a:t>Trigger </a:t>
            </a:r>
            <a:r>
              <a:rPr sz="1000" dirty="0">
                <a:solidFill>
                  <a:srgbClr val="FFFFFF"/>
                </a:solidFill>
                <a:latin typeface="Montserrat"/>
                <a:cs typeface="Montserrat"/>
              </a:rPr>
              <a:t>Level,</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5" dirty="0">
                <a:solidFill>
                  <a:srgbClr val="FFFFFF"/>
                </a:solidFill>
                <a:latin typeface="Montserrat"/>
                <a:cs typeface="Montserrat"/>
              </a:rPr>
              <a:t> </a:t>
            </a:r>
            <a:r>
              <a:rPr sz="1000" dirty="0">
                <a:solidFill>
                  <a:srgbClr val="FFFFFF"/>
                </a:solidFill>
                <a:latin typeface="Montserrat"/>
                <a:cs typeface="Montserrat"/>
              </a:rPr>
              <a:t>will</a:t>
            </a:r>
            <a:r>
              <a:rPr sz="1000" spc="-15" dirty="0">
                <a:solidFill>
                  <a:srgbClr val="FFFFFF"/>
                </a:solidFill>
                <a:latin typeface="Montserrat"/>
                <a:cs typeface="Montserrat"/>
              </a:rPr>
              <a:t> </a:t>
            </a:r>
            <a:r>
              <a:rPr sz="1000" dirty="0">
                <a:solidFill>
                  <a:srgbClr val="FFFFFF"/>
                </a:solidFill>
                <a:latin typeface="Montserrat"/>
                <a:cs typeface="Montserrat"/>
              </a:rPr>
              <a:t>provide</a:t>
            </a:r>
            <a:r>
              <a:rPr sz="1000" spc="-15" dirty="0">
                <a:solidFill>
                  <a:srgbClr val="FFFFFF"/>
                </a:solidFill>
                <a:latin typeface="Montserrat"/>
                <a:cs typeface="Montserrat"/>
              </a:rPr>
              <a:t> </a:t>
            </a:r>
            <a:r>
              <a:rPr sz="1000" dirty="0">
                <a:solidFill>
                  <a:srgbClr val="FFFFFF"/>
                </a:solidFill>
                <a:latin typeface="Montserrat"/>
                <a:cs typeface="Montserrat"/>
              </a:rPr>
              <a:t>an</a:t>
            </a:r>
            <a:r>
              <a:rPr sz="1000" spc="-15" dirty="0">
                <a:solidFill>
                  <a:srgbClr val="FFFFFF"/>
                </a:solidFill>
                <a:latin typeface="Montserrat"/>
                <a:cs typeface="Montserrat"/>
              </a:rPr>
              <a:t> </a:t>
            </a:r>
            <a:r>
              <a:rPr sz="1000" dirty="0">
                <a:solidFill>
                  <a:srgbClr val="FFFFFF"/>
                </a:solidFill>
                <a:latin typeface="Montserrat"/>
                <a:cs typeface="Montserrat"/>
              </a:rPr>
              <a:t>investment</a:t>
            </a:r>
            <a:r>
              <a:rPr sz="1000" spc="-15" dirty="0">
                <a:solidFill>
                  <a:srgbClr val="FFFFFF"/>
                </a:solidFill>
                <a:latin typeface="Montserrat"/>
                <a:cs typeface="Montserrat"/>
              </a:rPr>
              <a:t> </a:t>
            </a:r>
            <a:r>
              <a:rPr sz="1000" dirty="0">
                <a:solidFill>
                  <a:srgbClr val="FFFFFF"/>
                </a:solidFill>
                <a:latin typeface="Montserrat"/>
                <a:cs typeface="Montserrat"/>
              </a:rPr>
              <a:t>return</a:t>
            </a:r>
            <a:r>
              <a:rPr sz="1000" spc="-15" dirty="0">
                <a:solidFill>
                  <a:srgbClr val="FFFFFF"/>
                </a:solidFill>
                <a:latin typeface="Montserrat"/>
                <a:cs typeface="Montserrat"/>
              </a:rPr>
              <a:t> </a:t>
            </a:r>
            <a:r>
              <a:rPr sz="1000" dirty="0">
                <a:solidFill>
                  <a:srgbClr val="FFFFFF"/>
                </a:solidFill>
                <a:latin typeface="Montserrat"/>
                <a:cs typeface="Montserrat"/>
              </a:rPr>
              <a:t>at</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Maturity</a:t>
            </a:r>
            <a:r>
              <a:rPr sz="1000" spc="-15" dirty="0">
                <a:solidFill>
                  <a:srgbClr val="FFFFFF"/>
                </a:solidFill>
                <a:latin typeface="Montserrat"/>
                <a:cs typeface="Montserrat"/>
              </a:rPr>
              <a:t> </a:t>
            </a:r>
            <a:r>
              <a:rPr sz="1000" dirty="0">
                <a:solidFill>
                  <a:srgbClr val="FFFFFF"/>
                </a:solidFill>
                <a:latin typeface="Montserrat"/>
                <a:cs typeface="Montserrat"/>
              </a:rPr>
              <a:t>Date</a:t>
            </a:r>
            <a:r>
              <a:rPr sz="1000" spc="-15" dirty="0">
                <a:solidFill>
                  <a:srgbClr val="FFFFFF"/>
                </a:solidFill>
                <a:latin typeface="Montserrat"/>
                <a:cs typeface="Montserrat"/>
              </a:rPr>
              <a:t> </a:t>
            </a:r>
            <a:r>
              <a:rPr sz="1000" dirty="0">
                <a:solidFill>
                  <a:srgbClr val="FFFFFF"/>
                </a:solidFill>
                <a:latin typeface="Montserrat"/>
                <a:cs typeface="Montserrat"/>
              </a:rPr>
              <a:t>equal</a:t>
            </a:r>
            <a:r>
              <a:rPr sz="1000" spc="-15" dirty="0">
                <a:solidFill>
                  <a:srgbClr val="FFFFFF"/>
                </a:solidFill>
                <a:latin typeface="Montserrat"/>
                <a:cs typeface="Montserrat"/>
              </a:rPr>
              <a:t> </a:t>
            </a:r>
            <a:r>
              <a:rPr sz="1000" spc="-25" dirty="0">
                <a:solidFill>
                  <a:srgbClr val="FFFFFF"/>
                </a:solidFill>
                <a:latin typeface="Montserrat"/>
                <a:cs typeface="Montserrat"/>
              </a:rPr>
              <a:t>to </a:t>
            </a:r>
            <a:r>
              <a:rPr sz="1000" dirty="0">
                <a:solidFill>
                  <a:srgbClr val="FFFFFF"/>
                </a:solidFill>
                <a:latin typeface="Montserrat"/>
                <a:cs typeface="Montserrat"/>
              </a:rPr>
              <a:t>1</a:t>
            </a:r>
            <a:r>
              <a:rPr lang="en-GB" sz="1000" dirty="0">
                <a:solidFill>
                  <a:srgbClr val="FFFFFF"/>
                </a:solidFill>
                <a:latin typeface="Montserrat"/>
                <a:cs typeface="Montserrat"/>
              </a:rPr>
              <a:t>47.10</a:t>
            </a:r>
            <a:r>
              <a:rPr sz="1000" dirty="0">
                <a:solidFill>
                  <a:srgbClr val="FFFFFF"/>
                </a:solidFill>
                <a:latin typeface="Montserrat"/>
                <a:cs typeface="Montserrat"/>
              </a:rPr>
              <a:t>%</a:t>
            </a:r>
            <a:r>
              <a:rPr sz="1000" spc="-15" dirty="0">
                <a:solidFill>
                  <a:srgbClr val="FFFFFF"/>
                </a:solidFill>
                <a:latin typeface="Montserrat"/>
                <a:cs typeface="Montserrat"/>
              </a:rPr>
              <a:t> </a:t>
            </a:r>
            <a:r>
              <a:rPr sz="1000" dirty="0">
                <a:solidFill>
                  <a:srgbClr val="FFFFFF"/>
                </a:solidFill>
                <a:latin typeface="Montserrat"/>
                <a:cs typeface="Montserrat"/>
              </a:rPr>
              <a:t>made</a:t>
            </a:r>
            <a:r>
              <a:rPr sz="1000" spc="-10" dirty="0">
                <a:solidFill>
                  <a:srgbClr val="FFFFFF"/>
                </a:solidFill>
                <a:latin typeface="Montserrat"/>
                <a:cs typeface="Montserrat"/>
              </a:rPr>
              <a:t> </a:t>
            </a:r>
            <a:r>
              <a:rPr sz="1000" dirty="0">
                <a:solidFill>
                  <a:srgbClr val="FFFFFF"/>
                </a:solidFill>
                <a:latin typeface="Montserrat"/>
                <a:cs typeface="Montserrat"/>
              </a:rPr>
              <a:t>up</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100%</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your</a:t>
            </a:r>
            <a:r>
              <a:rPr sz="1000" spc="-10" dirty="0">
                <a:solidFill>
                  <a:srgbClr val="FFFFFF"/>
                </a:solidFill>
                <a:latin typeface="Montserrat"/>
                <a:cs typeface="Montserrat"/>
              </a:rPr>
              <a:t> </a:t>
            </a:r>
            <a:r>
              <a:rPr sz="1000" dirty="0">
                <a:solidFill>
                  <a:srgbClr val="FFFFFF"/>
                </a:solidFill>
                <a:latin typeface="Montserrat"/>
                <a:cs typeface="Montserrat"/>
              </a:rPr>
              <a:t>investment</a:t>
            </a:r>
            <a:r>
              <a:rPr sz="1000" spc="-10" dirty="0">
                <a:solidFill>
                  <a:srgbClr val="FFFFFF"/>
                </a:solidFill>
                <a:latin typeface="Montserrat"/>
                <a:cs typeface="Montserrat"/>
              </a:rPr>
              <a:t> </a:t>
            </a:r>
            <a:r>
              <a:rPr sz="1000" dirty="0">
                <a:solidFill>
                  <a:srgbClr val="FFFFFF"/>
                </a:solidFill>
                <a:latin typeface="Montserrat"/>
                <a:cs typeface="Montserrat"/>
              </a:rPr>
              <a:t>plus</a:t>
            </a:r>
            <a:r>
              <a:rPr sz="1000" spc="-10" dirty="0">
                <a:solidFill>
                  <a:srgbClr val="FFFFFF"/>
                </a:solidFill>
                <a:latin typeface="Montserrat"/>
                <a:cs typeface="Montserrat"/>
              </a:rPr>
              <a:t> </a:t>
            </a:r>
            <a:r>
              <a:rPr sz="1000" dirty="0">
                <a:solidFill>
                  <a:srgbClr val="FFFFFF"/>
                </a:solidFill>
                <a:latin typeface="Montserrat"/>
                <a:cs typeface="Montserrat"/>
              </a:rPr>
              <a:t>a</a:t>
            </a:r>
            <a:r>
              <a:rPr sz="1000" spc="-10" dirty="0">
                <a:solidFill>
                  <a:srgbClr val="FFFFFF"/>
                </a:solidFill>
                <a:latin typeface="Montserrat"/>
                <a:cs typeface="Montserrat"/>
              </a:rPr>
              <a:t> </a:t>
            </a:r>
            <a:r>
              <a:rPr lang="en-US" sz="1000" spc="-10" dirty="0">
                <a:solidFill>
                  <a:srgbClr val="FFFFFF"/>
                </a:solidFill>
                <a:latin typeface="Montserrat"/>
                <a:cs typeface="Montserrat"/>
              </a:rPr>
              <a:t>47.10</a:t>
            </a:r>
            <a:r>
              <a:rPr sz="1000" dirty="0">
                <a:solidFill>
                  <a:srgbClr val="FFFFFF"/>
                </a:solidFill>
                <a:latin typeface="Montserrat"/>
                <a:cs typeface="Montserrat"/>
              </a:rPr>
              <a:t>%</a:t>
            </a:r>
            <a:r>
              <a:rPr sz="1000" spc="-10" dirty="0">
                <a:solidFill>
                  <a:srgbClr val="FFFFFF"/>
                </a:solidFill>
                <a:latin typeface="Montserrat"/>
                <a:cs typeface="Montserrat"/>
              </a:rPr>
              <a:t> </a:t>
            </a:r>
            <a:r>
              <a:rPr sz="1000" dirty="0">
                <a:solidFill>
                  <a:srgbClr val="FFFFFF"/>
                </a:solidFill>
                <a:latin typeface="Montserrat"/>
                <a:cs typeface="Montserrat"/>
              </a:rPr>
              <a:t>return,</a:t>
            </a:r>
            <a:r>
              <a:rPr sz="1000" spc="-10" dirty="0">
                <a:solidFill>
                  <a:srgbClr val="FFFFFF"/>
                </a:solidFill>
                <a:latin typeface="Montserrat"/>
                <a:cs typeface="Montserrat"/>
              </a:rPr>
              <a:t> </a:t>
            </a:r>
            <a:r>
              <a:rPr sz="1000" dirty="0">
                <a:solidFill>
                  <a:srgbClr val="FFFFFF"/>
                </a:solidFill>
                <a:latin typeface="Montserrat"/>
                <a:cs typeface="Montserrat"/>
              </a:rPr>
              <a:t>(</a:t>
            </a:r>
            <a:r>
              <a:rPr lang="en-GB" sz="1000" dirty="0">
                <a:solidFill>
                  <a:srgbClr val="FFFFFF"/>
                </a:solidFill>
                <a:latin typeface="Montserrat"/>
                <a:cs typeface="Montserrat"/>
              </a:rPr>
              <a:t>6</a:t>
            </a:r>
            <a:r>
              <a:rPr sz="1000" spc="-10" dirty="0">
                <a:solidFill>
                  <a:srgbClr val="FFFFFF"/>
                </a:solidFill>
                <a:latin typeface="Montserrat"/>
                <a:cs typeface="Montserrat"/>
              </a:rPr>
              <a:t> </a:t>
            </a:r>
            <a:r>
              <a:rPr sz="1000" dirty="0">
                <a:solidFill>
                  <a:srgbClr val="FFFFFF"/>
                </a:solidFill>
                <a:latin typeface="Montserrat"/>
                <a:cs typeface="Montserrat"/>
              </a:rPr>
              <a:t>X</a:t>
            </a:r>
            <a:r>
              <a:rPr sz="1000" spc="-10" dirty="0">
                <a:solidFill>
                  <a:srgbClr val="FFFFFF"/>
                </a:solidFill>
                <a:latin typeface="Montserrat"/>
                <a:cs typeface="Montserrat"/>
              </a:rPr>
              <a:t> </a:t>
            </a:r>
            <a:r>
              <a:rPr lang="en-US" sz="1000" spc="-10" dirty="0">
                <a:solidFill>
                  <a:srgbClr val="FFFFFF"/>
                </a:solidFill>
                <a:latin typeface="Montserrat"/>
                <a:cs typeface="Montserrat"/>
              </a:rPr>
              <a:t>7.85</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money</a:t>
            </a:r>
            <a:r>
              <a:rPr sz="1000" spc="-25" dirty="0">
                <a:solidFill>
                  <a:srgbClr val="FFFFFF"/>
                </a:solidFill>
                <a:latin typeface="Montserrat"/>
                <a:cs typeface="Montserrat"/>
              </a:rPr>
              <a:t> </a:t>
            </a:r>
            <a:r>
              <a:rPr sz="1000" dirty="0">
                <a:solidFill>
                  <a:srgbClr val="FFFFFF"/>
                </a:solidFill>
                <a:latin typeface="Montserrat"/>
                <a:cs typeface="Montserrat"/>
              </a:rPr>
              <a:t>you</a:t>
            </a:r>
            <a:r>
              <a:rPr sz="1000" spc="-20" dirty="0">
                <a:solidFill>
                  <a:srgbClr val="FFFFFF"/>
                </a:solidFill>
                <a:latin typeface="Montserrat"/>
                <a:cs typeface="Montserrat"/>
              </a:rPr>
              <a:t> </a:t>
            </a:r>
            <a:r>
              <a:rPr sz="1000" spc="-10" dirty="0">
                <a:solidFill>
                  <a:srgbClr val="FFFFFF"/>
                </a:solidFill>
                <a:latin typeface="Montserrat"/>
                <a:cs typeface="Montserrat"/>
              </a:rPr>
              <a:t>invested.</a:t>
            </a:r>
            <a:endParaRPr sz="1000" dirty="0">
              <a:latin typeface="Montserrat"/>
              <a:cs typeface="Montserrat"/>
            </a:endParaRPr>
          </a:p>
          <a:p>
            <a:pPr marL="12700">
              <a:lnSpc>
                <a:spcPct val="100000"/>
              </a:lnSpc>
              <a:spcBef>
                <a:spcPts val="850"/>
              </a:spcBef>
            </a:pPr>
            <a:r>
              <a:rPr sz="1000" dirty="0">
                <a:solidFill>
                  <a:srgbClr val="FFFFFF"/>
                </a:solidFill>
                <a:latin typeface="Montserrat"/>
                <a:cs typeface="Montserrat"/>
              </a:rPr>
              <a:t>The</a:t>
            </a:r>
            <a:r>
              <a:rPr sz="1000" spc="-10" dirty="0">
                <a:solidFill>
                  <a:srgbClr val="FFFFFF"/>
                </a:solidFill>
                <a:latin typeface="Montserrat"/>
                <a:cs typeface="Montserrat"/>
              </a:rPr>
              <a:t> </a:t>
            </a:r>
            <a:r>
              <a:rPr sz="1000" dirty="0">
                <a:solidFill>
                  <a:srgbClr val="FFFFFF"/>
                </a:solidFill>
                <a:latin typeface="Montserrat"/>
                <a:cs typeface="Montserrat"/>
              </a:rPr>
              <a:t>opportunity</a:t>
            </a:r>
            <a:r>
              <a:rPr sz="1000" spc="-10" dirty="0">
                <a:solidFill>
                  <a:srgbClr val="FFFFFF"/>
                </a:solidFill>
                <a:latin typeface="Montserrat"/>
                <a:cs typeface="Montserrat"/>
              </a:rPr>
              <a:t> </a:t>
            </a:r>
            <a:r>
              <a:rPr sz="1000" dirty="0">
                <a:solidFill>
                  <a:srgbClr val="FFFFFF"/>
                </a:solidFill>
                <a:latin typeface="Montserrat"/>
                <a:cs typeface="Montserrat"/>
              </a:rPr>
              <a:t>for</a:t>
            </a:r>
            <a:r>
              <a:rPr sz="1000" spc="-10" dirty="0">
                <a:solidFill>
                  <a:srgbClr val="FFFFFF"/>
                </a:solidFill>
                <a:latin typeface="Montserrat"/>
                <a:cs typeface="Montserrat"/>
              </a:rPr>
              <a:t> </a:t>
            </a:r>
            <a:r>
              <a:rPr sz="1000" dirty="0">
                <a:solidFill>
                  <a:srgbClr val="FFFFFF"/>
                </a:solidFill>
                <a:latin typeface="Montserrat"/>
                <a:cs typeface="Montserrat"/>
              </a:rPr>
              <a:t>growth</a:t>
            </a:r>
            <a:r>
              <a:rPr sz="1000" spc="-10" dirty="0">
                <a:solidFill>
                  <a:srgbClr val="FFFFFF"/>
                </a:solidFill>
                <a:latin typeface="Montserrat"/>
                <a:cs typeface="Montserrat"/>
              </a:rPr>
              <a:t> </a:t>
            </a:r>
            <a:r>
              <a:rPr sz="1000" dirty="0">
                <a:solidFill>
                  <a:srgbClr val="FFFFFF"/>
                </a:solidFill>
                <a:latin typeface="Montserrat"/>
                <a:cs typeface="Montserrat"/>
              </a:rPr>
              <a:t>is</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sz="1000" dirty="0">
                <a:solidFill>
                  <a:srgbClr val="FFFFFF"/>
                </a:solidFill>
                <a:latin typeface="Montserrat"/>
                <a:cs typeface="Montserrat"/>
              </a:rPr>
              <a:t>key</a:t>
            </a:r>
            <a:r>
              <a:rPr sz="1000" spc="-10" dirty="0">
                <a:solidFill>
                  <a:srgbClr val="FFFFFF"/>
                </a:solidFill>
                <a:latin typeface="Montserrat"/>
                <a:cs typeface="Montserrat"/>
              </a:rPr>
              <a:t> </a:t>
            </a:r>
            <a:r>
              <a:rPr sz="1000" dirty="0">
                <a:solidFill>
                  <a:srgbClr val="FFFFFF"/>
                </a:solidFill>
                <a:latin typeface="Montserrat"/>
                <a:cs typeface="Montserrat"/>
              </a:rPr>
              <a:t>aim</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this</a:t>
            </a:r>
            <a:r>
              <a:rPr sz="1000" spc="-10" dirty="0">
                <a:solidFill>
                  <a:srgbClr val="FFFFFF"/>
                </a:solidFill>
                <a:latin typeface="Montserrat"/>
                <a:cs typeface="Montserrat"/>
              </a:rPr>
              <a:t> investment.</a:t>
            </a:r>
            <a:endParaRPr sz="1000" dirty="0">
              <a:latin typeface="Montserrat"/>
              <a:cs typeface="Montserrat"/>
            </a:endParaRPr>
          </a:p>
          <a:p>
            <a:pPr marL="12700" marR="189230">
              <a:lnSpc>
                <a:spcPct val="100000"/>
              </a:lnSpc>
              <a:spcBef>
                <a:spcPts val="850"/>
              </a:spcBef>
            </a:pP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investment</a:t>
            </a:r>
            <a:r>
              <a:rPr sz="1000" spc="-10" dirty="0">
                <a:solidFill>
                  <a:srgbClr val="FFFFFF"/>
                </a:solidFill>
                <a:latin typeface="Montserrat"/>
                <a:cs typeface="Montserrat"/>
              </a:rPr>
              <a:t> </a:t>
            </a:r>
            <a:r>
              <a:rPr sz="1000" dirty="0">
                <a:solidFill>
                  <a:srgbClr val="FFFFFF"/>
                </a:solidFill>
                <a:latin typeface="Montserrat"/>
                <a:cs typeface="Montserrat"/>
              </a:rPr>
              <a:t>is</a:t>
            </a:r>
            <a:r>
              <a:rPr sz="1000" spc="-10" dirty="0">
                <a:solidFill>
                  <a:srgbClr val="FFFFFF"/>
                </a:solidFill>
                <a:latin typeface="Montserrat"/>
                <a:cs typeface="Montserrat"/>
              </a:rPr>
              <a:t> </a:t>
            </a:r>
            <a:r>
              <a:rPr sz="1000" dirty="0">
                <a:solidFill>
                  <a:srgbClr val="FFFFFF"/>
                </a:solidFill>
                <a:latin typeface="Montserrat"/>
                <a:cs typeface="Montserrat"/>
              </a:rPr>
              <a:t>linked</a:t>
            </a:r>
            <a:r>
              <a:rPr sz="1000" spc="-10" dirty="0">
                <a:solidFill>
                  <a:srgbClr val="FFFFFF"/>
                </a:solidFill>
                <a:latin typeface="Montserrat"/>
                <a:cs typeface="Montserrat"/>
              </a:rPr>
              <a:t> </a:t>
            </a:r>
            <a:r>
              <a:rPr sz="1000" dirty="0">
                <a:solidFill>
                  <a:srgbClr val="FFFFFF"/>
                </a:solidFill>
                <a:latin typeface="Montserrat"/>
                <a:cs typeface="Montserrat"/>
              </a:rPr>
              <a:t>to</a:t>
            </a:r>
            <a:r>
              <a:rPr sz="1000" spc="-10"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lang="en-US" sz="1000" spc="-10" dirty="0">
                <a:solidFill>
                  <a:srgbClr val="FFFFFF"/>
                </a:solidFill>
                <a:latin typeface="Montserrat"/>
                <a:cs typeface="Montserrat"/>
              </a:rPr>
              <a:t>S&amp;P 500, </a:t>
            </a:r>
            <a:r>
              <a:rPr lang="en-US" sz="1000" spc="-10" dirty="0" err="1">
                <a:solidFill>
                  <a:srgbClr val="FFFFFF"/>
                </a:solidFill>
                <a:latin typeface="Montserrat"/>
                <a:cs typeface="Montserrat"/>
              </a:rPr>
              <a:t>Eurostoxx</a:t>
            </a:r>
            <a:r>
              <a:rPr lang="en-US" sz="1000" spc="-10" dirty="0">
                <a:solidFill>
                  <a:srgbClr val="FFFFFF"/>
                </a:solidFill>
                <a:latin typeface="Montserrat"/>
                <a:cs typeface="Montserrat"/>
              </a:rPr>
              <a:t> 50</a:t>
            </a:r>
            <a:r>
              <a:rPr sz="1000" spc="-15" dirty="0">
                <a:solidFill>
                  <a:srgbClr val="FFFFFF"/>
                </a:solidFill>
                <a:latin typeface="Montserrat"/>
                <a:cs typeface="Montserrat"/>
              </a:rPr>
              <a:t> </a:t>
            </a:r>
            <a:r>
              <a:rPr lang="en-GB" sz="1000" spc="-15" dirty="0">
                <a:solidFill>
                  <a:srgbClr val="FFFFFF"/>
                </a:solidFill>
                <a:latin typeface="Montserrat"/>
                <a:cs typeface="Montserrat"/>
              </a:rPr>
              <a:t>and </a:t>
            </a:r>
            <a:r>
              <a:rPr lang="en-GB" sz="1000" dirty="0">
                <a:solidFill>
                  <a:srgbClr val="FFFFFF"/>
                </a:solidFill>
                <a:latin typeface="Montserrat"/>
                <a:cs typeface="Montserrat"/>
              </a:rPr>
              <a:t>FTSE 100</a:t>
            </a:r>
            <a:r>
              <a:rPr sz="1000" spc="-10" dirty="0">
                <a:solidFill>
                  <a:srgbClr val="FFFFFF"/>
                </a:solidFill>
                <a:latin typeface="Montserrat"/>
                <a:cs typeface="Montserrat"/>
              </a:rPr>
              <a:t> </a:t>
            </a:r>
            <a:r>
              <a:rPr lang="en-GB" sz="1000" dirty="0">
                <a:solidFill>
                  <a:srgbClr val="FFFFFF"/>
                </a:solidFill>
                <a:latin typeface="Montserrat"/>
                <a:cs typeface="Montserrat"/>
              </a:rPr>
              <a:t>Indices </a:t>
            </a:r>
            <a:r>
              <a:rPr sz="1000" dirty="0">
                <a:solidFill>
                  <a:srgbClr val="FFFFFF"/>
                </a:solidFill>
                <a:latin typeface="Montserrat"/>
                <a:cs typeface="Montserrat"/>
              </a:rPr>
              <a:t>(see</a:t>
            </a:r>
            <a:r>
              <a:rPr sz="1000" spc="-10" dirty="0">
                <a:solidFill>
                  <a:srgbClr val="FFFFFF"/>
                </a:solidFill>
                <a:latin typeface="Montserrat"/>
                <a:cs typeface="Montserrat"/>
              </a:rPr>
              <a:t> </a:t>
            </a:r>
            <a:r>
              <a:rPr sz="1000" dirty="0">
                <a:solidFill>
                  <a:srgbClr val="FFFFFF"/>
                </a:solidFill>
                <a:latin typeface="Montserrat"/>
                <a:cs typeface="Montserrat"/>
              </a:rPr>
              <a:t>page</a:t>
            </a:r>
            <a:r>
              <a:rPr sz="1000" spc="-10" dirty="0">
                <a:solidFill>
                  <a:srgbClr val="FFFFFF"/>
                </a:solidFill>
                <a:latin typeface="Montserrat"/>
                <a:cs typeface="Montserrat"/>
              </a:rPr>
              <a:t> </a:t>
            </a:r>
            <a:r>
              <a:rPr sz="1000" dirty="0">
                <a:solidFill>
                  <a:srgbClr val="FFFFFF"/>
                </a:solidFill>
                <a:latin typeface="Montserrat"/>
                <a:cs typeface="Montserrat"/>
              </a:rPr>
              <a:t>8</a:t>
            </a:r>
            <a:r>
              <a:rPr sz="1000" spc="-10" dirty="0">
                <a:solidFill>
                  <a:srgbClr val="FFFFFF"/>
                </a:solidFill>
                <a:latin typeface="Montserrat"/>
                <a:cs typeface="Montserrat"/>
              </a:rPr>
              <a:t> </a:t>
            </a:r>
            <a:r>
              <a:rPr sz="1000" dirty="0">
                <a:solidFill>
                  <a:srgbClr val="FFFFFF"/>
                </a:solidFill>
                <a:latin typeface="Montserrat"/>
                <a:cs typeface="Montserrat"/>
              </a:rPr>
              <a:t>for</a:t>
            </a:r>
            <a:r>
              <a:rPr sz="1000" spc="-10" dirty="0">
                <a:solidFill>
                  <a:srgbClr val="FFFFFF"/>
                </a:solidFill>
                <a:latin typeface="Montserrat"/>
                <a:cs typeface="Montserrat"/>
              </a:rPr>
              <a:t> </a:t>
            </a:r>
            <a:r>
              <a:rPr sz="1000" dirty="0">
                <a:solidFill>
                  <a:srgbClr val="FFFFFF"/>
                </a:solidFill>
                <a:latin typeface="Montserrat"/>
                <a:cs typeface="Montserrat"/>
              </a:rPr>
              <a:t>full</a:t>
            </a:r>
            <a:r>
              <a:rPr sz="1000" spc="-10" dirty="0">
                <a:solidFill>
                  <a:srgbClr val="FFFFFF"/>
                </a:solidFill>
                <a:latin typeface="Montserrat"/>
                <a:cs typeface="Montserrat"/>
              </a:rPr>
              <a:t> </a:t>
            </a:r>
            <a:r>
              <a:rPr sz="1000" dirty="0">
                <a:solidFill>
                  <a:srgbClr val="FFFFFF"/>
                </a:solidFill>
                <a:latin typeface="Montserrat"/>
                <a:cs typeface="Montserrat"/>
              </a:rPr>
              <a:t>details)</a:t>
            </a:r>
            <a:r>
              <a:rPr sz="1000" spc="-15" dirty="0">
                <a:solidFill>
                  <a:srgbClr val="FFFFFF"/>
                </a:solidFill>
                <a:latin typeface="Montserrat"/>
                <a:cs typeface="Montserrat"/>
              </a:rPr>
              <a:t> </a:t>
            </a:r>
            <a:r>
              <a:rPr sz="1000" spc="-25" dirty="0">
                <a:solidFill>
                  <a:srgbClr val="FFFFFF"/>
                </a:solidFill>
                <a:latin typeface="Montserrat"/>
                <a:cs typeface="Montserrat"/>
              </a:rPr>
              <a:t>and </a:t>
            </a:r>
            <a:r>
              <a:rPr sz="1000" dirty="0">
                <a:solidFill>
                  <a:srgbClr val="FFFFFF"/>
                </a:solidFill>
                <a:latin typeface="Montserrat"/>
                <a:cs typeface="Montserrat"/>
              </a:rPr>
              <a:t>investors</a:t>
            </a:r>
            <a:r>
              <a:rPr sz="1000" spc="-10" dirty="0">
                <a:solidFill>
                  <a:srgbClr val="FFFFFF"/>
                </a:solidFill>
                <a:latin typeface="Montserrat"/>
                <a:cs typeface="Montserrat"/>
              </a:rPr>
              <a:t> </a:t>
            </a:r>
            <a:r>
              <a:rPr sz="1000" dirty="0">
                <a:solidFill>
                  <a:srgbClr val="FFFFFF"/>
                </a:solidFill>
                <a:latin typeface="Montserrat"/>
                <a:cs typeface="Montserrat"/>
              </a:rPr>
              <a:t>will</a:t>
            </a:r>
            <a:r>
              <a:rPr sz="1000" spc="-5" dirty="0">
                <a:solidFill>
                  <a:srgbClr val="FFFFFF"/>
                </a:solidFill>
                <a:latin typeface="Montserrat"/>
                <a:cs typeface="Montserrat"/>
              </a:rPr>
              <a:t> </a:t>
            </a:r>
            <a:r>
              <a:rPr sz="1000" dirty="0">
                <a:solidFill>
                  <a:srgbClr val="FFFFFF"/>
                </a:solidFill>
                <a:latin typeface="Montserrat"/>
                <a:cs typeface="Montserrat"/>
              </a:rPr>
              <a:t>benefit</a:t>
            </a:r>
            <a:r>
              <a:rPr sz="1000" spc="-5" dirty="0">
                <a:solidFill>
                  <a:srgbClr val="FFFFFF"/>
                </a:solidFill>
                <a:latin typeface="Montserrat"/>
                <a:cs typeface="Montserrat"/>
              </a:rPr>
              <a:t> </a:t>
            </a:r>
            <a:r>
              <a:rPr sz="1000" dirty="0">
                <a:solidFill>
                  <a:srgbClr val="FFFFFF"/>
                </a:solidFill>
                <a:latin typeface="Montserrat"/>
                <a:cs typeface="Montserrat"/>
              </a:rPr>
              <a:t>from</a:t>
            </a:r>
            <a:r>
              <a:rPr sz="1000" spc="-5" dirty="0">
                <a:solidFill>
                  <a:srgbClr val="FFFFFF"/>
                </a:solidFill>
                <a:latin typeface="Montserrat"/>
                <a:cs typeface="Montserrat"/>
              </a:rPr>
              <a:t> </a:t>
            </a:r>
            <a:r>
              <a:rPr sz="1000" dirty="0">
                <a:solidFill>
                  <a:srgbClr val="FFFFFF"/>
                </a:solidFill>
                <a:latin typeface="Montserrat"/>
                <a:cs typeface="Montserrat"/>
              </a:rPr>
              <a:t>growth</a:t>
            </a:r>
            <a:r>
              <a:rPr sz="1000" spc="-10" dirty="0">
                <a:solidFill>
                  <a:srgbClr val="FFFFFF"/>
                </a:solidFill>
                <a:latin typeface="Montserrat"/>
                <a:cs typeface="Montserrat"/>
              </a:rPr>
              <a:t> </a:t>
            </a:r>
            <a:r>
              <a:rPr sz="1000" dirty="0">
                <a:solidFill>
                  <a:srgbClr val="FFFFFF"/>
                </a:solidFill>
                <a:latin typeface="Montserrat"/>
                <a:cs typeface="Montserrat"/>
              </a:rPr>
              <a:t>or</a:t>
            </a:r>
            <a:r>
              <a:rPr sz="1000" spc="-5" dirty="0">
                <a:solidFill>
                  <a:srgbClr val="FFFFFF"/>
                </a:solidFill>
                <a:latin typeface="Montserrat"/>
                <a:cs typeface="Montserrat"/>
              </a:rPr>
              <a:t> </a:t>
            </a:r>
            <a:r>
              <a:rPr sz="1000" dirty="0">
                <a:solidFill>
                  <a:srgbClr val="FFFFFF"/>
                </a:solidFill>
                <a:latin typeface="Montserrat"/>
                <a:cs typeface="Montserrat"/>
              </a:rPr>
              <a:t>even</a:t>
            </a:r>
            <a:r>
              <a:rPr sz="1000" spc="-5" dirty="0">
                <a:solidFill>
                  <a:srgbClr val="FFFFFF"/>
                </a:solidFill>
                <a:latin typeface="Montserrat"/>
                <a:cs typeface="Montserrat"/>
              </a:rPr>
              <a:t> </a:t>
            </a:r>
            <a:r>
              <a:rPr sz="1000" dirty="0">
                <a:solidFill>
                  <a:srgbClr val="FFFFFF"/>
                </a:solidFill>
                <a:latin typeface="Montserrat"/>
                <a:cs typeface="Montserrat"/>
              </a:rPr>
              <a:t>falling</a:t>
            </a:r>
            <a:r>
              <a:rPr sz="1000" spc="-5" dirty="0">
                <a:solidFill>
                  <a:srgbClr val="FFFFFF"/>
                </a:solidFill>
                <a:latin typeface="Montserrat"/>
                <a:cs typeface="Montserrat"/>
              </a:rPr>
              <a:t> </a:t>
            </a:r>
            <a:r>
              <a:rPr sz="1000" dirty="0">
                <a:solidFill>
                  <a:srgbClr val="FFFFFF"/>
                </a:solidFill>
                <a:latin typeface="Montserrat"/>
                <a:cs typeface="Montserrat"/>
              </a:rPr>
              <a:t>market</a:t>
            </a:r>
            <a:r>
              <a:rPr sz="1000" spc="-5" dirty="0">
                <a:solidFill>
                  <a:srgbClr val="FFFFFF"/>
                </a:solidFill>
                <a:latin typeface="Montserrat"/>
                <a:cs typeface="Montserrat"/>
              </a:rPr>
              <a:t> </a:t>
            </a:r>
            <a:r>
              <a:rPr sz="1000" spc="-10" dirty="0">
                <a:solidFill>
                  <a:srgbClr val="FFFFFF"/>
                </a:solidFill>
                <a:latin typeface="Montserrat"/>
                <a:cs typeface="Montserrat"/>
              </a:rPr>
              <a:t>conditions.</a:t>
            </a:r>
            <a:endParaRPr sz="1000" dirty="0">
              <a:latin typeface="Montserrat"/>
              <a:cs typeface="Montserrat"/>
            </a:endParaRPr>
          </a:p>
          <a:p>
            <a:pPr marL="12700" marR="84455">
              <a:lnSpc>
                <a:spcPct val="100000"/>
              </a:lnSpc>
              <a:spcBef>
                <a:spcPts val="850"/>
              </a:spcBef>
            </a:pP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initial</a:t>
            </a:r>
            <a:r>
              <a:rPr sz="1000" spc="-15" dirty="0">
                <a:solidFill>
                  <a:srgbClr val="FFFFFF"/>
                </a:solidFill>
                <a:latin typeface="Montserrat"/>
                <a:cs typeface="Montserrat"/>
              </a:rPr>
              <a:t> </a:t>
            </a:r>
            <a:r>
              <a:rPr sz="1000" dirty="0">
                <a:solidFill>
                  <a:srgbClr val="FFFFFF"/>
                </a:solidFill>
                <a:latin typeface="Montserrat"/>
                <a:cs typeface="Montserrat"/>
              </a:rPr>
              <a:t>investment</a:t>
            </a:r>
            <a:r>
              <a:rPr sz="1000" spc="-15" dirty="0">
                <a:solidFill>
                  <a:srgbClr val="FFFFFF"/>
                </a:solidFill>
                <a:latin typeface="Montserrat"/>
                <a:cs typeface="Montserrat"/>
              </a:rPr>
              <a:t> </a:t>
            </a:r>
            <a:r>
              <a:rPr sz="1000" dirty="0">
                <a:solidFill>
                  <a:srgbClr val="FFFFFF"/>
                </a:solidFill>
                <a:latin typeface="Montserrat"/>
                <a:cs typeface="Montserrat"/>
              </a:rPr>
              <a:t>into</a:t>
            </a:r>
            <a:r>
              <a:rPr sz="1000" spc="-15" dirty="0">
                <a:solidFill>
                  <a:srgbClr val="FFFFFF"/>
                </a:solidFill>
                <a:latin typeface="Montserrat"/>
                <a:cs typeface="Montserrat"/>
              </a:rPr>
              <a:t> </a:t>
            </a:r>
            <a:r>
              <a:rPr sz="1000" dirty="0">
                <a:solidFill>
                  <a:srgbClr val="FFFFFF"/>
                </a:solidFill>
                <a:latin typeface="Montserrat"/>
                <a:cs typeface="Montserrat"/>
              </a:rPr>
              <a:t>the</a:t>
            </a:r>
            <a:r>
              <a:rPr sz="1000" spc="-15" dirty="0">
                <a:solidFill>
                  <a:srgbClr val="FFFFFF"/>
                </a:solidFill>
                <a:latin typeface="Montserrat"/>
                <a:cs typeface="Montserrat"/>
              </a:rPr>
              <a:t> </a:t>
            </a:r>
            <a:r>
              <a:rPr sz="1000" dirty="0">
                <a:solidFill>
                  <a:srgbClr val="FFFFFF"/>
                </a:solidFill>
                <a:latin typeface="Montserrat"/>
                <a:cs typeface="Montserrat"/>
              </a:rPr>
              <a:t>Plan,</a:t>
            </a:r>
            <a:r>
              <a:rPr sz="1000" spc="-15" dirty="0">
                <a:solidFill>
                  <a:srgbClr val="FFFFFF"/>
                </a:solidFill>
                <a:latin typeface="Montserrat"/>
                <a:cs typeface="Montserrat"/>
              </a:rPr>
              <a:t> </a:t>
            </a:r>
            <a:r>
              <a:rPr sz="1000" dirty="0">
                <a:solidFill>
                  <a:srgbClr val="FFFFFF"/>
                </a:solidFill>
                <a:latin typeface="Montserrat"/>
                <a:cs typeface="Montserrat"/>
              </a:rPr>
              <a:t>minus</a:t>
            </a:r>
            <a:r>
              <a:rPr sz="1000" spc="-15" dirty="0">
                <a:solidFill>
                  <a:srgbClr val="FFFFFF"/>
                </a:solidFill>
                <a:latin typeface="Montserrat"/>
                <a:cs typeface="Montserrat"/>
              </a:rPr>
              <a:t> </a:t>
            </a:r>
            <a:r>
              <a:rPr sz="1000" dirty="0">
                <a:solidFill>
                  <a:srgbClr val="FFFFFF"/>
                </a:solidFill>
                <a:latin typeface="Montserrat"/>
                <a:cs typeface="Montserrat"/>
              </a:rPr>
              <a:t>any</a:t>
            </a:r>
            <a:r>
              <a:rPr sz="1000" spc="-15" dirty="0">
                <a:solidFill>
                  <a:srgbClr val="FFFFFF"/>
                </a:solidFill>
                <a:latin typeface="Montserrat"/>
                <a:cs typeface="Montserrat"/>
              </a:rPr>
              <a:t> </a:t>
            </a:r>
            <a:r>
              <a:rPr sz="1000" dirty="0">
                <a:solidFill>
                  <a:srgbClr val="FFFFFF"/>
                </a:solidFill>
                <a:latin typeface="Montserrat"/>
                <a:cs typeface="Montserrat"/>
              </a:rPr>
              <a:t>initial</a:t>
            </a:r>
            <a:r>
              <a:rPr sz="1000" spc="-15" dirty="0">
                <a:solidFill>
                  <a:srgbClr val="FFFFFF"/>
                </a:solidFill>
                <a:latin typeface="Montserrat"/>
                <a:cs typeface="Montserrat"/>
              </a:rPr>
              <a:t> </a:t>
            </a:r>
            <a:r>
              <a:rPr sz="1000" dirty="0">
                <a:solidFill>
                  <a:srgbClr val="FFFFFF"/>
                </a:solidFill>
                <a:latin typeface="Montserrat"/>
                <a:cs typeface="Montserrat"/>
              </a:rPr>
              <a:t>adviser</a:t>
            </a:r>
            <a:r>
              <a:rPr sz="1000" spc="-15" dirty="0">
                <a:solidFill>
                  <a:srgbClr val="FFFFFF"/>
                </a:solidFill>
                <a:latin typeface="Montserrat"/>
                <a:cs typeface="Montserrat"/>
              </a:rPr>
              <a:t> </a:t>
            </a:r>
            <a:r>
              <a:rPr sz="1000" dirty="0">
                <a:solidFill>
                  <a:srgbClr val="FFFFFF"/>
                </a:solidFill>
                <a:latin typeface="Montserrat"/>
                <a:cs typeface="Montserrat"/>
              </a:rPr>
              <a:t>fee,</a:t>
            </a:r>
            <a:r>
              <a:rPr sz="1000" spc="-15" dirty="0">
                <a:solidFill>
                  <a:srgbClr val="FFFFFF"/>
                </a:solidFill>
                <a:latin typeface="Montserrat"/>
                <a:cs typeface="Montserrat"/>
              </a:rPr>
              <a:t> </a:t>
            </a:r>
            <a:r>
              <a:rPr sz="1000" dirty="0">
                <a:solidFill>
                  <a:srgbClr val="FFFFFF"/>
                </a:solidFill>
                <a:latin typeface="Montserrat"/>
                <a:cs typeface="Montserrat"/>
              </a:rPr>
              <a:t>will</a:t>
            </a:r>
            <a:r>
              <a:rPr sz="1000" spc="-15" dirty="0">
                <a:solidFill>
                  <a:srgbClr val="FFFFFF"/>
                </a:solidFill>
                <a:latin typeface="Montserrat"/>
                <a:cs typeface="Montserrat"/>
              </a:rPr>
              <a:t> </a:t>
            </a:r>
            <a:r>
              <a:rPr sz="1000" dirty="0">
                <a:solidFill>
                  <a:srgbClr val="FFFFFF"/>
                </a:solidFill>
                <a:latin typeface="Montserrat"/>
                <a:cs typeface="Montserrat"/>
              </a:rPr>
              <a:t>be</a:t>
            </a:r>
            <a:r>
              <a:rPr sz="1000" spc="-15" dirty="0">
                <a:solidFill>
                  <a:srgbClr val="FFFFFF"/>
                </a:solidFill>
                <a:latin typeface="Montserrat"/>
                <a:cs typeface="Montserrat"/>
              </a:rPr>
              <a:t> </a:t>
            </a:r>
            <a:r>
              <a:rPr sz="1000" dirty="0">
                <a:solidFill>
                  <a:srgbClr val="FFFFFF"/>
                </a:solidFill>
                <a:latin typeface="Montserrat"/>
                <a:cs typeface="Montserrat"/>
              </a:rPr>
              <a:t>returned</a:t>
            </a:r>
            <a:r>
              <a:rPr sz="1000" spc="-15" dirty="0">
                <a:solidFill>
                  <a:srgbClr val="FFFFFF"/>
                </a:solidFill>
                <a:latin typeface="Montserrat"/>
                <a:cs typeface="Montserrat"/>
              </a:rPr>
              <a:t> </a:t>
            </a:r>
            <a:r>
              <a:rPr sz="1000" spc="-25" dirty="0">
                <a:solidFill>
                  <a:srgbClr val="FFFFFF"/>
                </a:solidFill>
                <a:latin typeface="Montserrat"/>
                <a:cs typeface="Montserrat"/>
              </a:rPr>
              <a:t>in </a:t>
            </a:r>
            <a:r>
              <a:rPr sz="1000" dirty="0">
                <a:solidFill>
                  <a:srgbClr val="FFFFFF"/>
                </a:solidFill>
                <a:latin typeface="Montserrat"/>
                <a:cs typeface="Montserrat"/>
              </a:rPr>
              <a:t>full</a:t>
            </a:r>
            <a:r>
              <a:rPr sz="1000" spc="-20" dirty="0">
                <a:solidFill>
                  <a:srgbClr val="FFFFFF"/>
                </a:solidFill>
                <a:latin typeface="Montserrat"/>
                <a:cs typeface="Montserrat"/>
              </a:rPr>
              <a:t> </a:t>
            </a:r>
            <a:r>
              <a:rPr sz="1000" dirty="0">
                <a:solidFill>
                  <a:srgbClr val="FFFFFF"/>
                </a:solidFill>
                <a:latin typeface="Montserrat"/>
                <a:cs typeface="Montserrat"/>
              </a:rPr>
              <a:t>at</a:t>
            </a:r>
            <a:r>
              <a:rPr sz="1000" spc="-20" dirty="0">
                <a:solidFill>
                  <a:srgbClr val="FFFFFF"/>
                </a:solidFill>
                <a:latin typeface="Montserrat"/>
                <a:cs typeface="Montserrat"/>
              </a:rPr>
              <a:t> </a:t>
            </a:r>
            <a:r>
              <a:rPr sz="1000" dirty="0">
                <a:solidFill>
                  <a:srgbClr val="FFFFFF"/>
                </a:solidFill>
                <a:latin typeface="Montserrat"/>
                <a:cs typeface="Montserrat"/>
              </a:rPr>
              <a:t>maturity</a:t>
            </a:r>
            <a:r>
              <a:rPr sz="1000" spc="-15" dirty="0">
                <a:solidFill>
                  <a:srgbClr val="FFFFFF"/>
                </a:solidFill>
                <a:latin typeface="Montserrat"/>
                <a:cs typeface="Montserrat"/>
              </a:rPr>
              <a:t> </a:t>
            </a:r>
            <a:r>
              <a:rPr sz="1000" dirty="0">
                <a:solidFill>
                  <a:srgbClr val="FFFFFF"/>
                </a:solidFill>
                <a:latin typeface="Montserrat"/>
                <a:cs typeface="Montserrat"/>
              </a:rPr>
              <a:t>providing</a:t>
            </a:r>
            <a:r>
              <a:rPr sz="1000" spc="-20" dirty="0">
                <a:solidFill>
                  <a:srgbClr val="FFFFFF"/>
                </a:solidFill>
                <a:latin typeface="Montserrat"/>
                <a:cs typeface="Montserrat"/>
              </a:rPr>
              <a:t> </a:t>
            </a:r>
            <a:r>
              <a:rPr sz="1000" dirty="0">
                <a:solidFill>
                  <a:srgbClr val="FFFFFF"/>
                </a:solidFill>
                <a:latin typeface="Montserrat"/>
                <a:cs typeface="Montserrat"/>
              </a:rPr>
              <a:t>the</a:t>
            </a:r>
            <a:r>
              <a:rPr sz="1000" spc="-20" dirty="0">
                <a:solidFill>
                  <a:srgbClr val="FFFFFF"/>
                </a:solidFill>
                <a:latin typeface="Montserrat"/>
                <a:cs typeface="Montserrat"/>
              </a:rPr>
              <a:t> </a:t>
            </a:r>
            <a:r>
              <a:rPr sz="1000" dirty="0">
                <a:solidFill>
                  <a:srgbClr val="FFFFFF"/>
                </a:solidFill>
                <a:latin typeface="Montserrat"/>
                <a:cs typeface="Montserrat"/>
              </a:rPr>
              <a:t>Ind</a:t>
            </a:r>
            <a:r>
              <a:rPr lang="en-GB" sz="1000" dirty="0">
                <a:solidFill>
                  <a:srgbClr val="FFFFFF"/>
                </a:solidFill>
                <a:latin typeface="Montserrat"/>
                <a:cs typeface="Montserrat"/>
              </a:rPr>
              <a:t>ices</a:t>
            </a:r>
            <a:r>
              <a:rPr sz="1000" spc="-15" dirty="0">
                <a:solidFill>
                  <a:srgbClr val="FFFFFF"/>
                </a:solidFill>
                <a:latin typeface="Montserrat"/>
                <a:cs typeface="Montserrat"/>
              </a:rPr>
              <a:t> </a:t>
            </a:r>
            <a:r>
              <a:rPr lang="en-GB" sz="1000" dirty="0">
                <a:solidFill>
                  <a:srgbClr val="FFFFFF"/>
                </a:solidFill>
                <a:latin typeface="Montserrat"/>
                <a:cs typeface="Montserrat"/>
              </a:rPr>
              <a:t>are </a:t>
            </a:r>
            <a:r>
              <a:rPr sz="1000" dirty="0">
                <a:solidFill>
                  <a:srgbClr val="FFFFFF"/>
                </a:solidFill>
                <a:latin typeface="Montserrat"/>
                <a:cs typeface="Montserrat"/>
              </a:rPr>
              <a:t>at</a:t>
            </a:r>
            <a:r>
              <a:rPr sz="1000" spc="-20" dirty="0">
                <a:solidFill>
                  <a:srgbClr val="FFFFFF"/>
                </a:solidFill>
                <a:latin typeface="Montserrat"/>
                <a:cs typeface="Montserrat"/>
              </a:rPr>
              <a:t> </a:t>
            </a:r>
            <a:r>
              <a:rPr sz="1000" dirty="0">
                <a:solidFill>
                  <a:srgbClr val="FFFFFF"/>
                </a:solidFill>
                <a:latin typeface="Montserrat"/>
                <a:cs typeface="Montserrat"/>
              </a:rPr>
              <a:t>or</a:t>
            </a:r>
            <a:r>
              <a:rPr sz="1000" spc="-15" dirty="0">
                <a:solidFill>
                  <a:srgbClr val="FFFFFF"/>
                </a:solidFill>
                <a:latin typeface="Montserrat"/>
                <a:cs typeface="Montserrat"/>
              </a:rPr>
              <a:t> </a:t>
            </a:r>
            <a:r>
              <a:rPr sz="1000" dirty="0">
                <a:solidFill>
                  <a:srgbClr val="FFFFFF"/>
                </a:solidFill>
                <a:latin typeface="Montserrat"/>
                <a:cs typeface="Montserrat"/>
              </a:rPr>
              <a:t>above</a:t>
            </a:r>
            <a:r>
              <a:rPr sz="1000" spc="-20" dirty="0">
                <a:solidFill>
                  <a:srgbClr val="FFFFFF"/>
                </a:solidFill>
                <a:latin typeface="Montserrat"/>
                <a:cs typeface="Montserrat"/>
              </a:rPr>
              <a:t> </a:t>
            </a:r>
            <a:r>
              <a:rPr sz="1000" dirty="0">
                <a:solidFill>
                  <a:srgbClr val="FFFFFF"/>
                </a:solidFill>
                <a:latin typeface="Montserrat"/>
                <a:cs typeface="Montserrat"/>
              </a:rPr>
              <a:t>6</a:t>
            </a:r>
            <a:r>
              <a:rPr lang="en-GB" sz="1000" dirty="0">
                <a:solidFill>
                  <a:srgbClr val="FFFFFF"/>
                </a:solidFill>
                <a:latin typeface="Montserrat"/>
                <a:cs typeface="Montserrat"/>
              </a:rPr>
              <a:t>0</a:t>
            </a:r>
            <a:r>
              <a:rPr sz="1000" dirty="0">
                <a:solidFill>
                  <a:srgbClr val="FFFFFF"/>
                </a:solidFill>
                <a:latin typeface="Montserrat"/>
                <a:cs typeface="Montserrat"/>
              </a:rPr>
              <a:t>%</a:t>
            </a:r>
            <a:r>
              <a:rPr sz="1000" spc="-20" dirty="0">
                <a:solidFill>
                  <a:srgbClr val="FFFFFF"/>
                </a:solidFill>
                <a:latin typeface="Montserrat"/>
                <a:cs typeface="Montserrat"/>
              </a:rPr>
              <a:t> </a:t>
            </a:r>
            <a:r>
              <a:rPr sz="1000" dirty="0">
                <a:solidFill>
                  <a:srgbClr val="FFFFFF"/>
                </a:solidFill>
                <a:latin typeface="Montserrat"/>
                <a:cs typeface="Montserrat"/>
              </a:rPr>
              <a:t>of</a:t>
            </a:r>
            <a:r>
              <a:rPr sz="1000" spc="-15" dirty="0">
                <a:solidFill>
                  <a:srgbClr val="FFFFFF"/>
                </a:solidFill>
                <a:latin typeface="Montserrat"/>
                <a:cs typeface="Montserrat"/>
              </a:rPr>
              <a:t> </a:t>
            </a:r>
            <a:r>
              <a:rPr sz="1000" dirty="0">
                <a:solidFill>
                  <a:srgbClr val="FFFFFF"/>
                </a:solidFill>
                <a:latin typeface="Montserrat"/>
                <a:cs typeface="Montserrat"/>
              </a:rPr>
              <a:t>its</a:t>
            </a:r>
            <a:r>
              <a:rPr sz="1000" spc="-20" dirty="0">
                <a:solidFill>
                  <a:srgbClr val="FFFFFF"/>
                </a:solidFill>
                <a:latin typeface="Montserrat"/>
                <a:cs typeface="Montserrat"/>
              </a:rPr>
              <a:t> </a:t>
            </a:r>
            <a:r>
              <a:rPr sz="1000" dirty="0">
                <a:solidFill>
                  <a:srgbClr val="FFFFFF"/>
                </a:solidFill>
                <a:latin typeface="Montserrat"/>
                <a:cs typeface="Montserrat"/>
              </a:rPr>
              <a:t>Initial</a:t>
            </a:r>
            <a:r>
              <a:rPr sz="1000" spc="-20" dirty="0">
                <a:solidFill>
                  <a:srgbClr val="FFFFFF"/>
                </a:solidFill>
                <a:latin typeface="Montserrat"/>
                <a:cs typeface="Montserrat"/>
              </a:rPr>
              <a:t> </a:t>
            </a:r>
            <a:r>
              <a:rPr sz="1000" dirty="0">
                <a:solidFill>
                  <a:srgbClr val="FFFFFF"/>
                </a:solidFill>
                <a:latin typeface="Montserrat"/>
                <a:cs typeface="Montserrat"/>
              </a:rPr>
              <a:t>Strike</a:t>
            </a:r>
            <a:r>
              <a:rPr sz="1000" spc="-15" dirty="0">
                <a:solidFill>
                  <a:srgbClr val="FFFFFF"/>
                </a:solidFill>
                <a:latin typeface="Montserrat"/>
                <a:cs typeface="Montserrat"/>
              </a:rPr>
              <a:t> </a:t>
            </a:r>
            <a:r>
              <a:rPr sz="1000" dirty="0">
                <a:solidFill>
                  <a:srgbClr val="FFFFFF"/>
                </a:solidFill>
                <a:latin typeface="Montserrat"/>
                <a:cs typeface="Montserrat"/>
              </a:rPr>
              <a:t>Level</a:t>
            </a:r>
            <a:r>
              <a:rPr lang="en-GB" sz="1000" dirty="0">
                <a:solidFill>
                  <a:srgbClr val="FFFFFF"/>
                </a:solidFill>
                <a:latin typeface="Montserrat"/>
                <a:cs typeface="Montserrat"/>
              </a:rPr>
              <a:t>s</a:t>
            </a:r>
            <a:r>
              <a:rPr sz="1000" dirty="0">
                <a:solidFill>
                  <a:srgbClr val="FFFFFF"/>
                </a:solidFill>
                <a:latin typeface="Montserrat"/>
                <a:cs typeface="Montserrat"/>
              </a:rPr>
              <a:t>.</a:t>
            </a:r>
            <a:r>
              <a:rPr sz="1000" spc="-20" dirty="0">
                <a:solidFill>
                  <a:srgbClr val="FFFFFF"/>
                </a:solidFill>
                <a:latin typeface="Montserrat"/>
                <a:cs typeface="Montserrat"/>
              </a:rPr>
              <a:t> </a:t>
            </a:r>
            <a:r>
              <a:rPr sz="1000" spc="-25" dirty="0">
                <a:solidFill>
                  <a:srgbClr val="FFFFFF"/>
                </a:solidFill>
                <a:latin typeface="Montserrat"/>
                <a:cs typeface="Montserrat"/>
              </a:rPr>
              <a:t>The </a:t>
            </a:r>
            <a:r>
              <a:rPr sz="1000" dirty="0">
                <a:solidFill>
                  <a:srgbClr val="FFFFFF"/>
                </a:solidFill>
                <a:latin typeface="Montserrat"/>
                <a:cs typeface="Montserrat"/>
              </a:rPr>
              <a:t>risk</a:t>
            </a:r>
            <a:r>
              <a:rPr sz="1000" spc="-10" dirty="0">
                <a:solidFill>
                  <a:srgbClr val="FFFFFF"/>
                </a:solidFill>
                <a:latin typeface="Montserrat"/>
                <a:cs typeface="Montserrat"/>
              </a:rPr>
              <a:t> </a:t>
            </a:r>
            <a:r>
              <a:rPr sz="1000" dirty="0">
                <a:solidFill>
                  <a:srgbClr val="FFFFFF"/>
                </a:solidFill>
                <a:latin typeface="Montserrat"/>
                <a:cs typeface="Montserrat"/>
              </a:rPr>
              <a:t>of</a:t>
            </a:r>
            <a:r>
              <a:rPr sz="1000" spc="-5" dirty="0">
                <a:solidFill>
                  <a:srgbClr val="FFFFFF"/>
                </a:solidFill>
                <a:latin typeface="Montserrat"/>
                <a:cs typeface="Montserrat"/>
              </a:rPr>
              <a:t> </a:t>
            </a:r>
            <a:r>
              <a:rPr sz="1000" dirty="0">
                <a:solidFill>
                  <a:srgbClr val="FFFFFF"/>
                </a:solidFill>
                <a:latin typeface="Montserrat"/>
                <a:cs typeface="Montserrat"/>
              </a:rPr>
              <a:t>losing</a:t>
            </a:r>
            <a:r>
              <a:rPr sz="1000" spc="-10" dirty="0">
                <a:solidFill>
                  <a:srgbClr val="FFFFFF"/>
                </a:solidFill>
                <a:latin typeface="Montserrat"/>
                <a:cs typeface="Montserrat"/>
              </a:rPr>
              <a:t> </a:t>
            </a:r>
            <a:r>
              <a:rPr sz="1000" dirty="0">
                <a:solidFill>
                  <a:srgbClr val="FFFFFF"/>
                </a:solidFill>
                <a:latin typeface="Montserrat"/>
                <a:cs typeface="Montserrat"/>
              </a:rPr>
              <a:t>some</a:t>
            </a:r>
            <a:r>
              <a:rPr sz="1000" spc="-5" dirty="0">
                <a:solidFill>
                  <a:srgbClr val="FFFFFF"/>
                </a:solidFill>
                <a:latin typeface="Montserrat"/>
                <a:cs typeface="Montserrat"/>
              </a:rPr>
              <a:t> </a:t>
            </a:r>
            <a:r>
              <a:rPr sz="1000" dirty="0">
                <a:solidFill>
                  <a:srgbClr val="FFFFFF"/>
                </a:solidFill>
                <a:latin typeface="Montserrat"/>
                <a:cs typeface="Montserrat"/>
              </a:rPr>
              <a:t>or</a:t>
            </a:r>
            <a:r>
              <a:rPr sz="1000" spc="-10" dirty="0">
                <a:solidFill>
                  <a:srgbClr val="FFFFFF"/>
                </a:solidFill>
                <a:latin typeface="Montserrat"/>
                <a:cs typeface="Montserrat"/>
              </a:rPr>
              <a:t> </a:t>
            </a:r>
            <a:r>
              <a:rPr sz="1000" dirty="0">
                <a:solidFill>
                  <a:srgbClr val="FFFFFF"/>
                </a:solidFill>
                <a:latin typeface="Montserrat"/>
                <a:cs typeface="Montserrat"/>
              </a:rPr>
              <a:t>all</a:t>
            </a:r>
            <a:r>
              <a:rPr sz="1000" spc="-5" dirty="0">
                <a:solidFill>
                  <a:srgbClr val="FFFFFF"/>
                </a:solidFill>
                <a:latin typeface="Montserrat"/>
                <a:cs typeface="Montserrat"/>
              </a:rPr>
              <a:t> </a:t>
            </a:r>
            <a:r>
              <a:rPr sz="1000" dirty="0">
                <a:solidFill>
                  <a:srgbClr val="FFFFFF"/>
                </a:solidFill>
                <a:latin typeface="Montserrat"/>
                <a:cs typeface="Montserrat"/>
              </a:rPr>
              <a:t>of</a:t>
            </a:r>
            <a:r>
              <a:rPr sz="1000" spc="-10" dirty="0">
                <a:solidFill>
                  <a:srgbClr val="FFFFFF"/>
                </a:solidFill>
                <a:latin typeface="Montserrat"/>
                <a:cs typeface="Montserrat"/>
              </a:rPr>
              <a:t> </a:t>
            </a:r>
            <a:r>
              <a:rPr sz="1000" dirty="0">
                <a:solidFill>
                  <a:srgbClr val="FFFFFF"/>
                </a:solidFill>
                <a:latin typeface="Montserrat"/>
                <a:cs typeface="Montserrat"/>
              </a:rPr>
              <a:t>your</a:t>
            </a:r>
            <a:r>
              <a:rPr sz="1000" spc="-5" dirty="0">
                <a:solidFill>
                  <a:srgbClr val="FFFFFF"/>
                </a:solidFill>
                <a:latin typeface="Montserrat"/>
                <a:cs typeface="Montserrat"/>
              </a:rPr>
              <a:t> </a:t>
            </a:r>
            <a:r>
              <a:rPr sz="1000" dirty="0">
                <a:solidFill>
                  <a:srgbClr val="FFFFFF"/>
                </a:solidFill>
                <a:latin typeface="Montserrat"/>
                <a:cs typeface="Montserrat"/>
              </a:rPr>
              <a:t>capital</a:t>
            </a:r>
            <a:r>
              <a:rPr sz="1000" spc="-5" dirty="0">
                <a:solidFill>
                  <a:srgbClr val="FFFFFF"/>
                </a:solidFill>
                <a:latin typeface="Montserrat"/>
                <a:cs typeface="Montserrat"/>
              </a:rPr>
              <a:t> </a:t>
            </a:r>
            <a:r>
              <a:rPr sz="1000" dirty="0">
                <a:solidFill>
                  <a:srgbClr val="FFFFFF"/>
                </a:solidFill>
                <a:latin typeface="Montserrat"/>
                <a:cs typeface="Montserrat"/>
              </a:rPr>
              <a:t>at</a:t>
            </a:r>
            <a:r>
              <a:rPr sz="1000" spc="-10" dirty="0">
                <a:solidFill>
                  <a:srgbClr val="FFFFFF"/>
                </a:solidFill>
                <a:latin typeface="Montserrat"/>
                <a:cs typeface="Montserrat"/>
              </a:rPr>
              <a:t> </a:t>
            </a:r>
            <a:r>
              <a:rPr sz="1000" dirty="0">
                <a:solidFill>
                  <a:srgbClr val="FFFFFF"/>
                </a:solidFill>
                <a:latin typeface="Montserrat"/>
                <a:cs typeface="Montserrat"/>
              </a:rPr>
              <a:t>maturity</a:t>
            </a:r>
            <a:r>
              <a:rPr sz="1000" spc="-5" dirty="0">
                <a:solidFill>
                  <a:srgbClr val="FFFFFF"/>
                </a:solidFill>
                <a:latin typeface="Montserrat"/>
                <a:cs typeface="Montserrat"/>
              </a:rPr>
              <a:t> </a:t>
            </a:r>
            <a:r>
              <a:rPr sz="1000" dirty="0">
                <a:solidFill>
                  <a:srgbClr val="FFFFFF"/>
                </a:solidFill>
                <a:latin typeface="Montserrat"/>
                <a:cs typeface="Montserrat"/>
              </a:rPr>
              <a:t>is</a:t>
            </a:r>
            <a:r>
              <a:rPr sz="1000" spc="-10" dirty="0">
                <a:solidFill>
                  <a:srgbClr val="FFFFFF"/>
                </a:solidFill>
                <a:latin typeface="Montserrat"/>
                <a:cs typeface="Montserrat"/>
              </a:rPr>
              <a:t> </a:t>
            </a:r>
            <a:r>
              <a:rPr sz="1000" dirty="0">
                <a:solidFill>
                  <a:srgbClr val="FFFFFF"/>
                </a:solidFill>
                <a:latin typeface="Montserrat"/>
                <a:cs typeface="Montserrat"/>
              </a:rPr>
              <a:t>set</a:t>
            </a:r>
            <a:r>
              <a:rPr sz="1000" spc="-5" dirty="0">
                <a:solidFill>
                  <a:srgbClr val="FFFFFF"/>
                </a:solidFill>
                <a:latin typeface="Montserrat"/>
                <a:cs typeface="Montserrat"/>
              </a:rPr>
              <a:t> </a:t>
            </a:r>
            <a:r>
              <a:rPr sz="1000" dirty="0">
                <a:solidFill>
                  <a:srgbClr val="FFFFFF"/>
                </a:solidFill>
                <a:latin typeface="Montserrat"/>
                <a:cs typeface="Montserrat"/>
              </a:rPr>
              <a:t>out</a:t>
            </a:r>
            <a:r>
              <a:rPr sz="1000" spc="-10" dirty="0">
                <a:solidFill>
                  <a:srgbClr val="FFFFFF"/>
                </a:solidFill>
                <a:latin typeface="Montserrat"/>
                <a:cs typeface="Montserrat"/>
              </a:rPr>
              <a:t> </a:t>
            </a:r>
            <a:r>
              <a:rPr sz="1000" dirty="0">
                <a:solidFill>
                  <a:srgbClr val="FFFFFF"/>
                </a:solidFill>
                <a:latin typeface="Montserrat"/>
                <a:cs typeface="Montserrat"/>
              </a:rPr>
              <a:t>in</a:t>
            </a:r>
            <a:r>
              <a:rPr sz="1000" spc="-5" dirty="0">
                <a:solidFill>
                  <a:srgbClr val="FFFFFF"/>
                </a:solidFill>
                <a:latin typeface="Montserrat"/>
                <a:cs typeface="Montserrat"/>
              </a:rPr>
              <a:t> </a:t>
            </a:r>
            <a:r>
              <a:rPr sz="1000" dirty="0">
                <a:solidFill>
                  <a:srgbClr val="FFFFFF"/>
                </a:solidFill>
                <a:latin typeface="Montserrat"/>
                <a:cs typeface="Montserrat"/>
              </a:rPr>
              <a:t>the</a:t>
            </a:r>
            <a:r>
              <a:rPr sz="1000" spc="-10" dirty="0">
                <a:solidFill>
                  <a:srgbClr val="FFFFFF"/>
                </a:solidFill>
                <a:latin typeface="Montserrat"/>
                <a:cs typeface="Montserrat"/>
              </a:rPr>
              <a:t> </a:t>
            </a:r>
            <a:r>
              <a:rPr sz="1000" dirty="0">
                <a:solidFill>
                  <a:srgbClr val="FFFFFF"/>
                </a:solidFill>
                <a:latin typeface="Montserrat"/>
                <a:cs typeface="Montserrat"/>
              </a:rPr>
              <a:t>Plan</a:t>
            </a:r>
            <a:r>
              <a:rPr sz="1000" spc="-5" dirty="0">
                <a:solidFill>
                  <a:srgbClr val="FFFFFF"/>
                </a:solidFill>
                <a:latin typeface="Montserrat"/>
                <a:cs typeface="Montserrat"/>
              </a:rPr>
              <a:t> </a:t>
            </a:r>
            <a:r>
              <a:rPr sz="1000" spc="-10" dirty="0">
                <a:solidFill>
                  <a:srgbClr val="FFFFFF"/>
                </a:solidFill>
                <a:latin typeface="Montserrat"/>
                <a:cs typeface="Montserrat"/>
              </a:rPr>
              <a:t>mechanics below.</a:t>
            </a:r>
            <a:endParaRPr sz="1000" dirty="0">
              <a:latin typeface="Montserrat"/>
              <a:cs typeface="Montserrat"/>
            </a:endParaRPr>
          </a:p>
        </p:txBody>
      </p:sp>
      <p:grpSp>
        <p:nvGrpSpPr>
          <p:cNvPr id="27" name="object 27"/>
          <p:cNvGrpSpPr/>
          <p:nvPr/>
        </p:nvGrpSpPr>
        <p:grpSpPr>
          <a:xfrm>
            <a:off x="1608037" y="6155931"/>
            <a:ext cx="3567429" cy="1741170"/>
            <a:chOff x="1608037" y="6155931"/>
            <a:chExt cx="3567429" cy="1741170"/>
          </a:xfrm>
        </p:grpSpPr>
        <p:sp>
          <p:nvSpPr>
            <p:cNvPr id="28" name="object 28"/>
            <p:cNvSpPr/>
            <p:nvPr/>
          </p:nvSpPr>
          <p:spPr>
            <a:xfrm>
              <a:off x="1612799" y="6860930"/>
              <a:ext cx="1012190" cy="0"/>
            </a:xfrm>
            <a:custGeom>
              <a:avLst/>
              <a:gdLst/>
              <a:ahLst/>
              <a:cxnLst/>
              <a:rect l="l" t="t" r="r" b="b"/>
              <a:pathLst>
                <a:path w="1012189">
                  <a:moveTo>
                    <a:pt x="0" y="0"/>
                  </a:moveTo>
                  <a:lnTo>
                    <a:pt x="1011605" y="0"/>
                  </a:lnTo>
                </a:path>
              </a:pathLst>
            </a:custGeom>
            <a:ln w="9525">
              <a:solidFill>
                <a:srgbClr val="323537"/>
              </a:solidFill>
              <a:prstDash val="dash"/>
            </a:ln>
          </p:spPr>
          <p:txBody>
            <a:bodyPr wrap="square" lIns="0" tIns="0" rIns="0" bIns="0" rtlCol="0"/>
            <a:lstStyle/>
            <a:p>
              <a:endParaRPr/>
            </a:p>
          </p:txBody>
        </p:sp>
        <p:sp>
          <p:nvSpPr>
            <p:cNvPr id="29" name="object 29"/>
            <p:cNvSpPr/>
            <p:nvPr/>
          </p:nvSpPr>
          <p:spPr>
            <a:xfrm>
              <a:off x="4165199" y="6860930"/>
              <a:ext cx="1005205" cy="0"/>
            </a:xfrm>
            <a:custGeom>
              <a:avLst/>
              <a:gdLst/>
              <a:ahLst/>
              <a:cxnLst/>
              <a:rect l="l" t="t" r="r" b="b"/>
              <a:pathLst>
                <a:path w="1005204">
                  <a:moveTo>
                    <a:pt x="0" y="0"/>
                  </a:moveTo>
                  <a:lnTo>
                    <a:pt x="1005039" y="0"/>
                  </a:lnTo>
                </a:path>
              </a:pathLst>
            </a:custGeom>
            <a:ln w="9525">
              <a:solidFill>
                <a:srgbClr val="323537"/>
              </a:solidFill>
              <a:prstDash val="dash"/>
            </a:ln>
          </p:spPr>
          <p:txBody>
            <a:bodyPr wrap="square" lIns="0" tIns="0" rIns="0" bIns="0" rtlCol="0"/>
            <a:lstStyle/>
            <a:p>
              <a:endParaRPr/>
            </a:p>
          </p:txBody>
        </p:sp>
        <p:sp>
          <p:nvSpPr>
            <p:cNvPr id="30" name="object 30"/>
            <p:cNvSpPr/>
            <p:nvPr/>
          </p:nvSpPr>
          <p:spPr>
            <a:xfrm>
              <a:off x="4165199" y="7892025"/>
              <a:ext cx="1005205" cy="0"/>
            </a:xfrm>
            <a:custGeom>
              <a:avLst/>
              <a:gdLst/>
              <a:ahLst/>
              <a:cxnLst/>
              <a:rect l="l" t="t" r="r" b="b"/>
              <a:pathLst>
                <a:path w="1005204">
                  <a:moveTo>
                    <a:pt x="0" y="0"/>
                  </a:moveTo>
                  <a:lnTo>
                    <a:pt x="1005039" y="0"/>
                  </a:lnTo>
                </a:path>
              </a:pathLst>
            </a:custGeom>
            <a:ln w="9525">
              <a:solidFill>
                <a:srgbClr val="323537"/>
              </a:solidFill>
              <a:prstDash val="dash"/>
            </a:ln>
          </p:spPr>
          <p:txBody>
            <a:bodyPr wrap="square" lIns="0" tIns="0" rIns="0" bIns="0" rtlCol="0"/>
            <a:lstStyle/>
            <a:p>
              <a:endParaRPr/>
            </a:p>
          </p:txBody>
        </p:sp>
        <p:sp>
          <p:nvSpPr>
            <p:cNvPr id="31" name="object 31"/>
            <p:cNvSpPr/>
            <p:nvPr/>
          </p:nvSpPr>
          <p:spPr>
            <a:xfrm>
              <a:off x="3390037" y="6160694"/>
              <a:ext cx="0" cy="1410335"/>
            </a:xfrm>
            <a:custGeom>
              <a:avLst/>
              <a:gdLst/>
              <a:ahLst/>
              <a:cxnLst/>
              <a:rect l="l" t="t" r="r" b="b"/>
              <a:pathLst>
                <a:path h="1410334">
                  <a:moveTo>
                    <a:pt x="0" y="298208"/>
                  </a:moveTo>
                  <a:lnTo>
                    <a:pt x="0" y="378904"/>
                  </a:lnTo>
                </a:path>
                <a:path h="1410334">
                  <a:moveTo>
                    <a:pt x="0" y="0"/>
                  </a:moveTo>
                  <a:lnTo>
                    <a:pt x="0" y="80695"/>
                  </a:lnTo>
                </a:path>
                <a:path h="1410334">
                  <a:moveTo>
                    <a:pt x="0" y="1327810"/>
                  </a:moveTo>
                  <a:lnTo>
                    <a:pt x="0" y="1410000"/>
                  </a:lnTo>
                </a:path>
                <a:path h="1410334">
                  <a:moveTo>
                    <a:pt x="0" y="1031096"/>
                  </a:moveTo>
                  <a:lnTo>
                    <a:pt x="0" y="1113294"/>
                  </a:lnTo>
                </a:path>
              </a:pathLst>
            </a:custGeom>
            <a:ln w="9525">
              <a:solidFill>
                <a:srgbClr val="323537"/>
              </a:solidFill>
              <a:prstDash val="dash"/>
            </a:ln>
          </p:spPr>
          <p:txBody>
            <a:bodyPr wrap="square" lIns="0" tIns="0" rIns="0" bIns="0" rtlCol="0"/>
            <a:lstStyle/>
            <a:p>
              <a:endParaRPr/>
            </a:p>
          </p:txBody>
        </p:sp>
      </p:grpSp>
      <p:sp>
        <p:nvSpPr>
          <p:cNvPr id="32" name="object 32"/>
          <p:cNvSpPr txBox="1"/>
          <p:nvPr/>
        </p:nvSpPr>
        <p:spPr>
          <a:xfrm>
            <a:off x="4541137" y="5631158"/>
            <a:ext cx="268605" cy="193040"/>
          </a:xfrm>
          <a:prstGeom prst="rect">
            <a:avLst/>
          </a:prstGeom>
        </p:spPr>
        <p:txBody>
          <a:bodyPr vert="horz" wrap="square" lIns="0" tIns="12700" rIns="0" bIns="0" rtlCol="0">
            <a:spAutoFit/>
          </a:bodyPr>
          <a:lstStyle/>
          <a:p>
            <a:pPr marL="12700">
              <a:lnSpc>
                <a:spcPct val="100000"/>
              </a:lnSpc>
              <a:spcBef>
                <a:spcPts val="100"/>
              </a:spcBef>
            </a:pPr>
            <a:r>
              <a:rPr sz="1100" b="1" spc="-25" dirty="0">
                <a:solidFill>
                  <a:srgbClr val="3E8B73"/>
                </a:solidFill>
                <a:latin typeface="Montserrat SemiBold"/>
                <a:cs typeface="Montserrat SemiBold"/>
              </a:rPr>
              <a:t>Yes</a:t>
            </a:r>
            <a:endParaRPr sz="1100">
              <a:latin typeface="Montserrat SemiBold"/>
              <a:cs typeface="Montserrat SemiBold"/>
            </a:endParaRPr>
          </a:p>
        </p:txBody>
      </p:sp>
      <p:sp>
        <p:nvSpPr>
          <p:cNvPr id="33" name="object 33"/>
          <p:cNvSpPr txBox="1"/>
          <p:nvPr/>
        </p:nvSpPr>
        <p:spPr>
          <a:xfrm>
            <a:off x="4541137" y="6650291"/>
            <a:ext cx="268605" cy="193040"/>
          </a:xfrm>
          <a:prstGeom prst="rect">
            <a:avLst/>
          </a:prstGeom>
        </p:spPr>
        <p:txBody>
          <a:bodyPr vert="horz" wrap="square" lIns="0" tIns="12700" rIns="0" bIns="0" rtlCol="0">
            <a:spAutoFit/>
          </a:bodyPr>
          <a:lstStyle/>
          <a:p>
            <a:pPr marL="12700">
              <a:lnSpc>
                <a:spcPct val="100000"/>
              </a:lnSpc>
              <a:spcBef>
                <a:spcPts val="100"/>
              </a:spcBef>
            </a:pPr>
            <a:r>
              <a:rPr sz="1100" b="1" spc="-25" dirty="0">
                <a:solidFill>
                  <a:srgbClr val="3E8B73"/>
                </a:solidFill>
                <a:latin typeface="Montserrat SemiBold"/>
                <a:cs typeface="Montserrat SemiBold"/>
              </a:rPr>
              <a:t>Yes</a:t>
            </a:r>
            <a:endParaRPr sz="1100">
              <a:latin typeface="Montserrat SemiBold"/>
              <a:cs typeface="Montserrat SemiBold"/>
            </a:endParaRPr>
          </a:p>
        </p:txBody>
      </p:sp>
      <p:sp>
        <p:nvSpPr>
          <p:cNvPr id="34" name="object 34"/>
          <p:cNvSpPr txBox="1"/>
          <p:nvPr/>
        </p:nvSpPr>
        <p:spPr>
          <a:xfrm>
            <a:off x="4541137" y="7671863"/>
            <a:ext cx="268605" cy="193040"/>
          </a:xfrm>
          <a:prstGeom prst="rect">
            <a:avLst/>
          </a:prstGeom>
        </p:spPr>
        <p:txBody>
          <a:bodyPr vert="horz" wrap="square" lIns="0" tIns="12700" rIns="0" bIns="0" rtlCol="0">
            <a:spAutoFit/>
          </a:bodyPr>
          <a:lstStyle/>
          <a:p>
            <a:pPr marL="12700">
              <a:lnSpc>
                <a:spcPct val="100000"/>
              </a:lnSpc>
              <a:spcBef>
                <a:spcPts val="100"/>
              </a:spcBef>
            </a:pPr>
            <a:r>
              <a:rPr sz="1100" b="1" spc="-25" dirty="0">
                <a:solidFill>
                  <a:srgbClr val="3E8B73"/>
                </a:solidFill>
                <a:latin typeface="Montserrat SemiBold"/>
                <a:cs typeface="Montserrat SemiBold"/>
              </a:rPr>
              <a:t>Yes</a:t>
            </a:r>
            <a:endParaRPr sz="1100">
              <a:latin typeface="Montserrat SemiBold"/>
              <a:cs typeface="Montserrat SemiBold"/>
            </a:endParaRPr>
          </a:p>
        </p:txBody>
      </p:sp>
      <p:sp>
        <p:nvSpPr>
          <p:cNvPr id="35" name="object 35"/>
          <p:cNvSpPr txBox="1"/>
          <p:nvPr/>
        </p:nvSpPr>
        <p:spPr>
          <a:xfrm>
            <a:off x="3280469" y="6265358"/>
            <a:ext cx="229235" cy="193040"/>
          </a:xfrm>
          <a:prstGeom prst="rect">
            <a:avLst/>
          </a:prstGeom>
        </p:spPr>
        <p:txBody>
          <a:bodyPr vert="horz" wrap="square" lIns="0" tIns="12700" rIns="0" bIns="0" rtlCol="0">
            <a:spAutoFit/>
          </a:bodyPr>
          <a:lstStyle/>
          <a:p>
            <a:pPr marL="12700">
              <a:lnSpc>
                <a:spcPct val="100000"/>
              </a:lnSpc>
              <a:spcBef>
                <a:spcPts val="100"/>
              </a:spcBef>
            </a:pPr>
            <a:r>
              <a:rPr sz="1100" b="1" spc="-25" dirty="0">
                <a:solidFill>
                  <a:srgbClr val="3E8B73"/>
                </a:solidFill>
                <a:latin typeface="Montserrat SemiBold"/>
                <a:cs typeface="Montserrat SemiBold"/>
              </a:rPr>
              <a:t>No</a:t>
            </a:r>
            <a:endParaRPr sz="1100">
              <a:latin typeface="Montserrat SemiBold"/>
              <a:cs typeface="Montserrat SemiBold"/>
            </a:endParaRPr>
          </a:p>
        </p:txBody>
      </p:sp>
      <p:sp>
        <p:nvSpPr>
          <p:cNvPr id="36" name="object 36"/>
          <p:cNvSpPr txBox="1"/>
          <p:nvPr/>
        </p:nvSpPr>
        <p:spPr>
          <a:xfrm>
            <a:off x="3275707" y="7296453"/>
            <a:ext cx="229235" cy="193040"/>
          </a:xfrm>
          <a:prstGeom prst="rect">
            <a:avLst/>
          </a:prstGeom>
        </p:spPr>
        <p:txBody>
          <a:bodyPr vert="horz" wrap="square" lIns="0" tIns="12700" rIns="0" bIns="0" rtlCol="0">
            <a:spAutoFit/>
          </a:bodyPr>
          <a:lstStyle/>
          <a:p>
            <a:pPr marL="12700">
              <a:lnSpc>
                <a:spcPct val="100000"/>
              </a:lnSpc>
              <a:spcBef>
                <a:spcPts val="100"/>
              </a:spcBef>
            </a:pPr>
            <a:r>
              <a:rPr sz="1100" b="1" spc="-25" dirty="0">
                <a:solidFill>
                  <a:srgbClr val="3E8B73"/>
                </a:solidFill>
                <a:latin typeface="Montserrat SemiBold"/>
                <a:cs typeface="Montserrat SemiBold"/>
              </a:rPr>
              <a:t>No</a:t>
            </a:r>
            <a:endParaRPr sz="1100">
              <a:latin typeface="Montserrat SemiBold"/>
              <a:cs typeface="Montserrat SemiBold"/>
            </a:endParaRPr>
          </a:p>
        </p:txBody>
      </p:sp>
      <p:grpSp>
        <p:nvGrpSpPr>
          <p:cNvPr id="37" name="object 37"/>
          <p:cNvGrpSpPr/>
          <p:nvPr/>
        </p:nvGrpSpPr>
        <p:grpSpPr>
          <a:xfrm>
            <a:off x="489598" y="8245270"/>
            <a:ext cx="6574155" cy="1031240"/>
            <a:chOff x="489598" y="8245270"/>
            <a:chExt cx="6574155" cy="1031240"/>
          </a:xfrm>
        </p:grpSpPr>
        <p:sp>
          <p:nvSpPr>
            <p:cNvPr id="38" name="object 38"/>
            <p:cNvSpPr/>
            <p:nvPr/>
          </p:nvSpPr>
          <p:spPr>
            <a:xfrm>
              <a:off x="489598" y="8624169"/>
              <a:ext cx="6574155" cy="652780"/>
            </a:xfrm>
            <a:custGeom>
              <a:avLst/>
              <a:gdLst/>
              <a:ahLst/>
              <a:cxnLst/>
              <a:rect l="l" t="t" r="r" b="b"/>
              <a:pathLst>
                <a:path w="6574155" h="652779">
                  <a:moveTo>
                    <a:pt x="6465595" y="0"/>
                  </a:moveTo>
                  <a:lnTo>
                    <a:pt x="108000" y="0"/>
                  </a:lnTo>
                  <a:lnTo>
                    <a:pt x="65960" y="8486"/>
                  </a:lnTo>
                  <a:lnTo>
                    <a:pt x="31630" y="31630"/>
                  </a:lnTo>
                  <a:lnTo>
                    <a:pt x="8486" y="65960"/>
                  </a:lnTo>
                  <a:lnTo>
                    <a:pt x="0" y="108000"/>
                  </a:lnTo>
                  <a:lnTo>
                    <a:pt x="0" y="544195"/>
                  </a:lnTo>
                  <a:lnTo>
                    <a:pt x="8486" y="586235"/>
                  </a:lnTo>
                  <a:lnTo>
                    <a:pt x="31630" y="620564"/>
                  </a:lnTo>
                  <a:lnTo>
                    <a:pt x="65960" y="643709"/>
                  </a:lnTo>
                  <a:lnTo>
                    <a:pt x="108000" y="652195"/>
                  </a:lnTo>
                  <a:lnTo>
                    <a:pt x="6465595" y="652195"/>
                  </a:lnTo>
                  <a:lnTo>
                    <a:pt x="6507636" y="643709"/>
                  </a:lnTo>
                  <a:lnTo>
                    <a:pt x="6541965" y="620564"/>
                  </a:lnTo>
                  <a:lnTo>
                    <a:pt x="6565109" y="586235"/>
                  </a:lnTo>
                  <a:lnTo>
                    <a:pt x="6573596" y="544195"/>
                  </a:lnTo>
                  <a:lnTo>
                    <a:pt x="6573596" y="108000"/>
                  </a:lnTo>
                  <a:lnTo>
                    <a:pt x="6565109" y="65960"/>
                  </a:lnTo>
                  <a:lnTo>
                    <a:pt x="6541965" y="31630"/>
                  </a:lnTo>
                  <a:lnTo>
                    <a:pt x="6507636" y="8486"/>
                  </a:lnTo>
                  <a:lnTo>
                    <a:pt x="6465595" y="0"/>
                  </a:lnTo>
                  <a:close/>
                </a:path>
              </a:pathLst>
            </a:custGeom>
            <a:solidFill>
              <a:srgbClr val="3E8B73"/>
            </a:solidFill>
          </p:spPr>
          <p:txBody>
            <a:bodyPr wrap="square" lIns="0" tIns="0" rIns="0" bIns="0" rtlCol="0"/>
            <a:lstStyle/>
            <a:p>
              <a:endParaRPr/>
            </a:p>
          </p:txBody>
        </p:sp>
        <p:sp>
          <p:nvSpPr>
            <p:cNvPr id="39" name="object 39"/>
            <p:cNvSpPr/>
            <p:nvPr/>
          </p:nvSpPr>
          <p:spPr>
            <a:xfrm>
              <a:off x="3380399" y="8245270"/>
              <a:ext cx="0" cy="379095"/>
            </a:xfrm>
            <a:custGeom>
              <a:avLst/>
              <a:gdLst/>
              <a:ahLst/>
              <a:cxnLst/>
              <a:rect l="l" t="t" r="r" b="b"/>
              <a:pathLst>
                <a:path h="379095">
                  <a:moveTo>
                    <a:pt x="0" y="256503"/>
                  </a:moveTo>
                  <a:lnTo>
                    <a:pt x="0" y="378904"/>
                  </a:lnTo>
                </a:path>
                <a:path h="379095">
                  <a:moveTo>
                    <a:pt x="0" y="0"/>
                  </a:moveTo>
                  <a:lnTo>
                    <a:pt x="0" y="59805"/>
                  </a:lnTo>
                </a:path>
              </a:pathLst>
            </a:custGeom>
            <a:ln w="9525">
              <a:solidFill>
                <a:srgbClr val="323537"/>
              </a:solidFill>
              <a:prstDash val="dash"/>
            </a:ln>
          </p:spPr>
          <p:txBody>
            <a:bodyPr wrap="square" lIns="0" tIns="0" rIns="0" bIns="0" rtlCol="0"/>
            <a:lstStyle/>
            <a:p>
              <a:endParaRPr/>
            </a:p>
          </p:txBody>
        </p:sp>
      </p:grpSp>
      <p:sp>
        <p:nvSpPr>
          <p:cNvPr id="40" name="object 40"/>
          <p:cNvSpPr txBox="1"/>
          <p:nvPr/>
        </p:nvSpPr>
        <p:spPr>
          <a:xfrm>
            <a:off x="347300" y="9578535"/>
            <a:ext cx="6745605" cy="391160"/>
          </a:xfrm>
          <a:prstGeom prst="rect">
            <a:avLst/>
          </a:prstGeom>
        </p:spPr>
        <p:txBody>
          <a:bodyPr vert="horz" wrap="square" lIns="0" tIns="12700" rIns="0" bIns="0" rtlCol="0">
            <a:spAutoFit/>
          </a:bodyPr>
          <a:lstStyle/>
          <a:p>
            <a:pPr marL="12700" marR="5080">
              <a:lnSpc>
                <a:spcPct val="100000"/>
              </a:lnSpc>
              <a:spcBef>
                <a:spcPts val="100"/>
              </a:spcBef>
            </a:pPr>
            <a:r>
              <a:rPr sz="800" spc="-10" dirty="0">
                <a:solidFill>
                  <a:srgbClr val="323537"/>
                </a:solidFill>
                <a:latin typeface="Montserrat"/>
                <a:cs typeface="Montserrat"/>
              </a:rPr>
              <a:t>You</a:t>
            </a:r>
            <a:r>
              <a:rPr sz="800" spc="-15" dirty="0">
                <a:solidFill>
                  <a:srgbClr val="323537"/>
                </a:solidFill>
                <a:latin typeface="Montserrat"/>
                <a:cs typeface="Montserrat"/>
              </a:rPr>
              <a:t> </a:t>
            </a:r>
            <a:r>
              <a:rPr sz="800" dirty="0">
                <a:solidFill>
                  <a:srgbClr val="323537"/>
                </a:solidFill>
                <a:latin typeface="Montserrat"/>
                <a:cs typeface="Montserrat"/>
              </a:rPr>
              <a:t>should</a:t>
            </a:r>
            <a:r>
              <a:rPr sz="800" spc="-10"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prepared</a:t>
            </a:r>
            <a:r>
              <a:rPr sz="800" spc="-15"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hold</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until</a:t>
            </a:r>
            <a:r>
              <a:rPr sz="800" spc="-10" dirty="0">
                <a:solidFill>
                  <a:srgbClr val="323537"/>
                </a:solidFill>
                <a:latin typeface="Montserrat"/>
                <a:cs typeface="Montserrat"/>
              </a:rPr>
              <a:t> maturity. </a:t>
            </a:r>
            <a:r>
              <a:rPr sz="800" dirty="0">
                <a:solidFill>
                  <a:srgbClr val="323537"/>
                </a:solidFill>
                <a:latin typeface="Montserrat"/>
                <a:cs typeface="Montserrat"/>
              </a:rPr>
              <a:t>It</a:t>
            </a:r>
            <a:r>
              <a:rPr sz="800" spc="-10" dirty="0">
                <a:solidFill>
                  <a:srgbClr val="323537"/>
                </a:solidFill>
                <a:latin typeface="Montserrat"/>
                <a:cs typeface="Montserrat"/>
              </a:rPr>
              <a:t> </a:t>
            </a:r>
            <a:r>
              <a:rPr sz="800" dirty="0">
                <a:solidFill>
                  <a:srgbClr val="323537"/>
                </a:solidFill>
                <a:latin typeface="Montserrat"/>
                <a:cs typeface="Montserrat"/>
              </a:rPr>
              <a:t>may</a:t>
            </a:r>
            <a:r>
              <a:rPr sz="800" spc="-15" dirty="0">
                <a:solidFill>
                  <a:srgbClr val="323537"/>
                </a:solidFill>
                <a:latin typeface="Montserrat"/>
                <a:cs typeface="Montserrat"/>
              </a:rPr>
              <a:t> </a:t>
            </a:r>
            <a:r>
              <a:rPr sz="800" dirty="0">
                <a:solidFill>
                  <a:srgbClr val="323537"/>
                </a:solidFill>
                <a:latin typeface="Montserrat"/>
                <a:cs typeface="Montserrat"/>
              </a:rPr>
              <a:t>be</a:t>
            </a:r>
            <a:r>
              <a:rPr sz="800" spc="-10" dirty="0">
                <a:solidFill>
                  <a:srgbClr val="323537"/>
                </a:solidFill>
                <a:latin typeface="Montserrat"/>
                <a:cs typeface="Montserrat"/>
              </a:rPr>
              <a:t> </a:t>
            </a:r>
            <a:r>
              <a:rPr sz="800" dirty="0">
                <a:solidFill>
                  <a:srgbClr val="323537"/>
                </a:solidFill>
                <a:latin typeface="Montserrat"/>
                <a:cs typeface="Montserrat"/>
              </a:rPr>
              <a:t>possible,</a:t>
            </a:r>
            <a:r>
              <a:rPr sz="800" spc="-10" dirty="0">
                <a:solidFill>
                  <a:srgbClr val="323537"/>
                </a:solidFill>
                <a:latin typeface="Montserrat"/>
                <a:cs typeface="Montserrat"/>
              </a:rPr>
              <a:t> </a:t>
            </a:r>
            <a:r>
              <a:rPr sz="800" dirty="0">
                <a:solidFill>
                  <a:srgbClr val="323537"/>
                </a:solidFill>
                <a:latin typeface="Montserrat"/>
                <a:cs typeface="Montserrat"/>
              </a:rPr>
              <a:t>subject</a:t>
            </a:r>
            <a:r>
              <a:rPr sz="800" spc="-10" dirty="0">
                <a:solidFill>
                  <a:srgbClr val="323537"/>
                </a:solidFill>
                <a:latin typeface="Montserrat"/>
                <a:cs typeface="Montserrat"/>
              </a:rPr>
              <a:t> </a:t>
            </a:r>
            <a:r>
              <a:rPr sz="800" dirty="0">
                <a:solidFill>
                  <a:srgbClr val="323537"/>
                </a:solidFill>
                <a:latin typeface="Montserrat"/>
                <a:cs typeface="Montserrat"/>
              </a:rPr>
              <a:t>to</a:t>
            </a:r>
            <a:r>
              <a:rPr sz="800" spc="-15" dirty="0">
                <a:solidFill>
                  <a:srgbClr val="323537"/>
                </a:solidFill>
                <a:latin typeface="Montserrat"/>
                <a:cs typeface="Montserrat"/>
              </a:rPr>
              <a:t> </a:t>
            </a:r>
            <a:r>
              <a:rPr sz="800" dirty="0">
                <a:solidFill>
                  <a:srgbClr val="323537"/>
                </a:solidFill>
                <a:latin typeface="Montserrat"/>
                <a:cs typeface="Montserrat"/>
              </a:rPr>
              <a:t>normal</a:t>
            </a:r>
            <a:r>
              <a:rPr sz="800" spc="-10" dirty="0">
                <a:solidFill>
                  <a:srgbClr val="323537"/>
                </a:solidFill>
                <a:latin typeface="Montserrat"/>
                <a:cs typeface="Montserrat"/>
              </a:rPr>
              <a:t> </a:t>
            </a:r>
            <a:r>
              <a:rPr sz="800" dirty="0">
                <a:solidFill>
                  <a:srgbClr val="323537"/>
                </a:solidFill>
                <a:latin typeface="Montserrat"/>
                <a:cs typeface="Montserrat"/>
              </a:rPr>
              <a:t>market</a:t>
            </a:r>
            <a:r>
              <a:rPr sz="800" spc="-10" dirty="0">
                <a:solidFill>
                  <a:srgbClr val="323537"/>
                </a:solidFill>
                <a:latin typeface="Montserrat"/>
                <a:cs typeface="Montserrat"/>
              </a:rPr>
              <a:t> </a:t>
            </a:r>
            <a:r>
              <a:rPr sz="800" dirty="0">
                <a:solidFill>
                  <a:srgbClr val="323537"/>
                </a:solidFill>
                <a:latin typeface="Montserrat"/>
                <a:cs typeface="Montserrat"/>
              </a:rPr>
              <a:t>conditions</a:t>
            </a:r>
            <a:r>
              <a:rPr sz="800" spc="-10" dirty="0">
                <a:solidFill>
                  <a:srgbClr val="323537"/>
                </a:solidFill>
                <a:latin typeface="Montserrat"/>
                <a:cs typeface="Montserrat"/>
              </a:rPr>
              <a:t> </a:t>
            </a:r>
            <a:r>
              <a:rPr sz="800" dirty="0">
                <a:solidFill>
                  <a:srgbClr val="323537"/>
                </a:solidFill>
                <a:latin typeface="Montserrat"/>
                <a:cs typeface="Montserrat"/>
              </a:rPr>
              <a:t>and</a:t>
            </a:r>
            <a:r>
              <a:rPr sz="800" spc="-15" dirty="0">
                <a:solidFill>
                  <a:srgbClr val="323537"/>
                </a:solidFill>
                <a:latin typeface="Montserrat"/>
                <a:cs typeface="Montserrat"/>
              </a:rPr>
              <a:t> </a:t>
            </a:r>
            <a:r>
              <a:rPr sz="800" spc="-10" dirty="0">
                <a:solidFill>
                  <a:srgbClr val="323537"/>
                </a:solidFill>
                <a:latin typeface="Montserrat"/>
                <a:cs typeface="Montserrat"/>
              </a:rPr>
              <a:t>regulatory, legal </a:t>
            </a:r>
            <a:r>
              <a:rPr sz="800" dirty="0">
                <a:solidFill>
                  <a:srgbClr val="323537"/>
                </a:solidFill>
                <a:latin typeface="Montserrat"/>
                <a:cs typeface="Montserrat"/>
              </a:rPr>
              <a:t>and</a:t>
            </a:r>
            <a:r>
              <a:rPr sz="800" spc="-10" dirty="0">
                <a:solidFill>
                  <a:srgbClr val="323537"/>
                </a:solidFill>
                <a:latin typeface="Montserrat"/>
                <a:cs typeface="Montserrat"/>
              </a:rPr>
              <a:t> </a:t>
            </a:r>
            <a:r>
              <a:rPr sz="800" dirty="0">
                <a:solidFill>
                  <a:srgbClr val="323537"/>
                </a:solidFill>
                <a:latin typeface="Montserrat"/>
                <a:cs typeface="Montserrat"/>
              </a:rPr>
              <a:t>financial</a:t>
            </a:r>
            <a:r>
              <a:rPr sz="800" spc="-5" dirty="0">
                <a:solidFill>
                  <a:srgbClr val="323537"/>
                </a:solidFill>
                <a:latin typeface="Montserrat"/>
                <a:cs typeface="Montserrat"/>
              </a:rPr>
              <a:t>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other</a:t>
            </a:r>
            <a:r>
              <a:rPr sz="800" spc="-5" dirty="0">
                <a:solidFill>
                  <a:srgbClr val="323537"/>
                </a:solidFill>
                <a:latin typeface="Montserrat"/>
                <a:cs typeface="Montserrat"/>
              </a:rPr>
              <a:t> </a:t>
            </a:r>
            <a:r>
              <a:rPr sz="800" dirty="0">
                <a:solidFill>
                  <a:srgbClr val="323537"/>
                </a:solidFill>
                <a:latin typeface="Montserrat"/>
                <a:cs typeface="Montserrat"/>
              </a:rPr>
              <a:t>conditions</a:t>
            </a:r>
            <a:r>
              <a:rPr sz="800" spc="-10" dirty="0">
                <a:solidFill>
                  <a:srgbClr val="323537"/>
                </a:solidFill>
                <a:latin typeface="Montserrat"/>
                <a:cs typeface="Montserrat"/>
              </a:rPr>
              <a:t> </a:t>
            </a:r>
            <a:r>
              <a:rPr sz="800" dirty="0">
                <a:solidFill>
                  <a:srgbClr val="323537"/>
                </a:solidFill>
                <a:latin typeface="Montserrat"/>
                <a:cs typeface="Montserrat"/>
              </a:rPr>
              <a:t>of</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Issuer</a:t>
            </a:r>
            <a:r>
              <a:rPr sz="800" spc="-5" dirty="0">
                <a:solidFill>
                  <a:srgbClr val="323537"/>
                </a:solidFill>
                <a:latin typeface="Montserrat"/>
                <a:cs typeface="Montserrat"/>
              </a:rPr>
              <a:t> </a:t>
            </a:r>
            <a:r>
              <a:rPr sz="800" dirty="0">
                <a:solidFill>
                  <a:srgbClr val="323537"/>
                </a:solidFill>
                <a:latin typeface="Montserrat"/>
                <a:cs typeface="Montserrat"/>
              </a:rPr>
              <a:t>or</a:t>
            </a:r>
            <a:r>
              <a:rPr sz="800" spc="-10" dirty="0">
                <a:solidFill>
                  <a:srgbClr val="323537"/>
                </a:solidFill>
                <a:latin typeface="Montserrat"/>
                <a:cs typeface="Montserrat"/>
              </a:rPr>
              <a:t> </a:t>
            </a:r>
            <a:r>
              <a:rPr sz="800" dirty="0">
                <a:solidFill>
                  <a:srgbClr val="323537"/>
                </a:solidFill>
                <a:latin typeface="Montserrat"/>
                <a:cs typeface="Montserrat"/>
              </a:rPr>
              <a:t>its</a:t>
            </a:r>
            <a:r>
              <a:rPr sz="800" spc="-5" dirty="0">
                <a:solidFill>
                  <a:srgbClr val="323537"/>
                </a:solidFill>
                <a:latin typeface="Montserrat"/>
                <a:cs typeface="Montserrat"/>
              </a:rPr>
              <a:t> </a:t>
            </a:r>
            <a:r>
              <a:rPr sz="800" dirty="0">
                <a:solidFill>
                  <a:srgbClr val="323537"/>
                </a:solidFill>
                <a:latin typeface="Montserrat"/>
                <a:cs typeface="Montserrat"/>
              </a:rPr>
              <a:t>affiliates,</a:t>
            </a:r>
            <a:r>
              <a:rPr sz="800" spc="-5" dirty="0">
                <a:solidFill>
                  <a:srgbClr val="323537"/>
                </a:solidFill>
                <a:latin typeface="Montserrat"/>
                <a:cs typeface="Montserrat"/>
              </a:rPr>
              <a:t> </a:t>
            </a:r>
            <a:r>
              <a:rPr sz="800" dirty="0">
                <a:solidFill>
                  <a:srgbClr val="323537"/>
                </a:solidFill>
                <a:latin typeface="Montserrat"/>
                <a:cs typeface="Montserrat"/>
              </a:rPr>
              <a:t>to</a:t>
            </a:r>
            <a:r>
              <a:rPr sz="800" spc="-10" dirty="0">
                <a:solidFill>
                  <a:srgbClr val="323537"/>
                </a:solidFill>
                <a:latin typeface="Montserrat"/>
                <a:cs typeface="Montserrat"/>
              </a:rPr>
              <a:t> </a:t>
            </a:r>
            <a:r>
              <a:rPr sz="800" dirty="0">
                <a:solidFill>
                  <a:srgbClr val="323537"/>
                </a:solidFill>
                <a:latin typeface="Montserrat"/>
                <a:cs typeface="Montserrat"/>
              </a:rPr>
              <a:t>withdraw</a:t>
            </a:r>
            <a:r>
              <a:rPr sz="800" spc="-5" dirty="0">
                <a:solidFill>
                  <a:srgbClr val="323537"/>
                </a:solidFill>
                <a:latin typeface="Montserrat"/>
                <a:cs typeface="Montserrat"/>
              </a:rPr>
              <a:t> </a:t>
            </a:r>
            <a:r>
              <a:rPr sz="800" dirty="0">
                <a:solidFill>
                  <a:srgbClr val="323537"/>
                </a:solidFill>
                <a:latin typeface="Montserrat"/>
                <a:cs typeface="Montserrat"/>
              </a:rPr>
              <a:t>from</a:t>
            </a:r>
            <a:r>
              <a:rPr sz="800" spc="-10" dirty="0">
                <a:solidFill>
                  <a:srgbClr val="323537"/>
                </a:solidFill>
                <a:latin typeface="Montserrat"/>
                <a:cs typeface="Montserrat"/>
              </a:rPr>
              <a:t> </a:t>
            </a:r>
            <a:r>
              <a:rPr sz="800" dirty="0">
                <a:solidFill>
                  <a:srgbClr val="323537"/>
                </a:solidFill>
                <a:latin typeface="Montserrat"/>
                <a:cs typeface="Montserrat"/>
              </a:rPr>
              <a:t>the</a:t>
            </a:r>
            <a:r>
              <a:rPr sz="800" spc="-5" dirty="0">
                <a:solidFill>
                  <a:srgbClr val="323537"/>
                </a:solidFill>
                <a:latin typeface="Montserrat"/>
                <a:cs typeface="Montserrat"/>
              </a:rPr>
              <a:t> </a:t>
            </a:r>
            <a:r>
              <a:rPr sz="800" dirty="0">
                <a:solidFill>
                  <a:srgbClr val="323537"/>
                </a:solidFill>
                <a:latin typeface="Montserrat"/>
                <a:cs typeface="Montserrat"/>
              </a:rPr>
              <a:t>Plan</a:t>
            </a:r>
            <a:r>
              <a:rPr sz="800" spc="-10" dirty="0">
                <a:solidFill>
                  <a:srgbClr val="323537"/>
                </a:solidFill>
                <a:latin typeface="Montserrat"/>
                <a:cs typeface="Montserrat"/>
              </a:rPr>
              <a:t> </a:t>
            </a:r>
            <a:r>
              <a:rPr sz="800" dirty="0">
                <a:solidFill>
                  <a:srgbClr val="323537"/>
                </a:solidFill>
                <a:latin typeface="Montserrat"/>
                <a:cs typeface="Montserrat"/>
              </a:rPr>
              <a:t>before</a:t>
            </a:r>
            <a:r>
              <a:rPr sz="800" spc="-5" dirty="0">
                <a:solidFill>
                  <a:srgbClr val="323537"/>
                </a:solidFill>
                <a:latin typeface="Montserrat"/>
                <a:cs typeface="Montserrat"/>
              </a:rPr>
              <a:t> </a:t>
            </a:r>
            <a:r>
              <a:rPr sz="800" dirty="0">
                <a:solidFill>
                  <a:srgbClr val="323537"/>
                </a:solidFill>
                <a:latin typeface="Montserrat"/>
                <a:cs typeface="Montserrat"/>
              </a:rPr>
              <a:t>the</a:t>
            </a:r>
            <a:r>
              <a:rPr sz="800" spc="-10" dirty="0">
                <a:solidFill>
                  <a:srgbClr val="323537"/>
                </a:solidFill>
                <a:latin typeface="Montserrat"/>
                <a:cs typeface="Montserrat"/>
              </a:rPr>
              <a:t> </a:t>
            </a:r>
            <a:r>
              <a:rPr sz="800" dirty="0">
                <a:solidFill>
                  <a:srgbClr val="323537"/>
                </a:solidFill>
                <a:latin typeface="Montserrat"/>
                <a:cs typeface="Montserrat"/>
              </a:rPr>
              <a:t>Maturity</a:t>
            </a:r>
            <a:r>
              <a:rPr sz="800" spc="-5" dirty="0">
                <a:solidFill>
                  <a:srgbClr val="323537"/>
                </a:solidFill>
                <a:latin typeface="Montserrat"/>
                <a:cs typeface="Montserrat"/>
              </a:rPr>
              <a:t> </a:t>
            </a:r>
            <a:r>
              <a:rPr sz="800" dirty="0">
                <a:solidFill>
                  <a:srgbClr val="323537"/>
                </a:solidFill>
                <a:latin typeface="Montserrat"/>
                <a:cs typeface="Montserrat"/>
              </a:rPr>
              <a:t>Date.</a:t>
            </a:r>
            <a:r>
              <a:rPr sz="800" spc="-10" dirty="0">
                <a:solidFill>
                  <a:srgbClr val="323537"/>
                </a:solidFill>
                <a:latin typeface="Montserrat"/>
                <a:cs typeface="Montserrat"/>
              </a:rPr>
              <a:t> </a:t>
            </a:r>
            <a:r>
              <a:rPr sz="800" dirty="0">
                <a:solidFill>
                  <a:srgbClr val="323537"/>
                </a:solidFill>
                <a:latin typeface="Montserrat"/>
                <a:cs typeface="Montserrat"/>
              </a:rPr>
              <a:t>If</a:t>
            </a:r>
            <a:r>
              <a:rPr sz="800" spc="-5" dirty="0">
                <a:solidFill>
                  <a:srgbClr val="323537"/>
                </a:solidFill>
                <a:latin typeface="Montserrat"/>
                <a:cs typeface="Montserrat"/>
              </a:rPr>
              <a:t> </a:t>
            </a:r>
            <a:r>
              <a:rPr sz="800" dirty="0">
                <a:solidFill>
                  <a:srgbClr val="323537"/>
                </a:solidFill>
                <a:latin typeface="Montserrat"/>
                <a:cs typeface="Montserrat"/>
              </a:rPr>
              <a:t>you</a:t>
            </a:r>
            <a:r>
              <a:rPr sz="800" spc="-5" dirty="0">
                <a:solidFill>
                  <a:srgbClr val="323537"/>
                </a:solidFill>
                <a:latin typeface="Montserrat"/>
                <a:cs typeface="Montserrat"/>
              </a:rPr>
              <a:t> </a:t>
            </a:r>
            <a:r>
              <a:rPr sz="800" dirty="0">
                <a:solidFill>
                  <a:srgbClr val="323537"/>
                </a:solidFill>
                <a:latin typeface="Montserrat"/>
                <a:cs typeface="Montserrat"/>
              </a:rPr>
              <a:t>decide</a:t>
            </a:r>
            <a:r>
              <a:rPr sz="800" spc="-10" dirty="0">
                <a:solidFill>
                  <a:srgbClr val="323537"/>
                </a:solidFill>
                <a:latin typeface="Montserrat"/>
                <a:cs typeface="Montserrat"/>
              </a:rPr>
              <a:t> </a:t>
            </a:r>
            <a:r>
              <a:rPr sz="800" spc="-25" dirty="0">
                <a:solidFill>
                  <a:srgbClr val="323537"/>
                </a:solidFill>
                <a:latin typeface="Montserrat"/>
                <a:cs typeface="Montserrat"/>
              </a:rPr>
              <a:t>to</a:t>
            </a:r>
            <a:r>
              <a:rPr sz="800" dirty="0">
                <a:solidFill>
                  <a:srgbClr val="323537"/>
                </a:solidFill>
                <a:latin typeface="Montserrat"/>
                <a:cs typeface="Montserrat"/>
              </a:rPr>
              <a:t> encash</a:t>
            </a:r>
            <a:r>
              <a:rPr sz="800" spc="-15" dirty="0">
                <a:solidFill>
                  <a:srgbClr val="323537"/>
                </a:solidFill>
                <a:latin typeface="Montserrat"/>
                <a:cs typeface="Montserrat"/>
              </a:rPr>
              <a:t> </a:t>
            </a:r>
            <a:r>
              <a:rPr sz="800" dirty="0">
                <a:solidFill>
                  <a:srgbClr val="323537"/>
                </a:solidFill>
                <a:latin typeface="Montserrat"/>
                <a:cs typeface="Montserrat"/>
              </a:rPr>
              <a:t>the</a:t>
            </a:r>
            <a:r>
              <a:rPr sz="800" spc="-15" dirty="0">
                <a:solidFill>
                  <a:srgbClr val="323537"/>
                </a:solidFill>
                <a:latin typeface="Montserrat"/>
                <a:cs typeface="Montserrat"/>
              </a:rPr>
              <a:t> </a:t>
            </a:r>
            <a:r>
              <a:rPr sz="800" dirty="0">
                <a:solidFill>
                  <a:srgbClr val="323537"/>
                </a:solidFill>
                <a:latin typeface="Montserrat"/>
                <a:cs typeface="Montserrat"/>
              </a:rPr>
              <a:t>Plan</a:t>
            </a:r>
            <a:r>
              <a:rPr sz="800" spc="-15" dirty="0">
                <a:solidFill>
                  <a:srgbClr val="323537"/>
                </a:solidFill>
                <a:latin typeface="Montserrat"/>
                <a:cs typeface="Montserrat"/>
              </a:rPr>
              <a:t> </a:t>
            </a:r>
            <a:r>
              <a:rPr sz="800" dirty="0">
                <a:solidFill>
                  <a:srgbClr val="323537"/>
                </a:solidFill>
                <a:latin typeface="Montserrat"/>
                <a:cs typeface="Montserrat"/>
              </a:rPr>
              <a:t>early</a:t>
            </a:r>
            <a:r>
              <a:rPr sz="800" spc="-15" dirty="0">
                <a:solidFill>
                  <a:srgbClr val="323537"/>
                </a:solidFill>
                <a:latin typeface="Montserrat"/>
                <a:cs typeface="Montserrat"/>
              </a:rPr>
              <a:t> </a:t>
            </a:r>
            <a:r>
              <a:rPr sz="800" dirty="0">
                <a:solidFill>
                  <a:srgbClr val="323537"/>
                </a:solidFill>
                <a:latin typeface="Montserrat"/>
                <a:cs typeface="Montserrat"/>
              </a:rPr>
              <a:t>you</a:t>
            </a:r>
            <a:r>
              <a:rPr sz="800" spc="-10" dirty="0">
                <a:solidFill>
                  <a:srgbClr val="323537"/>
                </a:solidFill>
                <a:latin typeface="Montserrat"/>
                <a:cs typeface="Montserrat"/>
              </a:rPr>
              <a:t> </a:t>
            </a:r>
            <a:r>
              <a:rPr sz="800" dirty="0">
                <a:solidFill>
                  <a:srgbClr val="323537"/>
                </a:solidFill>
                <a:latin typeface="Montserrat"/>
                <a:cs typeface="Montserrat"/>
              </a:rPr>
              <a:t>may</a:t>
            </a:r>
            <a:r>
              <a:rPr sz="800" spc="-15" dirty="0">
                <a:solidFill>
                  <a:srgbClr val="323537"/>
                </a:solidFill>
                <a:latin typeface="Montserrat"/>
                <a:cs typeface="Montserrat"/>
              </a:rPr>
              <a:t> </a:t>
            </a:r>
            <a:r>
              <a:rPr sz="800" dirty="0">
                <a:solidFill>
                  <a:srgbClr val="323537"/>
                </a:solidFill>
                <a:latin typeface="Montserrat"/>
                <a:cs typeface="Montserrat"/>
              </a:rPr>
              <a:t>get</a:t>
            </a:r>
            <a:r>
              <a:rPr sz="800" spc="-15" dirty="0">
                <a:solidFill>
                  <a:srgbClr val="323537"/>
                </a:solidFill>
                <a:latin typeface="Montserrat"/>
                <a:cs typeface="Montserrat"/>
              </a:rPr>
              <a:t> </a:t>
            </a:r>
            <a:r>
              <a:rPr sz="800" dirty="0">
                <a:solidFill>
                  <a:srgbClr val="323537"/>
                </a:solidFill>
                <a:latin typeface="Montserrat"/>
                <a:cs typeface="Montserrat"/>
              </a:rPr>
              <a:t>back</a:t>
            </a:r>
            <a:r>
              <a:rPr sz="800" spc="-15" dirty="0">
                <a:solidFill>
                  <a:srgbClr val="323537"/>
                </a:solidFill>
                <a:latin typeface="Montserrat"/>
                <a:cs typeface="Montserrat"/>
              </a:rPr>
              <a:t> </a:t>
            </a:r>
            <a:r>
              <a:rPr sz="800" dirty="0">
                <a:solidFill>
                  <a:srgbClr val="323537"/>
                </a:solidFill>
                <a:latin typeface="Montserrat"/>
                <a:cs typeface="Montserrat"/>
              </a:rPr>
              <a:t>less</a:t>
            </a:r>
            <a:r>
              <a:rPr sz="800" spc="-15" dirty="0">
                <a:solidFill>
                  <a:srgbClr val="323537"/>
                </a:solidFill>
                <a:latin typeface="Montserrat"/>
                <a:cs typeface="Montserrat"/>
              </a:rPr>
              <a:t> </a:t>
            </a:r>
            <a:r>
              <a:rPr sz="800" dirty="0">
                <a:solidFill>
                  <a:srgbClr val="323537"/>
                </a:solidFill>
                <a:latin typeface="Montserrat"/>
                <a:cs typeface="Montserrat"/>
              </a:rPr>
              <a:t>than</a:t>
            </a:r>
            <a:r>
              <a:rPr sz="800" spc="-10" dirty="0">
                <a:solidFill>
                  <a:srgbClr val="323537"/>
                </a:solidFill>
                <a:latin typeface="Montserrat"/>
                <a:cs typeface="Montserrat"/>
              </a:rPr>
              <a:t> </a:t>
            </a:r>
            <a:r>
              <a:rPr sz="800" dirty="0">
                <a:solidFill>
                  <a:srgbClr val="323537"/>
                </a:solidFill>
                <a:latin typeface="Montserrat"/>
                <a:cs typeface="Montserrat"/>
              </a:rPr>
              <a:t>your</a:t>
            </a:r>
            <a:r>
              <a:rPr sz="800" spc="-15" dirty="0">
                <a:solidFill>
                  <a:srgbClr val="323537"/>
                </a:solidFill>
                <a:latin typeface="Montserrat"/>
                <a:cs typeface="Montserrat"/>
              </a:rPr>
              <a:t> </a:t>
            </a:r>
            <a:r>
              <a:rPr sz="800" dirty="0">
                <a:solidFill>
                  <a:srgbClr val="323537"/>
                </a:solidFill>
                <a:latin typeface="Montserrat"/>
                <a:cs typeface="Montserrat"/>
              </a:rPr>
              <a:t>initial</a:t>
            </a:r>
            <a:r>
              <a:rPr sz="800" spc="-15" dirty="0">
                <a:solidFill>
                  <a:srgbClr val="323537"/>
                </a:solidFill>
                <a:latin typeface="Montserrat"/>
                <a:cs typeface="Montserrat"/>
              </a:rPr>
              <a:t> </a:t>
            </a:r>
            <a:r>
              <a:rPr sz="800" dirty="0">
                <a:solidFill>
                  <a:srgbClr val="323537"/>
                </a:solidFill>
                <a:latin typeface="Montserrat"/>
                <a:cs typeface="Montserrat"/>
              </a:rPr>
              <a:t>capital</a:t>
            </a:r>
            <a:r>
              <a:rPr sz="800" spc="-15" dirty="0">
                <a:solidFill>
                  <a:srgbClr val="323537"/>
                </a:solidFill>
                <a:latin typeface="Montserrat"/>
                <a:cs typeface="Montserrat"/>
              </a:rPr>
              <a:t> </a:t>
            </a:r>
            <a:r>
              <a:rPr sz="800" dirty="0">
                <a:solidFill>
                  <a:srgbClr val="323537"/>
                </a:solidFill>
                <a:latin typeface="Montserrat"/>
                <a:cs typeface="Montserrat"/>
              </a:rPr>
              <a:t>(please</a:t>
            </a:r>
            <a:r>
              <a:rPr sz="800" spc="-15" dirty="0">
                <a:solidFill>
                  <a:srgbClr val="323537"/>
                </a:solidFill>
                <a:latin typeface="Montserrat"/>
                <a:cs typeface="Montserrat"/>
              </a:rPr>
              <a:t> </a:t>
            </a:r>
            <a:r>
              <a:rPr sz="800" dirty="0">
                <a:solidFill>
                  <a:srgbClr val="323537"/>
                </a:solidFill>
                <a:latin typeface="Montserrat"/>
                <a:cs typeface="Montserrat"/>
              </a:rPr>
              <a:t>see</a:t>
            </a:r>
            <a:r>
              <a:rPr sz="800" spc="-10" dirty="0">
                <a:solidFill>
                  <a:srgbClr val="323537"/>
                </a:solidFill>
                <a:latin typeface="Montserrat"/>
                <a:cs typeface="Montserrat"/>
              </a:rPr>
              <a:t> </a:t>
            </a:r>
            <a:r>
              <a:rPr sz="800" dirty="0">
                <a:solidFill>
                  <a:srgbClr val="323537"/>
                </a:solidFill>
                <a:latin typeface="Montserrat"/>
                <a:cs typeface="Montserrat"/>
              </a:rPr>
              <a:t>Liquidity</a:t>
            </a:r>
            <a:r>
              <a:rPr sz="800" spc="-15" dirty="0">
                <a:solidFill>
                  <a:srgbClr val="323537"/>
                </a:solidFill>
                <a:latin typeface="Montserrat"/>
                <a:cs typeface="Montserrat"/>
              </a:rPr>
              <a:t> </a:t>
            </a:r>
            <a:r>
              <a:rPr sz="800" dirty="0">
                <a:solidFill>
                  <a:srgbClr val="323537"/>
                </a:solidFill>
                <a:latin typeface="Montserrat"/>
                <a:cs typeface="Montserrat"/>
              </a:rPr>
              <a:t>risks</a:t>
            </a:r>
            <a:r>
              <a:rPr sz="800" spc="-15" dirty="0">
                <a:solidFill>
                  <a:srgbClr val="323537"/>
                </a:solidFill>
                <a:latin typeface="Montserrat"/>
                <a:cs typeface="Montserrat"/>
              </a:rPr>
              <a:t> </a:t>
            </a:r>
            <a:r>
              <a:rPr sz="800" dirty="0">
                <a:solidFill>
                  <a:srgbClr val="323537"/>
                </a:solidFill>
                <a:latin typeface="Montserrat"/>
                <a:cs typeface="Montserrat"/>
              </a:rPr>
              <a:t>on</a:t>
            </a:r>
            <a:r>
              <a:rPr sz="800" spc="-15" dirty="0">
                <a:solidFill>
                  <a:srgbClr val="323537"/>
                </a:solidFill>
                <a:latin typeface="Montserrat"/>
                <a:cs typeface="Montserrat"/>
              </a:rPr>
              <a:t> </a:t>
            </a:r>
            <a:r>
              <a:rPr sz="800" dirty="0">
                <a:solidFill>
                  <a:srgbClr val="323537"/>
                </a:solidFill>
                <a:latin typeface="Montserrat"/>
                <a:cs typeface="Montserrat"/>
              </a:rPr>
              <a:t>page</a:t>
            </a:r>
            <a:r>
              <a:rPr sz="800" spc="-15" dirty="0">
                <a:solidFill>
                  <a:srgbClr val="323537"/>
                </a:solidFill>
                <a:latin typeface="Montserrat"/>
                <a:cs typeface="Montserrat"/>
              </a:rPr>
              <a:t> </a:t>
            </a:r>
            <a:r>
              <a:rPr sz="800" spc="-20" dirty="0">
                <a:solidFill>
                  <a:srgbClr val="323537"/>
                </a:solidFill>
                <a:latin typeface="Montserrat"/>
                <a:cs typeface="Montserrat"/>
              </a:rPr>
              <a:t>14).</a:t>
            </a:r>
            <a:endParaRPr sz="800">
              <a:latin typeface="Montserrat"/>
              <a:cs typeface="Montserrat"/>
            </a:endParaRPr>
          </a:p>
        </p:txBody>
      </p:sp>
      <p:sp>
        <p:nvSpPr>
          <p:cNvPr id="42" name="object 42"/>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7</a:t>
            </a:fld>
            <a:endParaRPr spc="-25" dirty="0"/>
          </a:p>
        </p:txBody>
      </p:sp>
      <p:sp>
        <p:nvSpPr>
          <p:cNvPr id="41" name="object 41"/>
          <p:cNvSpPr txBox="1"/>
          <p:nvPr/>
        </p:nvSpPr>
        <p:spPr>
          <a:xfrm>
            <a:off x="568166" y="8318639"/>
            <a:ext cx="6424295" cy="788670"/>
          </a:xfrm>
          <a:prstGeom prst="rect">
            <a:avLst/>
          </a:prstGeom>
        </p:spPr>
        <p:txBody>
          <a:bodyPr vert="horz" wrap="square" lIns="0" tIns="12700" rIns="0" bIns="0" rtlCol="0">
            <a:spAutoFit/>
          </a:bodyPr>
          <a:lstStyle/>
          <a:p>
            <a:pPr marR="805180" algn="ctr">
              <a:lnSpc>
                <a:spcPct val="100000"/>
              </a:lnSpc>
              <a:spcBef>
                <a:spcPts val="100"/>
              </a:spcBef>
            </a:pPr>
            <a:r>
              <a:rPr sz="1100" b="1" spc="-25" dirty="0">
                <a:solidFill>
                  <a:srgbClr val="3E8B73"/>
                </a:solidFill>
                <a:latin typeface="Montserrat SemiBold"/>
                <a:cs typeface="Montserrat SemiBold"/>
              </a:rPr>
              <a:t>No</a:t>
            </a:r>
            <a:endParaRPr sz="1100" dirty="0">
              <a:latin typeface="Montserrat SemiBold"/>
              <a:cs typeface="Montserrat SemiBold"/>
            </a:endParaRPr>
          </a:p>
          <a:p>
            <a:pPr>
              <a:lnSpc>
                <a:spcPct val="100000"/>
              </a:lnSpc>
              <a:spcBef>
                <a:spcPts val="285"/>
              </a:spcBef>
            </a:pPr>
            <a:endParaRPr sz="1100" dirty="0">
              <a:latin typeface="Montserrat SemiBold"/>
              <a:cs typeface="Montserrat SemiBold"/>
            </a:endParaRPr>
          </a:p>
          <a:p>
            <a:pPr marL="12065" marR="5080" algn="ctr">
              <a:lnSpc>
                <a:spcPct val="100000"/>
              </a:lnSpc>
            </a:pPr>
            <a:r>
              <a:rPr sz="800" dirty="0">
                <a:solidFill>
                  <a:srgbClr val="FFFFFF"/>
                </a:solidFill>
                <a:latin typeface="Montserrat"/>
                <a:cs typeface="Montserrat"/>
              </a:rPr>
              <a:t>If</a:t>
            </a:r>
            <a:r>
              <a:rPr sz="800" spc="-10" dirty="0">
                <a:solidFill>
                  <a:srgbClr val="FFFFFF"/>
                </a:solidFill>
                <a:latin typeface="Montserrat"/>
                <a:cs typeface="Montserrat"/>
              </a:rPr>
              <a:t> </a:t>
            </a:r>
            <a:r>
              <a:rPr lang="en-GB" sz="800" spc="-10" dirty="0">
                <a:solidFill>
                  <a:srgbClr val="FFFFFF"/>
                </a:solidFill>
                <a:latin typeface="Montserrat"/>
                <a:cs typeface="Montserrat"/>
              </a:rPr>
              <a:t>any</a:t>
            </a:r>
            <a:r>
              <a:rPr sz="800" spc="-10" dirty="0">
                <a:solidFill>
                  <a:srgbClr val="FFFFFF"/>
                </a:solidFill>
                <a:latin typeface="Montserrat"/>
                <a:cs typeface="Montserrat"/>
              </a:rPr>
              <a:t> </a:t>
            </a:r>
            <a:r>
              <a:rPr sz="800" dirty="0">
                <a:solidFill>
                  <a:srgbClr val="FFFFFF"/>
                </a:solidFill>
                <a:latin typeface="Montserrat"/>
                <a:cs typeface="Montserrat"/>
              </a:rPr>
              <a:t>Underlying</a:t>
            </a:r>
            <a:r>
              <a:rPr sz="800" spc="-5" dirty="0">
                <a:solidFill>
                  <a:srgbClr val="FFFFFF"/>
                </a:solidFill>
                <a:latin typeface="Montserrat"/>
                <a:cs typeface="Montserrat"/>
              </a:rPr>
              <a:t> </a:t>
            </a:r>
            <a:r>
              <a:rPr sz="800" dirty="0">
                <a:solidFill>
                  <a:srgbClr val="FFFFFF"/>
                </a:solidFill>
                <a:latin typeface="Montserrat"/>
                <a:cs typeface="Montserrat"/>
              </a:rPr>
              <a:t>is</a:t>
            </a:r>
            <a:r>
              <a:rPr sz="800" spc="-10" dirty="0">
                <a:solidFill>
                  <a:srgbClr val="FFFFFF"/>
                </a:solidFill>
                <a:latin typeface="Montserrat"/>
                <a:cs typeface="Montserrat"/>
              </a:rPr>
              <a:t> </a:t>
            </a:r>
            <a:r>
              <a:rPr sz="800" dirty="0">
                <a:solidFill>
                  <a:srgbClr val="FFFFFF"/>
                </a:solidFill>
                <a:latin typeface="Montserrat"/>
                <a:cs typeface="Montserrat"/>
              </a:rPr>
              <a:t>below</a:t>
            </a:r>
            <a:r>
              <a:rPr sz="800" spc="-5" dirty="0">
                <a:solidFill>
                  <a:srgbClr val="FFFFFF"/>
                </a:solidFill>
                <a:latin typeface="Montserrat"/>
                <a:cs typeface="Montserrat"/>
              </a:rPr>
              <a:t> </a:t>
            </a:r>
            <a:r>
              <a:rPr sz="800" dirty="0">
                <a:solidFill>
                  <a:srgbClr val="FFFFFF"/>
                </a:solidFill>
                <a:latin typeface="Montserrat"/>
                <a:cs typeface="Montserrat"/>
              </a:rPr>
              <a:t>6</a:t>
            </a:r>
            <a:r>
              <a:rPr lang="en-GB" sz="800" dirty="0">
                <a:solidFill>
                  <a:srgbClr val="FFFFFF"/>
                </a:solidFill>
                <a:latin typeface="Montserrat"/>
                <a:cs typeface="Montserrat"/>
              </a:rPr>
              <a:t>0</a:t>
            </a:r>
            <a:r>
              <a:rPr sz="800" dirty="0">
                <a:solidFill>
                  <a:srgbClr val="FFFFFF"/>
                </a:solidFill>
                <a:latin typeface="Montserrat"/>
                <a:cs typeface="Montserrat"/>
              </a:rPr>
              <a:t>%</a:t>
            </a:r>
            <a:r>
              <a:rPr sz="800" spc="-10" dirty="0">
                <a:solidFill>
                  <a:srgbClr val="FFFFFF"/>
                </a:solidFill>
                <a:latin typeface="Montserrat"/>
                <a:cs typeface="Montserrat"/>
              </a:rPr>
              <a:t> </a:t>
            </a:r>
            <a:r>
              <a:rPr sz="800" dirty="0">
                <a:solidFill>
                  <a:srgbClr val="FFFFFF"/>
                </a:solidFill>
                <a:latin typeface="Montserrat"/>
                <a:cs typeface="Montserrat"/>
              </a:rPr>
              <a:t>of</a:t>
            </a:r>
            <a:r>
              <a:rPr sz="800" spc="-5" dirty="0">
                <a:solidFill>
                  <a:srgbClr val="FFFFFF"/>
                </a:solidFill>
                <a:latin typeface="Montserrat"/>
                <a:cs typeface="Montserrat"/>
              </a:rPr>
              <a:t> </a:t>
            </a:r>
            <a:r>
              <a:rPr sz="800" dirty="0">
                <a:solidFill>
                  <a:srgbClr val="FFFFFF"/>
                </a:solidFill>
                <a:latin typeface="Montserrat"/>
                <a:cs typeface="Montserrat"/>
              </a:rPr>
              <a:t>its</a:t>
            </a:r>
            <a:r>
              <a:rPr sz="800" spc="-10" dirty="0">
                <a:solidFill>
                  <a:srgbClr val="FFFFFF"/>
                </a:solidFill>
                <a:latin typeface="Montserrat"/>
                <a:cs typeface="Montserrat"/>
              </a:rPr>
              <a:t> </a:t>
            </a:r>
            <a:r>
              <a:rPr sz="800" dirty="0">
                <a:solidFill>
                  <a:srgbClr val="FFFFFF"/>
                </a:solidFill>
                <a:latin typeface="Montserrat"/>
                <a:cs typeface="Montserrat"/>
              </a:rPr>
              <a:t>Initial</a:t>
            </a:r>
            <a:r>
              <a:rPr sz="800" spc="-10" dirty="0">
                <a:solidFill>
                  <a:srgbClr val="FFFFFF"/>
                </a:solidFill>
                <a:latin typeface="Montserrat"/>
                <a:cs typeface="Montserrat"/>
              </a:rPr>
              <a:t> Level</a:t>
            </a:r>
            <a:r>
              <a:rPr sz="800" spc="-5" dirty="0">
                <a:solidFill>
                  <a:srgbClr val="FFFFFF"/>
                </a:solidFill>
                <a:latin typeface="Montserrat"/>
                <a:cs typeface="Montserrat"/>
              </a:rPr>
              <a:t> </a:t>
            </a:r>
            <a:r>
              <a:rPr sz="800" dirty="0">
                <a:solidFill>
                  <a:srgbClr val="FFFFFF"/>
                </a:solidFill>
                <a:latin typeface="Montserrat"/>
                <a:cs typeface="Montserrat"/>
              </a:rPr>
              <a:t>at</a:t>
            </a:r>
            <a:r>
              <a:rPr sz="800" spc="-10" dirty="0">
                <a:solidFill>
                  <a:srgbClr val="FFFFFF"/>
                </a:solidFill>
                <a:latin typeface="Montserrat"/>
                <a:cs typeface="Montserrat"/>
              </a:rPr>
              <a:t> maturity,</a:t>
            </a:r>
            <a:r>
              <a:rPr sz="800" spc="-5" dirty="0">
                <a:solidFill>
                  <a:srgbClr val="FFFFFF"/>
                </a:solidFill>
                <a:latin typeface="Montserrat"/>
                <a:cs typeface="Montserrat"/>
              </a:rPr>
              <a:t> </a:t>
            </a:r>
            <a:r>
              <a:rPr sz="800" dirty="0">
                <a:solidFill>
                  <a:srgbClr val="FFFFFF"/>
                </a:solidFill>
                <a:latin typeface="Montserrat"/>
                <a:cs typeface="Montserrat"/>
              </a:rPr>
              <a:t>your</a:t>
            </a:r>
            <a:r>
              <a:rPr sz="800" spc="-10" dirty="0">
                <a:solidFill>
                  <a:srgbClr val="FFFFFF"/>
                </a:solidFill>
                <a:latin typeface="Montserrat"/>
                <a:cs typeface="Montserrat"/>
              </a:rPr>
              <a:t> </a:t>
            </a:r>
            <a:r>
              <a:rPr sz="800" dirty="0">
                <a:solidFill>
                  <a:srgbClr val="FFFFFF"/>
                </a:solidFill>
                <a:latin typeface="Montserrat"/>
                <a:cs typeface="Montserrat"/>
              </a:rPr>
              <a:t>capital</a:t>
            </a:r>
            <a:r>
              <a:rPr sz="800" spc="-5" dirty="0">
                <a:solidFill>
                  <a:srgbClr val="FFFFFF"/>
                </a:solidFill>
                <a:latin typeface="Montserrat"/>
                <a:cs typeface="Montserrat"/>
              </a:rPr>
              <a:t> </a:t>
            </a:r>
            <a:r>
              <a:rPr sz="800" dirty="0">
                <a:solidFill>
                  <a:srgbClr val="FFFFFF"/>
                </a:solidFill>
                <a:latin typeface="Montserrat"/>
                <a:cs typeface="Montserrat"/>
              </a:rPr>
              <a:t>return</a:t>
            </a:r>
            <a:r>
              <a:rPr sz="800" spc="-10" dirty="0">
                <a:solidFill>
                  <a:srgbClr val="FFFFFF"/>
                </a:solidFill>
                <a:latin typeface="Montserrat"/>
                <a:cs typeface="Montserrat"/>
              </a:rPr>
              <a:t> </a:t>
            </a:r>
            <a:r>
              <a:rPr sz="800" dirty="0">
                <a:solidFill>
                  <a:srgbClr val="FFFFFF"/>
                </a:solidFill>
                <a:latin typeface="Montserrat"/>
                <a:cs typeface="Montserrat"/>
              </a:rPr>
              <a:t>will</a:t>
            </a:r>
            <a:r>
              <a:rPr sz="800" spc="-5" dirty="0">
                <a:solidFill>
                  <a:srgbClr val="FFFFFF"/>
                </a:solidFill>
                <a:latin typeface="Montserrat"/>
                <a:cs typeface="Montserrat"/>
              </a:rPr>
              <a:t> </a:t>
            </a:r>
            <a:r>
              <a:rPr sz="800" dirty="0">
                <a:solidFill>
                  <a:srgbClr val="FFFFFF"/>
                </a:solidFill>
                <a:latin typeface="Montserrat"/>
                <a:cs typeface="Montserrat"/>
              </a:rPr>
              <a:t>be</a:t>
            </a:r>
            <a:r>
              <a:rPr sz="800" spc="-10" dirty="0">
                <a:solidFill>
                  <a:srgbClr val="FFFFFF"/>
                </a:solidFill>
                <a:latin typeface="Montserrat"/>
                <a:cs typeface="Montserrat"/>
              </a:rPr>
              <a:t> </a:t>
            </a:r>
            <a:r>
              <a:rPr sz="800" dirty="0">
                <a:solidFill>
                  <a:srgbClr val="FFFFFF"/>
                </a:solidFill>
                <a:latin typeface="Montserrat"/>
                <a:cs typeface="Montserrat"/>
              </a:rPr>
              <a:t>reduced</a:t>
            </a:r>
            <a:r>
              <a:rPr sz="800" spc="-10" dirty="0">
                <a:solidFill>
                  <a:srgbClr val="FFFFFF"/>
                </a:solidFill>
                <a:latin typeface="Montserrat"/>
                <a:cs typeface="Montserrat"/>
              </a:rPr>
              <a:t> </a:t>
            </a:r>
            <a:r>
              <a:rPr sz="800" dirty="0">
                <a:solidFill>
                  <a:srgbClr val="FFFFFF"/>
                </a:solidFill>
                <a:latin typeface="Montserrat"/>
                <a:cs typeface="Montserrat"/>
              </a:rPr>
              <a:t>on</a:t>
            </a:r>
            <a:r>
              <a:rPr sz="800" spc="-5" dirty="0">
                <a:solidFill>
                  <a:srgbClr val="FFFFFF"/>
                </a:solidFill>
                <a:latin typeface="Montserrat"/>
                <a:cs typeface="Montserrat"/>
              </a:rPr>
              <a:t> </a:t>
            </a:r>
            <a:r>
              <a:rPr sz="800" dirty="0">
                <a:solidFill>
                  <a:srgbClr val="FFFFFF"/>
                </a:solidFill>
                <a:latin typeface="Montserrat"/>
                <a:cs typeface="Montserrat"/>
              </a:rPr>
              <a:t>a</a:t>
            </a:r>
            <a:r>
              <a:rPr sz="800" spc="195" dirty="0">
                <a:solidFill>
                  <a:srgbClr val="FFFFFF"/>
                </a:solidFill>
                <a:latin typeface="Montserrat"/>
                <a:cs typeface="Montserrat"/>
              </a:rPr>
              <a:t> </a:t>
            </a:r>
            <a:r>
              <a:rPr sz="800" dirty="0">
                <a:solidFill>
                  <a:srgbClr val="FFFFFF"/>
                </a:solidFill>
                <a:latin typeface="Montserrat"/>
                <a:cs typeface="Montserrat"/>
              </a:rPr>
              <a:t>1-</a:t>
            </a:r>
            <a:r>
              <a:rPr sz="800" spc="-20" dirty="0">
                <a:solidFill>
                  <a:srgbClr val="FFFFFF"/>
                </a:solidFill>
                <a:latin typeface="Montserrat"/>
                <a:cs typeface="Montserrat"/>
              </a:rPr>
              <a:t>for-</a:t>
            </a:r>
            <a:r>
              <a:rPr sz="800" dirty="0">
                <a:solidFill>
                  <a:srgbClr val="FFFFFF"/>
                </a:solidFill>
                <a:latin typeface="Montserrat"/>
                <a:cs typeface="Montserrat"/>
              </a:rPr>
              <a:t>1</a:t>
            </a:r>
            <a:r>
              <a:rPr sz="800" spc="-5" dirty="0">
                <a:solidFill>
                  <a:srgbClr val="FFFFFF"/>
                </a:solidFill>
                <a:latin typeface="Montserrat"/>
                <a:cs typeface="Montserrat"/>
              </a:rPr>
              <a:t> </a:t>
            </a:r>
            <a:r>
              <a:rPr sz="800" dirty="0">
                <a:solidFill>
                  <a:srgbClr val="FFFFFF"/>
                </a:solidFill>
                <a:latin typeface="Montserrat"/>
                <a:cs typeface="Montserrat"/>
              </a:rPr>
              <a:t>basis.</a:t>
            </a:r>
            <a:r>
              <a:rPr sz="800" spc="-10" dirty="0">
                <a:solidFill>
                  <a:srgbClr val="FFFFFF"/>
                </a:solidFill>
                <a:latin typeface="Montserrat"/>
                <a:cs typeface="Montserrat"/>
              </a:rPr>
              <a:t> </a:t>
            </a:r>
            <a:r>
              <a:rPr sz="800" dirty="0">
                <a:solidFill>
                  <a:srgbClr val="FFFFFF"/>
                </a:solidFill>
                <a:latin typeface="Montserrat"/>
                <a:cs typeface="Montserrat"/>
              </a:rPr>
              <a:t>For</a:t>
            </a:r>
            <a:r>
              <a:rPr sz="800" spc="-5" dirty="0">
                <a:solidFill>
                  <a:srgbClr val="FFFFFF"/>
                </a:solidFill>
                <a:latin typeface="Montserrat"/>
                <a:cs typeface="Montserrat"/>
              </a:rPr>
              <a:t> </a:t>
            </a:r>
            <a:r>
              <a:rPr sz="800" spc="-10" dirty="0">
                <a:solidFill>
                  <a:srgbClr val="FFFFFF"/>
                </a:solidFill>
                <a:latin typeface="Montserrat"/>
                <a:cs typeface="Montserrat"/>
              </a:rPr>
              <a:t>example,</a:t>
            </a:r>
            <a:r>
              <a:rPr sz="800" spc="500" dirty="0">
                <a:solidFill>
                  <a:srgbClr val="FFFFFF"/>
                </a:solidFill>
                <a:latin typeface="Montserrat"/>
                <a:cs typeface="Montserrat"/>
              </a:rPr>
              <a:t> </a:t>
            </a:r>
            <a:r>
              <a:rPr sz="800" dirty="0">
                <a:solidFill>
                  <a:srgbClr val="FFFFFF"/>
                </a:solidFill>
                <a:latin typeface="Montserrat"/>
                <a:cs typeface="Montserrat"/>
              </a:rPr>
              <a:t>if</a:t>
            </a:r>
            <a:r>
              <a:rPr sz="800" spc="-10" dirty="0">
                <a:solidFill>
                  <a:srgbClr val="FFFFFF"/>
                </a:solidFill>
                <a:latin typeface="Montserrat"/>
                <a:cs typeface="Montserrat"/>
              </a:rPr>
              <a:t> </a:t>
            </a:r>
            <a:r>
              <a:rPr lang="en-GB" sz="800" spc="-10" dirty="0">
                <a:solidFill>
                  <a:srgbClr val="FFFFFF"/>
                </a:solidFill>
                <a:latin typeface="Montserrat"/>
                <a:cs typeface="Montserrat"/>
              </a:rPr>
              <a:t>any</a:t>
            </a:r>
            <a:r>
              <a:rPr sz="800" spc="-10" dirty="0">
                <a:solidFill>
                  <a:srgbClr val="FFFFFF"/>
                </a:solidFill>
                <a:latin typeface="Montserrat"/>
                <a:cs typeface="Montserrat"/>
              </a:rPr>
              <a:t> </a:t>
            </a:r>
            <a:r>
              <a:rPr sz="800" dirty="0">
                <a:solidFill>
                  <a:srgbClr val="FFFFFF"/>
                </a:solidFill>
                <a:latin typeface="Montserrat"/>
                <a:cs typeface="Montserrat"/>
              </a:rPr>
              <a:t>Underlying</a:t>
            </a:r>
            <a:r>
              <a:rPr sz="800" spc="-10" dirty="0">
                <a:solidFill>
                  <a:srgbClr val="FFFFFF"/>
                </a:solidFill>
                <a:latin typeface="Montserrat"/>
                <a:cs typeface="Montserrat"/>
              </a:rPr>
              <a:t> </a:t>
            </a:r>
            <a:r>
              <a:rPr sz="800" dirty="0">
                <a:solidFill>
                  <a:srgbClr val="FFFFFF"/>
                </a:solidFill>
                <a:latin typeface="Montserrat"/>
                <a:cs typeface="Montserrat"/>
              </a:rPr>
              <a:t>has</a:t>
            </a:r>
            <a:r>
              <a:rPr sz="800" spc="-10" dirty="0">
                <a:solidFill>
                  <a:srgbClr val="FFFFFF"/>
                </a:solidFill>
                <a:latin typeface="Montserrat"/>
                <a:cs typeface="Montserrat"/>
              </a:rPr>
              <a:t> </a:t>
            </a:r>
            <a:r>
              <a:rPr sz="800" dirty="0">
                <a:solidFill>
                  <a:srgbClr val="FFFFFF"/>
                </a:solidFill>
                <a:latin typeface="Montserrat"/>
                <a:cs typeface="Montserrat"/>
              </a:rPr>
              <a:t>fallen</a:t>
            </a:r>
            <a:r>
              <a:rPr sz="800" spc="-5" dirty="0">
                <a:solidFill>
                  <a:srgbClr val="FFFFFF"/>
                </a:solidFill>
                <a:latin typeface="Montserrat"/>
                <a:cs typeface="Montserrat"/>
              </a:rPr>
              <a:t> </a:t>
            </a:r>
            <a:r>
              <a:rPr sz="800" dirty="0">
                <a:solidFill>
                  <a:srgbClr val="FFFFFF"/>
                </a:solidFill>
                <a:latin typeface="Montserrat"/>
                <a:cs typeface="Montserrat"/>
              </a:rPr>
              <a:t>to</a:t>
            </a:r>
            <a:r>
              <a:rPr sz="800" spc="-10" dirty="0">
                <a:solidFill>
                  <a:srgbClr val="FFFFFF"/>
                </a:solidFill>
                <a:latin typeface="Montserrat"/>
                <a:cs typeface="Montserrat"/>
              </a:rPr>
              <a:t> </a:t>
            </a:r>
            <a:r>
              <a:rPr sz="800" dirty="0">
                <a:solidFill>
                  <a:srgbClr val="FFFFFF"/>
                </a:solidFill>
                <a:latin typeface="Montserrat"/>
                <a:cs typeface="Montserrat"/>
              </a:rPr>
              <a:t>40%</a:t>
            </a:r>
            <a:r>
              <a:rPr sz="800" spc="-10" dirty="0">
                <a:solidFill>
                  <a:srgbClr val="FFFFFF"/>
                </a:solidFill>
                <a:latin typeface="Montserrat"/>
                <a:cs typeface="Montserrat"/>
              </a:rPr>
              <a:t> </a:t>
            </a:r>
            <a:r>
              <a:rPr sz="800" dirty="0">
                <a:solidFill>
                  <a:srgbClr val="FFFFFF"/>
                </a:solidFill>
                <a:latin typeface="Montserrat"/>
                <a:cs typeface="Montserrat"/>
              </a:rPr>
              <a:t>of</a:t>
            </a:r>
            <a:r>
              <a:rPr sz="800" spc="-10" dirty="0">
                <a:solidFill>
                  <a:srgbClr val="FFFFFF"/>
                </a:solidFill>
                <a:latin typeface="Montserrat"/>
                <a:cs typeface="Montserrat"/>
              </a:rPr>
              <a:t> </a:t>
            </a:r>
            <a:r>
              <a:rPr sz="800" dirty="0">
                <a:solidFill>
                  <a:srgbClr val="FFFFFF"/>
                </a:solidFill>
                <a:latin typeface="Montserrat"/>
                <a:cs typeface="Montserrat"/>
              </a:rPr>
              <a:t>its</a:t>
            </a:r>
            <a:r>
              <a:rPr sz="800" spc="-5" dirty="0">
                <a:solidFill>
                  <a:srgbClr val="FFFFFF"/>
                </a:solidFill>
                <a:latin typeface="Montserrat"/>
                <a:cs typeface="Montserrat"/>
              </a:rPr>
              <a:t> </a:t>
            </a:r>
            <a:r>
              <a:rPr sz="800" dirty="0">
                <a:solidFill>
                  <a:srgbClr val="FFFFFF"/>
                </a:solidFill>
                <a:latin typeface="Montserrat"/>
                <a:cs typeface="Montserrat"/>
              </a:rPr>
              <a:t>initial</a:t>
            </a:r>
            <a:r>
              <a:rPr sz="800" spc="-10" dirty="0">
                <a:solidFill>
                  <a:srgbClr val="FFFFFF"/>
                </a:solidFill>
                <a:latin typeface="Montserrat"/>
                <a:cs typeface="Montserrat"/>
              </a:rPr>
              <a:t> </a:t>
            </a:r>
            <a:r>
              <a:rPr sz="800" dirty="0">
                <a:solidFill>
                  <a:srgbClr val="FFFFFF"/>
                </a:solidFill>
                <a:latin typeface="Montserrat"/>
                <a:cs typeface="Montserrat"/>
              </a:rPr>
              <a:t>level,</a:t>
            </a:r>
            <a:r>
              <a:rPr sz="800" spc="-10" dirty="0">
                <a:solidFill>
                  <a:srgbClr val="FFFFFF"/>
                </a:solidFill>
                <a:latin typeface="Montserrat"/>
                <a:cs typeface="Montserrat"/>
              </a:rPr>
              <a:t> </a:t>
            </a:r>
            <a:r>
              <a:rPr sz="800" dirty="0">
                <a:solidFill>
                  <a:srgbClr val="FFFFFF"/>
                </a:solidFill>
                <a:latin typeface="Montserrat"/>
                <a:cs typeface="Montserrat"/>
              </a:rPr>
              <a:t>40%</a:t>
            </a:r>
            <a:r>
              <a:rPr sz="800" spc="-10" dirty="0">
                <a:solidFill>
                  <a:srgbClr val="FFFFFF"/>
                </a:solidFill>
                <a:latin typeface="Montserrat"/>
                <a:cs typeface="Montserrat"/>
              </a:rPr>
              <a:t> </a:t>
            </a:r>
            <a:r>
              <a:rPr sz="800" dirty="0">
                <a:solidFill>
                  <a:srgbClr val="FFFFFF"/>
                </a:solidFill>
                <a:latin typeface="Montserrat"/>
                <a:cs typeface="Montserrat"/>
              </a:rPr>
              <a:t>of</a:t>
            </a:r>
            <a:r>
              <a:rPr sz="800" spc="-5" dirty="0">
                <a:solidFill>
                  <a:srgbClr val="FFFFFF"/>
                </a:solidFill>
                <a:latin typeface="Montserrat"/>
                <a:cs typeface="Montserrat"/>
              </a:rPr>
              <a:t> </a:t>
            </a:r>
            <a:r>
              <a:rPr sz="800" dirty="0">
                <a:solidFill>
                  <a:srgbClr val="FFFFFF"/>
                </a:solidFill>
                <a:latin typeface="Montserrat"/>
                <a:cs typeface="Montserrat"/>
              </a:rPr>
              <a:t>the</a:t>
            </a:r>
            <a:r>
              <a:rPr sz="800" spc="-10" dirty="0">
                <a:solidFill>
                  <a:srgbClr val="FFFFFF"/>
                </a:solidFill>
                <a:latin typeface="Montserrat"/>
                <a:cs typeface="Montserrat"/>
              </a:rPr>
              <a:t> </a:t>
            </a:r>
            <a:r>
              <a:rPr sz="800" dirty="0">
                <a:solidFill>
                  <a:srgbClr val="FFFFFF"/>
                </a:solidFill>
                <a:latin typeface="Montserrat"/>
                <a:cs typeface="Montserrat"/>
              </a:rPr>
              <a:t>capital</a:t>
            </a:r>
            <a:r>
              <a:rPr sz="800" spc="-10" dirty="0">
                <a:solidFill>
                  <a:srgbClr val="FFFFFF"/>
                </a:solidFill>
                <a:latin typeface="Montserrat"/>
                <a:cs typeface="Montserrat"/>
              </a:rPr>
              <a:t> </a:t>
            </a:r>
            <a:r>
              <a:rPr sz="800" dirty="0">
                <a:solidFill>
                  <a:srgbClr val="FFFFFF"/>
                </a:solidFill>
                <a:latin typeface="Montserrat"/>
                <a:cs typeface="Montserrat"/>
              </a:rPr>
              <a:t>will</a:t>
            </a:r>
            <a:r>
              <a:rPr sz="800" spc="-10" dirty="0">
                <a:solidFill>
                  <a:srgbClr val="FFFFFF"/>
                </a:solidFill>
                <a:latin typeface="Montserrat"/>
                <a:cs typeface="Montserrat"/>
              </a:rPr>
              <a:t> </a:t>
            </a:r>
            <a:r>
              <a:rPr sz="800" dirty="0">
                <a:solidFill>
                  <a:srgbClr val="FFFFFF"/>
                </a:solidFill>
                <a:latin typeface="Montserrat"/>
                <a:cs typeface="Montserrat"/>
              </a:rPr>
              <a:t>be</a:t>
            </a:r>
            <a:r>
              <a:rPr sz="800" spc="-5" dirty="0">
                <a:solidFill>
                  <a:srgbClr val="FFFFFF"/>
                </a:solidFill>
                <a:latin typeface="Montserrat"/>
                <a:cs typeface="Montserrat"/>
              </a:rPr>
              <a:t> </a:t>
            </a:r>
            <a:r>
              <a:rPr sz="800" spc="-10" dirty="0">
                <a:solidFill>
                  <a:srgbClr val="FFFFFF"/>
                </a:solidFill>
                <a:latin typeface="Montserrat"/>
                <a:cs typeface="Montserrat"/>
              </a:rPr>
              <a:t>returned. However, </a:t>
            </a:r>
            <a:r>
              <a:rPr sz="800" dirty="0">
                <a:solidFill>
                  <a:srgbClr val="FFFFFF"/>
                </a:solidFill>
                <a:latin typeface="Montserrat"/>
                <a:cs typeface="Montserrat"/>
              </a:rPr>
              <a:t>if</a:t>
            </a:r>
            <a:r>
              <a:rPr sz="800" spc="-10" dirty="0">
                <a:solidFill>
                  <a:srgbClr val="FFFFFF"/>
                </a:solidFill>
                <a:latin typeface="Montserrat"/>
                <a:cs typeface="Montserrat"/>
              </a:rPr>
              <a:t> </a:t>
            </a:r>
            <a:r>
              <a:rPr sz="800" dirty="0">
                <a:solidFill>
                  <a:srgbClr val="FFFFFF"/>
                </a:solidFill>
                <a:latin typeface="Montserrat"/>
                <a:cs typeface="Montserrat"/>
              </a:rPr>
              <a:t>on</a:t>
            </a:r>
            <a:r>
              <a:rPr sz="800" spc="-5" dirty="0">
                <a:solidFill>
                  <a:srgbClr val="FFFFFF"/>
                </a:solidFill>
                <a:latin typeface="Montserrat"/>
                <a:cs typeface="Montserrat"/>
              </a:rPr>
              <a:t> </a:t>
            </a:r>
            <a:r>
              <a:rPr sz="800" dirty="0">
                <a:solidFill>
                  <a:srgbClr val="FFFFFF"/>
                </a:solidFill>
                <a:latin typeface="Montserrat"/>
                <a:cs typeface="Montserrat"/>
              </a:rPr>
              <a:t>the</a:t>
            </a:r>
            <a:r>
              <a:rPr sz="800" spc="-10" dirty="0">
                <a:solidFill>
                  <a:srgbClr val="FFFFFF"/>
                </a:solidFill>
                <a:latin typeface="Montserrat"/>
                <a:cs typeface="Montserrat"/>
              </a:rPr>
              <a:t> </a:t>
            </a:r>
            <a:r>
              <a:rPr sz="800" dirty="0">
                <a:solidFill>
                  <a:srgbClr val="FFFFFF"/>
                </a:solidFill>
                <a:latin typeface="Montserrat"/>
                <a:cs typeface="Montserrat"/>
              </a:rPr>
              <a:t>Final</a:t>
            </a:r>
            <a:r>
              <a:rPr sz="800" spc="-10" dirty="0">
                <a:solidFill>
                  <a:srgbClr val="FFFFFF"/>
                </a:solidFill>
                <a:latin typeface="Montserrat"/>
                <a:cs typeface="Montserrat"/>
              </a:rPr>
              <a:t> </a:t>
            </a:r>
            <a:r>
              <a:rPr sz="800" dirty="0">
                <a:solidFill>
                  <a:srgbClr val="FFFFFF"/>
                </a:solidFill>
                <a:latin typeface="Montserrat"/>
                <a:cs typeface="Montserrat"/>
              </a:rPr>
              <a:t>Valuation</a:t>
            </a:r>
            <a:r>
              <a:rPr sz="800" spc="-10" dirty="0">
                <a:solidFill>
                  <a:srgbClr val="FFFFFF"/>
                </a:solidFill>
                <a:latin typeface="Montserrat"/>
                <a:cs typeface="Montserrat"/>
              </a:rPr>
              <a:t> Date, </a:t>
            </a:r>
            <a:r>
              <a:rPr lang="en-GB" sz="800" spc="-10" dirty="0">
                <a:solidFill>
                  <a:srgbClr val="FFFFFF"/>
                </a:solidFill>
                <a:latin typeface="Montserrat"/>
                <a:cs typeface="Montserrat"/>
              </a:rPr>
              <a:t>any</a:t>
            </a:r>
            <a:r>
              <a:rPr sz="800" spc="-10" dirty="0">
                <a:solidFill>
                  <a:srgbClr val="FFFFFF"/>
                </a:solidFill>
                <a:latin typeface="Montserrat"/>
                <a:cs typeface="Montserrat"/>
              </a:rPr>
              <a:t> </a:t>
            </a:r>
            <a:r>
              <a:rPr sz="800" dirty="0">
                <a:solidFill>
                  <a:srgbClr val="FFFFFF"/>
                </a:solidFill>
                <a:latin typeface="Montserrat"/>
                <a:cs typeface="Montserrat"/>
              </a:rPr>
              <a:t>Underlying</a:t>
            </a:r>
            <a:r>
              <a:rPr sz="800" spc="-5" dirty="0">
                <a:solidFill>
                  <a:srgbClr val="FFFFFF"/>
                </a:solidFill>
                <a:latin typeface="Montserrat"/>
                <a:cs typeface="Montserrat"/>
              </a:rPr>
              <a:t> </a:t>
            </a:r>
            <a:r>
              <a:rPr sz="800" dirty="0">
                <a:solidFill>
                  <a:srgbClr val="FFFFFF"/>
                </a:solidFill>
                <a:latin typeface="Montserrat"/>
                <a:cs typeface="Montserrat"/>
              </a:rPr>
              <a:t>Index</a:t>
            </a:r>
            <a:r>
              <a:rPr sz="800" spc="-5" dirty="0">
                <a:solidFill>
                  <a:srgbClr val="FFFFFF"/>
                </a:solidFill>
                <a:latin typeface="Montserrat"/>
                <a:cs typeface="Montserrat"/>
              </a:rPr>
              <a:t> </a:t>
            </a:r>
            <a:r>
              <a:rPr sz="800" dirty="0">
                <a:solidFill>
                  <a:srgbClr val="FFFFFF"/>
                </a:solidFill>
                <a:latin typeface="Montserrat"/>
                <a:cs typeface="Montserrat"/>
              </a:rPr>
              <a:t>is</a:t>
            </a:r>
            <a:r>
              <a:rPr sz="800" spc="-5" dirty="0">
                <a:solidFill>
                  <a:srgbClr val="FFFFFF"/>
                </a:solidFill>
                <a:latin typeface="Montserrat"/>
                <a:cs typeface="Montserrat"/>
              </a:rPr>
              <a:t> </a:t>
            </a:r>
            <a:r>
              <a:rPr sz="800" dirty="0">
                <a:solidFill>
                  <a:srgbClr val="FFFFFF"/>
                </a:solidFill>
                <a:latin typeface="Montserrat"/>
                <a:cs typeface="Montserrat"/>
              </a:rPr>
              <a:t>at</a:t>
            </a:r>
            <a:r>
              <a:rPr sz="800" spc="-5" dirty="0">
                <a:solidFill>
                  <a:srgbClr val="FFFFFF"/>
                </a:solidFill>
                <a:latin typeface="Montserrat"/>
                <a:cs typeface="Montserrat"/>
              </a:rPr>
              <a:t> </a:t>
            </a:r>
            <a:r>
              <a:rPr sz="800" dirty="0">
                <a:solidFill>
                  <a:srgbClr val="FFFFFF"/>
                </a:solidFill>
                <a:latin typeface="Montserrat"/>
                <a:cs typeface="Montserrat"/>
              </a:rPr>
              <a:t>or</a:t>
            </a:r>
            <a:r>
              <a:rPr sz="800" spc="-5" dirty="0">
                <a:solidFill>
                  <a:srgbClr val="FFFFFF"/>
                </a:solidFill>
                <a:latin typeface="Montserrat"/>
                <a:cs typeface="Montserrat"/>
              </a:rPr>
              <a:t> </a:t>
            </a:r>
            <a:r>
              <a:rPr sz="800" dirty="0">
                <a:solidFill>
                  <a:srgbClr val="FFFFFF"/>
                </a:solidFill>
                <a:latin typeface="Montserrat"/>
                <a:cs typeface="Montserrat"/>
              </a:rPr>
              <a:t>above</a:t>
            </a:r>
            <a:r>
              <a:rPr sz="800" spc="-5" dirty="0">
                <a:solidFill>
                  <a:srgbClr val="FFFFFF"/>
                </a:solidFill>
                <a:latin typeface="Montserrat"/>
                <a:cs typeface="Montserrat"/>
              </a:rPr>
              <a:t> </a:t>
            </a:r>
            <a:r>
              <a:rPr sz="800" dirty="0">
                <a:solidFill>
                  <a:srgbClr val="FFFFFF"/>
                </a:solidFill>
                <a:latin typeface="Montserrat"/>
                <a:cs typeface="Montserrat"/>
              </a:rPr>
              <a:t>6</a:t>
            </a:r>
            <a:r>
              <a:rPr lang="en-GB" sz="800" dirty="0">
                <a:solidFill>
                  <a:srgbClr val="FFFFFF"/>
                </a:solidFill>
                <a:latin typeface="Montserrat"/>
                <a:cs typeface="Montserrat"/>
              </a:rPr>
              <a:t>0</a:t>
            </a:r>
            <a:r>
              <a:rPr sz="800" dirty="0">
                <a:solidFill>
                  <a:srgbClr val="FFFFFF"/>
                </a:solidFill>
                <a:latin typeface="Montserrat"/>
                <a:cs typeface="Montserrat"/>
              </a:rPr>
              <a:t>%</a:t>
            </a:r>
            <a:r>
              <a:rPr sz="800" spc="-5" dirty="0">
                <a:solidFill>
                  <a:srgbClr val="FFFFFF"/>
                </a:solidFill>
                <a:latin typeface="Montserrat"/>
                <a:cs typeface="Montserrat"/>
              </a:rPr>
              <a:t> </a:t>
            </a:r>
            <a:r>
              <a:rPr sz="800" dirty="0">
                <a:solidFill>
                  <a:srgbClr val="FFFFFF"/>
                </a:solidFill>
                <a:latin typeface="Montserrat"/>
                <a:cs typeface="Montserrat"/>
              </a:rPr>
              <a:t>of</a:t>
            </a:r>
            <a:r>
              <a:rPr sz="800" spc="-5" dirty="0">
                <a:solidFill>
                  <a:srgbClr val="FFFFFF"/>
                </a:solidFill>
                <a:latin typeface="Montserrat"/>
                <a:cs typeface="Montserrat"/>
              </a:rPr>
              <a:t> </a:t>
            </a:r>
            <a:r>
              <a:rPr sz="800" dirty="0">
                <a:solidFill>
                  <a:srgbClr val="FFFFFF"/>
                </a:solidFill>
                <a:latin typeface="Montserrat"/>
                <a:cs typeface="Montserrat"/>
              </a:rPr>
              <a:t>their</a:t>
            </a:r>
            <a:r>
              <a:rPr sz="800" spc="-5" dirty="0">
                <a:solidFill>
                  <a:srgbClr val="FFFFFF"/>
                </a:solidFill>
                <a:latin typeface="Montserrat"/>
                <a:cs typeface="Montserrat"/>
              </a:rPr>
              <a:t> </a:t>
            </a:r>
            <a:r>
              <a:rPr sz="800" dirty="0">
                <a:solidFill>
                  <a:srgbClr val="FFFFFF"/>
                </a:solidFill>
                <a:latin typeface="Montserrat"/>
                <a:cs typeface="Montserrat"/>
              </a:rPr>
              <a:t>Initial</a:t>
            </a:r>
            <a:r>
              <a:rPr sz="800" spc="-10" dirty="0">
                <a:solidFill>
                  <a:srgbClr val="FFFFFF"/>
                </a:solidFill>
                <a:latin typeface="Montserrat"/>
                <a:cs typeface="Montserrat"/>
              </a:rPr>
              <a:t> Level,</a:t>
            </a:r>
            <a:r>
              <a:rPr sz="800" spc="-5" dirty="0">
                <a:solidFill>
                  <a:srgbClr val="FFFFFF"/>
                </a:solidFill>
                <a:latin typeface="Montserrat"/>
                <a:cs typeface="Montserrat"/>
              </a:rPr>
              <a:t> </a:t>
            </a:r>
            <a:r>
              <a:rPr sz="800" dirty="0">
                <a:solidFill>
                  <a:srgbClr val="FFFFFF"/>
                </a:solidFill>
                <a:latin typeface="Montserrat"/>
                <a:cs typeface="Montserrat"/>
              </a:rPr>
              <a:t>capital</a:t>
            </a:r>
            <a:r>
              <a:rPr sz="800" spc="-5" dirty="0">
                <a:solidFill>
                  <a:srgbClr val="FFFFFF"/>
                </a:solidFill>
                <a:latin typeface="Montserrat"/>
                <a:cs typeface="Montserrat"/>
              </a:rPr>
              <a:t> </a:t>
            </a:r>
            <a:r>
              <a:rPr sz="800" dirty="0">
                <a:solidFill>
                  <a:srgbClr val="FFFFFF"/>
                </a:solidFill>
                <a:latin typeface="Montserrat"/>
                <a:cs typeface="Montserrat"/>
              </a:rPr>
              <a:t>is</a:t>
            </a:r>
            <a:r>
              <a:rPr sz="800" spc="-5" dirty="0">
                <a:solidFill>
                  <a:srgbClr val="FFFFFF"/>
                </a:solidFill>
                <a:latin typeface="Montserrat"/>
                <a:cs typeface="Montserrat"/>
              </a:rPr>
              <a:t> </a:t>
            </a:r>
            <a:r>
              <a:rPr sz="800" spc="-10" dirty="0">
                <a:solidFill>
                  <a:srgbClr val="FFFFFF"/>
                </a:solidFill>
                <a:latin typeface="Montserrat"/>
                <a:cs typeface="Montserrat"/>
              </a:rPr>
              <a:t>protected</a:t>
            </a:r>
            <a:r>
              <a:rPr sz="800" spc="-5" dirty="0">
                <a:solidFill>
                  <a:srgbClr val="FFFFFF"/>
                </a:solidFill>
                <a:latin typeface="Montserrat"/>
                <a:cs typeface="Montserrat"/>
              </a:rPr>
              <a:t> </a:t>
            </a:r>
            <a:r>
              <a:rPr sz="800" dirty="0">
                <a:solidFill>
                  <a:srgbClr val="FFFFFF"/>
                </a:solidFill>
                <a:latin typeface="Montserrat"/>
                <a:cs typeface="Montserrat"/>
              </a:rPr>
              <a:t>in</a:t>
            </a:r>
            <a:r>
              <a:rPr sz="800" spc="-5" dirty="0">
                <a:solidFill>
                  <a:srgbClr val="FFFFFF"/>
                </a:solidFill>
                <a:latin typeface="Montserrat"/>
                <a:cs typeface="Montserrat"/>
              </a:rPr>
              <a:t> </a:t>
            </a:r>
            <a:r>
              <a:rPr sz="800" spc="-10" dirty="0">
                <a:solidFill>
                  <a:srgbClr val="FFFFFF"/>
                </a:solidFill>
                <a:latin typeface="Montserrat"/>
                <a:cs typeface="Montserrat"/>
              </a:rPr>
              <a:t>full.</a:t>
            </a:r>
            <a:endParaRPr sz="800" dirty="0">
              <a:latin typeface="Montserrat"/>
              <a:cs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7300" y="340798"/>
            <a:ext cx="2351405" cy="26924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E8B73"/>
                </a:solidFill>
                <a:latin typeface="Montserrat"/>
                <a:cs typeface="Montserrat"/>
              </a:rPr>
              <a:t>OBSERVATION</a:t>
            </a:r>
            <a:r>
              <a:rPr sz="1600" b="1" spc="-15" dirty="0">
                <a:solidFill>
                  <a:srgbClr val="3E8B73"/>
                </a:solidFill>
                <a:latin typeface="Montserrat"/>
                <a:cs typeface="Montserrat"/>
              </a:rPr>
              <a:t> </a:t>
            </a:r>
            <a:r>
              <a:rPr sz="1600" b="1" spc="-10" dirty="0">
                <a:solidFill>
                  <a:srgbClr val="3E8B73"/>
                </a:solidFill>
                <a:latin typeface="Montserrat"/>
                <a:cs typeface="Montserrat"/>
              </a:rPr>
              <a:t>DATES</a:t>
            </a:r>
            <a:endParaRPr sz="1600">
              <a:latin typeface="Montserrat"/>
              <a:cs typeface="Montserrat"/>
            </a:endParaRPr>
          </a:p>
        </p:txBody>
      </p:sp>
      <p:graphicFrame>
        <p:nvGraphicFramePr>
          <p:cNvPr id="3" name="object 3"/>
          <p:cNvGraphicFramePr>
            <a:graphicFrameLocks noGrp="1"/>
          </p:cNvGraphicFramePr>
          <p:nvPr>
            <p:extLst>
              <p:ext uri="{D42A27DB-BD31-4B8C-83A1-F6EECF244321}">
                <p14:modId xmlns:p14="http://schemas.microsoft.com/office/powerpoint/2010/main" val="112540350"/>
              </p:ext>
            </p:extLst>
          </p:nvPr>
        </p:nvGraphicFramePr>
        <p:xfrm>
          <a:off x="359999" y="622300"/>
          <a:ext cx="6840355" cy="1852305"/>
        </p:xfrm>
        <a:graphic>
          <a:graphicData uri="http://schemas.openxmlformats.org/drawingml/2006/table">
            <a:tbl>
              <a:tblPr firstRow="1" bandRow="1">
                <a:tableStyleId>{2D5ABB26-0587-4C30-8999-92F81FD0307C}</a:tableStyleId>
              </a:tblPr>
              <a:tblGrid>
                <a:gridCol w="1779708">
                  <a:extLst>
                    <a:ext uri="{9D8B030D-6E8A-4147-A177-3AD203B41FA5}">
                      <a16:colId xmlns:a16="http://schemas.microsoft.com/office/drawing/2014/main" val="20000"/>
                    </a:ext>
                  </a:extLst>
                </a:gridCol>
                <a:gridCol w="1640470">
                  <a:extLst>
                    <a:ext uri="{9D8B030D-6E8A-4147-A177-3AD203B41FA5}">
                      <a16:colId xmlns:a16="http://schemas.microsoft.com/office/drawing/2014/main" val="20002"/>
                    </a:ext>
                  </a:extLst>
                </a:gridCol>
                <a:gridCol w="3420177">
                  <a:extLst>
                    <a:ext uri="{9D8B030D-6E8A-4147-A177-3AD203B41FA5}">
                      <a16:colId xmlns:a16="http://schemas.microsoft.com/office/drawing/2014/main" val="20003"/>
                    </a:ext>
                  </a:extLst>
                </a:gridCol>
              </a:tblGrid>
              <a:tr h="353987">
                <a:tc>
                  <a:txBody>
                    <a:bodyPr/>
                    <a:lstStyle/>
                    <a:p>
                      <a:pPr marL="520700" marR="263525" indent="-249554" algn="ctr">
                        <a:lnSpc>
                          <a:spcPct val="100000"/>
                        </a:lnSpc>
                        <a:spcBef>
                          <a:spcPts val="585"/>
                        </a:spcBef>
                      </a:pPr>
                      <a:r>
                        <a:rPr sz="1000" b="1" spc="-10" dirty="0">
                          <a:solidFill>
                            <a:srgbClr val="FFFFFF"/>
                          </a:solidFill>
                          <a:latin typeface="Montserrat"/>
                          <a:cs typeface="Montserrat"/>
                        </a:rPr>
                        <a:t>Observation</a:t>
                      </a:r>
                      <a:r>
                        <a:rPr lang="en-US" sz="1000" b="1" spc="-10" dirty="0">
                          <a:solidFill>
                            <a:srgbClr val="FFFFFF"/>
                          </a:solidFill>
                          <a:latin typeface="Montserrat"/>
                          <a:cs typeface="Montserrat"/>
                        </a:rPr>
                        <a:t> </a:t>
                      </a:r>
                      <a:r>
                        <a:rPr sz="1000" b="1" spc="-20" dirty="0">
                          <a:solidFill>
                            <a:srgbClr val="FFFFFF"/>
                          </a:solidFill>
                          <a:latin typeface="Montserrat"/>
                          <a:cs typeface="Montserrat"/>
                        </a:rPr>
                        <a:t>Date</a:t>
                      </a:r>
                      <a:endParaRPr sz="1000" dirty="0">
                        <a:latin typeface="Montserrat"/>
                        <a:cs typeface="Montserrat"/>
                      </a:endParaRPr>
                    </a:p>
                  </a:txBody>
                  <a:tcPr marL="0" marR="0" marT="74295" marB="0" anchor="ctr">
                    <a:lnL w="19050">
                      <a:solidFill>
                        <a:srgbClr val="FFFFFF"/>
                      </a:solidFill>
                      <a:prstDash val="soli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39405A"/>
                    </a:solidFill>
                  </a:tcPr>
                </a:tc>
                <a:tc>
                  <a:txBody>
                    <a:bodyPr/>
                    <a:lstStyle/>
                    <a:p>
                      <a:pPr algn="ctr">
                        <a:lnSpc>
                          <a:spcPct val="100000"/>
                        </a:lnSpc>
                        <a:spcBef>
                          <a:spcPts val="585"/>
                        </a:spcBef>
                      </a:pPr>
                      <a:r>
                        <a:rPr sz="1000" b="1" dirty="0">
                          <a:solidFill>
                            <a:srgbClr val="FFFFFF"/>
                          </a:solidFill>
                          <a:latin typeface="Montserrat"/>
                          <a:cs typeface="Montserrat"/>
                        </a:rPr>
                        <a:t>Kickout</a:t>
                      </a:r>
                      <a:r>
                        <a:rPr sz="1000" b="1" spc="-50" dirty="0">
                          <a:solidFill>
                            <a:srgbClr val="FFFFFF"/>
                          </a:solidFill>
                          <a:latin typeface="Montserrat"/>
                          <a:cs typeface="Montserrat"/>
                        </a:rPr>
                        <a:t> </a:t>
                      </a:r>
                      <a:r>
                        <a:rPr sz="1000" b="1" spc="-10" dirty="0">
                          <a:solidFill>
                            <a:srgbClr val="FFFFFF"/>
                          </a:solidFill>
                          <a:latin typeface="Montserrat"/>
                          <a:cs typeface="Montserrat"/>
                        </a:rPr>
                        <a:t>Barrier</a:t>
                      </a:r>
                      <a:endParaRPr sz="1000" dirty="0">
                        <a:latin typeface="Montserrat"/>
                        <a:cs typeface="Montserrat"/>
                      </a:endParaRPr>
                    </a:p>
                  </a:txBody>
                  <a:tcPr marL="0" marR="0" marT="74295" marB="0" anchor="ctr">
                    <a:lnL w="19050" cap="flat" cmpd="sng" algn="ctr">
                      <a:solidFill>
                        <a:srgbClr val="FFFFFF"/>
                      </a:solidFill>
                      <a:prstDash val="solid"/>
                      <a:round/>
                      <a:headEnd type="none" w="med" len="med"/>
                      <a:tailEnd type="none" w="med" len="me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39405A"/>
                    </a:solidFill>
                  </a:tcPr>
                </a:tc>
                <a:tc>
                  <a:txBody>
                    <a:bodyPr/>
                    <a:lstStyle/>
                    <a:p>
                      <a:pPr marL="541655" marR="534035" indent="68580" algn="ctr">
                        <a:lnSpc>
                          <a:spcPct val="100000"/>
                        </a:lnSpc>
                        <a:spcBef>
                          <a:spcPts val="585"/>
                        </a:spcBef>
                      </a:pPr>
                      <a:r>
                        <a:rPr sz="1000" b="1" dirty="0">
                          <a:solidFill>
                            <a:srgbClr val="FFFFFF"/>
                          </a:solidFill>
                          <a:latin typeface="Montserrat"/>
                          <a:cs typeface="Montserrat"/>
                        </a:rPr>
                        <a:t>%</a:t>
                      </a:r>
                      <a:r>
                        <a:rPr sz="1000" b="1" spc="-15" dirty="0">
                          <a:solidFill>
                            <a:srgbClr val="FFFFFF"/>
                          </a:solidFill>
                          <a:latin typeface="Montserrat"/>
                          <a:cs typeface="Montserrat"/>
                        </a:rPr>
                        <a:t> </a:t>
                      </a:r>
                      <a:r>
                        <a:rPr sz="1000" b="1" dirty="0">
                          <a:solidFill>
                            <a:srgbClr val="FFFFFF"/>
                          </a:solidFill>
                          <a:latin typeface="Montserrat"/>
                          <a:cs typeface="Montserrat"/>
                        </a:rPr>
                        <a:t>Return</a:t>
                      </a:r>
                      <a:r>
                        <a:rPr sz="1000" b="1" spc="-15" dirty="0">
                          <a:solidFill>
                            <a:srgbClr val="FFFFFF"/>
                          </a:solidFill>
                          <a:latin typeface="Montserrat"/>
                          <a:cs typeface="Montserrat"/>
                        </a:rPr>
                        <a:t> </a:t>
                      </a:r>
                      <a:r>
                        <a:rPr sz="1000" b="1" dirty="0">
                          <a:solidFill>
                            <a:srgbClr val="FFFFFF"/>
                          </a:solidFill>
                          <a:latin typeface="Montserrat"/>
                          <a:cs typeface="Montserrat"/>
                        </a:rPr>
                        <a:t>if</a:t>
                      </a:r>
                      <a:r>
                        <a:rPr sz="1000" b="1" spc="-15" dirty="0">
                          <a:solidFill>
                            <a:srgbClr val="FFFFFF"/>
                          </a:solidFill>
                          <a:latin typeface="Montserrat"/>
                          <a:cs typeface="Montserrat"/>
                        </a:rPr>
                        <a:t> </a:t>
                      </a:r>
                      <a:r>
                        <a:rPr sz="1000" b="1" dirty="0">
                          <a:solidFill>
                            <a:srgbClr val="FFFFFF"/>
                          </a:solidFill>
                          <a:latin typeface="Montserrat"/>
                          <a:cs typeface="Montserrat"/>
                        </a:rPr>
                        <a:t>Kicked</a:t>
                      </a:r>
                      <a:r>
                        <a:rPr sz="1000" b="1" spc="-15" dirty="0">
                          <a:solidFill>
                            <a:srgbClr val="FFFFFF"/>
                          </a:solidFill>
                          <a:latin typeface="Montserrat"/>
                          <a:cs typeface="Montserrat"/>
                        </a:rPr>
                        <a:t> </a:t>
                      </a:r>
                      <a:r>
                        <a:rPr sz="1000" b="1" spc="-25" dirty="0">
                          <a:solidFill>
                            <a:srgbClr val="FFFFFF"/>
                          </a:solidFill>
                          <a:latin typeface="Montserrat"/>
                          <a:cs typeface="Montserrat"/>
                        </a:rPr>
                        <a:t>Out </a:t>
                      </a:r>
                      <a:br>
                        <a:rPr lang="en-US" sz="1000" b="1" spc="-25" dirty="0">
                          <a:solidFill>
                            <a:srgbClr val="FFFFFF"/>
                          </a:solidFill>
                          <a:latin typeface="Montserrat"/>
                          <a:cs typeface="Montserrat"/>
                        </a:rPr>
                      </a:br>
                      <a:r>
                        <a:rPr sz="1000" b="1" dirty="0">
                          <a:solidFill>
                            <a:srgbClr val="FFFFFF"/>
                          </a:solidFill>
                          <a:latin typeface="Montserrat"/>
                          <a:cs typeface="Montserrat"/>
                        </a:rPr>
                        <a:t>(Including Initial</a:t>
                      </a:r>
                      <a:r>
                        <a:rPr sz="1000" b="1" spc="5" dirty="0">
                          <a:solidFill>
                            <a:srgbClr val="FFFFFF"/>
                          </a:solidFill>
                          <a:latin typeface="Montserrat"/>
                          <a:cs typeface="Montserrat"/>
                        </a:rPr>
                        <a:t> </a:t>
                      </a:r>
                      <a:r>
                        <a:rPr sz="1000" b="1" spc="-10" dirty="0">
                          <a:solidFill>
                            <a:srgbClr val="FFFFFF"/>
                          </a:solidFill>
                          <a:latin typeface="Montserrat"/>
                          <a:cs typeface="Montserrat"/>
                        </a:rPr>
                        <a:t>Capital)</a:t>
                      </a:r>
                      <a:endParaRPr sz="1000" dirty="0">
                        <a:latin typeface="Montserrat"/>
                        <a:cs typeface="Montserrat"/>
                      </a:endParaRPr>
                    </a:p>
                  </a:txBody>
                  <a:tcPr marL="0" marR="0" marT="74295" marB="0" anchor="ctr">
                    <a:lnL w="19050">
                      <a:solidFill>
                        <a:srgbClr val="FFFFFF"/>
                      </a:solidFill>
                      <a:prstDash val="soli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39405A"/>
                    </a:solidFill>
                  </a:tcPr>
                </a:tc>
                <a:extLst>
                  <a:ext uri="{0D108BD9-81ED-4DB2-BD59-A6C34878D82A}">
                    <a16:rowId xmlns:a16="http://schemas.microsoft.com/office/drawing/2014/main" val="10000"/>
                  </a:ext>
                </a:extLst>
              </a:tr>
              <a:tr h="294642">
                <a:tc>
                  <a:txBody>
                    <a:bodyPr/>
                    <a:lstStyle/>
                    <a:p>
                      <a:pPr algn="ctr" fontAlgn="b"/>
                      <a:r>
                        <a:rPr lang="en-GB" sz="900" dirty="0">
                          <a:solidFill>
                            <a:srgbClr val="323537"/>
                          </a:solidFill>
                          <a:latin typeface="Montserrat"/>
                        </a:rPr>
                        <a:t>02 March 2028</a:t>
                      </a:r>
                    </a:p>
                  </a:txBody>
                  <a:tcPr marL="9525" marR="9525" marT="9525" marB="0" anchor="ctr">
                    <a:lnL w="19050">
                      <a:solidFill>
                        <a:srgbClr val="FFFFFF"/>
                      </a:solidFill>
                      <a:prstDash val="soli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a:solidFill>
                        <a:srgbClr val="FFFFFF"/>
                      </a:solidFill>
                      <a:prstDash val="solid"/>
                    </a:lnB>
                    <a:solidFill>
                      <a:srgbClr val="D7D8DE"/>
                    </a:solidFill>
                  </a:tcPr>
                </a:tc>
                <a:tc>
                  <a:txBody>
                    <a:bodyPr/>
                    <a:lstStyle/>
                    <a:p>
                      <a:pPr algn="ctr" fontAlgn="b"/>
                      <a:r>
                        <a:rPr lang="en-GB" sz="900" dirty="0">
                          <a:solidFill>
                            <a:srgbClr val="323537"/>
                          </a:solidFill>
                          <a:latin typeface="Montserrat"/>
                        </a:rPr>
                        <a:t>100%</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115.70%</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cap="flat" cmpd="sng" algn="ctr">
                      <a:solidFill>
                        <a:srgbClr val="FFFFFF"/>
                      </a:solidFill>
                      <a:prstDash val="solid"/>
                      <a:round/>
                      <a:headEnd type="none" w="med" len="med"/>
                      <a:tailEnd type="none" w="med" len="med"/>
                    </a:lnT>
                    <a:lnB w="19050">
                      <a:solidFill>
                        <a:srgbClr val="FFFFFF"/>
                      </a:solidFill>
                      <a:prstDash val="solid"/>
                    </a:lnB>
                    <a:solidFill>
                      <a:srgbClr val="D7D8DE"/>
                    </a:solidFill>
                  </a:tcPr>
                </a:tc>
                <a:extLst>
                  <a:ext uri="{0D108BD9-81ED-4DB2-BD59-A6C34878D82A}">
                    <a16:rowId xmlns:a16="http://schemas.microsoft.com/office/drawing/2014/main" val="10002"/>
                  </a:ext>
                </a:extLst>
              </a:tr>
              <a:tr h="294642">
                <a:tc>
                  <a:txBody>
                    <a:bodyPr/>
                    <a:lstStyle/>
                    <a:p>
                      <a:pPr algn="ctr" fontAlgn="b"/>
                      <a:r>
                        <a:rPr lang="en-GB" sz="900" dirty="0">
                          <a:solidFill>
                            <a:srgbClr val="323537"/>
                          </a:solidFill>
                          <a:latin typeface="Montserrat"/>
                        </a:rPr>
                        <a:t>02 March 2029</a:t>
                      </a:r>
                    </a:p>
                  </a:txBody>
                  <a:tcPr marL="9525" marR="9525" marT="9525" marB="0" anchor="ctr">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a:solidFill>
                        <a:srgbClr val="FFFFFF"/>
                      </a:solidFill>
                      <a:prstDash val="solid"/>
                    </a:lnB>
                    <a:solidFill>
                      <a:srgbClr val="D7D8DE"/>
                    </a:solidFill>
                  </a:tcPr>
                </a:tc>
                <a:tc>
                  <a:txBody>
                    <a:bodyPr/>
                    <a:lstStyle/>
                    <a:p>
                      <a:pPr algn="ctr" fontAlgn="b"/>
                      <a:r>
                        <a:rPr lang="en-GB" sz="900" dirty="0">
                          <a:solidFill>
                            <a:srgbClr val="323537"/>
                          </a:solidFill>
                          <a:latin typeface="Montserrat"/>
                        </a:rPr>
                        <a:t>95%</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123.55%</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3"/>
                  </a:ext>
                </a:extLst>
              </a:tr>
              <a:tr h="294642">
                <a:tc>
                  <a:txBody>
                    <a:bodyPr/>
                    <a:lstStyle/>
                    <a:p>
                      <a:pPr algn="ctr" fontAlgn="b"/>
                      <a:r>
                        <a:rPr lang="en-GB" sz="900" dirty="0">
                          <a:solidFill>
                            <a:srgbClr val="323537"/>
                          </a:solidFill>
                          <a:latin typeface="Montserrat"/>
                        </a:rPr>
                        <a:t>04 March 2030</a:t>
                      </a:r>
                    </a:p>
                  </a:txBody>
                  <a:tcPr marL="9525" marR="9525" marT="9525" marB="0" anchor="ctr">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a:solidFill>
                        <a:srgbClr val="FFFFFF"/>
                      </a:solidFill>
                      <a:prstDash val="solid"/>
                    </a:lnB>
                    <a:solidFill>
                      <a:srgbClr val="D7D8DE"/>
                    </a:solidFill>
                  </a:tcPr>
                </a:tc>
                <a:tc>
                  <a:txBody>
                    <a:bodyPr/>
                    <a:lstStyle/>
                    <a:p>
                      <a:pPr algn="ctr" fontAlgn="b"/>
                      <a:r>
                        <a:rPr lang="en-GB" sz="900" dirty="0">
                          <a:solidFill>
                            <a:srgbClr val="323537"/>
                          </a:solidFill>
                          <a:latin typeface="Montserrat"/>
                        </a:rPr>
                        <a:t>80%</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131.40%</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a:solidFill>
                        <a:srgbClr val="FFFFFF"/>
                      </a:solidFill>
                      <a:prstDash val="solid"/>
                    </a:lnT>
                    <a:lnB w="19050">
                      <a:solidFill>
                        <a:srgbClr val="FFFFFF"/>
                      </a:solidFill>
                      <a:prstDash val="solid"/>
                    </a:lnB>
                    <a:solidFill>
                      <a:srgbClr val="D7D8DE"/>
                    </a:solidFill>
                  </a:tcPr>
                </a:tc>
                <a:extLst>
                  <a:ext uri="{0D108BD9-81ED-4DB2-BD59-A6C34878D82A}">
                    <a16:rowId xmlns:a16="http://schemas.microsoft.com/office/drawing/2014/main" val="10004"/>
                  </a:ext>
                </a:extLst>
              </a:tr>
              <a:tr h="294642">
                <a:tc>
                  <a:txBody>
                    <a:bodyPr/>
                    <a:lstStyle/>
                    <a:p>
                      <a:pPr algn="ctr" fontAlgn="b"/>
                      <a:r>
                        <a:rPr lang="en-GB" sz="900" dirty="0">
                          <a:solidFill>
                            <a:srgbClr val="323537"/>
                          </a:solidFill>
                          <a:latin typeface="Montserrat"/>
                        </a:rPr>
                        <a:t>03 March 2031</a:t>
                      </a:r>
                    </a:p>
                  </a:txBody>
                  <a:tcPr marL="9525" marR="9525" marT="9525" marB="0" anchor="ctr">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75%</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139.25%</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extLst>
                  <a:ext uri="{0D108BD9-81ED-4DB2-BD59-A6C34878D82A}">
                    <a16:rowId xmlns:a16="http://schemas.microsoft.com/office/drawing/2014/main" val="10005"/>
                  </a:ext>
                </a:extLst>
              </a:tr>
              <a:tr h="294642">
                <a:tc>
                  <a:txBody>
                    <a:bodyPr/>
                    <a:lstStyle/>
                    <a:p>
                      <a:pPr algn="ctr" fontAlgn="b"/>
                      <a:r>
                        <a:rPr lang="en-GB" sz="900" dirty="0">
                          <a:solidFill>
                            <a:srgbClr val="323537"/>
                          </a:solidFill>
                          <a:latin typeface="Montserrat"/>
                        </a:rPr>
                        <a:t>02 March 2032</a:t>
                      </a:r>
                    </a:p>
                  </a:txBody>
                  <a:tcPr marL="9525" marR="9525" marT="9525" marB="0" anchor="ctr">
                    <a:lnL w="19050">
                      <a:solidFill>
                        <a:srgbClr val="FFFFFF"/>
                      </a:solidFill>
                      <a:prstDash val="solid"/>
                    </a:lnL>
                    <a:lnR w="19050" cap="flat" cmpd="sng" algn="ctr">
                      <a:solidFill>
                        <a:srgbClr val="FFFFFF"/>
                      </a:solidFill>
                      <a:prstDash val="solid"/>
                      <a:round/>
                      <a:headEnd type="none" w="med" len="med"/>
                      <a:tailEnd type="none" w="med" len="me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60%</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7D8DE"/>
                    </a:solidFill>
                  </a:tcPr>
                </a:tc>
                <a:tc>
                  <a:txBody>
                    <a:bodyPr/>
                    <a:lstStyle/>
                    <a:p>
                      <a:pPr algn="ctr" fontAlgn="b"/>
                      <a:r>
                        <a:rPr lang="en-GB" sz="900" dirty="0">
                          <a:solidFill>
                            <a:srgbClr val="323537"/>
                          </a:solidFill>
                          <a:latin typeface="Montserrat"/>
                        </a:rPr>
                        <a:t>147.10%</a:t>
                      </a:r>
                    </a:p>
                  </a:txBody>
                  <a:tcPr marL="9525" marR="9525" marT="9525" marB="0" anchor="ctr">
                    <a:lnL w="19050" cap="flat" cmpd="sng" algn="ctr">
                      <a:solidFill>
                        <a:srgbClr val="FFFFFF"/>
                      </a:solidFill>
                      <a:prstDash val="solid"/>
                      <a:round/>
                      <a:headEnd type="none" w="med" len="med"/>
                      <a:tailEnd type="none" w="med" len="med"/>
                    </a:lnL>
                    <a:lnR w="19050">
                      <a:solidFill>
                        <a:srgbClr val="FFFFFF"/>
                      </a:solidFill>
                      <a:prstDash val="solid"/>
                    </a:lnR>
                    <a:lnT w="19050">
                      <a:solidFill>
                        <a:srgbClr val="FFFFFF"/>
                      </a:solidFill>
                      <a:prstDash val="solid"/>
                    </a:lnT>
                    <a:lnB w="19050" cap="flat" cmpd="sng" algn="ctr">
                      <a:solidFill>
                        <a:srgbClr val="FFFFFF"/>
                      </a:solidFill>
                      <a:prstDash val="solid"/>
                      <a:round/>
                      <a:headEnd type="none" w="med" len="med"/>
                      <a:tailEnd type="none" w="med" len="med"/>
                    </a:lnB>
                    <a:solidFill>
                      <a:srgbClr val="D7D8DE"/>
                    </a:solidFill>
                  </a:tcPr>
                </a:tc>
                <a:extLst>
                  <a:ext uri="{0D108BD9-81ED-4DB2-BD59-A6C34878D82A}">
                    <a16:rowId xmlns:a16="http://schemas.microsoft.com/office/drawing/2014/main" val="2302317600"/>
                  </a:ext>
                </a:extLst>
              </a:tr>
            </a:tbl>
          </a:graphicData>
        </a:graphic>
      </p:graphicFrame>
      <p:sp>
        <p:nvSpPr>
          <p:cNvPr id="4" name="object 4"/>
          <p:cNvSpPr txBox="1"/>
          <p:nvPr/>
        </p:nvSpPr>
        <p:spPr>
          <a:xfrm>
            <a:off x="355060" y="2527300"/>
            <a:ext cx="7004590" cy="2571858"/>
          </a:xfrm>
          <a:prstGeom prst="rect">
            <a:avLst/>
          </a:prstGeom>
        </p:spPr>
        <p:txBody>
          <a:bodyPr vert="horz" wrap="square" lIns="0" tIns="37465" rIns="0" bIns="0" numCol="1" rtlCol="0">
            <a:spAutoFit/>
          </a:bodyPr>
          <a:lstStyle/>
          <a:p>
            <a:pPr marL="12700">
              <a:lnSpc>
                <a:spcPct val="100000"/>
              </a:lnSpc>
              <a:spcBef>
                <a:spcPts val="295"/>
              </a:spcBef>
            </a:pPr>
            <a:r>
              <a:rPr sz="1600" b="1" dirty="0">
                <a:solidFill>
                  <a:srgbClr val="3E8B73"/>
                </a:solidFill>
                <a:latin typeface="Montserrat"/>
                <a:cs typeface="Montserrat"/>
              </a:rPr>
              <a:t>THE</a:t>
            </a:r>
            <a:r>
              <a:rPr sz="1600" b="1" spc="-25" dirty="0">
                <a:solidFill>
                  <a:srgbClr val="3E8B73"/>
                </a:solidFill>
                <a:latin typeface="Montserrat"/>
                <a:cs typeface="Montserrat"/>
              </a:rPr>
              <a:t> </a:t>
            </a:r>
            <a:r>
              <a:rPr sz="1600" b="1" spc="-10" dirty="0">
                <a:solidFill>
                  <a:srgbClr val="3E8B73"/>
                </a:solidFill>
                <a:latin typeface="Montserrat"/>
                <a:cs typeface="Montserrat"/>
              </a:rPr>
              <a:t>UNDERLYING</a:t>
            </a:r>
            <a:r>
              <a:rPr sz="1600" b="1" spc="-25" dirty="0">
                <a:solidFill>
                  <a:srgbClr val="3E8B73"/>
                </a:solidFill>
                <a:latin typeface="Montserrat"/>
                <a:cs typeface="Montserrat"/>
              </a:rPr>
              <a:t> </a:t>
            </a:r>
            <a:r>
              <a:rPr lang="en-US" sz="1600" b="1" spc="-20" dirty="0">
                <a:solidFill>
                  <a:srgbClr val="3E8B73"/>
                </a:solidFill>
                <a:latin typeface="Montserrat"/>
                <a:cs typeface="Montserrat"/>
              </a:rPr>
              <a:t>INDICES</a:t>
            </a:r>
          </a:p>
          <a:p>
            <a:pPr marL="12700" marR="5080">
              <a:lnSpc>
                <a:spcPct val="100000"/>
              </a:lnSpc>
              <a:spcBef>
                <a:spcPts val="100"/>
              </a:spcBef>
            </a:pPr>
            <a:endParaRPr lang="en-GB" sz="1600" dirty="0">
              <a:latin typeface="Montserrat"/>
              <a:cs typeface="Montserrat"/>
            </a:endParaRPr>
          </a:p>
          <a:p>
            <a:pPr marL="12700" marR="5080">
              <a:spcBef>
                <a:spcPts val="100"/>
              </a:spcBef>
            </a:pPr>
            <a:r>
              <a:rPr lang="en-GB" sz="900" dirty="0">
                <a:latin typeface="Montserrat"/>
              </a:rPr>
              <a:t>The </a:t>
            </a:r>
            <a:r>
              <a:rPr lang="en-GB" sz="900" b="1" dirty="0">
                <a:latin typeface="Montserrat"/>
              </a:rPr>
              <a:t>FTSE 100 Index </a:t>
            </a:r>
            <a:r>
              <a:rPr lang="en-GB" sz="900" dirty="0">
                <a:latin typeface="Montserrat"/>
              </a:rPr>
              <a:t>is a capitalization-weighted index of the 100 most highly capitalized companies traded on the London Stock Exchange. The equities use an </a:t>
            </a:r>
            <a:r>
              <a:rPr lang="en-GB" sz="900" dirty="0" err="1">
                <a:latin typeface="Montserrat"/>
              </a:rPr>
              <a:t>investibility</a:t>
            </a:r>
            <a:r>
              <a:rPr lang="en-GB" sz="900" dirty="0">
                <a:latin typeface="Montserrat"/>
              </a:rPr>
              <a:t> weighting in the index calculation. The index was developed with a base level of 1000 as of December 30, 1983.</a:t>
            </a:r>
            <a:endParaRPr lang="en-GB" sz="900" dirty="0">
              <a:solidFill>
                <a:schemeClr val="tx1"/>
              </a:solidFill>
              <a:latin typeface="Montserrat"/>
              <a:cs typeface="Montserrat"/>
            </a:endParaRPr>
          </a:p>
          <a:p>
            <a:pPr marL="12700" marR="5080">
              <a:lnSpc>
                <a:spcPct val="100000"/>
              </a:lnSpc>
              <a:spcBef>
                <a:spcPts val="100"/>
              </a:spcBef>
            </a:pPr>
            <a:endParaRPr lang="en-GB" sz="900" dirty="0">
              <a:solidFill>
                <a:schemeClr val="tx1"/>
              </a:solidFill>
              <a:latin typeface="Montserrat"/>
              <a:cs typeface="Montserrat"/>
            </a:endParaRPr>
          </a:p>
          <a:p>
            <a:pPr marL="12700" marR="5080">
              <a:lnSpc>
                <a:spcPct val="100000"/>
              </a:lnSpc>
              <a:spcBef>
                <a:spcPts val="100"/>
              </a:spcBef>
            </a:pPr>
            <a:r>
              <a:rPr lang="en-GB" sz="900" dirty="0">
                <a:solidFill>
                  <a:schemeClr val="tx1"/>
                </a:solidFill>
                <a:latin typeface="Montserrat"/>
                <a:cs typeface="Montserrat"/>
              </a:rPr>
              <a:t>The </a:t>
            </a:r>
            <a:r>
              <a:rPr lang="en-GB" sz="900" b="1" dirty="0">
                <a:solidFill>
                  <a:schemeClr val="tx1"/>
                </a:solidFill>
                <a:latin typeface="Montserrat"/>
                <a:cs typeface="Montserrat"/>
              </a:rPr>
              <a:t>S&amp;P 500® </a:t>
            </a:r>
            <a:r>
              <a:rPr lang="en-GB" sz="900" dirty="0">
                <a:solidFill>
                  <a:schemeClr val="tx1"/>
                </a:solidFill>
                <a:latin typeface="Montserrat"/>
                <a:cs typeface="Montserrat"/>
              </a:rPr>
              <a:t>is widely regarded as the best single gauge of large-cap U.S. equities and serves as the foundation for a wide range of investment products. The index includes 500 leading companies and captures approximately 80% coverage of available market capitalization.</a:t>
            </a:r>
          </a:p>
          <a:p>
            <a:pPr marL="12700" marR="5080">
              <a:lnSpc>
                <a:spcPct val="100000"/>
              </a:lnSpc>
              <a:spcBef>
                <a:spcPts val="100"/>
              </a:spcBef>
            </a:pPr>
            <a:endParaRPr lang="en-US" sz="900" dirty="0">
              <a:latin typeface="Montserrat"/>
            </a:endParaRPr>
          </a:p>
          <a:p>
            <a:pPr marL="12700" marR="5080">
              <a:lnSpc>
                <a:spcPct val="100000"/>
              </a:lnSpc>
              <a:spcBef>
                <a:spcPts val="100"/>
              </a:spcBef>
            </a:pPr>
            <a:r>
              <a:rPr lang="en-US" sz="900" dirty="0">
                <a:latin typeface="Montserrat"/>
              </a:rPr>
              <a:t>The </a:t>
            </a:r>
            <a:r>
              <a:rPr lang="en-US" sz="900" b="1" dirty="0">
                <a:latin typeface="Montserrat"/>
              </a:rPr>
              <a:t>EURO STOXX 50 Index</a:t>
            </a:r>
            <a:r>
              <a:rPr lang="en-US" sz="900" dirty="0">
                <a:latin typeface="Montserrat"/>
              </a:rPr>
              <a:t>,</a:t>
            </a:r>
            <a:r>
              <a:rPr lang="en-US" sz="900" b="1" dirty="0">
                <a:latin typeface="Montserrat"/>
              </a:rPr>
              <a:t> </a:t>
            </a:r>
            <a:r>
              <a:rPr lang="en-US" sz="900" dirty="0">
                <a:latin typeface="Montserrat"/>
              </a:rPr>
              <a:t>Europe's leading blue-chip index for the Eurozone, provides a blue-chip representation of </a:t>
            </a:r>
            <a:r>
              <a:rPr lang="en-US" sz="900" dirty="0" err="1">
                <a:latin typeface="Montserrat"/>
              </a:rPr>
              <a:t>supersector</a:t>
            </a:r>
            <a:r>
              <a:rPr lang="en-US" sz="900" dirty="0">
                <a:latin typeface="Montserrat"/>
              </a:rPr>
              <a:t> leaders in the region. The index covers 50 stocks from 11 Eurozone countries. The index is licensed to financial institutions to serve as an underlying for a wide range of investment products such as exchange-traded funds (ETFs), futures, options and structured products.</a:t>
            </a:r>
          </a:p>
          <a:p>
            <a:pPr marL="12700" marR="5080">
              <a:lnSpc>
                <a:spcPct val="100000"/>
              </a:lnSpc>
              <a:spcBef>
                <a:spcPts val="100"/>
              </a:spcBef>
            </a:pPr>
            <a:endParaRPr lang="en-US" sz="900" dirty="0">
              <a:latin typeface="Montserrat"/>
            </a:endParaRPr>
          </a:p>
          <a:p>
            <a:pPr marL="12700" marR="5080">
              <a:lnSpc>
                <a:spcPct val="100000"/>
              </a:lnSpc>
              <a:spcBef>
                <a:spcPts val="100"/>
              </a:spcBef>
            </a:pPr>
            <a:endParaRPr lang="en-US" sz="900" dirty="0">
              <a:latin typeface="Montserrat"/>
            </a:endParaRPr>
          </a:p>
        </p:txBody>
      </p:sp>
      <p:sp>
        <p:nvSpPr>
          <p:cNvPr id="6" name="object 6"/>
          <p:cNvSpPr txBox="1"/>
          <p:nvPr/>
        </p:nvSpPr>
        <p:spPr>
          <a:xfrm>
            <a:off x="347300" y="9207255"/>
            <a:ext cx="6439535" cy="545465"/>
          </a:xfrm>
          <a:prstGeom prst="rect">
            <a:avLst/>
          </a:prstGeom>
        </p:spPr>
        <p:txBody>
          <a:bodyPr vert="horz" wrap="square" lIns="0" tIns="12700" rIns="0" bIns="0" rtlCol="0">
            <a:spAutoFit/>
          </a:bodyPr>
          <a:lstStyle/>
          <a:p>
            <a:pPr marL="12700" marR="5080">
              <a:lnSpc>
                <a:spcPct val="100000"/>
              </a:lnSpc>
              <a:spcBef>
                <a:spcPts val="100"/>
              </a:spcBef>
            </a:pPr>
            <a:r>
              <a:rPr sz="900" dirty="0">
                <a:solidFill>
                  <a:srgbClr val="323537"/>
                </a:solidFill>
                <a:latin typeface="Montserrat"/>
                <a:cs typeface="Montserrat"/>
              </a:rPr>
              <a:t>Important</a:t>
            </a:r>
            <a:r>
              <a:rPr sz="900" spc="-20" dirty="0">
                <a:solidFill>
                  <a:srgbClr val="323537"/>
                </a:solidFill>
                <a:latin typeface="Montserrat"/>
                <a:cs typeface="Montserrat"/>
              </a:rPr>
              <a:t> </a:t>
            </a:r>
            <a:r>
              <a:rPr sz="900" dirty="0">
                <a:solidFill>
                  <a:srgbClr val="323537"/>
                </a:solidFill>
                <a:latin typeface="Montserrat"/>
                <a:cs typeface="Montserrat"/>
              </a:rPr>
              <a:t>Information:</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chart</a:t>
            </a:r>
            <a:r>
              <a:rPr sz="900" spc="-15" dirty="0">
                <a:solidFill>
                  <a:srgbClr val="323537"/>
                </a:solidFill>
                <a:latin typeface="Montserrat"/>
                <a:cs typeface="Montserrat"/>
              </a:rPr>
              <a:t> </a:t>
            </a:r>
            <a:r>
              <a:rPr sz="900" dirty="0">
                <a:solidFill>
                  <a:srgbClr val="323537"/>
                </a:solidFill>
                <a:latin typeface="Montserrat"/>
                <a:cs typeface="Montserrat"/>
              </a:rPr>
              <a:t>above</a:t>
            </a:r>
            <a:r>
              <a:rPr sz="900" spc="-20" dirty="0">
                <a:solidFill>
                  <a:srgbClr val="323537"/>
                </a:solidFill>
                <a:latin typeface="Montserrat"/>
                <a:cs typeface="Montserrat"/>
              </a:rPr>
              <a:t> </a:t>
            </a:r>
            <a:r>
              <a:rPr sz="900" dirty="0">
                <a:solidFill>
                  <a:srgbClr val="323537"/>
                </a:solidFill>
                <a:latin typeface="Montserrat"/>
                <a:cs typeface="Montserrat"/>
              </a:rPr>
              <a:t>represents</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historic</a:t>
            </a:r>
            <a:r>
              <a:rPr sz="900" spc="-15" dirty="0">
                <a:solidFill>
                  <a:srgbClr val="323537"/>
                </a:solidFill>
                <a:latin typeface="Montserrat"/>
                <a:cs typeface="Montserrat"/>
              </a:rPr>
              <a:t> </a:t>
            </a:r>
            <a:r>
              <a:rPr sz="900" dirty="0">
                <a:solidFill>
                  <a:srgbClr val="323537"/>
                </a:solidFill>
                <a:latin typeface="Montserrat"/>
                <a:cs typeface="Montserrat"/>
              </a:rPr>
              <a:t>performance</a:t>
            </a:r>
            <a:r>
              <a:rPr sz="900" spc="-20" dirty="0">
                <a:solidFill>
                  <a:srgbClr val="323537"/>
                </a:solidFill>
                <a:latin typeface="Montserrat"/>
                <a:cs typeface="Montserrat"/>
              </a:rPr>
              <a:t> </a:t>
            </a:r>
            <a:r>
              <a:rPr sz="900" dirty="0">
                <a:solidFill>
                  <a:srgbClr val="323537"/>
                </a:solidFill>
                <a:latin typeface="Montserrat"/>
                <a:cs typeface="Montserrat"/>
              </a:rPr>
              <a:t>of</a:t>
            </a:r>
            <a:r>
              <a:rPr sz="900" spc="-15" dirty="0">
                <a:solidFill>
                  <a:srgbClr val="323537"/>
                </a:solidFill>
                <a:latin typeface="Montserrat"/>
                <a:cs typeface="Montserrat"/>
              </a:rPr>
              <a:t> </a:t>
            </a:r>
            <a:r>
              <a:rPr sz="900" dirty="0">
                <a:solidFill>
                  <a:srgbClr val="323537"/>
                </a:solidFill>
                <a:latin typeface="Montserrat"/>
                <a:cs typeface="Montserrat"/>
              </a:rPr>
              <a:t>the</a:t>
            </a:r>
            <a:r>
              <a:rPr sz="900" spc="-20" dirty="0">
                <a:solidFill>
                  <a:srgbClr val="323537"/>
                </a:solidFill>
                <a:latin typeface="Montserrat"/>
                <a:cs typeface="Montserrat"/>
              </a:rPr>
              <a:t> </a:t>
            </a:r>
            <a:r>
              <a:rPr sz="900" dirty="0">
                <a:solidFill>
                  <a:srgbClr val="323537"/>
                </a:solidFill>
                <a:latin typeface="Montserrat"/>
                <a:cs typeface="Montserrat"/>
              </a:rPr>
              <a:t>Underlying</a:t>
            </a:r>
            <a:r>
              <a:rPr sz="900" spc="-15" dirty="0">
                <a:solidFill>
                  <a:srgbClr val="323537"/>
                </a:solidFill>
                <a:latin typeface="Montserrat"/>
                <a:cs typeface="Montserrat"/>
              </a:rPr>
              <a:t> </a:t>
            </a:r>
            <a:r>
              <a:rPr sz="900" dirty="0">
                <a:solidFill>
                  <a:srgbClr val="323537"/>
                </a:solidFill>
                <a:latin typeface="Montserrat"/>
                <a:cs typeface="Montserrat"/>
              </a:rPr>
              <a:t>Index</a:t>
            </a:r>
            <a:r>
              <a:rPr sz="900" spc="-15" dirty="0">
                <a:solidFill>
                  <a:srgbClr val="323537"/>
                </a:solidFill>
                <a:latin typeface="Montserrat"/>
                <a:cs typeface="Montserrat"/>
              </a:rPr>
              <a:t> </a:t>
            </a:r>
            <a:r>
              <a:rPr sz="900" dirty="0">
                <a:solidFill>
                  <a:srgbClr val="323537"/>
                </a:solidFill>
                <a:latin typeface="Montserrat"/>
                <a:cs typeface="Montserrat"/>
              </a:rPr>
              <a:t>and</a:t>
            </a:r>
            <a:r>
              <a:rPr sz="900" spc="-20" dirty="0">
                <a:solidFill>
                  <a:srgbClr val="323537"/>
                </a:solidFill>
                <a:latin typeface="Montserrat"/>
                <a:cs typeface="Montserrat"/>
              </a:rPr>
              <a:t> </a:t>
            </a:r>
            <a:r>
              <a:rPr sz="900" spc="-10" dirty="0">
                <a:solidFill>
                  <a:srgbClr val="323537"/>
                </a:solidFill>
                <a:latin typeface="Montserrat"/>
                <a:cs typeface="Montserrat"/>
              </a:rPr>
              <a:t>should </a:t>
            </a:r>
            <a:r>
              <a:rPr sz="900" dirty="0">
                <a:solidFill>
                  <a:srgbClr val="323537"/>
                </a:solidFill>
                <a:latin typeface="Montserrat"/>
                <a:cs typeface="Montserrat"/>
              </a:rPr>
              <a:t>not</a:t>
            </a:r>
            <a:r>
              <a:rPr sz="900" spc="-5" dirty="0">
                <a:solidFill>
                  <a:srgbClr val="323537"/>
                </a:solidFill>
                <a:latin typeface="Montserrat"/>
                <a:cs typeface="Montserrat"/>
              </a:rPr>
              <a:t> </a:t>
            </a:r>
            <a:r>
              <a:rPr sz="900" dirty="0">
                <a:solidFill>
                  <a:srgbClr val="323537"/>
                </a:solidFill>
                <a:latin typeface="Montserrat"/>
                <a:cs typeface="Montserrat"/>
              </a:rPr>
              <a:t>be</a:t>
            </a:r>
            <a:r>
              <a:rPr sz="900" spc="-5" dirty="0">
                <a:solidFill>
                  <a:srgbClr val="323537"/>
                </a:solidFill>
                <a:latin typeface="Montserrat"/>
                <a:cs typeface="Montserrat"/>
              </a:rPr>
              <a:t> </a:t>
            </a:r>
            <a:r>
              <a:rPr sz="900" dirty="0">
                <a:solidFill>
                  <a:srgbClr val="323537"/>
                </a:solidFill>
                <a:latin typeface="Montserrat"/>
                <a:cs typeface="Montserrat"/>
              </a:rPr>
              <a:t>relied</a:t>
            </a:r>
            <a:r>
              <a:rPr sz="900" spc="-5" dirty="0">
                <a:solidFill>
                  <a:srgbClr val="323537"/>
                </a:solidFill>
                <a:latin typeface="Montserrat"/>
                <a:cs typeface="Montserrat"/>
              </a:rPr>
              <a:t> </a:t>
            </a:r>
            <a:r>
              <a:rPr sz="900" dirty="0">
                <a:solidFill>
                  <a:srgbClr val="323537"/>
                </a:solidFill>
                <a:latin typeface="Montserrat"/>
                <a:cs typeface="Montserrat"/>
              </a:rPr>
              <a:t>upon</a:t>
            </a:r>
            <a:r>
              <a:rPr sz="900" spc="-5" dirty="0">
                <a:solidFill>
                  <a:srgbClr val="323537"/>
                </a:solidFill>
                <a:latin typeface="Montserrat"/>
                <a:cs typeface="Montserrat"/>
              </a:rPr>
              <a:t> </a:t>
            </a:r>
            <a:r>
              <a:rPr sz="900" dirty="0">
                <a:solidFill>
                  <a:srgbClr val="323537"/>
                </a:solidFill>
                <a:latin typeface="Montserrat"/>
                <a:cs typeface="Montserrat"/>
              </a:rPr>
              <a:t>as an</a:t>
            </a:r>
            <a:r>
              <a:rPr sz="900" spc="-5" dirty="0">
                <a:solidFill>
                  <a:srgbClr val="323537"/>
                </a:solidFill>
                <a:latin typeface="Montserrat"/>
                <a:cs typeface="Montserrat"/>
              </a:rPr>
              <a:t> </a:t>
            </a:r>
            <a:r>
              <a:rPr sz="900" dirty="0">
                <a:solidFill>
                  <a:srgbClr val="323537"/>
                </a:solidFill>
                <a:latin typeface="Montserrat"/>
                <a:cs typeface="Montserrat"/>
              </a:rPr>
              <a:t>indication</a:t>
            </a:r>
            <a:r>
              <a:rPr sz="900" spc="-5" dirty="0">
                <a:solidFill>
                  <a:srgbClr val="323537"/>
                </a:solidFill>
                <a:latin typeface="Montserrat"/>
                <a:cs typeface="Montserrat"/>
              </a:rPr>
              <a:t> </a:t>
            </a:r>
            <a:r>
              <a:rPr sz="900" dirty="0">
                <a:solidFill>
                  <a:srgbClr val="323537"/>
                </a:solidFill>
                <a:latin typeface="Montserrat"/>
                <a:cs typeface="Montserrat"/>
              </a:rPr>
              <a:t>of</a:t>
            </a:r>
            <a:r>
              <a:rPr sz="900" spc="-5" dirty="0">
                <a:solidFill>
                  <a:srgbClr val="323537"/>
                </a:solidFill>
                <a:latin typeface="Montserrat"/>
                <a:cs typeface="Montserrat"/>
              </a:rPr>
              <a:t> </a:t>
            </a:r>
            <a:r>
              <a:rPr sz="900" dirty="0">
                <a:solidFill>
                  <a:srgbClr val="323537"/>
                </a:solidFill>
                <a:latin typeface="Montserrat"/>
                <a:cs typeface="Montserrat"/>
              </a:rPr>
              <a:t>future </a:t>
            </a:r>
            <a:r>
              <a:rPr sz="900" spc="-10" dirty="0">
                <a:solidFill>
                  <a:srgbClr val="323537"/>
                </a:solidFill>
                <a:latin typeface="Montserrat"/>
                <a:cs typeface="Montserrat"/>
              </a:rPr>
              <a:t>performance.</a:t>
            </a:r>
            <a:endParaRPr sz="900" dirty="0">
              <a:latin typeface="Montserrat"/>
              <a:cs typeface="Montserrat"/>
            </a:endParaRPr>
          </a:p>
          <a:p>
            <a:pPr marL="12700">
              <a:lnSpc>
                <a:spcPct val="100000"/>
              </a:lnSpc>
              <a:spcBef>
                <a:spcPts val="850"/>
              </a:spcBef>
            </a:pPr>
            <a:r>
              <a:rPr sz="900" dirty="0">
                <a:solidFill>
                  <a:srgbClr val="323537"/>
                </a:solidFill>
                <a:latin typeface="Montserrat"/>
                <a:cs typeface="Montserrat"/>
              </a:rPr>
              <a:t>Source:</a:t>
            </a:r>
            <a:r>
              <a:rPr sz="900" spc="-15" dirty="0">
                <a:solidFill>
                  <a:srgbClr val="323537"/>
                </a:solidFill>
                <a:latin typeface="Montserrat"/>
                <a:cs typeface="Montserrat"/>
              </a:rPr>
              <a:t> </a:t>
            </a:r>
            <a:r>
              <a:rPr sz="900" dirty="0">
                <a:solidFill>
                  <a:srgbClr val="323537"/>
                </a:solidFill>
                <a:latin typeface="Montserrat"/>
                <a:cs typeface="Montserrat"/>
              </a:rPr>
              <a:t>Bloomberg</a:t>
            </a:r>
            <a:r>
              <a:rPr sz="900" spc="-15" dirty="0">
                <a:solidFill>
                  <a:srgbClr val="323537"/>
                </a:solidFill>
                <a:latin typeface="Montserrat"/>
                <a:cs typeface="Montserrat"/>
              </a:rPr>
              <a:t> </a:t>
            </a:r>
            <a:r>
              <a:rPr lang="en-GB" sz="900" spc="-10" dirty="0">
                <a:solidFill>
                  <a:srgbClr val="323537"/>
                </a:solidFill>
                <a:latin typeface="Montserrat"/>
                <a:cs typeface="Montserrat"/>
              </a:rPr>
              <a:t>05.01.2026</a:t>
            </a:r>
            <a:r>
              <a:rPr sz="900" spc="-10" dirty="0">
                <a:solidFill>
                  <a:srgbClr val="323537"/>
                </a:solidFill>
                <a:latin typeface="Montserrat"/>
                <a:cs typeface="Montserrat"/>
              </a:rPr>
              <a:t>;</a:t>
            </a:r>
            <a:r>
              <a:rPr sz="900" spc="-15" dirty="0">
                <a:solidFill>
                  <a:srgbClr val="323537"/>
                </a:solidFill>
                <a:latin typeface="Montserrat"/>
                <a:cs typeface="Montserrat"/>
              </a:rPr>
              <a:t> </a:t>
            </a:r>
            <a:r>
              <a:rPr sz="900" dirty="0">
                <a:solidFill>
                  <a:srgbClr val="323537"/>
                </a:solidFill>
                <a:latin typeface="Montserrat"/>
                <a:cs typeface="Montserrat"/>
              </a:rPr>
              <a:t>date</a:t>
            </a:r>
            <a:r>
              <a:rPr sz="900" spc="-15" dirty="0">
                <a:solidFill>
                  <a:srgbClr val="323537"/>
                </a:solidFill>
                <a:latin typeface="Montserrat"/>
                <a:cs typeface="Montserrat"/>
              </a:rPr>
              <a:t> </a:t>
            </a:r>
            <a:r>
              <a:rPr sz="900" dirty="0">
                <a:solidFill>
                  <a:srgbClr val="323537"/>
                </a:solidFill>
                <a:latin typeface="Montserrat"/>
                <a:cs typeface="Montserrat"/>
              </a:rPr>
              <a:t>range</a:t>
            </a:r>
            <a:r>
              <a:rPr sz="900" spc="-10" dirty="0">
                <a:solidFill>
                  <a:srgbClr val="323537"/>
                </a:solidFill>
                <a:latin typeface="Montserrat"/>
                <a:cs typeface="Montserrat"/>
              </a:rPr>
              <a:t> </a:t>
            </a:r>
            <a:r>
              <a:rPr lang="en-GB" sz="900" spc="-10" dirty="0">
                <a:solidFill>
                  <a:srgbClr val="323537"/>
                </a:solidFill>
                <a:latin typeface="Montserrat"/>
                <a:cs typeface="Montserrat"/>
              </a:rPr>
              <a:t>02.01.2014</a:t>
            </a:r>
            <a:r>
              <a:rPr sz="900" spc="-15" dirty="0">
                <a:solidFill>
                  <a:srgbClr val="323537"/>
                </a:solidFill>
                <a:latin typeface="Montserrat"/>
                <a:cs typeface="Montserrat"/>
              </a:rPr>
              <a:t> </a:t>
            </a:r>
            <a:r>
              <a:rPr sz="900" dirty="0">
                <a:solidFill>
                  <a:srgbClr val="323537"/>
                </a:solidFill>
                <a:latin typeface="Montserrat"/>
                <a:cs typeface="Montserrat"/>
              </a:rPr>
              <a:t>–</a:t>
            </a:r>
            <a:r>
              <a:rPr sz="900" spc="-15" dirty="0">
                <a:solidFill>
                  <a:srgbClr val="323537"/>
                </a:solidFill>
                <a:latin typeface="Montserrat"/>
                <a:cs typeface="Montserrat"/>
              </a:rPr>
              <a:t> </a:t>
            </a:r>
            <a:r>
              <a:rPr lang="en-GB" sz="900" spc="-10" dirty="0">
                <a:solidFill>
                  <a:srgbClr val="323537"/>
                </a:solidFill>
                <a:latin typeface="Montserrat"/>
                <a:cs typeface="Montserrat"/>
              </a:rPr>
              <a:t>02.01.2026</a:t>
            </a:r>
            <a:endParaRPr sz="900" dirty="0">
              <a:latin typeface="Montserrat"/>
              <a:cs typeface="Montserrat"/>
            </a:endParaRPr>
          </a:p>
        </p:txBody>
      </p:sp>
      <p:sp>
        <p:nvSpPr>
          <p:cNvPr id="22" name="object 22"/>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8</a:t>
            </a:fld>
            <a:endParaRPr spc="-25" dirty="0"/>
          </a:p>
        </p:txBody>
      </p:sp>
      <p:graphicFrame>
        <p:nvGraphicFramePr>
          <p:cNvPr id="5" name="Chart 4">
            <a:extLst>
              <a:ext uri="{FF2B5EF4-FFF2-40B4-BE49-F238E27FC236}">
                <a16:creationId xmlns:a16="http://schemas.microsoft.com/office/drawing/2014/main" id="{E701213B-9605-4001-9E46-56B94C82FEEA}"/>
              </a:ext>
            </a:extLst>
          </p:cNvPr>
          <p:cNvGraphicFramePr>
            <a:graphicFrameLocks/>
          </p:cNvGraphicFramePr>
          <p:nvPr>
            <p:extLst>
              <p:ext uri="{D42A27DB-BD31-4B8C-83A1-F6EECF244321}">
                <p14:modId xmlns:p14="http://schemas.microsoft.com/office/powerpoint/2010/main" val="3624031884"/>
              </p:ext>
            </p:extLst>
          </p:nvPr>
        </p:nvGraphicFramePr>
        <p:xfrm>
          <a:off x="369956" y="4965700"/>
          <a:ext cx="6816588" cy="38182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4024134"/>
            <a:ext cx="7560309" cy="6668134"/>
            <a:chOff x="0" y="4024134"/>
            <a:chExt cx="7560309" cy="6668134"/>
          </a:xfrm>
        </p:grpSpPr>
        <p:sp>
          <p:nvSpPr>
            <p:cNvPr id="3" name="object 3"/>
            <p:cNvSpPr/>
            <p:nvPr/>
          </p:nvSpPr>
          <p:spPr>
            <a:xfrm>
              <a:off x="0" y="4024134"/>
              <a:ext cx="7560309" cy="6236335"/>
            </a:xfrm>
            <a:custGeom>
              <a:avLst/>
              <a:gdLst/>
              <a:ahLst/>
              <a:cxnLst/>
              <a:rect l="l" t="t" r="r" b="b"/>
              <a:pathLst>
                <a:path w="7560309" h="6236334">
                  <a:moveTo>
                    <a:pt x="7559992" y="0"/>
                  </a:moveTo>
                  <a:lnTo>
                    <a:pt x="0" y="0"/>
                  </a:lnTo>
                  <a:lnTo>
                    <a:pt x="0" y="6235865"/>
                  </a:lnTo>
                  <a:lnTo>
                    <a:pt x="7559992" y="6235865"/>
                  </a:lnTo>
                  <a:lnTo>
                    <a:pt x="7559992" y="0"/>
                  </a:lnTo>
                  <a:close/>
                </a:path>
              </a:pathLst>
            </a:custGeom>
            <a:solidFill>
              <a:srgbClr val="3E8B73"/>
            </a:solidFill>
          </p:spPr>
          <p:txBody>
            <a:bodyPr wrap="square" lIns="0" tIns="0" rIns="0" bIns="0" rtlCol="0"/>
            <a:lstStyle/>
            <a:p>
              <a:endParaRPr/>
            </a:p>
          </p:txBody>
        </p:sp>
        <p:sp>
          <p:nvSpPr>
            <p:cNvPr id="4" name="object 4"/>
            <p:cNvSpPr/>
            <p:nvPr/>
          </p:nvSpPr>
          <p:spPr>
            <a:xfrm>
              <a:off x="5974524" y="5234412"/>
              <a:ext cx="1585595" cy="3171190"/>
            </a:xfrm>
            <a:custGeom>
              <a:avLst/>
              <a:gdLst/>
              <a:ahLst/>
              <a:cxnLst/>
              <a:rect l="l" t="t" r="r" b="b"/>
              <a:pathLst>
                <a:path w="1585595" h="3171190">
                  <a:moveTo>
                    <a:pt x="1585480" y="0"/>
                  </a:moveTo>
                  <a:lnTo>
                    <a:pt x="1554924" y="0"/>
                  </a:lnTo>
                  <a:lnTo>
                    <a:pt x="1509373" y="14496"/>
                  </a:lnTo>
                  <a:lnTo>
                    <a:pt x="1469228" y="43488"/>
                  </a:lnTo>
                  <a:lnTo>
                    <a:pt x="43488" y="1469228"/>
                  </a:lnTo>
                  <a:lnTo>
                    <a:pt x="14496" y="1509373"/>
                  </a:lnTo>
                  <a:lnTo>
                    <a:pt x="0" y="1554924"/>
                  </a:lnTo>
                  <a:lnTo>
                    <a:pt x="0" y="1602277"/>
                  </a:lnTo>
                  <a:lnTo>
                    <a:pt x="14496" y="1647828"/>
                  </a:lnTo>
                  <a:lnTo>
                    <a:pt x="43488" y="1687973"/>
                  </a:lnTo>
                  <a:lnTo>
                    <a:pt x="1482983" y="3127467"/>
                  </a:lnTo>
                  <a:lnTo>
                    <a:pt x="1523128" y="3156460"/>
                  </a:lnTo>
                  <a:lnTo>
                    <a:pt x="1568679" y="3170956"/>
                  </a:lnTo>
                  <a:lnTo>
                    <a:pt x="1585480" y="3170956"/>
                  </a:lnTo>
                  <a:lnTo>
                    <a:pt x="1585480" y="0"/>
                  </a:lnTo>
                  <a:close/>
                </a:path>
              </a:pathLst>
            </a:custGeom>
            <a:solidFill>
              <a:srgbClr val="FFFFFF">
                <a:alpha val="25000"/>
              </a:srgbClr>
            </a:solidFill>
          </p:spPr>
          <p:txBody>
            <a:bodyPr wrap="square" lIns="0" tIns="0" rIns="0" bIns="0" rtlCol="0"/>
            <a:lstStyle/>
            <a:p>
              <a:endParaRPr/>
            </a:p>
          </p:txBody>
        </p:sp>
      </p:grpSp>
      <p:sp>
        <p:nvSpPr>
          <p:cNvPr id="5" name="object 5"/>
          <p:cNvSpPr/>
          <p:nvPr/>
        </p:nvSpPr>
        <p:spPr>
          <a:xfrm>
            <a:off x="0" y="556829"/>
            <a:ext cx="1585595" cy="3171190"/>
          </a:xfrm>
          <a:custGeom>
            <a:avLst/>
            <a:gdLst/>
            <a:ahLst/>
            <a:cxnLst/>
            <a:rect l="l" t="t" r="r" b="b"/>
            <a:pathLst>
              <a:path w="1585595" h="3171190">
                <a:moveTo>
                  <a:pt x="16800" y="0"/>
                </a:moveTo>
                <a:lnTo>
                  <a:pt x="0" y="0"/>
                </a:lnTo>
                <a:lnTo>
                  <a:pt x="0" y="3170956"/>
                </a:lnTo>
                <a:lnTo>
                  <a:pt x="30554" y="3170956"/>
                </a:lnTo>
                <a:lnTo>
                  <a:pt x="76105" y="3156460"/>
                </a:lnTo>
                <a:lnTo>
                  <a:pt x="116250" y="3127467"/>
                </a:lnTo>
                <a:lnTo>
                  <a:pt x="1541990" y="1701727"/>
                </a:lnTo>
                <a:lnTo>
                  <a:pt x="1570983" y="1661584"/>
                </a:lnTo>
                <a:lnTo>
                  <a:pt x="1585479" y="1616035"/>
                </a:lnTo>
                <a:lnTo>
                  <a:pt x="1585479" y="1568684"/>
                </a:lnTo>
                <a:lnTo>
                  <a:pt x="1570983" y="1523132"/>
                </a:lnTo>
                <a:lnTo>
                  <a:pt x="1541990" y="1482983"/>
                </a:lnTo>
                <a:lnTo>
                  <a:pt x="102496" y="43488"/>
                </a:lnTo>
                <a:lnTo>
                  <a:pt x="62351" y="14496"/>
                </a:lnTo>
                <a:lnTo>
                  <a:pt x="16800" y="0"/>
                </a:lnTo>
                <a:close/>
              </a:path>
            </a:pathLst>
          </a:custGeom>
          <a:solidFill>
            <a:srgbClr val="3E8B73"/>
          </a:solidFill>
        </p:spPr>
        <p:txBody>
          <a:bodyPr wrap="square" lIns="0" tIns="0" rIns="0" bIns="0" rtlCol="0"/>
          <a:lstStyle/>
          <a:p>
            <a:endParaRPr/>
          </a:p>
        </p:txBody>
      </p:sp>
      <p:sp>
        <p:nvSpPr>
          <p:cNvPr id="6" name="object 6"/>
          <p:cNvSpPr/>
          <p:nvPr/>
        </p:nvSpPr>
        <p:spPr>
          <a:xfrm>
            <a:off x="359999" y="4384136"/>
            <a:ext cx="6840220" cy="2171700"/>
          </a:xfrm>
          <a:custGeom>
            <a:avLst/>
            <a:gdLst/>
            <a:ahLst/>
            <a:cxnLst/>
            <a:rect l="l" t="t" r="r" b="b"/>
            <a:pathLst>
              <a:path w="6840220" h="2171700">
                <a:moveTo>
                  <a:pt x="6732003" y="0"/>
                </a:moveTo>
                <a:lnTo>
                  <a:pt x="108000" y="0"/>
                </a:lnTo>
                <a:lnTo>
                  <a:pt x="65960" y="8486"/>
                </a:lnTo>
                <a:lnTo>
                  <a:pt x="31630" y="31630"/>
                </a:lnTo>
                <a:lnTo>
                  <a:pt x="8486" y="65960"/>
                </a:lnTo>
                <a:lnTo>
                  <a:pt x="0" y="108000"/>
                </a:lnTo>
                <a:lnTo>
                  <a:pt x="0" y="2063470"/>
                </a:lnTo>
                <a:lnTo>
                  <a:pt x="8486" y="2105506"/>
                </a:lnTo>
                <a:lnTo>
                  <a:pt x="31630" y="2139835"/>
                </a:lnTo>
                <a:lnTo>
                  <a:pt x="65960" y="2162983"/>
                </a:lnTo>
                <a:lnTo>
                  <a:pt x="108000" y="2171471"/>
                </a:lnTo>
                <a:lnTo>
                  <a:pt x="6732003" y="2171471"/>
                </a:lnTo>
                <a:lnTo>
                  <a:pt x="6774038" y="2162983"/>
                </a:lnTo>
                <a:lnTo>
                  <a:pt x="6808368" y="2139835"/>
                </a:lnTo>
                <a:lnTo>
                  <a:pt x="6831515" y="2105506"/>
                </a:lnTo>
                <a:lnTo>
                  <a:pt x="6840004" y="2063470"/>
                </a:lnTo>
                <a:lnTo>
                  <a:pt x="6840004" y="108000"/>
                </a:lnTo>
                <a:lnTo>
                  <a:pt x="6831515" y="65960"/>
                </a:lnTo>
                <a:lnTo>
                  <a:pt x="6808368" y="31630"/>
                </a:lnTo>
                <a:lnTo>
                  <a:pt x="6774038" y="8486"/>
                </a:lnTo>
                <a:lnTo>
                  <a:pt x="6732003" y="0"/>
                </a:lnTo>
                <a:close/>
              </a:path>
            </a:pathLst>
          </a:custGeom>
          <a:solidFill>
            <a:srgbClr val="FFFFFF"/>
          </a:solidFill>
        </p:spPr>
        <p:txBody>
          <a:bodyPr wrap="square" lIns="0" tIns="0" rIns="0" bIns="0" rtlCol="0"/>
          <a:lstStyle/>
          <a:p>
            <a:endParaRPr/>
          </a:p>
        </p:txBody>
      </p:sp>
      <p:sp>
        <p:nvSpPr>
          <p:cNvPr id="7" name="object 7"/>
          <p:cNvSpPr/>
          <p:nvPr/>
        </p:nvSpPr>
        <p:spPr>
          <a:xfrm>
            <a:off x="359999" y="6994300"/>
            <a:ext cx="6840220" cy="2459355"/>
          </a:xfrm>
          <a:custGeom>
            <a:avLst/>
            <a:gdLst/>
            <a:ahLst/>
            <a:cxnLst/>
            <a:rect l="l" t="t" r="r" b="b"/>
            <a:pathLst>
              <a:path w="6840220" h="2459354">
                <a:moveTo>
                  <a:pt x="6732003" y="0"/>
                </a:moveTo>
                <a:lnTo>
                  <a:pt x="108000" y="0"/>
                </a:lnTo>
                <a:lnTo>
                  <a:pt x="65960" y="8486"/>
                </a:lnTo>
                <a:lnTo>
                  <a:pt x="31630" y="31630"/>
                </a:lnTo>
                <a:lnTo>
                  <a:pt x="8486" y="65960"/>
                </a:lnTo>
                <a:lnTo>
                  <a:pt x="0" y="108000"/>
                </a:lnTo>
                <a:lnTo>
                  <a:pt x="0" y="2351303"/>
                </a:lnTo>
                <a:lnTo>
                  <a:pt x="8486" y="2393344"/>
                </a:lnTo>
                <a:lnTo>
                  <a:pt x="31630" y="2427673"/>
                </a:lnTo>
                <a:lnTo>
                  <a:pt x="65960" y="2450817"/>
                </a:lnTo>
                <a:lnTo>
                  <a:pt x="108000" y="2459304"/>
                </a:lnTo>
                <a:lnTo>
                  <a:pt x="6732003" y="2459304"/>
                </a:lnTo>
                <a:lnTo>
                  <a:pt x="6774038" y="2450817"/>
                </a:lnTo>
                <a:lnTo>
                  <a:pt x="6808368" y="2427673"/>
                </a:lnTo>
                <a:lnTo>
                  <a:pt x="6831515" y="2393344"/>
                </a:lnTo>
                <a:lnTo>
                  <a:pt x="6840004" y="2351303"/>
                </a:lnTo>
                <a:lnTo>
                  <a:pt x="6840004" y="108000"/>
                </a:lnTo>
                <a:lnTo>
                  <a:pt x="6831515" y="65960"/>
                </a:lnTo>
                <a:lnTo>
                  <a:pt x="6808368" y="31630"/>
                </a:lnTo>
                <a:lnTo>
                  <a:pt x="6774038" y="8486"/>
                </a:lnTo>
                <a:lnTo>
                  <a:pt x="6732003" y="0"/>
                </a:lnTo>
                <a:close/>
              </a:path>
            </a:pathLst>
          </a:custGeom>
          <a:solidFill>
            <a:srgbClr val="FFFFFF"/>
          </a:solidFill>
        </p:spPr>
        <p:txBody>
          <a:bodyPr wrap="square" lIns="0" tIns="0" rIns="0" bIns="0" rtlCol="0"/>
          <a:lstStyle/>
          <a:p>
            <a:endParaRPr/>
          </a:p>
        </p:txBody>
      </p:sp>
      <p:sp>
        <p:nvSpPr>
          <p:cNvPr id="8" name="object 8"/>
          <p:cNvSpPr txBox="1"/>
          <p:nvPr/>
        </p:nvSpPr>
        <p:spPr>
          <a:xfrm>
            <a:off x="1744099" y="614398"/>
            <a:ext cx="5351145" cy="2845435"/>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3E8B73"/>
                </a:solidFill>
                <a:latin typeface="Montserrat"/>
                <a:cs typeface="Montserrat"/>
              </a:rPr>
              <a:t>QUIZ</a:t>
            </a:r>
            <a:r>
              <a:rPr sz="1600" b="1" spc="-45" dirty="0">
                <a:solidFill>
                  <a:srgbClr val="3E8B73"/>
                </a:solidFill>
                <a:latin typeface="Montserrat"/>
                <a:cs typeface="Montserrat"/>
              </a:rPr>
              <a:t> </a:t>
            </a:r>
            <a:r>
              <a:rPr sz="1600" b="1" spc="-20" dirty="0">
                <a:solidFill>
                  <a:srgbClr val="3E8B73"/>
                </a:solidFill>
                <a:latin typeface="Montserrat"/>
                <a:cs typeface="Montserrat"/>
              </a:rPr>
              <a:t>TIME</a:t>
            </a:r>
            <a:endParaRPr sz="1600" dirty="0">
              <a:latin typeface="Montserrat"/>
              <a:cs typeface="Montserrat"/>
            </a:endParaRPr>
          </a:p>
          <a:p>
            <a:pPr marL="12700" marR="5080">
              <a:lnSpc>
                <a:spcPct val="100000"/>
              </a:lnSpc>
              <a:spcBef>
                <a:spcPts val="1785"/>
              </a:spcBef>
            </a:pPr>
            <a:r>
              <a:rPr sz="1000" dirty="0">
                <a:solidFill>
                  <a:srgbClr val="323537"/>
                </a:solidFill>
                <a:latin typeface="Montserrat"/>
                <a:cs typeface="Montserrat"/>
              </a:rPr>
              <a:t>When</a:t>
            </a:r>
            <a:r>
              <a:rPr sz="1000" spc="-15" dirty="0">
                <a:solidFill>
                  <a:srgbClr val="323537"/>
                </a:solidFill>
                <a:latin typeface="Montserrat"/>
                <a:cs typeface="Montserrat"/>
              </a:rPr>
              <a:t> </a:t>
            </a:r>
            <a:r>
              <a:rPr sz="1000" dirty="0">
                <a:solidFill>
                  <a:srgbClr val="323537"/>
                </a:solidFill>
                <a:latin typeface="Montserrat"/>
                <a:cs typeface="Montserrat"/>
              </a:rPr>
              <a:t>we</a:t>
            </a:r>
            <a:r>
              <a:rPr sz="1000" spc="-15" dirty="0">
                <a:solidFill>
                  <a:srgbClr val="323537"/>
                </a:solidFill>
                <a:latin typeface="Montserrat"/>
                <a:cs typeface="Montserrat"/>
              </a:rPr>
              <a:t> </a:t>
            </a:r>
            <a:r>
              <a:rPr sz="1000" dirty="0">
                <a:solidFill>
                  <a:srgbClr val="323537"/>
                </a:solidFill>
                <a:latin typeface="Montserrat"/>
                <a:cs typeface="Montserrat"/>
              </a:rPr>
              <a:t>write</a:t>
            </a:r>
            <a:r>
              <a:rPr sz="1000" spc="-10" dirty="0">
                <a:solidFill>
                  <a:srgbClr val="323537"/>
                </a:solidFill>
                <a:latin typeface="Montserrat"/>
                <a:cs typeface="Montserrat"/>
              </a:rPr>
              <a:t> </a:t>
            </a:r>
            <a:r>
              <a:rPr sz="1000" dirty="0">
                <a:solidFill>
                  <a:srgbClr val="323537"/>
                </a:solidFill>
                <a:latin typeface="Montserrat"/>
                <a:cs typeface="Montserrat"/>
              </a:rPr>
              <a:t>these</a:t>
            </a:r>
            <a:r>
              <a:rPr sz="1000" spc="-15" dirty="0">
                <a:solidFill>
                  <a:srgbClr val="323537"/>
                </a:solidFill>
                <a:latin typeface="Montserrat"/>
                <a:cs typeface="Montserrat"/>
              </a:rPr>
              <a:t> </a:t>
            </a:r>
            <a:r>
              <a:rPr sz="1000" dirty="0">
                <a:solidFill>
                  <a:srgbClr val="323537"/>
                </a:solidFill>
                <a:latin typeface="Montserrat"/>
                <a:cs typeface="Montserrat"/>
              </a:rPr>
              <a:t>brochures,</a:t>
            </a:r>
            <a:r>
              <a:rPr sz="1000" spc="-10" dirty="0">
                <a:solidFill>
                  <a:srgbClr val="323537"/>
                </a:solidFill>
                <a:latin typeface="Montserrat"/>
                <a:cs typeface="Montserrat"/>
              </a:rPr>
              <a:t> </a:t>
            </a:r>
            <a:r>
              <a:rPr sz="1000" dirty="0">
                <a:solidFill>
                  <a:srgbClr val="323537"/>
                </a:solidFill>
                <a:latin typeface="Montserrat"/>
                <a:cs typeface="Montserrat"/>
              </a:rPr>
              <a:t>we</a:t>
            </a:r>
            <a:r>
              <a:rPr sz="1000" spc="-15" dirty="0">
                <a:solidFill>
                  <a:srgbClr val="323537"/>
                </a:solidFill>
                <a:latin typeface="Montserrat"/>
                <a:cs typeface="Montserrat"/>
              </a:rPr>
              <a:t> </a:t>
            </a:r>
            <a:r>
              <a:rPr sz="1000" dirty="0">
                <a:solidFill>
                  <a:srgbClr val="323537"/>
                </a:solidFill>
                <a:latin typeface="Montserrat"/>
                <a:cs typeface="Montserrat"/>
              </a:rPr>
              <a:t>try</a:t>
            </a:r>
            <a:r>
              <a:rPr sz="1000" spc="-10" dirty="0">
                <a:solidFill>
                  <a:srgbClr val="323537"/>
                </a:solidFill>
                <a:latin typeface="Montserrat"/>
                <a:cs typeface="Montserrat"/>
              </a:rPr>
              <a:t> </a:t>
            </a:r>
            <a:r>
              <a:rPr sz="1000" dirty="0">
                <a:solidFill>
                  <a:srgbClr val="323537"/>
                </a:solidFill>
                <a:latin typeface="Montserrat"/>
                <a:cs typeface="Montserrat"/>
              </a:rPr>
              <a:t>hard</a:t>
            </a:r>
            <a:r>
              <a:rPr sz="1000" spc="-15"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make</a:t>
            </a:r>
            <a:r>
              <a:rPr sz="1000" spc="-15" dirty="0">
                <a:solidFill>
                  <a:srgbClr val="323537"/>
                </a:solidFill>
                <a:latin typeface="Montserrat"/>
                <a:cs typeface="Montserrat"/>
              </a:rPr>
              <a:t> </a:t>
            </a:r>
            <a:r>
              <a:rPr sz="1000" dirty="0">
                <a:solidFill>
                  <a:srgbClr val="323537"/>
                </a:solidFill>
                <a:latin typeface="Montserrat"/>
                <a:cs typeface="Montserrat"/>
              </a:rPr>
              <a:t>them</a:t>
            </a:r>
            <a:r>
              <a:rPr sz="1000" spc="-10" dirty="0">
                <a:solidFill>
                  <a:srgbClr val="323537"/>
                </a:solidFill>
                <a:latin typeface="Montserrat"/>
                <a:cs typeface="Montserrat"/>
              </a:rPr>
              <a:t> </a:t>
            </a:r>
            <a:r>
              <a:rPr sz="1000" dirty="0">
                <a:solidFill>
                  <a:srgbClr val="323537"/>
                </a:solidFill>
                <a:latin typeface="Montserrat"/>
                <a:cs typeface="Montserrat"/>
              </a:rPr>
              <a:t>understandable</a:t>
            </a:r>
            <a:r>
              <a:rPr sz="1000" spc="-15" dirty="0">
                <a:solidFill>
                  <a:srgbClr val="323537"/>
                </a:solidFill>
                <a:latin typeface="Montserrat"/>
                <a:cs typeface="Montserrat"/>
              </a:rPr>
              <a:t> </a:t>
            </a:r>
            <a:r>
              <a:rPr sz="1000" spc="-25" dirty="0">
                <a:solidFill>
                  <a:srgbClr val="323537"/>
                </a:solidFill>
                <a:latin typeface="Montserrat"/>
                <a:cs typeface="Montserrat"/>
              </a:rPr>
              <a:t>for </a:t>
            </a:r>
            <a:r>
              <a:rPr sz="1000" dirty="0">
                <a:solidFill>
                  <a:srgbClr val="323537"/>
                </a:solidFill>
                <a:latin typeface="Montserrat"/>
                <a:cs typeface="Montserrat"/>
              </a:rPr>
              <a:t>potential</a:t>
            </a:r>
            <a:r>
              <a:rPr sz="1000" spc="-25" dirty="0">
                <a:solidFill>
                  <a:srgbClr val="323537"/>
                </a:solidFill>
                <a:latin typeface="Montserrat"/>
                <a:cs typeface="Montserrat"/>
              </a:rPr>
              <a:t> </a:t>
            </a:r>
            <a:r>
              <a:rPr sz="1000" dirty="0">
                <a:solidFill>
                  <a:srgbClr val="323537"/>
                </a:solidFill>
                <a:latin typeface="Montserrat"/>
                <a:cs typeface="Montserrat"/>
              </a:rPr>
              <a:t>investors.</a:t>
            </a:r>
            <a:r>
              <a:rPr sz="1000" spc="-25" dirty="0">
                <a:solidFill>
                  <a:srgbClr val="323537"/>
                </a:solidFill>
                <a:latin typeface="Montserrat"/>
                <a:cs typeface="Montserrat"/>
              </a:rPr>
              <a:t> </a:t>
            </a:r>
            <a:r>
              <a:rPr sz="1000" spc="-10" dirty="0">
                <a:solidFill>
                  <a:srgbClr val="323537"/>
                </a:solidFill>
                <a:latin typeface="Montserrat"/>
                <a:cs typeface="Montserrat"/>
              </a:rPr>
              <a:t>We</a:t>
            </a:r>
            <a:r>
              <a:rPr sz="1000" spc="-25" dirty="0">
                <a:solidFill>
                  <a:srgbClr val="323537"/>
                </a:solidFill>
                <a:latin typeface="Montserrat"/>
                <a:cs typeface="Montserrat"/>
              </a:rPr>
              <a:t> </a:t>
            </a:r>
            <a:r>
              <a:rPr sz="1000" dirty="0">
                <a:solidFill>
                  <a:srgbClr val="323537"/>
                </a:solidFill>
                <a:latin typeface="Montserrat"/>
                <a:cs typeface="Montserrat"/>
              </a:rPr>
              <a:t>work</a:t>
            </a:r>
            <a:r>
              <a:rPr sz="1000" spc="-25" dirty="0">
                <a:solidFill>
                  <a:srgbClr val="323537"/>
                </a:solidFill>
                <a:latin typeface="Montserrat"/>
                <a:cs typeface="Montserrat"/>
              </a:rPr>
              <a:t> </a:t>
            </a:r>
            <a:r>
              <a:rPr sz="1000" dirty="0">
                <a:solidFill>
                  <a:srgbClr val="323537"/>
                </a:solidFill>
                <a:latin typeface="Montserrat"/>
                <a:cs typeface="Montserrat"/>
              </a:rPr>
              <a:t>hard</a:t>
            </a:r>
            <a:r>
              <a:rPr sz="1000" spc="-25" dirty="0">
                <a:solidFill>
                  <a:srgbClr val="323537"/>
                </a:solidFill>
                <a:latin typeface="Montserrat"/>
                <a:cs typeface="Montserrat"/>
              </a:rPr>
              <a:t> </a:t>
            </a:r>
            <a:r>
              <a:rPr sz="1000" dirty="0">
                <a:solidFill>
                  <a:srgbClr val="323537"/>
                </a:solidFill>
                <a:latin typeface="Montserrat"/>
                <a:cs typeface="Montserrat"/>
              </a:rPr>
              <a:t>to</a:t>
            </a:r>
            <a:r>
              <a:rPr sz="1000" spc="-25" dirty="0">
                <a:solidFill>
                  <a:srgbClr val="323537"/>
                </a:solidFill>
                <a:latin typeface="Montserrat"/>
                <a:cs typeface="Montserrat"/>
              </a:rPr>
              <a:t> </a:t>
            </a:r>
            <a:r>
              <a:rPr sz="1000" dirty="0">
                <a:solidFill>
                  <a:srgbClr val="323537"/>
                </a:solidFill>
                <a:latin typeface="Montserrat"/>
                <a:cs typeface="Montserrat"/>
              </a:rPr>
              <a:t>design</a:t>
            </a:r>
            <a:r>
              <a:rPr sz="1000" spc="-25" dirty="0">
                <a:solidFill>
                  <a:srgbClr val="323537"/>
                </a:solidFill>
                <a:latin typeface="Montserrat"/>
                <a:cs typeface="Montserrat"/>
              </a:rPr>
              <a:t> </a:t>
            </a:r>
            <a:r>
              <a:rPr sz="1000" dirty="0">
                <a:solidFill>
                  <a:srgbClr val="323537"/>
                </a:solidFill>
                <a:latin typeface="Montserrat"/>
                <a:cs typeface="Montserrat"/>
              </a:rPr>
              <a:t>products</a:t>
            </a:r>
            <a:r>
              <a:rPr sz="1000" spc="-25" dirty="0">
                <a:solidFill>
                  <a:srgbClr val="323537"/>
                </a:solidFill>
                <a:latin typeface="Montserrat"/>
                <a:cs typeface="Montserrat"/>
              </a:rPr>
              <a:t> </a:t>
            </a:r>
            <a:r>
              <a:rPr sz="1000" dirty="0">
                <a:solidFill>
                  <a:srgbClr val="323537"/>
                </a:solidFill>
                <a:latin typeface="Montserrat"/>
                <a:cs typeface="Montserrat"/>
              </a:rPr>
              <a:t>that</a:t>
            </a:r>
            <a:r>
              <a:rPr sz="1000" spc="-25" dirty="0">
                <a:solidFill>
                  <a:srgbClr val="323537"/>
                </a:solidFill>
                <a:latin typeface="Montserrat"/>
                <a:cs typeface="Montserrat"/>
              </a:rPr>
              <a:t> </a:t>
            </a:r>
            <a:r>
              <a:rPr sz="1000" dirty="0">
                <a:solidFill>
                  <a:srgbClr val="323537"/>
                </a:solidFill>
                <a:latin typeface="Montserrat"/>
                <a:cs typeface="Montserrat"/>
              </a:rPr>
              <a:t>meet</a:t>
            </a:r>
            <a:r>
              <a:rPr sz="1000" spc="-25" dirty="0">
                <a:solidFill>
                  <a:srgbClr val="323537"/>
                </a:solidFill>
                <a:latin typeface="Montserrat"/>
                <a:cs typeface="Montserrat"/>
              </a:rPr>
              <a:t> </a:t>
            </a:r>
            <a:r>
              <a:rPr sz="1000" dirty="0">
                <a:solidFill>
                  <a:srgbClr val="323537"/>
                </a:solidFill>
                <a:latin typeface="Montserrat"/>
                <a:cs typeface="Montserrat"/>
              </a:rPr>
              <a:t>investors’</a:t>
            </a:r>
            <a:r>
              <a:rPr sz="1000" spc="-25" dirty="0">
                <a:solidFill>
                  <a:srgbClr val="323537"/>
                </a:solidFill>
                <a:latin typeface="Montserrat"/>
                <a:cs typeface="Montserrat"/>
              </a:rPr>
              <a:t> </a:t>
            </a:r>
            <a:r>
              <a:rPr sz="1000" spc="-10" dirty="0">
                <a:solidFill>
                  <a:srgbClr val="323537"/>
                </a:solidFill>
                <a:latin typeface="Montserrat"/>
                <a:cs typeface="Montserrat"/>
              </a:rPr>
              <a:t>needs</a:t>
            </a:r>
            <a:r>
              <a:rPr sz="1000" spc="500" dirty="0">
                <a:solidFill>
                  <a:srgbClr val="323537"/>
                </a:solidFill>
                <a:latin typeface="Montserrat"/>
                <a:cs typeface="Montserrat"/>
              </a:rPr>
              <a:t> </a:t>
            </a:r>
            <a:r>
              <a:rPr sz="1000" dirty="0">
                <a:solidFill>
                  <a:srgbClr val="323537"/>
                </a:solidFill>
                <a:latin typeface="Montserrat"/>
                <a:cs typeface="Montserrat"/>
              </a:rPr>
              <a:t>but</a:t>
            </a:r>
            <a:r>
              <a:rPr sz="1000" spc="-15" dirty="0">
                <a:solidFill>
                  <a:srgbClr val="323537"/>
                </a:solidFill>
                <a:latin typeface="Montserrat"/>
                <a:cs typeface="Montserrat"/>
              </a:rPr>
              <a:t> </a:t>
            </a:r>
            <a:r>
              <a:rPr sz="1000" dirty="0">
                <a:solidFill>
                  <a:srgbClr val="323537"/>
                </a:solidFill>
                <a:latin typeface="Montserrat"/>
                <a:cs typeface="Montserrat"/>
              </a:rPr>
              <a:t>it’s</a:t>
            </a:r>
            <a:r>
              <a:rPr sz="1000" spc="-15" dirty="0">
                <a:solidFill>
                  <a:srgbClr val="323537"/>
                </a:solidFill>
                <a:latin typeface="Montserrat"/>
                <a:cs typeface="Montserrat"/>
              </a:rPr>
              <a:t> </a:t>
            </a:r>
            <a:r>
              <a:rPr sz="1000" dirty="0">
                <a:solidFill>
                  <a:srgbClr val="323537"/>
                </a:solidFill>
                <a:latin typeface="Montserrat"/>
                <a:cs typeface="Montserrat"/>
              </a:rPr>
              <a:t>easy</a:t>
            </a:r>
            <a:r>
              <a:rPr sz="1000" spc="-15" dirty="0">
                <a:solidFill>
                  <a:srgbClr val="323537"/>
                </a:solidFill>
                <a:latin typeface="Montserrat"/>
                <a:cs typeface="Montserrat"/>
              </a:rPr>
              <a:t> </a:t>
            </a:r>
            <a:r>
              <a:rPr sz="1000" dirty="0">
                <a:solidFill>
                  <a:srgbClr val="323537"/>
                </a:solidFill>
                <a:latin typeface="Montserrat"/>
                <a:cs typeface="Montserrat"/>
              </a:rPr>
              <a:t>for</a:t>
            </a:r>
            <a:r>
              <a:rPr sz="1000" spc="-15" dirty="0">
                <a:solidFill>
                  <a:srgbClr val="323537"/>
                </a:solidFill>
                <a:latin typeface="Montserrat"/>
                <a:cs typeface="Montserrat"/>
              </a:rPr>
              <a:t> </a:t>
            </a:r>
            <a:r>
              <a:rPr sz="1000" dirty="0">
                <a:solidFill>
                  <a:srgbClr val="323537"/>
                </a:solidFill>
                <a:latin typeface="Montserrat"/>
                <a:cs typeface="Montserrat"/>
              </a:rPr>
              <a:t>us</a:t>
            </a:r>
            <a:r>
              <a:rPr sz="1000" spc="-15"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forget</a:t>
            </a:r>
            <a:r>
              <a:rPr sz="1000" spc="-15" dirty="0">
                <a:solidFill>
                  <a:srgbClr val="323537"/>
                </a:solidFill>
                <a:latin typeface="Montserrat"/>
                <a:cs typeface="Montserrat"/>
              </a:rPr>
              <a:t> </a:t>
            </a:r>
            <a:r>
              <a:rPr sz="1000" dirty="0">
                <a:solidFill>
                  <a:srgbClr val="323537"/>
                </a:solidFill>
                <a:latin typeface="Montserrat"/>
                <a:cs typeface="Montserrat"/>
              </a:rPr>
              <a:t>that</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terminology</a:t>
            </a:r>
            <a:r>
              <a:rPr sz="1000" spc="-15" dirty="0">
                <a:solidFill>
                  <a:srgbClr val="323537"/>
                </a:solidFill>
                <a:latin typeface="Montserrat"/>
                <a:cs typeface="Montserrat"/>
              </a:rPr>
              <a:t> </a:t>
            </a:r>
            <a:r>
              <a:rPr sz="1000" dirty="0">
                <a:solidFill>
                  <a:srgbClr val="323537"/>
                </a:solidFill>
                <a:latin typeface="Montserrat"/>
                <a:cs typeface="Montserrat"/>
              </a:rPr>
              <a:t>we</a:t>
            </a:r>
            <a:r>
              <a:rPr sz="1000" spc="-10" dirty="0">
                <a:solidFill>
                  <a:srgbClr val="323537"/>
                </a:solidFill>
                <a:latin typeface="Montserrat"/>
                <a:cs typeface="Montserrat"/>
              </a:rPr>
              <a:t> </a:t>
            </a:r>
            <a:r>
              <a:rPr sz="1000" dirty="0">
                <a:solidFill>
                  <a:srgbClr val="323537"/>
                </a:solidFill>
                <a:latin typeface="Montserrat"/>
                <a:cs typeface="Montserrat"/>
              </a:rPr>
              <a:t>use</a:t>
            </a:r>
            <a:r>
              <a:rPr sz="1000" spc="-15" dirty="0">
                <a:solidFill>
                  <a:srgbClr val="323537"/>
                </a:solidFill>
                <a:latin typeface="Montserrat"/>
                <a:cs typeface="Montserrat"/>
              </a:rPr>
              <a:t> </a:t>
            </a:r>
            <a:r>
              <a:rPr sz="1000" dirty="0">
                <a:solidFill>
                  <a:srgbClr val="323537"/>
                </a:solidFill>
                <a:latin typeface="Montserrat"/>
                <a:cs typeface="Montserrat"/>
              </a:rPr>
              <a:t>every</a:t>
            </a:r>
            <a:r>
              <a:rPr sz="1000" spc="-15" dirty="0">
                <a:solidFill>
                  <a:srgbClr val="323537"/>
                </a:solidFill>
                <a:latin typeface="Montserrat"/>
                <a:cs typeface="Montserrat"/>
              </a:rPr>
              <a:t> </a:t>
            </a:r>
            <a:r>
              <a:rPr sz="1000" dirty="0">
                <a:solidFill>
                  <a:srgbClr val="323537"/>
                </a:solidFill>
                <a:latin typeface="Montserrat"/>
                <a:cs typeface="Montserrat"/>
              </a:rPr>
              <a:t>day</a:t>
            </a:r>
            <a:r>
              <a:rPr sz="1000" spc="-15" dirty="0">
                <a:solidFill>
                  <a:srgbClr val="323537"/>
                </a:solidFill>
                <a:latin typeface="Montserrat"/>
                <a:cs typeface="Montserrat"/>
              </a:rPr>
              <a:t> </a:t>
            </a:r>
            <a:r>
              <a:rPr sz="1000" dirty="0">
                <a:solidFill>
                  <a:srgbClr val="323537"/>
                </a:solidFill>
                <a:latin typeface="Montserrat"/>
                <a:cs typeface="Montserrat"/>
              </a:rPr>
              <a:t>isn’t</a:t>
            </a:r>
            <a:r>
              <a:rPr sz="1000" spc="-15" dirty="0">
                <a:solidFill>
                  <a:srgbClr val="323537"/>
                </a:solidFill>
                <a:latin typeface="Montserrat"/>
                <a:cs typeface="Montserrat"/>
              </a:rPr>
              <a:t> </a:t>
            </a:r>
            <a:r>
              <a:rPr sz="1000" dirty="0">
                <a:solidFill>
                  <a:srgbClr val="323537"/>
                </a:solidFill>
                <a:latin typeface="Montserrat"/>
                <a:cs typeface="Montserrat"/>
              </a:rPr>
              <a:t>that</a:t>
            </a:r>
            <a:r>
              <a:rPr sz="1000" spc="-15" dirty="0">
                <a:solidFill>
                  <a:srgbClr val="323537"/>
                </a:solidFill>
                <a:latin typeface="Montserrat"/>
                <a:cs typeface="Montserrat"/>
              </a:rPr>
              <a:t> </a:t>
            </a:r>
            <a:r>
              <a:rPr sz="1000" spc="-10" dirty="0">
                <a:solidFill>
                  <a:srgbClr val="323537"/>
                </a:solidFill>
                <a:latin typeface="Montserrat"/>
                <a:cs typeface="Montserrat"/>
              </a:rPr>
              <a:t>familiar </a:t>
            </a:r>
            <a:r>
              <a:rPr sz="1000" dirty="0">
                <a:solidFill>
                  <a:srgbClr val="323537"/>
                </a:solidFill>
                <a:latin typeface="Montserrat"/>
                <a:cs typeface="Montserrat"/>
              </a:rPr>
              <a:t>to</a:t>
            </a:r>
            <a:r>
              <a:rPr sz="1000" spc="-20" dirty="0">
                <a:solidFill>
                  <a:srgbClr val="323537"/>
                </a:solidFill>
                <a:latin typeface="Montserrat"/>
                <a:cs typeface="Montserrat"/>
              </a:rPr>
              <a:t> </a:t>
            </a:r>
            <a:r>
              <a:rPr sz="1000" dirty="0">
                <a:solidFill>
                  <a:srgbClr val="323537"/>
                </a:solidFill>
                <a:latin typeface="Montserrat"/>
                <a:cs typeface="Montserrat"/>
              </a:rPr>
              <a:t>some</a:t>
            </a:r>
            <a:r>
              <a:rPr sz="1000" spc="-15" dirty="0">
                <a:solidFill>
                  <a:srgbClr val="323537"/>
                </a:solidFill>
                <a:latin typeface="Montserrat"/>
                <a:cs typeface="Montserrat"/>
              </a:rPr>
              <a:t> </a:t>
            </a:r>
            <a:r>
              <a:rPr sz="1000" dirty="0">
                <a:solidFill>
                  <a:srgbClr val="323537"/>
                </a:solidFill>
                <a:latin typeface="Montserrat"/>
                <a:cs typeface="Montserrat"/>
              </a:rPr>
              <a:t>investors.</a:t>
            </a:r>
            <a:r>
              <a:rPr sz="1000" spc="-20" dirty="0">
                <a:solidFill>
                  <a:srgbClr val="323537"/>
                </a:solidFill>
                <a:latin typeface="Montserrat"/>
                <a:cs typeface="Montserrat"/>
              </a:rPr>
              <a:t> </a:t>
            </a:r>
            <a:r>
              <a:rPr sz="1000" spc="-10" dirty="0">
                <a:solidFill>
                  <a:srgbClr val="323537"/>
                </a:solidFill>
                <a:latin typeface="Montserrat"/>
                <a:cs typeface="Montserrat"/>
              </a:rPr>
              <a:t>We</a:t>
            </a:r>
            <a:r>
              <a:rPr sz="1000" spc="-15" dirty="0">
                <a:solidFill>
                  <a:srgbClr val="323537"/>
                </a:solidFill>
                <a:latin typeface="Montserrat"/>
                <a:cs typeface="Montserrat"/>
              </a:rPr>
              <a:t> </a:t>
            </a:r>
            <a:r>
              <a:rPr sz="1000" dirty="0">
                <a:solidFill>
                  <a:srgbClr val="323537"/>
                </a:solidFill>
                <a:latin typeface="Montserrat"/>
                <a:cs typeface="Montserrat"/>
              </a:rPr>
              <a:t>place</a:t>
            </a:r>
            <a:r>
              <a:rPr sz="1000" spc="-15" dirty="0">
                <a:solidFill>
                  <a:srgbClr val="323537"/>
                </a:solidFill>
                <a:latin typeface="Montserrat"/>
                <a:cs typeface="Montserrat"/>
              </a:rPr>
              <a:t> </a:t>
            </a:r>
            <a:r>
              <a:rPr sz="1000" dirty="0">
                <a:solidFill>
                  <a:srgbClr val="323537"/>
                </a:solidFill>
                <a:latin typeface="Montserrat"/>
                <a:cs typeface="Montserrat"/>
              </a:rPr>
              <a:t>a</a:t>
            </a:r>
            <a:r>
              <a:rPr sz="1000" spc="-20" dirty="0">
                <a:solidFill>
                  <a:srgbClr val="323537"/>
                </a:solidFill>
                <a:latin typeface="Montserrat"/>
                <a:cs typeface="Montserrat"/>
              </a:rPr>
              <a:t> </a:t>
            </a:r>
            <a:r>
              <a:rPr sz="1000" dirty="0">
                <a:solidFill>
                  <a:srgbClr val="323537"/>
                </a:solidFill>
                <a:latin typeface="Montserrat"/>
                <a:cs typeface="Montserrat"/>
              </a:rPr>
              <a:t>strong</a:t>
            </a:r>
            <a:r>
              <a:rPr sz="1000" spc="-15" dirty="0">
                <a:solidFill>
                  <a:srgbClr val="323537"/>
                </a:solidFill>
                <a:latin typeface="Montserrat"/>
                <a:cs typeface="Montserrat"/>
              </a:rPr>
              <a:t> </a:t>
            </a:r>
            <a:r>
              <a:rPr sz="1000" dirty="0">
                <a:solidFill>
                  <a:srgbClr val="323537"/>
                </a:solidFill>
                <a:latin typeface="Montserrat"/>
                <a:cs typeface="Montserrat"/>
              </a:rPr>
              <a:t>emphasis</a:t>
            </a:r>
            <a:r>
              <a:rPr sz="1000" spc="-15" dirty="0">
                <a:solidFill>
                  <a:srgbClr val="323537"/>
                </a:solidFill>
                <a:latin typeface="Montserrat"/>
                <a:cs typeface="Montserrat"/>
              </a:rPr>
              <a:t> </a:t>
            </a:r>
            <a:r>
              <a:rPr sz="1000" dirty="0">
                <a:solidFill>
                  <a:srgbClr val="323537"/>
                </a:solidFill>
                <a:latin typeface="Montserrat"/>
                <a:cs typeface="Montserrat"/>
              </a:rPr>
              <a:t>on</a:t>
            </a:r>
            <a:r>
              <a:rPr sz="1000" spc="-20" dirty="0">
                <a:solidFill>
                  <a:srgbClr val="323537"/>
                </a:solidFill>
                <a:latin typeface="Montserrat"/>
                <a:cs typeface="Montserrat"/>
              </a:rPr>
              <a:t> </a:t>
            </a:r>
            <a:r>
              <a:rPr sz="1000" dirty="0">
                <a:solidFill>
                  <a:srgbClr val="323537"/>
                </a:solidFill>
                <a:latin typeface="Montserrat"/>
                <a:cs typeface="Montserrat"/>
              </a:rPr>
              <a:t>ensuring</a:t>
            </a:r>
            <a:r>
              <a:rPr sz="1000" spc="-15" dirty="0">
                <a:solidFill>
                  <a:srgbClr val="323537"/>
                </a:solidFill>
                <a:latin typeface="Montserrat"/>
                <a:cs typeface="Montserrat"/>
              </a:rPr>
              <a:t> </a:t>
            </a:r>
            <a:r>
              <a:rPr sz="1000" dirty="0">
                <a:solidFill>
                  <a:srgbClr val="323537"/>
                </a:solidFill>
                <a:latin typeface="Montserrat"/>
                <a:cs typeface="Montserrat"/>
              </a:rPr>
              <a:t>that</a:t>
            </a:r>
            <a:r>
              <a:rPr sz="1000" spc="-15" dirty="0">
                <a:solidFill>
                  <a:srgbClr val="323537"/>
                </a:solidFill>
                <a:latin typeface="Montserrat"/>
                <a:cs typeface="Montserrat"/>
              </a:rPr>
              <a:t> </a:t>
            </a:r>
            <a:r>
              <a:rPr sz="1000" dirty="0">
                <a:solidFill>
                  <a:srgbClr val="323537"/>
                </a:solidFill>
                <a:latin typeface="Montserrat"/>
                <a:cs typeface="Montserrat"/>
              </a:rPr>
              <a:t>our</a:t>
            </a:r>
            <a:r>
              <a:rPr sz="1000" spc="-20" dirty="0">
                <a:solidFill>
                  <a:srgbClr val="323537"/>
                </a:solidFill>
                <a:latin typeface="Montserrat"/>
                <a:cs typeface="Montserrat"/>
              </a:rPr>
              <a:t> </a:t>
            </a:r>
            <a:r>
              <a:rPr sz="1000" spc="-10" dirty="0">
                <a:solidFill>
                  <a:srgbClr val="323537"/>
                </a:solidFill>
                <a:latin typeface="Montserrat"/>
                <a:cs typeface="Montserrat"/>
              </a:rPr>
              <a:t>potential </a:t>
            </a:r>
            <a:r>
              <a:rPr sz="1000" dirty="0">
                <a:solidFill>
                  <a:srgbClr val="323537"/>
                </a:solidFill>
                <a:latin typeface="Montserrat"/>
                <a:cs typeface="Montserrat"/>
              </a:rPr>
              <a:t>partners</a:t>
            </a:r>
            <a:r>
              <a:rPr sz="1000" spc="-20" dirty="0">
                <a:solidFill>
                  <a:srgbClr val="323537"/>
                </a:solidFill>
                <a:latin typeface="Montserrat"/>
                <a:cs typeface="Montserrat"/>
              </a:rPr>
              <a:t> </a:t>
            </a:r>
            <a:r>
              <a:rPr sz="1000" dirty="0">
                <a:solidFill>
                  <a:srgbClr val="323537"/>
                </a:solidFill>
                <a:latin typeface="Montserrat"/>
                <a:cs typeface="Montserrat"/>
              </a:rPr>
              <a:t>and</a:t>
            </a:r>
            <a:r>
              <a:rPr sz="1000" spc="-15" dirty="0">
                <a:solidFill>
                  <a:srgbClr val="323537"/>
                </a:solidFill>
                <a:latin typeface="Montserrat"/>
                <a:cs typeface="Montserrat"/>
              </a:rPr>
              <a:t> </a:t>
            </a:r>
            <a:r>
              <a:rPr sz="1000" dirty="0">
                <a:solidFill>
                  <a:srgbClr val="323537"/>
                </a:solidFill>
                <a:latin typeface="Montserrat"/>
                <a:cs typeface="Montserrat"/>
              </a:rPr>
              <a:t>investors</a:t>
            </a:r>
            <a:r>
              <a:rPr sz="1000" spc="-15" dirty="0">
                <a:solidFill>
                  <a:srgbClr val="323537"/>
                </a:solidFill>
                <a:latin typeface="Montserrat"/>
                <a:cs typeface="Montserrat"/>
              </a:rPr>
              <a:t> </a:t>
            </a:r>
            <a:r>
              <a:rPr sz="1000" dirty="0">
                <a:solidFill>
                  <a:srgbClr val="323537"/>
                </a:solidFill>
                <a:latin typeface="Montserrat"/>
                <a:cs typeface="Montserrat"/>
              </a:rPr>
              <a:t>have</a:t>
            </a:r>
            <a:r>
              <a:rPr sz="1000" spc="-20" dirty="0">
                <a:solidFill>
                  <a:srgbClr val="323537"/>
                </a:solidFill>
                <a:latin typeface="Montserrat"/>
                <a:cs typeface="Montserrat"/>
              </a:rPr>
              <a:t> </a:t>
            </a:r>
            <a:r>
              <a:rPr sz="1000" dirty="0">
                <a:solidFill>
                  <a:srgbClr val="323537"/>
                </a:solidFill>
                <a:latin typeface="Montserrat"/>
                <a:cs typeface="Montserrat"/>
              </a:rPr>
              <a:t>a</a:t>
            </a:r>
            <a:r>
              <a:rPr sz="1000" spc="-15" dirty="0">
                <a:solidFill>
                  <a:srgbClr val="323537"/>
                </a:solidFill>
                <a:latin typeface="Montserrat"/>
                <a:cs typeface="Montserrat"/>
              </a:rPr>
              <a:t> </a:t>
            </a:r>
            <a:r>
              <a:rPr sz="1000" dirty="0">
                <a:solidFill>
                  <a:srgbClr val="323537"/>
                </a:solidFill>
                <a:latin typeface="Montserrat"/>
                <a:cs typeface="Montserrat"/>
              </a:rPr>
              <a:t>comprehensive</a:t>
            </a:r>
            <a:r>
              <a:rPr sz="1000" spc="-15" dirty="0">
                <a:solidFill>
                  <a:srgbClr val="323537"/>
                </a:solidFill>
                <a:latin typeface="Montserrat"/>
                <a:cs typeface="Montserrat"/>
              </a:rPr>
              <a:t> </a:t>
            </a:r>
            <a:r>
              <a:rPr sz="1000" dirty="0">
                <a:solidFill>
                  <a:srgbClr val="323537"/>
                </a:solidFill>
                <a:latin typeface="Montserrat"/>
                <a:cs typeface="Montserrat"/>
              </a:rPr>
              <a:t>understanding</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20" dirty="0">
                <a:solidFill>
                  <a:srgbClr val="323537"/>
                </a:solidFill>
                <a:latin typeface="Montserrat"/>
                <a:cs typeface="Montserrat"/>
              </a:rPr>
              <a:t> </a:t>
            </a:r>
            <a:r>
              <a:rPr sz="1000" dirty="0">
                <a:solidFill>
                  <a:srgbClr val="323537"/>
                </a:solidFill>
                <a:latin typeface="Montserrat"/>
                <a:cs typeface="Montserrat"/>
              </a:rPr>
              <a:t>our</a:t>
            </a:r>
            <a:r>
              <a:rPr sz="1000" spc="-15" dirty="0">
                <a:solidFill>
                  <a:srgbClr val="323537"/>
                </a:solidFill>
                <a:latin typeface="Montserrat"/>
                <a:cs typeface="Montserrat"/>
              </a:rPr>
              <a:t> </a:t>
            </a:r>
            <a:r>
              <a:rPr sz="1000" dirty="0">
                <a:solidFill>
                  <a:srgbClr val="323537"/>
                </a:solidFill>
                <a:latin typeface="Montserrat"/>
                <a:cs typeface="Montserrat"/>
              </a:rPr>
              <a:t>products</a:t>
            </a:r>
            <a:r>
              <a:rPr sz="1000" spc="-15" dirty="0">
                <a:solidFill>
                  <a:srgbClr val="323537"/>
                </a:solidFill>
                <a:latin typeface="Montserrat"/>
                <a:cs typeface="Montserrat"/>
              </a:rPr>
              <a:t> </a:t>
            </a:r>
            <a:r>
              <a:rPr sz="1000" spc="-10" dirty="0">
                <a:solidFill>
                  <a:srgbClr val="323537"/>
                </a:solidFill>
                <a:latin typeface="Montserrat"/>
                <a:cs typeface="Montserrat"/>
              </a:rPr>
              <a:t>before </a:t>
            </a:r>
            <a:r>
              <a:rPr sz="1000" dirty="0">
                <a:solidFill>
                  <a:srgbClr val="323537"/>
                </a:solidFill>
                <a:latin typeface="Montserrat"/>
                <a:cs typeface="Montserrat"/>
              </a:rPr>
              <a:t>considering</a:t>
            </a:r>
            <a:r>
              <a:rPr sz="1000" spc="-25" dirty="0">
                <a:solidFill>
                  <a:srgbClr val="323537"/>
                </a:solidFill>
                <a:latin typeface="Montserrat"/>
                <a:cs typeface="Montserrat"/>
              </a:rPr>
              <a:t> </a:t>
            </a:r>
            <a:r>
              <a:rPr sz="1000" dirty="0">
                <a:solidFill>
                  <a:srgbClr val="323537"/>
                </a:solidFill>
                <a:latin typeface="Montserrat"/>
                <a:cs typeface="Montserrat"/>
              </a:rPr>
              <a:t>any</a:t>
            </a:r>
            <a:r>
              <a:rPr sz="1000" spc="-20" dirty="0">
                <a:solidFill>
                  <a:srgbClr val="323537"/>
                </a:solidFill>
                <a:latin typeface="Montserrat"/>
                <a:cs typeface="Montserrat"/>
              </a:rPr>
              <a:t> </a:t>
            </a:r>
            <a:r>
              <a:rPr sz="1000" dirty="0">
                <a:solidFill>
                  <a:srgbClr val="323537"/>
                </a:solidFill>
                <a:latin typeface="Montserrat"/>
                <a:cs typeface="Montserrat"/>
              </a:rPr>
              <a:t>investment</a:t>
            </a:r>
            <a:r>
              <a:rPr sz="1000" spc="-25" dirty="0">
                <a:solidFill>
                  <a:srgbClr val="323537"/>
                </a:solidFill>
                <a:latin typeface="Montserrat"/>
                <a:cs typeface="Montserrat"/>
              </a:rPr>
              <a:t> </a:t>
            </a:r>
            <a:r>
              <a:rPr sz="1000" dirty="0">
                <a:solidFill>
                  <a:srgbClr val="323537"/>
                </a:solidFill>
                <a:latin typeface="Montserrat"/>
                <a:cs typeface="Montserrat"/>
              </a:rPr>
              <a:t>opportunities.</a:t>
            </a:r>
            <a:r>
              <a:rPr sz="1000" spc="-20" dirty="0">
                <a:solidFill>
                  <a:srgbClr val="323537"/>
                </a:solidFill>
                <a:latin typeface="Montserrat"/>
                <a:cs typeface="Montserrat"/>
              </a:rPr>
              <a:t> </a:t>
            </a:r>
            <a:r>
              <a:rPr sz="1000" dirty="0">
                <a:solidFill>
                  <a:srgbClr val="323537"/>
                </a:solidFill>
                <a:latin typeface="Montserrat"/>
                <a:cs typeface="Montserrat"/>
              </a:rPr>
              <a:t>Our</a:t>
            </a:r>
            <a:r>
              <a:rPr sz="1000" spc="-25" dirty="0">
                <a:solidFill>
                  <a:srgbClr val="323537"/>
                </a:solidFill>
                <a:latin typeface="Montserrat"/>
                <a:cs typeface="Montserrat"/>
              </a:rPr>
              <a:t> </a:t>
            </a:r>
            <a:r>
              <a:rPr sz="1000" dirty="0">
                <a:solidFill>
                  <a:srgbClr val="323537"/>
                </a:solidFill>
                <a:latin typeface="Montserrat"/>
                <a:cs typeface="Montserrat"/>
              </a:rPr>
              <a:t>commitment</a:t>
            </a:r>
            <a:r>
              <a:rPr sz="1000" spc="-20" dirty="0">
                <a:solidFill>
                  <a:srgbClr val="323537"/>
                </a:solidFill>
                <a:latin typeface="Montserrat"/>
                <a:cs typeface="Montserrat"/>
              </a:rPr>
              <a:t> </a:t>
            </a:r>
            <a:r>
              <a:rPr sz="1000" dirty="0">
                <a:solidFill>
                  <a:srgbClr val="323537"/>
                </a:solidFill>
                <a:latin typeface="Montserrat"/>
                <a:cs typeface="Montserrat"/>
              </a:rPr>
              <a:t>to</a:t>
            </a:r>
            <a:r>
              <a:rPr sz="1000" spc="-20" dirty="0">
                <a:solidFill>
                  <a:srgbClr val="323537"/>
                </a:solidFill>
                <a:latin typeface="Montserrat"/>
                <a:cs typeface="Montserrat"/>
              </a:rPr>
              <a:t> </a:t>
            </a:r>
            <a:r>
              <a:rPr sz="1000" dirty="0">
                <a:solidFill>
                  <a:srgbClr val="323537"/>
                </a:solidFill>
                <a:latin typeface="Montserrat"/>
                <a:cs typeface="Montserrat"/>
              </a:rPr>
              <a:t>transparency</a:t>
            </a:r>
            <a:r>
              <a:rPr sz="1000" spc="-25" dirty="0">
                <a:solidFill>
                  <a:srgbClr val="323537"/>
                </a:solidFill>
                <a:latin typeface="Montserrat"/>
                <a:cs typeface="Montserrat"/>
              </a:rPr>
              <a:t> and </a:t>
            </a:r>
            <a:r>
              <a:rPr sz="1000" dirty="0">
                <a:solidFill>
                  <a:srgbClr val="323537"/>
                </a:solidFill>
                <a:latin typeface="Montserrat"/>
                <a:cs typeface="Montserrat"/>
              </a:rPr>
              <a:t>open</a:t>
            </a:r>
            <a:r>
              <a:rPr sz="1000" spc="-25" dirty="0">
                <a:solidFill>
                  <a:srgbClr val="323537"/>
                </a:solidFill>
                <a:latin typeface="Montserrat"/>
                <a:cs typeface="Montserrat"/>
              </a:rPr>
              <a:t> </a:t>
            </a:r>
            <a:r>
              <a:rPr sz="1000" dirty="0">
                <a:solidFill>
                  <a:srgbClr val="323537"/>
                </a:solidFill>
                <a:latin typeface="Montserrat"/>
                <a:cs typeface="Montserrat"/>
              </a:rPr>
              <a:t>communication</a:t>
            </a:r>
            <a:r>
              <a:rPr sz="1000" spc="-15" dirty="0">
                <a:solidFill>
                  <a:srgbClr val="323537"/>
                </a:solidFill>
                <a:latin typeface="Montserrat"/>
                <a:cs typeface="Montserrat"/>
              </a:rPr>
              <a:t> </a:t>
            </a:r>
            <a:r>
              <a:rPr sz="1000" dirty="0">
                <a:solidFill>
                  <a:srgbClr val="323537"/>
                </a:solidFill>
                <a:latin typeface="Montserrat"/>
                <a:cs typeface="Montserrat"/>
              </a:rPr>
              <a:t>drives</a:t>
            </a:r>
            <a:r>
              <a:rPr sz="1000" spc="-15" dirty="0">
                <a:solidFill>
                  <a:srgbClr val="323537"/>
                </a:solidFill>
                <a:latin typeface="Montserrat"/>
                <a:cs typeface="Montserrat"/>
              </a:rPr>
              <a:t> </a:t>
            </a:r>
            <a:r>
              <a:rPr sz="1000" dirty="0">
                <a:solidFill>
                  <a:srgbClr val="323537"/>
                </a:solidFill>
                <a:latin typeface="Montserrat"/>
                <a:cs typeface="Montserrat"/>
              </a:rPr>
              <a:t>us</a:t>
            </a:r>
            <a:r>
              <a:rPr sz="1000" spc="-15" dirty="0">
                <a:solidFill>
                  <a:srgbClr val="323537"/>
                </a:solidFill>
                <a:latin typeface="Montserrat"/>
                <a:cs typeface="Montserrat"/>
              </a:rPr>
              <a:t>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dirty="0">
                <a:solidFill>
                  <a:srgbClr val="323537"/>
                </a:solidFill>
                <a:latin typeface="Montserrat"/>
                <a:cs typeface="Montserrat"/>
              </a:rPr>
              <a:t>provide</a:t>
            </a:r>
            <a:r>
              <a:rPr sz="1000" spc="-15" dirty="0">
                <a:solidFill>
                  <a:srgbClr val="323537"/>
                </a:solidFill>
                <a:latin typeface="Montserrat"/>
                <a:cs typeface="Montserrat"/>
              </a:rPr>
              <a:t> </a:t>
            </a:r>
            <a:r>
              <a:rPr sz="1000" dirty="0">
                <a:solidFill>
                  <a:srgbClr val="323537"/>
                </a:solidFill>
                <a:latin typeface="Montserrat"/>
                <a:cs typeface="Montserrat"/>
              </a:rPr>
              <a:t>you</a:t>
            </a:r>
            <a:r>
              <a:rPr sz="1000" spc="-10" dirty="0">
                <a:solidFill>
                  <a:srgbClr val="323537"/>
                </a:solidFill>
                <a:latin typeface="Montserrat"/>
                <a:cs typeface="Montserrat"/>
              </a:rPr>
              <a:t> </a:t>
            </a:r>
            <a:r>
              <a:rPr sz="1000" dirty="0">
                <a:solidFill>
                  <a:srgbClr val="323537"/>
                </a:solidFill>
                <a:latin typeface="Montserrat"/>
                <a:cs typeface="Montserrat"/>
              </a:rPr>
              <a:t>with</a:t>
            </a:r>
            <a:r>
              <a:rPr sz="1000" spc="-15" dirty="0">
                <a:solidFill>
                  <a:srgbClr val="323537"/>
                </a:solidFill>
                <a:latin typeface="Montserrat"/>
                <a:cs typeface="Montserrat"/>
              </a:rPr>
              <a:t> </a:t>
            </a:r>
            <a:r>
              <a:rPr sz="1000" dirty="0">
                <a:solidFill>
                  <a:srgbClr val="323537"/>
                </a:solidFill>
                <a:latin typeface="Montserrat"/>
                <a:cs typeface="Montserrat"/>
              </a:rPr>
              <a:t>all</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information</a:t>
            </a:r>
            <a:r>
              <a:rPr sz="1000" spc="-15" dirty="0">
                <a:solidFill>
                  <a:srgbClr val="323537"/>
                </a:solidFill>
                <a:latin typeface="Montserrat"/>
                <a:cs typeface="Montserrat"/>
              </a:rPr>
              <a:t> </a:t>
            </a:r>
            <a:r>
              <a:rPr sz="1000" dirty="0">
                <a:solidFill>
                  <a:srgbClr val="323537"/>
                </a:solidFill>
                <a:latin typeface="Montserrat"/>
                <a:cs typeface="Montserrat"/>
              </a:rPr>
              <a:t>you</a:t>
            </a:r>
            <a:r>
              <a:rPr sz="1000" spc="-15" dirty="0">
                <a:solidFill>
                  <a:srgbClr val="323537"/>
                </a:solidFill>
                <a:latin typeface="Montserrat"/>
                <a:cs typeface="Montserrat"/>
              </a:rPr>
              <a:t> </a:t>
            </a:r>
            <a:r>
              <a:rPr sz="1000" dirty="0">
                <a:solidFill>
                  <a:srgbClr val="323537"/>
                </a:solidFill>
                <a:latin typeface="Montserrat"/>
                <a:cs typeface="Montserrat"/>
              </a:rPr>
              <a:t>need</a:t>
            </a:r>
            <a:r>
              <a:rPr sz="1000" spc="-10" dirty="0">
                <a:solidFill>
                  <a:srgbClr val="323537"/>
                </a:solidFill>
                <a:latin typeface="Montserrat"/>
                <a:cs typeface="Montserrat"/>
              </a:rPr>
              <a:t> </a:t>
            </a:r>
            <a:r>
              <a:rPr sz="1000" spc="-25" dirty="0">
                <a:solidFill>
                  <a:srgbClr val="323537"/>
                </a:solidFill>
                <a:latin typeface="Montserrat"/>
                <a:cs typeface="Montserrat"/>
              </a:rPr>
              <a:t>to </a:t>
            </a:r>
            <a:r>
              <a:rPr sz="1000" dirty="0">
                <a:solidFill>
                  <a:srgbClr val="323537"/>
                </a:solidFill>
                <a:latin typeface="Montserrat"/>
                <a:cs typeface="Montserrat"/>
              </a:rPr>
              <a:t>evaluate</a:t>
            </a:r>
            <a:r>
              <a:rPr sz="1000" spc="-20" dirty="0">
                <a:solidFill>
                  <a:srgbClr val="323537"/>
                </a:solidFill>
                <a:latin typeface="Montserrat"/>
                <a:cs typeface="Montserrat"/>
              </a:rPr>
              <a:t> </a:t>
            </a:r>
            <a:r>
              <a:rPr sz="1000" dirty="0">
                <a:solidFill>
                  <a:srgbClr val="323537"/>
                </a:solidFill>
                <a:latin typeface="Montserrat"/>
                <a:cs typeface="Montserrat"/>
              </a:rPr>
              <a:t>our</a:t>
            </a:r>
            <a:r>
              <a:rPr sz="1000" spc="-20" dirty="0">
                <a:solidFill>
                  <a:srgbClr val="323537"/>
                </a:solidFill>
                <a:latin typeface="Montserrat"/>
                <a:cs typeface="Montserrat"/>
              </a:rPr>
              <a:t> </a:t>
            </a:r>
            <a:r>
              <a:rPr sz="1000" dirty="0">
                <a:solidFill>
                  <a:srgbClr val="323537"/>
                </a:solidFill>
                <a:latin typeface="Montserrat"/>
                <a:cs typeface="Montserrat"/>
              </a:rPr>
              <a:t>products</a:t>
            </a:r>
            <a:r>
              <a:rPr sz="1000" spc="-20" dirty="0">
                <a:solidFill>
                  <a:srgbClr val="323537"/>
                </a:solidFill>
                <a:latin typeface="Montserrat"/>
                <a:cs typeface="Montserrat"/>
              </a:rPr>
              <a:t> </a:t>
            </a:r>
            <a:r>
              <a:rPr sz="1000" spc="-10" dirty="0">
                <a:solidFill>
                  <a:srgbClr val="323537"/>
                </a:solidFill>
                <a:latin typeface="Montserrat"/>
                <a:cs typeface="Montserrat"/>
              </a:rPr>
              <a:t>effectively.</a:t>
            </a:r>
            <a:endParaRPr sz="1000" dirty="0">
              <a:latin typeface="Montserrat"/>
              <a:cs typeface="Montserrat"/>
            </a:endParaRPr>
          </a:p>
          <a:p>
            <a:pPr marL="12700" marR="10795">
              <a:lnSpc>
                <a:spcPct val="100000"/>
              </a:lnSpc>
              <a:spcBef>
                <a:spcPts val="850"/>
              </a:spcBef>
            </a:pPr>
            <a:r>
              <a:rPr sz="1000" dirty="0">
                <a:solidFill>
                  <a:srgbClr val="323537"/>
                </a:solidFill>
                <a:latin typeface="Montserrat"/>
                <a:cs typeface="Montserrat"/>
              </a:rPr>
              <a:t>To</a:t>
            </a:r>
            <a:r>
              <a:rPr sz="1000" spc="-25" dirty="0">
                <a:solidFill>
                  <a:srgbClr val="323537"/>
                </a:solidFill>
                <a:latin typeface="Montserrat"/>
                <a:cs typeface="Montserrat"/>
              </a:rPr>
              <a:t> </a:t>
            </a:r>
            <a:r>
              <a:rPr sz="1000" dirty="0">
                <a:solidFill>
                  <a:srgbClr val="323537"/>
                </a:solidFill>
                <a:latin typeface="Montserrat"/>
                <a:cs typeface="Montserrat"/>
              </a:rPr>
              <a:t>facilitate</a:t>
            </a:r>
            <a:r>
              <a:rPr sz="1000" spc="-20" dirty="0">
                <a:solidFill>
                  <a:srgbClr val="323537"/>
                </a:solidFill>
                <a:latin typeface="Montserrat"/>
                <a:cs typeface="Montserrat"/>
              </a:rPr>
              <a:t> </a:t>
            </a:r>
            <a:r>
              <a:rPr sz="1000" dirty="0">
                <a:solidFill>
                  <a:srgbClr val="323537"/>
                </a:solidFill>
                <a:latin typeface="Montserrat"/>
                <a:cs typeface="Montserrat"/>
              </a:rPr>
              <a:t>your</a:t>
            </a:r>
            <a:r>
              <a:rPr sz="1000" spc="-20" dirty="0">
                <a:solidFill>
                  <a:srgbClr val="323537"/>
                </a:solidFill>
                <a:latin typeface="Montserrat"/>
                <a:cs typeface="Montserrat"/>
              </a:rPr>
              <a:t> </a:t>
            </a:r>
            <a:r>
              <a:rPr sz="1000" dirty="0">
                <a:solidFill>
                  <a:srgbClr val="323537"/>
                </a:solidFill>
                <a:latin typeface="Montserrat"/>
                <a:cs typeface="Montserrat"/>
              </a:rPr>
              <a:t>understanding,</a:t>
            </a:r>
            <a:r>
              <a:rPr sz="1000" spc="-20" dirty="0">
                <a:solidFill>
                  <a:srgbClr val="323537"/>
                </a:solidFill>
                <a:latin typeface="Montserrat"/>
                <a:cs typeface="Montserrat"/>
              </a:rPr>
              <a:t> </a:t>
            </a:r>
            <a:r>
              <a:rPr sz="1000" dirty="0">
                <a:solidFill>
                  <a:srgbClr val="323537"/>
                </a:solidFill>
                <a:latin typeface="Montserrat"/>
                <a:cs typeface="Montserrat"/>
              </a:rPr>
              <a:t>we’ve</a:t>
            </a:r>
            <a:r>
              <a:rPr sz="1000" spc="-20" dirty="0">
                <a:solidFill>
                  <a:srgbClr val="323537"/>
                </a:solidFill>
                <a:latin typeface="Montserrat"/>
                <a:cs typeface="Montserrat"/>
              </a:rPr>
              <a:t> </a:t>
            </a:r>
            <a:r>
              <a:rPr sz="1000" dirty="0">
                <a:solidFill>
                  <a:srgbClr val="323537"/>
                </a:solidFill>
                <a:latin typeface="Montserrat"/>
                <a:cs typeface="Montserrat"/>
              </a:rPr>
              <a:t>prepared</a:t>
            </a:r>
            <a:r>
              <a:rPr sz="1000" spc="-20" dirty="0">
                <a:solidFill>
                  <a:srgbClr val="323537"/>
                </a:solidFill>
                <a:latin typeface="Montserrat"/>
                <a:cs typeface="Montserrat"/>
              </a:rPr>
              <a:t> </a:t>
            </a:r>
            <a:r>
              <a:rPr sz="1000" dirty="0">
                <a:solidFill>
                  <a:srgbClr val="323537"/>
                </a:solidFill>
                <a:latin typeface="Montserrat"/>
                <a:cs typeface="Montserrat"/>
              </a:rPr>
              <a:t>a</a:t>
            </a:r>
            <a:r>
              <a:rPr sz="1000" spc="-20" dirty="0">
                <a:solidFill>
                  <a:srgbClr val="323537"/>
                </a:solidFill>
                <a:latin typeface="Montserrat"/>
                <a:cs typeface="Montserrat"/>
              </a:rPr>
              <a:t> </a:t>
            </a:r>
            <a:r>
              <a:rPr sz="1000" dirty="0">
                <a:solidFill>
                  <a:srgbClr val="323537"/>
                </a:solidFill>
                <a:latin typeface="Montserrat"/>
                <a:cs typeface="Montserrat"/>
              </a:rPr>
              <a:t>set</a:t>
            </a:r>
            <a:r>
              <a:rPr sz="1000" spc="-20" dirty="0">
                <a:solidFill>
                  <a:srgbClr val="323537"/>
                </a:solidFill>
                <a:latin typeface="Montserrat"/>
                <a:cs typeface="Montserrat"/>
              </a:rPr>
              <a:t> </a:t>
            </a:r>
            <a:r>
              <a:rPr sz="1000" dirty="0">
                <a:solidFill>
                  <a:srgbClr val="323537"/>
                </a:solidFill>
                <a:latin typeface="Montserrat"/>
                <a:cs typeface="Montserrat"/>
              </a:rPr>
              <a:t>of</a:t>
            </a:r>
            <a:r>
              <a:rPr sz="1000" spc="-20" dirty="0">
                <a:solidFill>
                  <a:srgbClr val="323537"/>
                </a:solidFill>
                <a:latin typeface="Montserrat"/>
                <a:cs typeface="Montserrat"/>
              </a:rPr>
              <a:t> </a:t>
            </a:r>
            <a:r>
              <a:rPr sz="1000" dirty="0">
                <a:solidFill>
                  <a:srgbClr val="323537"/>
                </a:solidFill>
                <a:latin typeface="Montserrat"/>
                <a:cs typeface="Montserrat"/>
              </a:rPr>
              <a:t>questions</a:t>
            </a:r>
            <a:r>
              <a:rPr sz="1000" spc="-20" dirty="0">
                <a:solidFill>
                  <a:srgbClr val="323537"/>
                </a:solidFill>
                <a:latin typeface="Montserrat"/>
                <a:cs typeface="Montserrat"/>
              </a:rPr>
              <a:t> </a:t>
            </a:r>
            <a:r>
              <a:rPr sz="1000" dirty="0">
                <a:solidFill>
                  <a:srgbClr val="323537"/>
                </a:solidFill>
                <a:latin typeface="Montserrat"/>
                <a:cs typeface="Montserrat"/>
              </a:rPr>
              <a:t>that</a:t>
            </a:r>
            <a:r>
              <a:rPr sz="1000" spc="-20" dirty="0">
                <a:solidFill>
                  <a:srgbClr val="323537"/>
                </a:solidFill>
                <a:latin typeface="Montserrat"/>
                <a:cs typeface="Montserrat"/>
              </a:rPr>
              <a:t> </a:t>
            </a:r>
            <a:r>
              <a:rPr sz="1000" dirty="0">
                <a:solidFill>
                  <a:srgbClr val="323537"/>
                </a:solidFill>
                <a:latin typeface="Montserrat"/>
                <a:cs typeface="Montserrat"/>
              </a:rPr>
              <a:t>we</a:t>
            </a:r>
            <a:r>
              <a:rPr sz="1000" spc="-20" dirty="0">
                <a:solidFill>
                  <a:srgbClr val="323537"/>
                </a:solidFill>
                <a:latin typeface="Montserrat"/>
                <a:cs typeface="Montserrat"/>
              </a:rPr>
              <a:t> </a:t>
            </a:r>
            <a:r>
              <a:rPr sz="1000" spc="-10" dirty="0">
                <a:solidFill>
                  <a:srgbClr val="323537"/>
                </a:solidFill>
                <a:latin typeface="Montserrat"/>
                <a:cs typeface="Montserrat"/>
              </a:rPr>
              <a:t>believe </a:t>
            </a:r>
            <a:r>
              <a:rPr sz="1000" dirty="0">
                <a:solidFill>
                  <a:srgbClr val="323537"/>
                </a:solidFill>
                <a:latin typeface="Montserrat"/>
                <a:cs typeface="Montserrat"/>
              </a:rPr>
              <a:t>any</a:t>
            </a:r>
            <a:r>
              <a:rPr sz="1000" spc="-20" dirty="0">
                <a:solidFill>
                  <a:srgbClr val="323537"/>
                </a:solidFill>
                <a:latin typeface="Montserrat"/>
                <a:cs typeface="Montserrat"/>
              </a:rPr>
              <a:t> </a:t>
            </a:r>
            <a:r>
              <a:rPr sz="1000" dirty="0">
                <a:solidFill>
                  <a:srgbClr val="323537"/>
                </a:solidFill>
                <a:latin typeface="Montserrat"/>
                <a:cs typeface="Montserrat"/>
              </a:rPr>
              <a:t>potential</a:t>
            </a:r>
            <a:r>
              <a:rPr sz="1000" spc="-20" dirty="0">
                <a:solidFill>
                  <a:srgbClr val="323537"/>
                </a:solidFill>
                <a:latin typeface="Montserrat"/>
                <a:cs typeface="Montserrat"/>
              </a:rPr>
              <a:t> </a:t>
            </a:r>
            <a:r>
              <a:rPr sz="1000" dirty="0">
                <a:solidFill>
                  <a:srgbClr val="323537"/>
                </a:solidFill>
                <a:latin typeface="Montserrat"/>
                <a:cs typeface="Montserrat"/>
              </a:rPr>
              <a:t>investor</a:t>
            </a:r>
            <a:r>
              <a:rPr sz="1000" spc="-20" dirty="0">
                <a:solidFill>
                  <a:srgbClr val="323537"/>
                </a:solidFill>
                <a:latin typeface="Montserrat"/>
                <a:cs typeface="Montserrat"/>
              </a:rPr>
              <a:t> </a:t>
            </a:r>
            <a:r>
              <a:rPr sz="1000" dirty="0">
                <a:solidFill>
                  <a:srgbClr val="323537"/>
                </a:solidFill>
                <a:latin typeface="Montserrat"/>
                <a:cs typeface="Montserrat"/>
              </a:rPr>
              <a:t>should</a:t>
            </a:r>
            <a:r>
              <a:rPr sz="1000" spc="-20" dirty="0">
                <a:solidFill>
                  <a:srgbClr val="323537"/>
                </a:solidFill>
                <a:latin typeface="Montserrat"/>
                <a:cs typeface="Montserrat"/>
              </a:rPr>
              <a:t> </a:t>
            </a:r>
            <a:r>
              <a:rPr sz="1000" dirty="0">
                <a:solidFill>
                  <a:srgbClr val="323537"/>
                </a:solidFill>
                <a:latin typeface="Montserrat"/>
                <a:cs typeface="Montserrat"/>
              </a:rPr>
              <a:t>be</a:t>
            </a:r>
            <a:r>
              <a:rPr sz="1000" spc="-20" dirty="0">
                <a:solidFill>
                  <a:srgbClr val="323537"/>
                </a:solidFill>
                <a:latin typeface="Montserrat"/>
                <a:cs typeface="Montserrat"/>
              </a:rPr>
              <a:t> </a:t>
            </a:r>
            <a:r>
              <a:rPr sz="1000" dirty="0">
                <a:solidFill>
                  <a:srgbClr val="323537"/>
                </a:solidFill>
                <a:latin typeface="Montserrat"/>
                <a:cs typeface="Montserrat"/>
              </a:rPr>
              <a:t>able</a:t>
            </a:r>
            <a:r>
              <a:rPr sz="1000" spc="-15" dirty="0">
                <a:solidFill>
                  <a:srgbClr val="323537"/>
                </a:solidFill>
                <a:latin typeface="Montserrat"/>
                <a:cs typeface="Montserrat"/>
              </a:rPr>
              <a:t> </a:t>
            </a:r>
            <a:r>
              <a:rPr sz="1000" dirty="0">
                <a:solidFill>
                  <a:srgbClr val="323537"/>
                </a:solidFill>
                <a:latin typeface="Montserrat"/>
                <a:cs typeface="Montserrat"/>
              </a:rPr>
              <a:t>to</a:t>
            </a:r>
            <a:r>
              <a:rPr sz="1000" spc="-20" dirty="0">
                <a:solidFill>
                  <a:srgbClr val="323537"/>
                </a:solidFill>
                <a:latin typeface="Montserrat"/>
                <a:cs typeface="Montserrat"/>
              </a:rPr>
              <a:t> </a:t>
            </a:r>
            <a:r>
              <a:rPr sz="1000" dirty="0">
                <a:solidFill>
                  <a:srgbClr val="323537"/>
                </a:solidFill>
                <a:latin typeface="Montserrat"/>
                <a:cs typeface="Montserrat"/>
              </a:rPr>
              <a:t>answer</a:t>
            </a:r>
            <a:r>
              <a:rPr sz="1000" spc="-20" dirty="0">
                <a:solidFill>
                  <a:srgbClr val="323537"/>
                </a:solidFill>
                <a:latin typeface="Montserrat"/>
                <a:cs typeface="Montserrat"/>
              </a:rPr>
              <a:t> </a:t>
            </a:r>
            <a:r>
              <a:rPr sz="1000" dirty="0">
                <a:solidFill>
                  <a:srgbClr val="323537"/>
                </a:solidFill>
                <a:latin typeface="Montserrat"/>
                <a:cs typeface="Montserrat"/>
              </a:rPr>
              <a:t>before</a:t>
            </a:r>
            <a:r>
              <a:rPr sz="1000" spc="-20" dirty="0">
                <a:solidFill>
                  <a:srgbClr val="323537"/>
                </a:solidFill>
                <a:latin typeface="Montserrat"/>
                <a:cs typeface="Montserrat"/>
              </a:rPr>
              <a:t> </a:t>
            </a:r>
            <a:r>
              <a:rPr sz="1000" dirty="0">
                <a:solidFill>
                  <a:srgbClr val="323537"/>
                </a:solidFill>
                <a:latin typeface="Montserrat"/>
                <a:cs typeface="Montserrat"/>
              </a:rPr>
              <a:t>making</a:t>
            </a:r>
            <a:r>
              <a:rPr sz="1000" spc="-20" dirty="0">
                <a:solidFill>
                  <a:srgbClr val="323537"/>
                </a:solidFill>
                <a:latin typeface="Montserrat"/>
                <a:cs typeface="Montserrat"/>
              </a:rPr>
              <a:t> </a:t>
            </a:r>
            <a:r>
              <a:rPr sz="1000" dirty="0">
                <a:solidFill>
                  <a:srgbClr val="323537"/>
                </a:solidFill>
                <a:latin typeface="Montserrat"/>
                <a:cs typeface="Montserrat"/>
              </a:rPr>
              <a:t>an</a:t>
            </a:r>
            <a:r>
              <a:rPr sz="1000" spc="-20" dirty="0">
                <a:solidFill>
                  <a:srgbClr val="323537"/>
                </a:solidFill>
                <a:latin typeface="Montserrat"/>
                <a:cs typeface="Montserrat"/>
              </a:rPr>
              <a:t> </a:t>
            </a:r>
            <a:r>
              <a:rPr sz="1000" dirty="0">
                <a:solidFill>
                  <a:srgbClr val="323537"/>
                </a:solidFill>
                <a:latin typeface="Montserrat"/>
                <a:cs typeface="Montserrat"/>
              </a:rPr>
              <a:t>investment</a:t>
            </a:r>
            <a:r>
              <a:rPr sz="1000" spc="-15" dirty="0">
                <a:solidFill>
                  <a:srgbClr val="323537"/>
                </a:solidFill>
                <a:latin typeface="Montserrat"/>
                <a:cs typeface="Montserrat"/>
              </a:rPr>
              <a:t> </a:t>
            </a:r>
            <a:r>
              <a:rPr sz="1000" dirty="0">
                <a:solidFill>
                  <a:srgbClr val="323537"/>
                </a:solidFill>
                <a:latin typeface="Montserrat"/>
                <a:cs typeface="Montserrat"/>
              </a:rPr>
              <a:t>in</a:t>
            </a:r>
            <a:r>
              <a:rPr sz="1000" spc="-20" dirty="0">
                <a:solidFill>
                  <a:srgbClr val="323537"/>
                </a:solidFill>
                <a:latin typeface="Montserrat"/>
                <a:cs typeface="Montserrat"/>
              </a:rPr>
              <a:t> </a:t>
            </a:r>
            <a:r>
              <a:rPr sz="1000" spc="-25" dirty="0">
                <a:solidFill>
                  <a:srgbClr val="323537"/>
                </a:solidFill>
                <a:latin typeface="Montserrat"/>
                <a:cs typeface="Montserrat"/>
              </a:rPr>
              <a:t>our </a:t>
            </a:r>
            <a:r>
              <a:rPr sz="1000" dirty="0">
                <a:solidFill>
                  <a:srgbClr val="323537"/>
                </a:solidFill>
                <a:latin typeface="Montserrat"/>
                <a:cs typeface="Montserrat"/>
              </a:rPr>
              <a:t>products.</a:t>
            </a:r>
            <a:r>
              <a:rPr sz="1000" spc="-10" dirty="0">
                <a:solidFill>
                  <a:srgbClr val="323537"/>
                </a:solidFill>
                <a:latin typeface="Montserrat"/>
                <a:cs typeface="Montserrat"/>
              </a:rPr>
              <a:t> </a:t>
            </a:r>
            <a:r>
              <a:rPr sz="1000" dirty="0">
                <a:solidFill>
                  <a:srgbClr val="323537"/>
                </a:solidFill>
                <a:latin typeface="Montserrat"/>
                <a:cs typeface="Montserrat"/>
              </a:rPr>
              <a:t>These</a:t>
            </a:r>
            <a:r>
              <a:rPr sz="1000" spc="-5" dirty="0">
                <a:solidFill>
                  <a:srgbClr val="323537"/>
                </a:solidFill>
                <a:latin typeface="Montserrat"/>
                <a:cs typeface="Montserrat"/>
              </a:rPr>
              <a:t> </a:t>
            </a:r>
            <a:r>
              <a:rPr sz="1000" dirty="0">
                <a:solidFill>
                  <a:srgbClr val="323537"/>
                </a:solidFill>
                <a:latin typeface="Montserrat"/>
                <a:cs typeface="Montserrat"/>
              </a:rPr>
              <a:t>questions</a:t>
            </a:r>
            <a:r>
              <a:rPr sz="1000" spc="-5" dirty="0">
                <a:solidFill>
                  <a:srgbClr val="323537"/>
                </a:solidFill>
                <a:latin typeface="Montserrat"/>
                <a:cs typeface="Montserrat"/>
              </a:rPr>
              <a:t> </a:t>
            </a:r>
            <a:r>
              <a:rPr sz="1000" dirty="0">
                <a:solidFill>
                  <a:srgbClr val="323537"/>
                </a:solidFill>
                <a:latin typeface="Montserrat"/>
                <a:cs typeface="Montserrat"/>
              </a:rPr>
              <a:t>encompass</a:t>
            </a:r>
            <a:r>
              <a:rPr sz="1000" spc="-5" dirty="0">
                <a:solidFill>
                  <a:srgbClr val="323537"/>
                </a:solidFill>
                <a:latin typeface="Montserrat"/>
                <a:cs typeface="Montserrat"/>
              </a:rPr>
              <a:t> </a:t>
            </a:r>
            <a:r>
              <a:rPr sz="1000" dirty="0">
                <a:solidFill>
                  <a:srgbClr val="323537"/>
                </a:solidFill>
                <a:latin typeface="Montserrat"/>
                <a:cs typeface="Montserrat"/>
              </a:rPr>
              <a:t>various</a:t>
            </a:r>
            <a:r>
              <a:rPr sz="1000" spc="-5" dirty="0">
                <a:solidFill>
                  <a:srgbClr val="323537"/>
                </a:solidFill>
                <a:latin typeface="Montserrat"/>
                <a:cs typeface="Montserrat"/>
              </a:rPr>
              <a:t> </a:t>
            </a:r>
            <a:r>
              <a:rPr sz="1000" dirty="0">
                <a:solidFill>
                  <a:srgbClr val="323537"/>
                </a:solidFill>
                <a:latin typeface="Montserrat"/>
                <a:cs typeface="Montserrat"/>
              </a:rPr>
              <a:t>aspects</a:t>
            </a:r>
            <a:r>
              <a:rPr sz="1000" spc="-5" dirty="0">
                <a:solidFill>
                  <a:srgbClr val="323537"/>
                </a:solidFill>
                <a:latin typeface="Montserrat"/>
                <a:cs typeface="Montserrat"/>
              </a:rPr>
              <a:t> </a:t>
            </a:r>
            <a:r>
              <a:rPr sz="1000" dirty="0">
                <a:solidFill>
                  <a:srgbClr val="323537"/>
                </a:solidFill>
                <a:latin typeface="Montserrat"/>
                <a:cs typeface="Montserrat"/>
              </a:rPr>
              <a:t>of</a:t>
            </a:r>
            <a:r>
              <a:rPr sz="1000" spc="-5" dirty="0">
                <a:solidFill>
                  <a:srgbClr val="323537"/>
                </a:solidFill>
                <a:latin typeface="Montserrat"/>
                <a:cs typeface="Montserrat"/>
              </a:rPr>
              <a:t> </a:t>
            </a:r>
            <a:r>
              <a:rPr sz="1000" dirty="0">
                <a:solidFill>
                  <a:srgbClr val="323537"/>
                </a:solidFill>
                <a:latin typeface="Montserrat"/>
                <a:cs typeface="Montserrat"/>
              </a:rPr>
              <a:t>our</a:t>
            </a:r>
            <a:r>
              <a:rPr sz="1000" spc="-5" dirty="0">
                <a:solidFill>
                  <a:srgbClr val="323537"/>
                </a:solidFill>
                <a:latin typeface="Montserrat"/>
                <a:cs typeface="Montserrat"/>
              </a:rPr>
              <a:t> </a:t>
            </a:r>
            <a:r>
              <a:rPr sz="1000" dirty="0">
                <a:solidFill>
                  <a:srgbClr val="323537"/>
                </a:solidFill>
                <a:latin typeface="Montserrat"/>
                <a:cs typeface="Montserrat"/>
              </a:rPr>
              <a:t>offerings,</a:t>
            </a:r>
            <a:r>
              <a:rPr sz="1000" spc="-5" dirty="0">
                <a:solidFill>
                  <a:srgbClr val="323537"/>
                </a:solidFill>
                <a:latin typeface="Montserrat"/>
                <a:cs typeface="Montserrat"/>
              </a:rPr>
              <a:t> </a:t>
            </a:r>
            <a:r>
              <a:rPr sz="1000" dirty="0">
                <a:solidFill>
                  <a:srgbClr val="323537"/>
                </a:solidFill>
                <a:latin typeface="Montserrat"/>
                <a:cs typeface="Montserrat"/>
              </a:rPr>
              <a:t>from</a:t>
            </a:r>
            <a:r>
              <a:rPr sz="1000" spc="-5" dirty="0">
                <a:solidFill>
                  <a:srgbClr val="323537"/>
                </a:solidFill>
                <a:latin typeface="Montserrat"/>
                <a:cs typeface="Montserrat"/>
              </a:rPr>
              <a:t> </a:t>
            </a:r>
            <a:r>
              <a:rPr sz="1000" spc="-10" dirty="0">
                <a:solidFill>
                  <a:srgbClr val="323537"/>
                </a:solidFill>
                <a:latin typeface="Montserrat"/>
                <a:cs typeface="Montserrat"/>
              </a:rPr>
              <a:t>their </a:t>
            </a:r>
            <a:r>
              <a:rPr sz="1000" dirty="0">
                <a:solidFill>
                  <a:srgbClr val="323537"/>
                </a:solidFill>
                <a:latin typeface="Montserrat"/>
                <a:cs typeface="Montserrat"/>
              </a:rPr>
              <a:t>features</a:t>
            </a:r>
            <a:r>
              <a:rPr sz="1000" spc="-15" dirty="0">
                <a:solidFill>
                  <a:srgbClr val="323537"/>
                </a:solidFill>
                <a:latin typeface="Montserrat"/>
                <a:cs typeface="Montserrat"/>
              </a:rPr>
              <a:t> </a:t>
            </a:r>
            <a:r>
              <a:rPr sz="1000" dirty="0">
                <a:solidFill>
                  <a:srgbClr val="323537"/>
                </a:solidFill>
                <a:latin typeface="Montserrat"/>
                <a:cs typeface="Montserrat"/>
              </a:rPr>
              <a:t>and</a:t>
            </a:r>
            <a:r>
              <a:rPr sz="1000" spc="-15" dirty="0">
                <a:solidFill>
                  <a:srgbClr val="323537"/>
                </a:solidFill>
                <a:latin typeface="Montserrat"/>
                <a:cs typeface="Montserrat"/>
              </a:rPr>
              <a:t> </a:t>
            </a:r>
            <a:r>
              <a:rPr sz="1000" dirty="0">
                <a:solidFill>
                  <a:srgbClr val="323537"/>
                </a:solidFill>
                <a:latin typeface="Montserrat"/>
                <a:cs typeface="Montserrat"/>
              </a:rPr>
              <a:t>functionalities</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5" dirty="0">
                <a:solidFill>
                  <a:srgbClr val="323537"/>
                </a:solidFill>
                <a:latin typeface="Montserrat"/>
                <a:cs typeface="Montserrat"/>
              </a:rPr>
              <a:t> </a:t>
            </a:r>
            <a:r>
              <a:rPr sz="1000" dirty="0">
                <a:solidFill>
                  <a:srgbClr val="323537"/>
                </a:solidFill>
                <a:latin typeface="Montserrat"/>
                <a:cs typeface="Montserrat"/>
              </a:rPr>
              <a:t>their</a:t>
            </a:r>
            <a:r>
              <a:rPr sz="1000" spc="-10" dirty="0">
                <a:solidFill>
                  <a:srgbClr val="323537"/>
                </a:solidFill>
                <a:latin typeface="Montserrat"/>
                <a:cs typeface="Montserrat"/>
              </a:rPr>
              <a:t> </a:t>
            </a:r>
            <a:r>
              <a:rPr sz="1000" dirty="0">
                <a:solidFill>
                  <a:srgbClr val="323537"/>
                </a:solidFill>
                <a:latin typeface="Montserrat"/>
                <a:cs typeface="Montserrat"/>
              </a:rPr>
              <a:t>market</a:t>
            </a:r>
            <a:r>
              <a:rPr sz="1000" spc="-15" dirty="0">
                <a:solidFill>
                  <a:srgbClr val="323537"/>
                </a:solidFill>
                <a:latin typeface="Montserrat"/>
                <a:cs typeface="Montserrat"/>
              </a:rPr>
              <a:t> </a:t>
            </a:r>
            <a:r>
              <a:rPr sz="1000" dirty="0">
                <a:solidFill>
                  <a:srgbClr val="323537"/>
                </a:solidFill>
                <a:latin typeface="Montserrat"/>
                <a:cs typeface="Montserrat"/>
              </a:rPr>
              <a:t>positioning</a:t>
            </a:r>
            <a:r>
              <a:rPr sz="1000" spc="-10" dirty="0">
                <a:solidFill>
                  <a:srgbClr val="323537"/>
                </a:solidFill>
                <a:latin typeface="Montserrat"/>
                <a:cs typeface="Montserrat"/>
              </a:rPr>
              <a:t> </a:t>
            </a:r>
            <a:r>
              <a:rPr sz="1000" dirty="0">
                <a:solidFill>
                  <a:srgbClr val="323537"/>
                </a:solidFill>
                <a:latin typeface="Montserrat"/>
                <a:cs typeface="Montserrat"/>
              </a:rPr>
              <a:t>and</a:t>
            </a:r>
            <a:r>
              <a:rPr sz="1000" spc="-15" dirty="0">
                <a:solidFill>
                  <a:srgbClr val="323537"/>
                </a:solidFill>
                <a:latin typeface="Montserrat"/>
                <a:cs typeface="Montserrat"/>
              </a:rPr>
              <a:t> </a:t>
            </a:r>
            <a:r>
              <a:rPr sz="1000" dirty="0">
                <a:solidFill>
                  <a:srgbClr val="323537"/>
                </a:solidFill>
                <a:latin typeface="Montserrat"/>
                <a:cs typeface="Montserrat"/>
              </a:rPr>
              <a:t>potential</a:t>
            </a:r>
            <a:r>
              <a:rPr sz="1000" spc="-10" dirty="0">
                <a:solidFill>
                  <a:srgbClr val="323537"/>
                </a:solidFill>
                <a:latin typeface="Montserrat"/>
                <a:cs typeface="Montserrat"/>
              </a:rPr>
              <a:t> </a:t>
            </a:r>
            <a:r>
              <a:rPr sz="1000" dirty="0">
                <a:solidFill>
                  <a:srgbClr val="323537"/>
                </a:solidFill>
                <a:latin typeface="Montserrat"/>
                <a:cs typeface="Montserrat"/>
              </a:rPr>
              <a:t>for</a:t>
            </a:r>
            <a:r>
              <a:rPr sz="1000" spc="-15" dirty="0">
                <a:solidFill>
                  <a:srgbClr val="323537"/>
                </a:solidFill>
                <a:latin typeface="Montserrat"/>
                <a:cs typeface="Montserrat"/>
              </a:rPr>
              <a:t> </a:t>
            </a:r>
            <a:r>
              <a:rPr sz="1000" spc="-10" dirty="0">
                <a:solidFill>
                  <a:srgbClr val="323537"/>
                </a:solidFill>
                <a:latin typeface="Montserrat"/>
                <a:cs typeface="Montserrat"/>
              </a:rPr>
              <a:t>growth.</a:t>
            </a:r>
            <a:endParaRPr sz="1000" dirty="0">
              <a:latin typeface="Montserrat"/>
              <a:cs typeface="Montserrat"/>
            </a:endParaRPr>
          </a:p>
          <a:p>
            <a:pPr marL="12700" marR="137160">
              <a:lnSpc>
                <a:spcPct val="100000"/>
              </a:lnSpc>
              <a:spcBef>
                <a:spcPts val="850"/>
              </a:spcBef>
            </a:pPr>
            <a:r>
              <a:rPr sz="1000" spc="-10" dirty="0">
                <a:solidFill>
                  <a:srgbClr val="323537"/>
                </a:solidFill>
                <a:latin typeface="Montserrat"/>
                <a:cs typeface="Montserrat"/>
              </a:rPr>
              <a:t>We</a:t>
            </a:r>
            <a:r>
              <a:rPr sz="1000" spc="-15" dirty="0">
                <a:solidFill>
                  <a:srgbClr val="323537"/>
                </a:solidFill>
                <a:latin typeface="Montserrat"/>
                <a:cs typeface="Montserrat"/>
              </a:rPr>
              <a:t> </a:t>
            </a:r>
            <a:r>
              <a:rPr sz="1000" dirty="0">
                <a:solidFill>
                  <a:srgbClr val="323537"/>
                </a:solidFill>
                <a:latin typeface="Montserrat"/>
                <a:cs typeface="Montserrat"/>
              </a:rPr>
              <a:t>encourage</a:t>
            </a:r>
            <a:r>
              <a:rPr sz="1000" spc="-10" dirty="0">
                <a:solidFill>
                  <a:srgbClr val="323537"/>
                </a:solidFill>
                <a:latin typeface="Montserrat"/>
                <a:cs typeface="Montserrat"/>
              </a:rPr>
              <a:t> </a:t>
            </a:r>
            <a:r>
              <a:rPr sz="1000" dirty="0">
                <a:solidFill>
                  <a:srgbClr val="323537"/>
                </a:solidFill>
                <a:latin typeface="Montserrat"/>
                <a:cs typeface="Montserrat"/>
              </a:rPr>
              <a:t>you</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take</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time</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sz="1000" dirty="0">
                <a:solidFill>
                  <a:srgbClr val="323537"/>
                </a:solidFill>
                <a:latin typeface="Montserrat"/>
                <a:cs typeface="Montserrat"/>
              </a:rPr>
              <a:t>engage</a:t>
            </a:r>
            <a:r>
              <a:rPr sz="1000" spc="-15" dirty="0">
                <a:solidFill>
                  <a:srgbClr val="323537"/>
                </a:solidFill>
                <a:latin typeface="Montserrat"/>
                <a:cs typeface="Montserrat"/>
              </a:rPr>
              <a:t> </a:t>
            </a:r>
            <a:r>
              <a:rPr sz="1000" dirty="0">
                <a:solidFill>
                  <a:srgbClr val="323537"/>
                </a:solidFill>
                <a:latin typeface="Montserrat"/>
                <a:cs typeface="Montserrat"/>
              </a:rPr>
              <a:t>with</a:t>
            </a:r>
            <a:r>
              <a:rPr sz="1000" spc="-10" dirty="0">
                <a:solidFill>
                  <a:srgbClr val="323537"/>
                </a:solidFill>
                <a:latin typeface="Montserrat"/>
                <a:cs typeface="Montserrat"/>
              </a:rPr>
              <a:t> </a:t>
            </a:r>
            <a:r>
              <a:rPr sz="1000" dirty="0">
                <a:solidFill>
                  <a:srgbClr val="323537"/>
                </a:solidFill>
                <a:latin typeface="Montserrat"/>
                <a:cs typeface="Montserrat"/>
              </a:rPr>
              <a:t>our</a:t>
            </a:r>
            <a:r>
              <a:rPr sz="1000" spc="-10" dirty="0">
                <a:solidFill>
                  <a:srgbClr val="323537"/>
                </a:solidFill>
                <a:latin typeface="Montserrat"/>
                <a:cs typeface="Montserrat"/>
              </a:rPr>
              <a:t> product-</a:t>
            </a:r>
            <a:r>
              <a:rPr sz="1000" dirty="0">
                <a:solidFill>
                  <a:srgbClr val="323537"/>
                </a:solidFill>
                <a:latin typeface="Montserrat"/>
                <a:cs typeface="Montserrat"/>
              </a:rPr>
              <a:t>related</a:t>
            </a:r>
            <a:r>
              <a:rPr sz="1000" spc="-10" dirty="0">
                <a:solidFill>
                  <a:srgbClr val="323537"/>
                </a:solidFill>
                <a:latin typeface="Montserrat"/>
                <a:cs typeface="Montserrat"/>
              </a:rPr>
              <a:t> questions </a:t>
            </a:r>
            <a:r>
              <a:rPr sz="1000" dirty="0">
                <a:solidFill>
                  <a:srgbClr val="323537"/>
                </a:solidFill>
                <a:latin typeface="Montserrat"/>
                <a:cs typeface="Montserrat"/>
              </a:rPr>
              <a:t>and</a:t>
            </a:r>
            <a:r>
              <a:rPr sz="1000" spc="-20" dirty="0">
                <a:solidFill>
                  <a:srgbClr val="323537"/>
                </a:solidFill>
                <a:latin typeface="Montserrat"/>
                <a:cs typeface="Montserrat"/>
              </a:rPr>
              <a:t> </a:t>
            </a:r>
            <a:r>
              <a:rPr sz="1000" dirty="0">
                <a:solidFill>
                  <a:srgbClr val="323537"/>
                </a:solidFill>
                <a:latin typeface="Montserrat"/>
                <a:cs typeface="Montserrat"/>
              </a:rPr>
              <a:t>explore</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5" dirty="0">
                <a:solidFill>
                  <a:srgbClr val="323537"/>
                </a:solidFill>
                <a:latin typeface="Montserrat"/>
                <a:cs typeface="Montserrat"/>
              </a:rPr>
              <a:t> </a:t>
            </a:r>
            <a:r>
              <a:rPr sz="1000" dirty="0">
                <a:solidFill>
                  <a:srgbClr val="323537"/>
                </a:solidFill>
                <a:latin typeface="Montserrat"/>
                <a:cs typeface="Montserrat"/>
              </a:rPr>
              <a:t>intricacies</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our</a:t>
            </a:r>
            <a:r>
              <a:rPr sz="1000" spc="-15" dirty="0">
                <a:solidFill>
                  <a:srgbClr val="323537"/>
                </a:solidFill>
                <a:latin typeface="Montserrat"/>
                <a:cs typeface="Montserrat"/>
              </a:rPr>
              <a:t> </a:t>
            </a:r>
            <a:r>
              <a:rPr sz="1000" dirty="0">
                <a:solidFill>
                  <a:srgbClr val="323537"/>
                </a:solidFill>
                <a:latin typeface="Montserrat"/>
                <a:cs typeface="Montserrat"/>
              </a:rPr>
              <a:t>offerings</a:t>
            </a:r>
            <a:r>
              <a:rPr sz="1000" spc="-15" dirty="0">
                <a:solidFill>
                  <a:srgbClr val="323537"/>
                </a:solidFill>
                <a:latin typeface="Montserrat"/>
                <a:cs typeface="Montserrat"/>
              </a:rPr>
              <a:t> </a:t>
            </a:r>
            <a:r>
              <a:rPr sz="1000" dirty="0">
                <a:solidFill>
                  <a:srgbClr val="323537"/>
                </a:solidFill>
                <a:latin typeface="Montserrat"/>
                <a:cs typeface="Montserrat"/>
              </a:rPr>
              <a:t>–</a:t>
            </a:r>
            <a:r>
              <a:rPr sz="1000" spc="-15" dirty="0">
                <a:solidFill>
                  <a:srgbClr val="323537"/>
                </a:solidFill>
                <a:latin typeface="Montserrat"/>
                <a:cs typeface="Montserrat"/>
              </a:rPr>
              <a:t> </a:t>
            </a:r>
            <a:r>
              <a:rPr sz="1000" dirty="0">
                <a:solidFill>
                  <a:srgbClr val="323537"/>
                </a:solidFill>
                <a:latin typeface="Montserrat"/>
                <a:cs typeface="Montserrat"/>
              </a:rPr>
              <a:t>It’s</a:t>
            </a:r>
            <a:r>
              <a:rPr sz="1000" spc="-15" dirty="0">
                <a:solidFill>
                  <a:srgbClr val="323537"/>
                </a:solidFill>
                <a:latin typeface="Montserrat"/>
                <a:cs typeface="Montserrat"/>
              </a:rPr>
              <a:t> </a:t>
            </a:r>
            <a:r>
              <a:rPr sz="1000" dirty="0">
                <a:solidFill>
                  <a:srgbClr val="323537"/>
                </a:solidFill>
                <a:latin typeface="Montserrat"/>
                <a:cs typeface="Montserrat"/>
              </a:rPr>
              <a:t>Quiz</a:t>
            </a:r>
            <a:r>
              <a:rPr sz="1000" spc="-15" dirty="0">
                <a:solidFill>
                  <a:srgbClr val="323537"/>
                </a:solidFill>
                <a:latin typeface="Montserrat"/>
                <a:cs typeface="Montserrat"/>
              </a:rPr>
              <a:t> </a:t>
            </a:r>
            <a:r>
              <a:rPr sz="1000" spc="-10" dirty="0">
                <a:solidFill>
                  <a:srgbClr val="323537"/>
                </a:solidFill>
                <a:latin typeface="Montserrat"/>
                <a:cs typeface="Montserrat"/>
              </a:rPr>
              <a:t>Time!</a:t>
            </a:r>
            <a:endParaRPr sz="1000" dirty="0">
              <a:latin typeface="Montserrat"/>
              <a:cs typeface="Montserrat"/>
            </a:endParaRPr>
          </a:p>
        </p:txBody>
      </p:sp>
      <p:sp>
        <p:nvSpPr>
          <p:cNvPr id="11" name="object 11"/>
          <p:cNvSpPr txBox="1">
            <a:spLocks noGrp="1"/>
          </p:cNvSpPr>
          <p:nvPr>
            <p:ph type="sldNum" sz="quarter" idx="7"/>
          </p:nvPr>
        </p:nvSpPr>
        <p:spPr>
          <a:prstGeom prst="rect">
            <a:avLst/>
          </a:prstGeom>
        </p:spPr>
        <p:txBody>
          <a:bodyPr vert="horz" wrap="square" lIns="0" tIns="19050" rIns="0" bIns="0" rtlCol="0">
            <a:spAutoFit/>
          </a:bodyPr>
          <a:lstStyle/>
          <a:p>
            <a:pPr marL="12700">
              <a:lnSpc>
                <a:spcPct val="100000"/>
              </a:lnSpc>
              <a:spcBef>
                <a:spcPts val="150"/>
              </a:spcBef>
            </a:pPr>
            <a:fld id="{81D60167-4931-47E6-BA6A-407CBD079E47}" type="slidenum">
              <a:rPr spc="-25" dirty="0"/>
              <a:t>9</a:t>
            </a:fld>
            <a:endParaRPr spc="-25" dirty="0"/>
          </a:p>
        </p:txBody>
      </p:sp>
      <p:sp>
        <p:nvSpPr>
          <p:cNvPr id="9" name="object 9"/>
          <p:cNvSpPr txBox="1"/>
          <p:nvPr/>
        </p:nvSpPr>
        <p:spPr>
          <a:xfrm>
            <a:off x="635299" y="4653338"/>
            <a:ext cx="6290310" cy="1677035"/>
          </a:xfrm>
          <a:prstGeom prst="rect">
            <a:avLst/>
          </a:prstGeom>
        </p:spPr>
        <p:txBody>
          <a:bodyPr vert="horz" wrap="square" lIns="0" tIns="12700" rIns="0" bIns="0" rtlCol="0">
            <a:spAutoFit/>
          </a:bodyPr>
          <a:lstStyle/>
          <a:p>
            <a:pPr marL="227329" marR="5080" indent="-215265">
              <a:lnSpc>
                <a:spcPct val="100000"/>
              </a:lnSpc>
              <a:spcBef>
                <a:spcPts val="100"/>
              </a:spcBef>
              <a:buAutoNum type="arabicPeriod"/>
              <a:tabLst>
                <a:tab pos="228600" algn="l"/>
              </a:tabLst>
            </a:pPr>
            <a:r>
              <a:rPr sz="1500" b="1" dirty="0">
                <a:solidFill>
                  <a:srgbClr val="3E8B73"/>
                </a:solidFill>
                <a:latin typeface="Montserrat SemiBold"/>
                <a:cs typeface="Montserrat SemiBold"/>
              </a:rPr>
              <a:t>In</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event</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of</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Issuing</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Bank</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failing</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and</a:t>
            </a:r>
            <a:r>
              <a:rPr sz="1500" b="1" spc="-25" dirty="0">
                <a:solidFill>
                  <a:srgbClr val="3E8B73"/>
                </a:solidFill>
                <a:latin typeface="Montserrat SemiBold"/>
                <a:cs typeface="Montserrat SemiBold"/>
              </a:rPr>
              <a:t> </a:t>
            </a:r>
            <a:r>
              <a:rPr sz="1500" b="1" dirty="0">
                <a:solidFill>
                  <a:srgbClr val="3E8B73"/>
                </a:solidFill>
                <a:latin typeface="Montserrat SemiBold"/>
                <a:cs typeface="Montserrat SemiBold"/>
              </a:rPr>
              <a:t>unable</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to</a:t>
            </a:r>
            <a:r>
              <a:rPr sz="1500" b="1" spc="-25" dirty="0">
                <a:solidFill>
                  <a:srgbClr val="3E8B73"/>
                </a:solidFill>
                <a:latin typeface="Montserrat SemiBold"/>
                <a:cs typeface="Montserrat SemiBold"/>
              </a:rPr>
              <a:t> </a:t>
            </a:r>
            <a:r>
              <a:rPr sz="1500" b="1" spc="-20" dirty="0">
                <a:solidFill>
                  <a:srgbClr val="3E8B73"/>
                </a:solidFill>
                <a:latin typeface="Montserrat SemiBold"/>
                <a:cs typeface="Montserrat SemiBold"/>
              </a:rPr>
              <a:t>make 	</a:t>
            </a:r>
            <a:r>
              <a:rPr sz="1500" b="1" dirty="0">
                <a:solidFill>
                  <a:srgbClr val="3E8B73"/>
                </a:solidFill>
                <a:latin typeface="Montserrat SemiBold"/>
                <a:cs typeface="Montserrat SemiBold"/>
              </a:rPr>
              <a:t>the</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commitments</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detailed</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in</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this</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brochure,</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what</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will</a:t>
            </a:r>
            <a:r>
              <a:rPr sz="1500" b="1" spc="-30" dirty="0">
                <a:solidFill>
                  <a:srgbClr val="3E8B73"/>
                </a:solidFill>
                <a:latin typeface="Montserrat SemiBold"/>
                <a:cs typeface="Montserrat SemiBold"/>
              </a:rPr>
              <a:t> </a:t>
            </a:r>
            <a:r>
              <a:rPr sz="1500" b="1" spc="-10" dirty="0">
                <a:solidFill>
                  <a:srgbClr val="3E8B73"/>
                </a:solidFill>
                <a:latin typeface="Montserrat SemiBold"/>
                <a:cs typeface="Montserrat SemiBold"/>
              </a:rPr>
              <a:t>happen 	</a:t>
            </a:r>
            <a:r>
              <a:rPr sz="1500" b="1" dirty="0">
                <a:solidFill>
                  <a:srgbClr val="3E8B73"/>
                </a:solidFill>
                <a:latin typeface="Montserrat SemiBold"/>
                <a:cs typeface="Montserrat SemiBold"/>
              </a:rPr>
              <a:t>to</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your</a:t>
            </a:r>
            <a:r>
              <a:rPr sz="1500" b="1" spc="-30" dirty="0">
                <a:solidFill>
                  <a:srgbClr val="3E8B73"/>
                </a:solidFill>
                <a:latin typeface="Montserrat SemiBold"/>
                <a:cs typeface="Montserrat SemiBold"/>
              </a:rPr>
              <a:t> </a:t>
            </a:r>
            <a:r>
              <a:rPr sz="1500" b="1" spc="-10" dirty="0">
                <a:solidFill>
                  <a:srgbClr val="3E8B73"/>
                </a:solidFill>
                <a:latin typeface="Montserrat SemiBold"/>
                <a:cs typeface="Montserrat SemiBold"/>
              </a:rPr>
              <a:t>investment?</a:t>
            </a:r>
            <a:endParaRPr sz="1500" dirty="0">
              <a:latin typeface="Montserrat SemiBold"/>
              <a:cs typeface="Montserrat SemiBold"/>
            </a:endParaRPr>
          </a:p>
          <a:p>
            <a:pPr marL="443865" lvl="1" indent="-215265">
              <a:lnSpc>
                <a:spcPct val="100000"/>
              </a:lnSpc>
              <a:spcBef>
                <a:spcPts val="750"/>
              </a:spcBef>
              <a:buClr>
                <a:srgbClr val="3E8B73"/>
              </a:buClr>
              <a:buFont typeface="Montserrat SemiBold"/>
              <a:buAutoNum type="alphaLcPeriod"/>
              <a:tabLst>
                <a:tab pos="443865" algn="l"/>
              </a:tabLst>
            </a:pPr>
            <a:r>
              <a:rPr sz="1000" spc="-10" dirty="0">
                <a:solidFill>
                  <a:srgbClr val="323537"/>
                </a:solidFill>
                <a:latin typeface="Montserrat"/>
                <a:cs typeface="Montserrat"/>
              </a:rPr>
              <a:t>You</a:t>
            </a:r>
            <a:r>
              <a:rPr sz="1000" spc="-20" dirty="0">
                <a:solidFill>
                  <a:srgbClr val="323537"/>
                </a:solidFill>
                <a:latin typeface="Montserrat"/>
                <a:cs typeface="Montserrat"/>
              </a:rPr>
              <a:t> </a:t>
            </a:r>
            <a:r>
              <a:rPr sz="1000" dirty="0">
                <a:solidFill>
                  <a:srgbClr val="323537"/>
                </a:solidFill>
                <a:latin typeface="Montserrat"/>
                <a:cs typeface="Montserrat"/>
              </a:rPr>
              <a:t>will</a:t>
            </a:r>
            <a:r>
              <a:rPr sz="1000" spc="-20" dirty="0">
                <a:solidFill>
                  <a:srgbClr val="323537"/>
                </a:solidFill>
                <a:latin typeface="Montserrat"/>
                <a:cs typeface="Montserrat"/>
              </a:rPr>
              <a:t> </a:t>
            </a:r>
            <a:r>
              <a:rPr sz="1000" dirty="0">
                <a:solidFill>
                  <a:srgbClr val="323537"/>
                </a:solidFill>
                <a:latin typeface="Montserrat"/>
                <a:cs typeface="Montserrat"/>
              </a:rPr>
              <a:t>receive</a:t>
            </a:r>
            <a:r>
              <a:rPr sz="1000" spc="-20" dirty="0">
                <a:solidFill>
                  <a:srgbClr val="323537"/>
                </a:solidFill>
                <a:latin typeface="Montserrat"/>
                <a:cs typeface="Montserrat"/>
              </a:rPr>
              <a:t> </a:t>
            </a:r>
            <a:r>
              <a:rPr sz="1000" dirty="0">
                <a:solidFill>
                  <a:srgbClr val="323537"/>
                </a:solidFill>
                <a:latin typeface="Montserrat"/>
                <a:cs typeface="Montserrat"/>
              </a:rPr>
              <a:t>100%</a:t>
            </a:r>
            <a:r>
              <a:rPr sz="1000" spc="-20" dirty="0">
                <a:solidFill>
                  <a:srgbClr val="323537"/>
                </a:solidFill>
                <a:latin typeface="Montserrat"/>
                <a:cs typeface="Montserrat"/>
              </a:rPr>
              <a:t> </a:t>
            </a:r>
            <a:r>
              <a:rPr sz="1000" dirty="0">
                <a:solidFill>
                  <a:srgbClr val="323537"/>
                </a:solidFill>
                <a:latin typeface="Montserrat"/>
                <a:cs typeface="Montserrat"/>
              </a:rPr>
              <a:t>of</a:t>
            </a:r>
            <a:r>
              <a:rPr sz="1000" spc="-20" dirty="0">
                <a:solidFill>
                  <a:srgbClr val="323537"/>
                </a:solidFill>
                <a:latin typeface="Montserrat"/>
                <a:cs typeface="Montserrat"/>
              </a:rPr>
              <a:t> </a:t>
            </a:r>
            <a:r>
              <a:rPr sz="1000" dirty="0">
                <a:solidFill>
                  <a:srgbClr val="323537"/>
                </a:solidFill>
                <a:latin typeface="Montserrat"/>
                <a:cs typeface="Montserrat"/>
              </a:rPr>
              <a:t>your</a:t>
            </a:r>
            <a:r>
              <a:rPr sz="1000" spc="-20" dirty="0">
                <a:solidFill>
                  <a:srgbClr val="323537"/>
                </a:solidFill>
                <a:latin typeface="Montserrat"/>
                <a:cs typeface="Montserrat"/>
              </a:rPr>
              <a:t> </a:t>
            </a:r>
            <a:r>
              <a:rPr sz="1000" spc="-10" dirty="0">
                <a:solidFill>
                  <a:srgbClr val="323537"/>
                </a:solidFill>
                <a:latin typeface="Montserrat"/>
                <a:cs typeface="Montserrat"/>
              </a:rPr>
              <a:t>investment</a:t>
            </a:r>
            <a:endParaRPr sz="1000" dirty="0">
              <a:latin typeface="Montserrat"/>
              <a:cs typeface="Montserrat"/>
            </a:endParaRPr>
          </a:p>
          <a:p>
            <a:pPr marL="443865" lvl="1" indent="-215265">
              <a:lnSpc>
                <a:spcPct val="100000"/>
              </a:lnSpc>
              <a:spcBef>
                <a:spcPts val="280"/>
              </a:spcBef>
              <a:buClr>
                <a:srgbClr val="3E8B73"/>
              </a:buClr>
              <a:buFont typeface="Montserrat SemiBold"/>
              <a:buAutoNum type="alphaLcPeriod"/>
              <a:tabLst>
                <a:tab pos="443865" algn="l"/>
              </a:tabLst>
            </a:pPr>
            <a:r>
              <a:rPr sz="1000" spc="-10" dirty="0">
                <a:solidFill>
                  <a:srgbClr val="323537"/>
                </a:solidFill>
                <a:latin typeface="Montserrat"/>
                <a:cs typeface="Montserrat"/>
              </a:rPr>
              <a:t>You</a:t>
            </a:r>
            <a:r>
              <a:rPr sz="1000" spc="-25" dirty="0">
                <a:solidFill>
                  <a:srgbClr val="323537"/>
                </a:solidFill>
                <a:latin typeface="Montserrat"/>
                <a:cs typeface="Montserrat"/>
              </a:rPr>
              <a:t> </a:t>
            </a:r>
            <a:r>
              <a:rPr sz="1000" dirty="0">
                <a:solidFill>
                  <a:srgbClr val="323537"/>
                </a:solidFill>
                <a:latin typeface="Montserrat"/>
                <a:cs typeface="Montserrat"/>
              </a:rPr>
              <a:t>will</a:t>
            </a:r>
            <a:r>
              <a:rPr sz="1000" spc="-10" dirty="0">
                <a:solidFill>
                  <a:srgbClr val="323537"/>
                </a:solidFill>
                <a:latin typeface="Montserrat"/>
                <a:cs typeface="Montserrat"/>
              </a:rPr>
              <a:t> </a:t>
            </a:r>
            <a:r>
              <a:rPr sz="1000" dirty="0">
                <a:solidFill>
                  <a:srgbClr val="323537"/>
                </a:solidFill>
                <a:latin typeface="Montserrat"/>
                <a:cs typeface="Montserrat"/>
              </a:rPr>
              <a:t>be</a:t>
            </a:r>
            <a:r>
              <a:rPr sz="1000" spc="-15" dirty="0">
                <a:solidFill>
                  <a:srgbClr val="323537"/>
                </a:solidFill>
                <a:latin typeface="Montserrat"/>
                <a:cs typeface="Montserrat"/>
              </a:rPr>
              <a:t> </a:t>
            </a:r>
            <a:r>
              <a:rPr sz="1000" dirty="0">
                <a:solidFill>
                  <a:srgbClr val="323537"/>
                </a:solidFill>
                <a:latin typeface="Montserrat"/>
                <a:cs typeface="Montserrat"/>
              </a:rPr>
              <a:t>covered</a:t>
            </a:r>
            <a:r>
              <a:rPr sz="1000" spc="-10" dirty="0">
                <a:solidFill>
                  <a:srgbClr val="323537"/>
                </a:solidFill>
                <a:latin typeface="Montserrat"/>
                <a:cs typeface="Montserrat"/>
              </a:rPr>
              <a:t> </a:t>
            </a:r>
            <a:r>
              <a:rPr sz="1000" dirty="0">
                <a:solidFill>
                  <a:srgbClr val="323537"/>
                </a:solidFill>
                <a:latin typeface="Montserrat"/>
                <a:cs typeface="Montserrat"/>
              </a:rPr>
              <a:t>up</a:t>
            </a:r>
            <a:r>
              <a:rPr sz="1000" spc="-15" dirty="0">
                <a:solidFill>
                  <a:srgbClr val="323537"/>
                </a:solidFill>
                <a:latin typeface="Montserrat"/>
                <a:cs typeface="Montserrat"/>
              </a:rPr>
              <a:t> </a:t>
            </a:r>
            <a:r>
              <a:rPr sz="1000" dirty="0">
                <a:solidFill>
                  <a:srgbClr val="323537"/>
                </a:solidFill>
                <a:latin typeface="Montserrat"/>
                <a:cs typeface="Montserrat"/>
              </a:rPr>
              <a:t>to</a:t>
            </a:r>
            <a:r>
              <a:rPr sz="1000" spc="-10" dirty="0">
                <a:solidFill>
                  <a:srgbClr val="323537"/>
                </a:solidFill>
                <a:latin typeface="Montserrat"/>
                <a:cs typeface="Montserrat"/>
              </a:rPr>
              <a:t> £</a:t>
            </a:r>
            <a:r>
              <a:rPr lang="en-GB" sz="1000" spc="-10" dirty="0">
                <a:solidFill>
                  <a:srgbClr val="323537"/>
                </a:solidFill>
                <a:latin typeface="Montserrat"/>
                <a:cs typeface="Montserrat"/>
              </a:rPr>
              <a:t>120</a:t>
            </a:r>
            <a:r>
              <a:rPr sz="1000" spc="-10" dirty="0">
                <a:solidFill>
                  <a:srgbClr val="323537"/>
                </a:solidFill>
                <a:latin typeface="Montserrat"/>
                <a:cs typeface="Montserrat"/>
              </a:rPr>
              <a:t>,000 </a:t>
            </a:r>
            <a:r>
              <a:rPr sz="1000" dirty="0">
                <a:solidFill>
                  <a:srgbClr val="323537"/>
                </a:solidFill>
                <a:latin typeface="Montserrat"/>
                <a:cs typeface="Montserrat"/>
              </a:rPr>
              <a:t>from</a:t>
            </a:r>
            <a:r>
              <a:rPr sz="1000" spc="-15" dirty="0">
                <a:solidFill>
                  <a:srgbClr val="323537"/>
                </a:solidFill>
                <a:latin typeface="Montserrat"/>
                <a:cs typeface="Montserrat"/>
              </a:rPr>
              <a:t> </a:t>
            </a:r>
            <a:r>
              <a:rPr sz="1000" dirty="0">
                <a:solidFill>
                  <a:srgbClr val="323537"/>
                </a:solidFill>
                <a:latin typeface="Montserrat"/>
                <a:cs typeface="Montserrat"/>
              </a:rPr>
              <a:t>the</a:t>
            </a:r>
            <a:r>
              <a:rPr sz="1000" spc="-10" dirty="0">
                <a:solidFill>
                  <a:srgbClr val="323537"/>
                </a:solidFill>
                <a:latin typeface="Montserrat"/>
                <a:cs typeface="Montserrat"/>
              </a:rPr>
              <a:t> </a:t>
            </a:r>
            <a:r>
              <a:rPr sz="1000" dirty="0">
                <a:solidFill>
                  <a:srgbClr val="323537"/>
                </a:solidFill>
                <a:latin typeface="Montserrat"/>
                <a:cs typeface="Montserrat"/>
              </a:rPr>
              <a:t>Financial</a:t>
            </a:r>
            <a:r>
              <a:rPr sz="1000" spc="-15" dirty="0">
                <a:solidFill>
                  <a:srgbClr val="323537"/>
                </a:solidFill>
                <a:latin typeface="Montserrat"/>
                <a:cs typeface="Montserrat"/>
              </a:rPr>
              <a:t> </a:t>
            </a:r>
            <a:r>
              <a:rPr sz="1000" dirty="0">
                <a:solidFill>
                  <a:srgbClr val="323537"/>
                </a:solidFill>
                <a:latin typeface="Montserrat"/>
                <a:cs typeface="Montserrat"/>
              </a:rPr>
              <a:t>Services</a:t>
            </a:r>
            <a:r>
              <a:rPr sz="1000" spc="-10" dirty="0">
                <a:solidFill>
                  <a:srgbClr val="323537"/>
                </a:solidFill>
                <a:latin typeface="Montserrat"/>
                <a:cs typeface="Montserrat"/>
              </a:rPr>
              <a:t> </a:t>
            </a:r>
            <a:r>
              <a:rPr sz="1000" dirty="0">
                <a:solidFill>
                  <a:srgbClr val="323537"/>
                </a:solidFill>
                <a:latin typeface="Montserrat"/>
                <a:cs typeface="Montserrat"/>
              </a:rPr>
              <a:t>Compensation</a:t>
            </a:r>
            <a:r>
              <a:rPr sz="1000" spc="-10" dirty="0">
                <a:solidFill>
                  <a:srgbClr val="323537"/>
                </a:solidFill>
                <a:latin typeface="Montserrat"/>
                <a:cs typeface="Montserrat"/>
              </a:rPr>
              <a:t> Scheme</a:t>
            </a:r>
            <a:endParaRPr sz="1000" dirty="0">
              <a:latin typeface="Montserrat"/>
              <a:cs typeface="Montserrat"/>
            </a:endParaRPr>
          </a:p>
          <a:p>
            <a:pPr marL="443230" marR="828675" lvl="1" indent="-215265">
              <a:lnSpc>
                <a:spcPct val="100000"/>
              </a:lnSpc>
              <a:spcBef>
                <a:spcPts val="285"/>
              </a:spcBef>
              <a:buClr>
                <a:srgbClr val="3E8B73"/>
              </a:buClr>
              <a:buFont typeface="Montserrat SemiBold"/>
              <a:buAutoNum type="alphaLcPeriod"/>
              <a:tabLst>
                <a:tab pos="444500" algn="l"/>
              </a:tabLst>
            </a:pPr>
            <a:r>
              <a:rPr sz="1000" spc="-10" dirty="0">
                <a:solidFill>
                  <a:srgbClr val="323537"/>
                </a:solidFill>
                <a:latin typeface="Montserrat"/>
                <a:cs typeface="Montserrat"/>
              </a:rPr>
              <a:t>You </a:t>
            </a:r>
            <a:r>
              <a:rPr sz="1000" dirty="0">
                <a:solidFill>
                  <a:srgbClr val="323537"/>
                </a:solidFill>
                <a:latin typeface="Montserrat"/>
                <a:cs typeface="Montserrat"/>
              </a:rPr>
              <a:t>will</a:t>
            </a:r>
            <a:r>
              <a:rPr sz="1000" spc="-5" dirty="0">
                <a:solidFill>
                  <a:srgbClr val="323537"/>
                </a:solidFill>
                <a:latin typeface="Montserrat"/>
                <a:cs typeface="Montserrat"/>
              </a:rPr>
              <a:t> </a:t>
            </a:r>
            <a:r>
              <a:rPr sz="1000" dirty="0">
                <a:solidFill>
                  <a:srgbClr val="323537"/>
                </a:solidFill>
                <a:latin typeface="Montserrat"/>
                <a:cs typeface="Montserrat"/>
              </a:rPr>
              <a:t>have</a:t>
            </a:r>
            <a:r>
              <a:rPr sz="1000" spc="-10" dirty="0">
                <a:solidFill>
                  <a:srgbClr val="323537"/>
                </a:solidFill>
                <a:latin typeface="Montserrat"/>
                <a:cs typeface="Montserrat"/>
              </a:rPr>
              <a:t> </a:t>
            </a:r>
            <a:r>
              <a:rPr sz="1000" dirty="0">
                <a:solidFill>
                  <a:srgbClr val="323537"/>
                </a:solidFill>
                <a:latin typeface="Montserrat"/>
                <a:cs typeface="Montserrat"/>
              </a:rPr>
              <a:t>to</a:t>
            </a:r>
            <a:r>
              <a:rPr sz="1000" spc="-5" dirty="0">
                <a:solidFill>
                  <a:srgbClr val="323537"/>
                </a:solidFill>
                <a:latin typeface="Montserrat"/>
                <a:cs typeface="Montserrat"/>
              </a:rPr>
              <a:t> </a:t>
            </a:r>
            <a:r>
              <a:rPr sz="1000" dirty="0">
                <a:solidFill>
                  <a:srgbClr val="323537"/>
                </a:solidFill>
                <a:latin typeface="Montserrat"/>
                <a:cs typeface="Montserrat"/>
              </a:rPr>
              <a:t>see</a:t>
            </a:r>
            <a:r>
              <a:rPr sz="1000" spc="-5" dirty="0">
                <a:solidFill>
                  <a:srgbClr val="323537"/>
                </a:solidFill>
                <a:latin typeface="Montserrat"/>
                <a:cs typeface="Montserrat"/>
              </a:rPr>
              <a:t> </a:t>
            </a:r>
            <a:r>
              <a:rPr sz="1000" dirty="0">
                <a:solidFill>
                  <a:srgbClr val="323537"/>
                </a:solidFill>
                <a:latin typeface="Montserrat"/>
                <a:cs typeface="Montserrat"/>
              </a:rPr>
              <a:t>how</a:t>
            </a:r>
            <a:r>
              <a:rPr sz="1000" spc="-10" dirty="0">
                <a:solidFill>
                  <a:srgbClr val="323537"/>
                </a:solidFill>
                <a:latin typeface="Montserrat"/>
                <a:cs typeface="Montserrat"/>
              </a:rPr>
              <a:t> </a:t>
            </a:r>
            <a:r>
              <a:rPr sz="1000" dirty="0">
                <a:solidFill>
                  <a:srgbClr val="323537"/>
                </a:solidFill>
                <a:latin typeface="Montserrat"/>
                <a:cs typeface="Montserrat"/>
              </a:rPr>
              <a:t>much</a:t>
            </a:r>
            <a:r>
              <a:rPr sz="1000" spc="-5" dirty="0">
                <a:solidFill>
                  <a:srgbClr val="323537"/>
                </a:solidFill>
                <a:latin typeface="Montserrat"/>
                <a:cs typeface="Montserrat"/>
              </a:rPr>
              <a:t> </a:t>
            </a:r>
            <a:r>
              <a:rPr sz="1000" dirty="0">
                <a:solidFill>
                  <a:srgbClr val="323537"/>
                </a:solidFill>
                <a:latin typeface="Montserrat"/>
                <a:cs typeface="Montserrat"/>
              </a:rPr>
              <a:t>is</a:t>
            </a:r>
            <a:r>
              <a:rPr sz="1000" spc="-5" dirty="0">
                <a:solidFill>
                  <a:srgbClr val="323537"/>
                </a:solidFill>
                <a:latin typeface="Montserrat"/>
                <a:cs typeface="Montserrat"/>
              </a:rPr>
              <a:t> </a:t>
            </a:r>
            <a:r>
              <a:rPr sz="1000" spc="-10" dirty="0">
                <a:solidFill>
                  <a:srgbClr val="323537"/>
                </a:solidFill>
                <a:latin typeface="Montserrat"/>
                <a:cs typeface="Montserrat"/>
              </a:rPr>
              <a:t>recovered </a:t>
            </a:r>
            <a:r>
              <a:rPr sz="1000" dirty="0">
                <a:solidFill>
                  <a:srgbClr val="323537"/>
                </a:solidFill>
                <a:latin typeface="Montserrat"/>
                <a:cs typeface="Montserrat"/>
              </a:rPr>
              <a:t>from</a:t>
            </a:r>
            <a:r>
              <a:rPr sz="1000" spc="-5" dirty="0">
                <a:solidFill>
                  <a:srgbClr val="323537"/>
                </a:solidFill>
                <a:latin typeface="Montserrat"/>
                <a:cs typeface="Montserrat"/>
              </a:rPr>
              <a:t> </a:t>
            </a:r>
            <a:r>
              <a:rPr sz="1000" dirty="0">
                <a:solidFill>
                  <a:srgbClr val="323537"/>
                </a:solidFill>
                <a:latin typeface="Montserrat"/>
                <a:cs typeface="Montserrat"/>
              </a:rPr>
              <a:t>the</a:t>
            </a:r>
            <a:r>
              <a:rPr sz="1000" spc="-5" dirty="0">
                <a:solidFill>
                  <a:srgbClr val="323537"/>
                </a:solidFill>
                <a:latin typeface="Montserrat"/>
                <a:cs typeface="Montserrat"/>
              </a:rPr>
              <a:t> </a:t>
            </a:r>
            <a:r>
              <a:rPr lang="en-GB" sz="1000" dirty="0">
                <a:solidFill>
                  <a:srgbClr val="323537"/>
                </a:solidFill>
                <a:latin typeface="Montserrat"/>
                <a:cs typeface="Montserrat"/>
              </a:rPr>
              <a:t>issuer </a:t>
            </a:r>
            <a:r>
              <a:rPr sz="1000" dirty="0">
                <a:solidFill>
                  <a:srgbClr val="323537"/>
                </a:solidFill>
                <a:latin typeface="Montserrat"/>
                <a:cs typeface="Montserrat"/>
              </a:rPr>
              <a:t>when</a:t>
            </a:r>
            <a:r>
              <a:rPr sz="1000" spc="-5" dirty="0">
                <a:solidFill>
                  <a:srgbClr val="323537"/>
                </a:solidFill>
                <a:latin typeface="Montserrat"/>
                <a:cs typeface="Montserrat"/>
              </a:rPr>
              <a:t> </a:t>
            </a:r>
            <a:r>
              <a:rPr sz="1000" dirty="0">
                <a:solidFill>
                  <a:srgbClr val="323537"/>
                </a:solidFill>
                <a:latin typeface="Montserrat"/>
                <a:cs typeface="Montserrat"/>
              </a:rPr>
              <a:t>it</a:t>
            </a:r>
            <a:r>
              <a:rPr sz="1000" spc="-10" dirty="0">
                <a:solidFill>
                  <a:srgbClr val="323537"/>
                </a:solidFill>
                <a:latin typeface="Montserrat"/>
                <a:cs typeface="Montserrat"/>
              </a:rPr>
              <a:t> </a:t>
            </a:r>
            <a:r>
              <a:rPr sz="1000" dirty="0">
                <a:solidFill>
                  <a:srgbClr val="323537"/>
                </a:solidFill>
                <a:latin typeface="Montserrat"/>
                <a:cs typeface="Montserrat"/>
              </a:rPr>
              <a:t>is</a:t>
            </a:r>
            <a:r>
              <a:rPr sz="1000" spc="-5" dirty="0">
                <a:solidFill>
                  <a:srgbClr val="323537"/>
                </a:solidFill>
                <a:latin typeface="Montserrat"/>
                <a:cs typeface="Montserrat"/>
              </a:rPr>
              <a:t> </a:t>
            </a:r>
            <a:r>
              <a:rPr sz="1000" spc="-25" dirty="0">
                <a:solidFill>
                  <a:srgbClr val="323537"/>
                </a:solidFill>
                <a:latin typeface="Montserrat"/>
                <a:cs typeface="Montserrat"/>
              </a:rPr>
              <a:t>in 	</a:t>
            </a:r>
            <a:r>
              <a:rPr sz="1000" spc="-10" dirty="0">
                <a:solidFill>
                  <a:srgbClr val="323537"/>
                </a:solidFill>
                <a:latin typeface="Montserrat"/>
                <a:cs typeface="Montserrat"/>
              </a:rPr>
              <a:t>administration</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spc="-10" dirty="0">
                <a:solidFill>
                  <a:srgbClr val="323537"/>
                </a:solidFill>
                <a:latin typeface="Montserrat"/>
                <a:cs typeface="Montserrat"/>
              </a:rPr>
              <a:t>You </a:t>
            </a:r>
            <a:r>
              <a:rPr sz="1000" dirty="0">
                <a:solidFill>
                  <a:srgbClr val="323537"/>
                </a:solidFill>
                <a:latin typeface="Montserrat"/>
                <a:cs typeface="Montserrat"/>
              </a:rPr>
              <a:t>may</a:t>
            </a:r>
            <a:r>
              <a:rPr sz="1000" spc="-10" dirty="0">
                <a:solidFill>
                  <a:srgbClr val="323537"/>
                </a:solidFill>
                <a:latin typeface="Montserrat"/>
                <a:cs typeface="Montserrat"/>
              </a:rPr>
              <a:t> </a:t>
            </a:r>
            <a:r>
              <a:rPr sz="1000" dirty="0">
                <a:solidFill>
                  <a:srgbClr val="323537"/>
                </a:solidFill>
                <a:latin typeface="Montserrat"/>
                <a:cs typeface="Montserrat"/>
              </a:rPr>
              <a:t>lose</a:t>
            </a:r>
            <a:r>
              <a:rPr sz="1000" spc="-10" dirty="0">
                <a:solidFill>
                  <a:srgbClr val="323537"/>
                </a:solidFill>
                <a:latin typeface="Montserrat"/>
                <a:cs typeface="Montserrat"/>
              </a:rPr>
              <a:t> </a:t>
            </a:r>
            <a:r>
              <a:rPr sz="1000" dirty="0">
                <a:solidFill>
                  <a:srgbClr val="323537"/>
                </a:solidFill>
                <a:latin typeface="Montserrat"/>
                <a:cs typeface="Montserrat"/>
              </a:rPr>
              <a:t>some</a:t>
            </a:r>
            <a:r>
              <a:rPr sz="1000" spc="-10" dirty="0">
                <a:solidFill>
                  <a:srgbClr val="323537"/>
                </a:solidFill>
                <a:latin typeface="Montserrat"/>
                <a:cs typeface="Montserrat"/>
              </a:rPr>
              <a:t> </a:t>
            </a:r>
            <a:r>
              <a:rPr sz="1000" dirty="0">
                <a:solidFill>
                  <a:srgbClr val="323537"/>
                </a:solidFill>
                <a:latin typeface="Montserrat"/>
                <a:cs typeface="Montserrat"/>
              </a:rPr>
              <a:t>or</a:t>
            </a:r>
            <a:r>
              <a:rPr sz="1000" spc="-10" dirty="0">
                <a:solidFill>
                  <a:srgbClr val="323537"/>
                </a:solidFill>
                <a:latin typeface="Montserrat"/>
                <a:cs typeface="Montserrat"/>
              </a:rPr>
              <a:t> </a:t>
            </a:r>
            <a:r>
              <a:rPr sz="1000" dirty="0">
                <a:solidFill>
                  <a:srgbClr val="323537"/>
                </a:solidFill>
                <a:latin typeface="Montserrat"/>
                <a:cs typeface="Montserrat"/>
              </a:rPr>
              <a:t>all</a:t>
            </a:r>
            <a:r>
              <a:rPr lang="en-GB"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your</a:t>
            </a:r>
            <a:r>
              <a:rPr sz="1000" spc="-10" dirty="0">
                <a:solidFill>
                  <a:srgbClr val="323537"/>
                </a:solidFill>
                <a:latin typeface="Montserrat"/>
                <a:cs typeface="Montserrat"/>
              </a:rPr>
              <a:t> </a:t>
            </a:r>
            <a:r>
              <a:rPr lang="en-GB" sz="1000" spc="-10" dirty="0">
                <a:solidFill>
                  <a:srgbClr val="323537"/>
                </a:solidFill>
                <a:latin typeface="Montserrat"/>
                <a:cs typeface="Montserrat"/>
              </a:rPr>
              <a:t>investment</a:t>
            </a:r>
            <a:endParaRPr sz="1000" dirty="0">
              <a:latin typeface="Montserrat"/>
              <a:cs typeface="Montserrat"/>
            </a:endParaRPr>
          </a:p>
        </p:txBody>
      </p:sp>
      <p:sp>
        <p:nvSpPr>
          <p:cNvPr id="10" name="object 10"/>
          <p:cNvSpPr txBox="1"/>
          <p:nvPr/>
        </p:nvSpPr>
        <p:spPr>
          <a:xfrm>
            <a:off x="635299" y="7263500"/>
            <a:ext cx="6222365" cy="1538883"/>
          </a:xfrm>
          <a:prstGeom prst="rect">
            <a:avLst/>
          </a:prstGeom>
        </p:spPr>
        <p:txBody>
          <a:bodyPr vert="horz" wrap="square" lIns="0" tIns="12700" rIns="0" bIns="0" rtlCol="0">
            <a:spAutoFit/>
          </a:bodyPr>
          <a:lstStyle/>
          <a:p>
            <a:pPr marL="227329" marR="5080" indent="-215265" algn="just">
              <a:lnSpc>
                <a:spcPct val="100000"/>
              </a:lnSpc>
              <a:spcBef>
                <a:spcPts val="100"/>
              </a:spcBef>
              <a:buAutoNum type="arabicPeriod" startAt="2"/>
              <a:tabLst>
                <a:tab pos="228600" algn="l"/>
              </a:tabLst>
            </a:pPr>
            <a:r>
              <a:rPr sz="1500" b="1" dirty="0">
                <a:solidFill>
                  <a:srgbClr val="3E8B73"/>
                </a:solidFill>
                <a:latin typeface="Montserrat SemiBold"/>
                <a:cs typeface="Montserrat SemiBold"/>
              </a:rPr>
              <a:t>At</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maturity,</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if</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35" dirty="0">
                <a:solidFill>
                  <a:srgbClr val="3E8B73"/>
                </a:solidFill>
                <a:latin typeface="Montserrat SemiBold"/>
                <a:cs typeface="Montserrat SemiBold"/>
              </a:rPr>
              <a:t> </a:t>
            </a:r>
            <a:r>
              <a:rPr sz="1500" b="1" spc="-10" dirty="0">
                <a:solidFill>
                  <a:srgbClr val="3E8B73"/>
                </a:solidFill>
                <a:latin typeface="Montserrat SemiBold"/>
                <a:cs typeface="Montserrat SemiBold"/>
              </a:rPr>
              <a:t>investment</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hasn’t</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already</a:t>
            </a:r>
            <a:r>
              <a:rPr sz="1500" b="1" spc="-30" dirty="0">
                <a:solidFill>
                  <a:srgbClr val="3E8B73"/>
                </a:solidFill>
                <a:latin typeface="Montserrat SemiBold"/>
                <a:cs typeface="Montserrat SemiBold"/>
              </a:rPr>
              <a:t> </a:t>
            </a:r>
            <a:r>
              <a:rPr sz="1500" b="1" dirty="0">
                <a:solidFill>
                  <a:srgbClr val="3E8B73"/>
                </a:solidFill>
                <a:latin typeface="Montserrat SemiBold"/>
                <a:cs typeface="Montserrat SemiBold"/>
              </a:rPr>
              <a:t>‘kicked</a:t>
            </a:r>
            <a:r>
              <a:rPr sz="1500" b="1" spc="-35" dirty="0">
                <a:solidFill>
                  <a:srgbClr val="3E8B73"/>
                </a:solidFill>
                <a:latin typeface="Montserrat SemiBold"/>
                <a:cs typeface="Montserrat SemiBold"/>
              </a:rPr>
              <a:t> </a:t>
            </a:r>
            <a:r>
              <a:rPr sz="1500" b="1" dirty="0">
                <a:solidFill>
                  <a:srgbClr val="3E8B73"/>
                </a:solidFill>
                <a:latin typeface="Montserrat SemiBold"/>
                <a:cs typeface="Montserrat SemiBold"/>
              </a:rPr>
              <a:t>out’</a:t>
            </a:r>
            <a:r>
              <a:rPr sz="1500" b="1" spc="-35" dirty="0">
                <a:solidFill>
                  <a:srgbClr val="3E8B73"/>
                </a:solidFill>
                <a:latin typeface="Montserrat SemiBold"/>
                <a:cs typeface="Montserrat SemiBold"/>
              </a:rPr>
              <a:t> </a:t>
            </a:r>
            <a:r>
              <a:rPr sz="1500" b="1" spc="-25" dirty="0">
                <a:solidFill>
                  <a:srgbClr val="3E8B73"/>
                </a:solidFill>
                <a:latin typeface="Montserrat SemiBold"/>
                <a:cs typeface="Montserrat SemiBold"/>
              </a:rPr>
              <a:t>and 	</a:t>
            </a:r>
            <a:r>
              <a:rPr sz="1500" b="1" dirty="0">
                <a:solidFill>
                  <a:srgbClr val="3E8B73"/>
                </a:solidFill>
                <a:latin typeface="Montserrat SemiBold"/>
                <a:cs typeface="Montserrat SemiBold"/>
              </a:rPr>
              <a:t>matured</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and</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lang="en-GB" sz="1500" b="1" dirty="0">
                <a:solidFill>
                  <a:srgbClr val="3E8B73"/>
                </a:solidFill>
                <a:latin typeface="Montserrat SemiBold"/>
                <a:cs typeface="Montserrat SemiBold"/>
              </a:rPr>
              <a:t> worst performing</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Underlying</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Index</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is</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at</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40%</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of</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its</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initial</a:t>
            </a:r>
            <a:r>
              <a:rPr sz="1500" b="1" spc="-15" dirty="0">
                <a:solidFill>
                  <a:srgbClr val="3E8B73"/>
                </a:solidFill>
                <a:latin typeface="Montserrat SemiBold"/>
                <a:cs typeface="Montserrat SemiBold"/>
              </a:rPr>
              <a:t> </a:t>
            </a:r>
            <a:r>
              <a:rPr sz="1500" b="1" spc="-10" dirty="0">
                <a:solidFill>
                  <a:srgbClr val="3E8B73"/>
                </a:solidFill>
                <a:latin typeface="Montserrat SemiBold"/>
                <a:cs typeface="Montserrat SemiBold"/>
              </a:rPr>
              <a:t>level </a:t>
            </a:r>
            <a:r>
              <a:rPr sz="1500" b="1" dirty="0">
                <a:solidFill>
                  <a:srgbClr val="3E8B73"/>
                </a:solidFill>
                <a:latin typeface="Montserrat SemiBold"/>
                <a:cs typeface="Montserrat SemiBold"/>
              </a:rPr>
              <a:t>(a</a:t>
            </a:r>
            <a:r>
              <a:rPr sz="1500" b="1" spc="-20" dirty="0">
                <a:solidFill>
                  <a:srgbClr val="3E8B73"/>
                </a:solidFill>
                <a:latin typeface="Montserrat SemiBold"/>
                <a:cs typeface="Montserrat SemiBold"/>
              </a:rPr>
              <a:t> </a:t>
            </a:r>
            <a:r>
              <a:rPr sz="1500" b="1" dirty="0">
                <a:solidFill>
                  <a:srgbClr val="3E8B73"/>
                </a:solidFill>
                <a:latin typeface="Montserrat SemiBold"/>
                <a:cs typeface="Montserrat SemiBold"/>
              </a:rPr>
              <a:t>drop</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of</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60%)</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what</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will</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be</a:t>
            </a:r>
            <a:r>
              <a:rPr sz="1500" b="1" spc="-15" dirty="0">
                <a:solidFill>
                  <a:srgbClr val="3E8B73"/>
                </a:solidFill>
                <a:latin typeface="Montserrat SemiBold"/>
                <a:cs typeface="Montserrat SemiBold"/>
              </a:rPr>
              <a:t> </a:t>
            </a:r>
            <a:r>
              <a:rPr sz="1500" b="1" dirty="0">
                <a:solidFill>
                  <a:srgbClr val="3E8B73"/>
                </a:solidFill>
                <a:latin typeface="Montserrat SemiBold"/>
                <a:cs typeface="Montserrat SemiBold"/>
              </a:rPr>
              <a:t>the</a:t>
            </a:r>
            <a:r>
              <a:rPr sz="1500" b="1" spc="-15" dirty="0">
                <a:solidFill>
                  <a:srgbClr val="3E8B73"/>
                </a:solidFill>
                <a:latin typeface="Montserrat SemiBold"/>
                <a:cs typeface="Montserrat SemiBold"/>
              </a:rPr>
              <a:t> </a:t>
            </a:r>
            <a:r>
              <a:rPr sz="1500" b="1" spc="-10" dirty="0">
                <a:solidFill>
                  <a:srgbClr val="3E8B73"/>
                </a:solidFill>
                <a:latin typeface="Montserrat SemiBold"/>
                <a:cs typeface="Montserrat SemiBold"/>
              </a:rPr>
              <a:t>return?</a:t>
            </a:r>
            <a:endParaRPr sz="1500" dirty="0">
              <a:latin typeface="Montserrat SemiBold"/>
              <a:cs typeface="Montserrat SemiBold"/>
            </a:endParaRPr>
          </a:p>
          <a:p>
            <a:pPr marL="443865" lvl="1" indent="-215265">
              <a:lnSpc>
                <a:spcPct val="100000"/>
              </a:lnSpc>
              <a:spcBef>
                <a:spcPts val="750"/>
              </a:spcBef>
              <a:buClr>
                <a:srgbClr val="3E8B73"/>
              </a:buClr>
              <a:buFont typeface="Montserrat SemiBold"/>
              <a:buAutoNum type="alphaLcPeriod"/>
              <a:tabLst>
                <a:tab pos="443865" algn="l"/>
              </a:tabLst>
            </a:pPr>
            <a:r>
              <a:rPr sz="1000" spc="-10" dirty="0">
                <a:solidFill>
                  <a:srgbClr val="323537"/>
                </a:solidFill>
                <a:latin typeface="Montserrat"/>
                <a:cs typeface="Montserrat"/>
              </a:rPr>
              <a:t>You</a:t>
            </a:r>
            <a:r>
              <a:rPr sz="1000" spc="-15" dirty="0">
                <a:solidFill>
                  <a:srgbClr val="323537"/>
                </a:solidFill>
                <a:latin typeface="Montserrat"/>
                <a:cs typeface="Montserrat"/>
              </a:rPr>
              <a:t> </a:t>
            </a:r>
            <a:r>
              <a:rPr sz="1000" dirty="0">
                <a:solidFill>
                  <a:srgbClr val="323537"/>
                </a:solidFill>
                <a:latin typeface="Montserrat"/>
                <a:cs typeface="Montserrat"/>
              </a:rPr>
              <a:t>will</a:t>
            </a:r>
            <a:r>
              <a:rPr sz="1000" spc="-10" dirty="0">
                <a:solidFill>
                  <a:srgbClr val="323537"/>
                </a:solidFill>
                <a:latin typeface="Montserrat"/>
                <a:cs typeface="Montserrat"/>
              </a:rPr>
              <a:t> </a:t>
            </a:r>
            <a:r>
              <a:rPr sz="1000" dirty="0">
                <a:solidFill>
                  <a:srgbClr val="323537"/>
                </a:solidFill>
                <a:latin typeface="Montserrat"/>
                <a:cs typeface="Montserrat"/>
              </a:rPr>
              <a:t>lose</a:t>
            </a:r>
            <a:r>
              <a:rPr sz="1000" spc="-10" dirty="0">
                <a:solidFill>
                  <a:srgbClr val="323537"/>
                </a:solidFill>
                <a:latin typeface="Montserrat"/>
                <a:cs typeface="Montserrat"/>
              </a:rPr>
              <a:t> </a:t>
            </a:r>
            <a:r>
              <a:rPr sz="1000" dirty="0">
                <a:solidFill>
                  <a:srgbClr val="323537"/>
                </a:solidFill>
                <a:latin typeface="Montserrat"/>
                <a:cs typeface="Montserrat"/>
              </a:rPr>
              <a:t>60%</a:t>
            </a:r>
            <a:r>
              <a:rPr sz="1000" spc="-10" dirty="0">
                <a:solidFill>
                  <a:srgbClr val="323537"/>
                </a:solidFill>
                <a:latin typeface="Montserrat"/>
                <a:cs typeface="Montserrat"/>
              </a:rPr>
              <a:t> </a:t>
            </a:r>
            <a:r>
              <a:rPr sz="1000" dirty="0">
                <a:solidFill>
                  <a:srgbClr val="323537"/>
                </a:solidFill>
                <a:latin typeface="Montserrat"/>
                <a:cs typeface="Montserrat"/>
              </a:rPr>
              <a:t>of</a:t>
            </a:r>
            <a:r>
              <a:rPr sz="1000" spc="-10" dirty="0">
                <a:solidFill>
                  <a:srgbClr val="323537"/>
                </a:solidFill>
                <a:latin typeface="Montserrat"/>
                <a:cs typeface="Montserrat"/>
              </a:rPr>
              <a:t> </a:t>
            </a:r>
            <a:r>
              <a:rPr sz="1000" dirty="0">
                <a:solidFill>
                  <a:srgbClr val="323537"/>
                </a:solidFill>
                <a:latin typeface="Montserrat"/>
                <a:cs typeface="Montserrat"/>
              </a:rPr>
              <a:t>your</a:t>
            </a:r>
            <a:r>
              <a:rPr sz="1000" spc="-10" dirty="0">
                <a:solidFill>
                  <a:srgbClr val="323537"/>
                </a:solidFill>
                <a:latin typeface="Montserrat"/>
                <a:cs typeface="Montserrat"/>
              </a:rPr>
              <a:t> </a:t>
            </a:r>
            <a:r>
              <a:rPr sz="1000" dirty="0">
                <a:solidFill>
                  <a:srgbClr val="323537"/>
                </a:solidFill>
                <a:latin typeface="Montserrat"/>
                <a:cs typeface="Montserrat"/>
              </a:rPr>
              <a:t>investment</a:t>
            </a:r>
            <a:r>
              <a:rPr sz="1000" spc="-10" dirty="0">
                <a:solidFill>
                  <a:srgbClr val="323537"/>
                </a:solidFill>
                <a:latin typeface="Montserrat"/>
                <a:cs typeface="Montserrat"/>
              </a:rPr>
              <a:t> </a:t>
            </a:r>
            <a:r>
              <a:rPr sz="1000" dirty="0">
                <a:solidFill>
                  <a:srgbClr val="323537"/>
                </a:solidFill>
                <a:latin typeface="Montserrat"/>
                <a:cs typeface="Montserrat"/>
              </a:rPr>
              <a:t>and</a:t>
            </a:r>
            <a:r>
              <a:rPr sz="1000" spc="-10" dirty="0">
                <a:solidFill>
                  <a:srgbClr val="323537"/>
                </a:solidFill>
                <a:latin typeface="Montserrat"/>
                <a:cs typeface="Montserrat"/>
              </a:rPr>
              <a:t> </a:t>
            </a:r>
            <a:r>
              <a:rPr sz="1000" dirty="0">
                <a:solidFill>
                  <a:srgbClr val="323537"/>
                </a:solidFill>
                <a:latin typeface="Montserrat"/>
                <a:cs typeface="Montserrat"/>
              </a:rPr>
              <a:t>only</a:t>
            </a:r>
            <a:r>
              <a:rPr sz="1000" spc="-10" dirty="0">
                <a:solidFill>
                  <a:srgbClr val="323537"/>
                </a:solidFill>
                <a:latin typeface="Montserrat"/>
                <a:cs typeface="Montserrat"/>
              </a:rPr>
              <a:t> </a:t>
            </a:r>
            <a:r>
              <a:rPr sz="1000" dirty="0">
                <a:solidFill>
                  <a:srgbClr val="323537"/>
                </a:solidFill>
                <a:latin typeface="Montserrat"/>
                <a:cs typeface="Montserrat"/>
              </a:rPr>
              <a:t>get</a:t>
            </a:r>
            <a:r>
              <a:rPr sz="1000" spc="-10" dirty="0">
                <a:solidFill>
                  <a:srgbClr val="323537"/>
                </a:solidFill>
                <a:latin typeface="Montserrat"/>
                <a:cs typeface="Montserrat"/>
              </a:rPr>
              <a:t> </a:t>
            </a:r>
            <a:r>
              <a:rPr sz="1000" dirty="0">
                <a:solidFill>
                  <a:srgbClr val="323537"/>
                </a:solidFill>
                <a:latin typeface="Montserrat"/>
                <a:cs typeface="Montserrat"/>
              </a:rPr>
              <a:t>40%</a:t>
            </a:r>
            <a:r>
              <a:rPr sz="1000" spc="-10" dirty="0">
                <a:solidFill>
                  <a:srgbClr val="323537"/>
                </a:solidFill>
                <a:latin typeface="Montserrat"/>
                <a:cs typeface="Montserrat"/>
              </a:rPr>
              <a:t> </a:t>
            </a:r>
            <a:r>
              <a:rPr sz="1000" spc="-20" dirty="0">
                <a:solidFill>
                  <a:srgbClr val="323537"/>
                </a:solidFill>
                <a:latin typeface="Montserrat"/>
                <a:cs typeface="Montserrat"/>
              </a:rPr>
              <a:t>back</a:t>
            </a:r>
            <a:endParaRPr sz="1000" dirty="0">
              <a:latin typeface="Montserrat"/>
              <a:cs typeface="Montserrat"/>
            </a:endParaRPr>
          </a:p>
          <a:p>
            <a:pPr marL="443865" lvl="1" indent="-215265">
              <a:lnSpc>
                <a:spcPct val="100000"/>
              </a:lnSpc>
              <a:spcBef>
                <a:spcPts val="280"/>
              </a:spcBef>
              <a:buClr>
                <a:srgbClr val="3E8B73"/>
              </a:buClr>
              <a:buFont typeface="Montserrat SemiBold"/>
              <a:buAutoNum type="alphaLcPeriod"/>
              <a:tabLst>
                <a:tab pos="443865" algn="l"/>
              </a:tabLst>
            </a:pPr>
            <a:r>
              <a:rPr sz="1000" spc="-10" dirty="0">
                <a:solidFill>
                  <a:srgbClr val="323537"/>
                </a:solidFill>
                <a:latin typeface="Montserrat"/>
                <a:cs typeface="Montserrat"/>
              </a:rPr>
              <a:t>You</a:t>
            </a:r>
            <a:r>
              <a:rPr sz="1000" spc="-20" dirty="0">
                <a:solidFill>
                  <a:srgbClr val="323537"/>
                </a:solidFill>
                <a:latin typeface="Montserrat"/>
                <a:cs typeface="Montserrat"/>
              </a:rPr>
              <a:t> </a:t>
            </a:r>
            <a:r>
              <a:rPr sz="1000" dirty="0">
                <a:solidFill>
                  <a:srgbClr val="323537"/>
                </a:solidFill>
                <a:latin typeface="Montserrat"/>
                <a:cs typeface="Montserrat"/>
              </a:rPr>
              <a:t>will</a:t>
            </a:r>
            <a:r>
              <a:rPr sz="1000" spc="-20" dirty="0">
                <a:solidFill>
                  <a:srgbClr val="323537"/>
                </a:solidFill>
                <a:latin typeface="Montserrat"/>
                <a:cs typeface="Montserrat"/>
              </a:rPr>
              <a:t> </a:t>
            </a:r>
            <a:r>
              <a:rPr sz="1000" dirty="0">
                <a:solidFill>
                  <a:srgbClr val="323537"/>
                </a:solidFill>
                <a:latin typeface="Montserrat"/>
                <a:cs typeface="Montserrat"/>
              </a:rPr>
              <a:t>lose</a:t>
            </a:r>
            <a:r>
              <a:rPr sz="1000" spc="-15" dirty="0">
                <a:solidFill>
                  <a:srgbClr val="323537"/>
                </a:solidFill>
                <a:latin typeface="Montserrat"/>
                <a:cs typeface="Montserrat"/>
              </a:rPr>
              <a:t> </a:t>
            </a:r>
            <a:r>
              <a:rPr sz="1000" dirty="0">
                <a:solidFill>
                  <a:srgbClr val="323537"/>
                </a:solidFill>
                <a:latin typeface="Montserrat"/>
                <a:cs typeface="Montserrat"/>
              </a:rPr>
              <a:t>60%</a:t>
            </a:r>
            <a:r>
              <a:rPr sz="1000" spc="-20"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initial</a:t>
            </a:r>
            <a:r>
              <a:rPr sz="1000" spc="-20" dirty="0">
                <a:solidFill>
                  <a:srgbClr val="323537"/>
                </a:solidFill>
                <a:latin typeface="Montserrat"/>
                <a:cs typeface="Montserrat"/>
              </a:rPr>
              <a:t> </a:t>
            </a:r>
            <a:r>
              <a:rPr sz="1000" dirty="0">
                <a:solidFill>
                  <a:srgbClr val="323537"/>
                </a:solidFill>
                <a:latin typeface="Montserrat"/>
                <a:cs typeface="Montserrat"/>
              </a:rPr>
              <a:t>capital</a:t>
            </a:r>
            <a:r>
              <a:rPr sz="1000" spc="-20" dirty="0">
                <a:solidFill>
                  <a:srgbClr val="323537"/>
                </a:solidFill>
                <a:latin typeface="Montserrat"/>
                <a:cs typeface="Montserrat"/>
              </a:rPr>
              <a:t> </a:t>
            </a:r>
            <a:r>
              <a:rPr sz="1000" dirty="0">
                <a:solidFill>
                  <a:srgbClr val="323537"/>
                </a:solidFill>
                <a:latin typeface="Montserrat"/>
                <a:cs typeface="Montserrat"/>
              </a:rPr>
              <a:t>plus</a:t>
            </a:r>
            <a:r>
              <a:rPr sz="1000" spc="-15" dirty="0">
                <a:solidFill>
                  <a:srgbClr val="323537"/>
                </a:solidFill>
                <a:latin typeface="Montserrat"/>
                <a:cs typeface="Montserrat"/>
              </a:rPr>
              <a:t> </a:t>
            </a:r>
            <a:r>
              <a:rPr sz="1000" dirty="0">
                <a:solidFill>
                  <a:srgbClr val="323537"/>
                </a:solidFill>
                <a:latin typeface="Montserrat"/>
                <a:cs typeface="Montserrat"/>
              </a:rPr>
              <a:t>any</a:t>
            </a:r>
            <a:r>
              <a:rPr sz="1000" spc="-20" dirty="0">
                <a:solidFill>
                  <a:srgbClr val="323537"/>
                </a:solidFill>
                <a:latin typeface="Montserrat"/>
                <a:cs typeface="Montserrat"/>
              </a:rPr>
              <a:t> </a:t>
            </a:r>
            <a:r>
              <a:rPr sz="1000" dirty="0">
                <a:solidFill>
                  <a:srgbClr val="323537"/>
                </a:solidFill>
                <a:latin typeface="Montserrat"/>
                <a:cs typeface="Montserrat"/>
              </a:rPr>
              <a:t>previously</a:t>
            </a:r>
            <a:r>
              <a:rPr sz="1000" spc="-15" dirty="0">
                <a:solidFill>
                  <a:srgbClr val="323537"/>
                </a:solidFill>
                <a:latin typeface="Montserrat"/>
                <a:cs typeface="Montserrat"/>
              </a:rPr>
              <a:t> </a:t>
            </a:r>
            <a:r>
              <a:rPr sz="1000" dirty="0">
                <a:solidFill>
                  <a:srgbClr val="323537"/>
                </a:solidFill>
                <a:latin typeface="Montserrat"/>
                <a:cs typeface="Montserrat"/>
              </a:rPr>
              <a:t>paid</a:t>
            </a:r>
            <a:r>
              <a:rPr sz="1000" spc="-20" dirty="0">
                <a:solidFill>
                  <a:srgbClr val="323537"/>
                </a:solidFill>
                <a:latin typeface="Montserrat"/>
                <a:cs typeface="Montserrat"/>
              </a:rPr>
              <a:t> </a:t>
            </a:r>
            <a:r>
              <a:rPr sz="1000" spc="-10" dirty="0">
                <a:solidFill>
                  <a:srgbClr val="323537"/>
                </a:solidFill>
                <a:latin typeface="Montserrat"/>
                <a:cs typeface="Montserrat"/>
              </a:rPr>
              <a:t>Interest</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dirty="0">
                <a:solidFill>
                  <a:srgbClr val="323537"/>
                </a:solidFill>
                <a:latin typeface="Montserrat"/>
                <a:cs typeface="Montserrat"/>
              </a:rPr>
              <a:t>The</a:t>
            </a:r>
            <a:r>
              <a:rPr sz="1000" spc="-20" dirty="0">
                <a:solidFill>
                  <a:srgbClr val="323537"/>
                </a:solidFill>
                <a:latin typeface="Montserrat"/>
                <a:cs typeface="Montserrat"/>
              </a:rPr>
              <a:t> </a:t>
            </a:r>
            <a:r>
              <a:rPr sz="1000" dirty="0">
                <a:solidFill>
                  <a:srgbClr val="323537"/>
                </a:solidFill>
                <a:latin typeface="Montserrat"/>
                <a:cs typeface="Montserrat"/>
              </a:rPr>
              <a:t>Investors</a:t>
            </a:r>
            <a:r>
              <a:rPr sz="1000" spc="-15" dirty="0">
                <a:solidFill>
                  <a:srgbClr val="323537"/>
                </a:solidFill>
                <a:latin typeface="Montserrat"/>
                <a:cs typeface="Montserrat"/>
              </a:rPr>
              <a:t> </a:t>
            </a:r>
            <a:r>
              <a:rPr sz="1000" dirty="0">
                <a:solidFill>
                  <a:srgbClr val="323537"/>
                </a:solidFill>
                <a:latin typeface="Montserrat"/>
                <a:cs typeface="Montserrat"/>
              </a:rPr>
              <a:t>get</a:t>
            </a:r>
            <a:r>
              <a:rPr sz="1000" spc="-15" dirty="0">
                <a:solidFill>
                  <a:srgbClr val="323537"/>
                </a:solidFill>
                <a:latin typeface="Montserrat"/>
                <a:cs typeface="Montserrat"/>
              </a:rPr>
              <a:t> </a:t>
            </a:r>
            <a:r>
              <a:rPr sz="1000" dirty="0">
                <a:solidFill>
                  <a:srgbClr val="323537"/>
                </a:solidFill>
                <a:latin typeface="Montserrat"/>
                <a:cs typeface="Montserrat"/>
              </a:rPr>
              <a:t>100%</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their</a:t>
            </a:r>
            <a:r>
              <a:rPr sz="1000" spc="-15" dirty="0">
                <a:solidFill>
                  <a:srgbClr val="323537"/>
                </a:solidFill>
                <a:latin typeface="Montserrat"/>
                <a:cs typeface="Montserrat"/>
              </a:rPr>
              <a:t> </a:t>
            </a:r>
            <a:r>
              <a:rPr sz="1000" dirty="0">
                <a:solidFill>
                  <a:srgbClr val="323537"/>
                </a:solidFill>
                <a:latin typeface="Montserrat"/>
                <a:cs typeface="Montserrat"/>
              </a:rPr>
              <a:t>original</a:t>
            </a:r>
            <a:r>
              <a:rPr sz="1000" spc="-15" dirty="0">
                <a:solidFill>
                  <a:srgbClr val="323537"/>
                </a:solidFill>
                <a:latin typeface="Montserrat"/>
                <a:cs typeface="Montserrat"/>
              </a:rPr>
              <a:t> </a:t>
            </a:r>
            <a:r>
              <a:rPr sz="1000" spc="-10" dirty="0">
                <a:solidFill>
                  <a:srgbClr val="323537"/>
                </a:solidFill>
                <a:latin typeface="Montserrat"/>
                <a:cs typeface="Montserrat"/>
              </a:rPr>
              <a:t>investment</a:t>
            </a:r>
            <a:endParaRPr sz="1000" dirty="0">
              <a:latin typeface="Montserrat"/>
              <a:cs typeface="Montserrat"/>
            </a:endParaRPr>
          </a:p>
          <a:p>
            <a:pPr marL="443865" lvl="1" indent="-215265">
              <a:lnSpc>
                <a:spcPct val="100000"/>
              </a:lnSpc>
              <a:spcBef>
                <a:spcPts val="285"/>
              </a:spcBef>
              <a:buClr>
                <a:srgbClr val="3E8B73"/>
              </a:buClr>
              <a:buFont typeface="Montserrat SemiBold"/>
              <a:buAutoNum type="alphaLcPeriod"/>
              <a:tabLst>
                <a:tab pos="443865" algn="l"/>
              </a:tabLst>
            </a:pPr>
            <a:r>
              <a:rPr sz="1000" spc="-10" dirty="0">
                <a:solidFill>
                  <a:srgbClr val="323537"/>
                </a:solidFill>
                <a:latin typeface="Montserrat"/>
                <a:cs typeface="Montserrat"/>
              </a:rPr>
              <a:t>You</a:t>
            </a:r>
            <a:r>
              <a:rPr sz="1000" spc="-20" dirty="0">
                <a:solidFill>
                  <a:srgbClr val="323537"/>
                </a:solidFill>
                <a:latin typeface="Montserrat"/>
                <a:cs typeface="Montserrat"/>
              </a:rPr>
              <a:t> </a:t>
            </a:r>
            <a:r>
              <a:rPr sz="1000" dirty="0">
                <a:solidFill>
                  <a:srgbClr val="323537"/>
                </a:solidFill>
                <a:latin typeface="Montserrat"/>
                <a:cs typeface="Montserrat"/>
              </a:rPr>
              <a:t>will</a:t>
            </a:r>
            <a:r>
              <a:rPr sz="1000" spc="-15" dirty="0">
                <a:solidFill>
                  <a:srgbClr val="323537"/>
                </a:solidFill>
                <a:latin typeface="Montserrat"/>
                <a:cs typeface="Montserrat"/>
              </a:rPr>
              <a:t> </a:t>
            </a:r>
            <a:r>
              <a:rPr sz="1000" dirty="0">
                <a:solidFill>
                  <a:srgbClr val="323537"/>
                </a:solidFill>
                <a:latin typeface="Montserrat"/>
                <a:cs typeface="Montserrat"/>
              </a:rPr>
              <a:t>lose</a:t>
            </a:r>
            <a:r>
              <a:rPr sz="1000" spc="-15" dirty="0">
                <a:solidFill>
                  <a:srgbClr val="323537"/>
                </a:solidFill>
                <a:latin typeface="Montserrat"/>
                <a:cs typeface="Montserrat"/>
              </a:rPr>
              <a:t> </a:t>
            </a:r>
            <a:r>
              <a:rPr sz="1000" dirty="0">
                <a:solidFill>
                  <a:srgbClr val="323537"/>
                </a:solidFill>
                <a:latin typeface="Montserrat"/>
                <a:cs typeface="Montserrat"/>
              </a:rPr>
              <a:t>all</a:t>
            </a:r>
            <a:r>
              <a:rPr sz="1000" spc="-15" dirty="0">
                <a:solidFill>
                  <a:srgbClr val="323537"/>
                </a:solidFill>
                <a:latin typeface="Montserrat"/>
                <a:cs typeface="Montserrat"/>
              </a:rPr>
              <a:t> </a:t>
            </a:r>
            <a:r>
              <a:rPr sz="1000" dirty="0">
                <a:solidFill>
                  <a:srgbClr val="323537"/>
                </a:solidFill>
                <a:latin typeface="Montserrat"/>
                <a:cs typeface="Montserrat"/>
              </a:rPr>
              <a:t>of</a:t>
            </a:r>
            <a:r>
              <a:rPr sz="1000" spc="-15" dirty="0">
                <a:solidFill>
                  <a:srgbClr val="323537"/>
                </a:solidFill>
                <a:latin typeface="Montserrat"/>
                <a:cs typeface="Montserrat"/>
              </a:rPr>
              <a:t> </a:t>
            </a:r>
            <a:r>
              <a:rPr sz="1000" dirty="0">
                <a:solidFill>
                  <a:srgbClr val="323537"/>
                </a:solidFill>
                <a:latin typeface="Montserrat"/>
                <a:cs typeface="Montserrat"/>
              </a:rPr>
              <a:t>your</a:t>
            </a:r>
            <a:r>
              <a:rPr sz="1000" spc="-15" dirty="0">
                <a:solidFill>
                  <a:srgbClr val="323537"/>
                </a:solidFill>
                <a:latin typeface="Montserrat"/>
                <a:cs typeface="Montserrat"/>
              </a:rPr>
              <a:t> </a:t>
            </a:r>
            <a:r>
              <a:rPr lang="en-GB" sz="1000" dirty="0">
                <a:solidFill>
                  <a:srgbClr val="323537"/>
                </a:solidFill>
                <a:latin typeface="Montserrat"/>
                <a:cs typeface="Montserrat"/>
              </a:rPr>
              <a:t>initial </a:t>
            </a:r>
            <a:r>
              <a:rPr sz="1000" spc="-10" dirty="0">
                <a:solidFill>
                  <a:srgbClr val="323537"/>
                </a:solidFill>
                <a:latin typeface="Montserrat"/>
                <a:cs typeface="Montserrat"/>
              </a:rPr>
              <a:t>capital</a:t>
            </a:r>
            <a:endParaRPr sz="1000" dirty="0">
              <a:latin typeface="Montserrat"/>
              <a:cs typeface="Montserra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830</TotalTime>
  <Words>15798</Words>
  <Application>Microsoft Office PowerPoint</Application>
  <PresentationFormat>Custom</PresentationFormat>
  <Paragraphs>674</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Calibri</vt:lpstr>
      <vt:lpstr>Montserrat</vt:lpstr>
      <vt:lpstr>Montserrat Medium</vt:lpstr>
      <vt:lpstr>Montserrat SemiBold</vt:lpstr>
      <vt:lpstr>Times New Roman</vt:lpstr>
      <vt:lpstr>Office Theme</vt:lpstr>
      <vt:lpstr>Goldman Sachs Defensive Step-Down Kick Out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IDAD Goldman Sachs Defensive Step Down Kick Out Plan March 2026 Brochure</dc:title>
  <dc:creator>Toby Wallace</dc:creator>
  <cp:lastModifiedBy>Jack Carver</cp:lastModifiedBy>
  <cp:revision>84</cp:revision>
  <dcterms:created xsi:type="dcterms:W3CDTF">2024-11-01T10:30:49Z</dcterms:created>
  <dcterms:modified xsi:type="dcterms:W3CDTF">2026-01-06T10:55:03Z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2024-08-29T00:00:00Z</vt:filetime>
  </property>
  <property fmtid="{D5CDD505-2E9C-101B-9397-08002B2CF9AE}" pid="3" name="Creator">
    <vt:lpwstr>Adobe InDesign 19.4 (Windows)</vt:lpwstr>
  </property>
  <property fmtid="{D5CDD505-2E9C-101B-9397-08002B2CF9AE}" pid="4" name="LastSaved">
    <vt:filetime>2024-11-01T00:00:00Z</vt:filetime>
  </property>
  <property fmtid="{D5CDD505-2E9C-101B-9397-08002B2CF9AE}" pid="5" name="Producer">
    <vt:lpwstr>Adobe PDF Library 17.0</vt:lpwstr>
  </property>
</Properties>
</file>