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19984-8ED4-1FC4-AC17-BFA91C5BE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59F0EE-29FC-B1DB-CBD9-2892B5B9AB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8655D-24A4-4FD1-3ED7-CAA718C93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A246-C160-4793-A177-AE1A833D0D09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E0929-F0A5-F23C-18F2-C489E40E5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08E93-9A82-6E90-F8E4-B182D0733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B89B-770C-4F1E-AFD0-253C28D97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330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2D4C4-DDA6-213A-76EC-97A21BF1F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344501-1CB9-D7AB-D210-80BBF1FF4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66BEA-1021-6B15-683C-F33F8DAE4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A246-C160-4793-A177-AE1A833D0D09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48792-DF3E-7888-1E11-452602D9F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D2C08-44D8-8B03-7CA6-A11827C3D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B89B-770C-4F1E-AFD0-253C28D97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5BD173-1211-FB42-BB31-C651C621C9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6D666F-A4AD-D5B4-BA94-2B69842D77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25140-BB9C-984A-31AD-D4B4CE0D8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A246-C160-4793-A177-AE1A833D0D09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73606-CFD0-F88D-30CA-97BE4D47F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6D937-05A6-4E93-F4DE-1B0CCD1F3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B89B-770C-4F1E-AFD0-253C28D97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42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D8E86-4950-1F24-76A3-EE99694B9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1A402-59CC-4C60-6C62-1F39DBA3B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0B0F17-AE2F-B99E-B46D-2EE7E46F9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A246-C160-4793-A177-AE1A833D0D09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E00681-FB7C-65F0-FC2D-172349821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38D3A-01BF-C2EB-4667-E4CEAC56E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B89B-770C-4F1E-AFD0-253C28D97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25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13B3E-CEAB-82C7-F67D-1D34ADD63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672B80-3232-9338-8C3E-1AA056E52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9C2D8-814F-0641-9A9B-B1D4B20E4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A246-C160-4793-A177-AE1A833D0D09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40BDE-9200-2669-5072-5F65F5797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19D86-2D3F-1325-0DE9-E5CA878A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B89B-770C-4F1E-AFD0-253C28D97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10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95A66-08C2-3E30-A1F7-93D03A527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C8B7D-9BDC-C4B7-CBA6-5F4044D15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4AB72D-F22D-DFF1-90F0-5CE9AE245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1A1F0A-955A-D7BE-D004-2F02F9341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A246-C160-4793-A177-AE1A833D0D09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E65FFC-3381-9376-640B-8AC735B78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411D18-ED47-7C92-B564-2D394369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B89B-770C-4F1E-AFD0-253C28D97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407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DFF79-62FF-71AD-2AA2-435127A15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3019B-47F3-C170-CFD5-43EC54546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5DE821-C5DE-5474-37B2-DCB04CCEB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6F497C-4138-ED27-5C3C-FA4037D5C3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0C06C4-3F77-D398-6ED7-E92B9C242C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9A95CB-9285-B375-E096-55DECAA74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A246-C160-4793-A177-AE1A833D0D09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995AAE-9374-9A55-9CA3-0BED5A9E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A3C3A6-7C52-D68E-07B9-54E8CFD2F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B89B-770C-4F1E-AFD0-253C28D97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249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C733E-4BBD-0020-E181-8B223074B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EC70C-ED75-9F5F-7151-0B4FFEF30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A246-C160-4793-A177-AE1A833D0D09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5194E7-9FD2-BFC8-F8CF-B7AD10582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D32EEB-2E3D-DDA1-FA59-2E3B22B55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B89B-770C-4F1E-AFD0-253C28D97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121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2D4C8B-C6EB-8443-8BEF-F9EDCC11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A246-C160-4793-A177-AE1A833D0D09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7817DB-FDE2-84B1-576C-604DD195F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BC119-E76E-901B-A294-49C4260D9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B89B-770C-4F1E-AFD0-253C28D97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640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5FC92-04A8-6D81-234C-4F4A03544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90199-BF6D-9F59-469B-3885F68EE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8910F4-A2A9-01C5-3A65-CF045F9C5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567AD-FCB0-2A88-8F77-F825AABCF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A246-C160-4793-A177-AE1A833D0D09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46D46A-F407-EBD6-D85E-A4D78336D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09F67B-98AD-0801-6C34-FA01FDEC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B89B-770C-4F1E-AFD0-253C28D97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668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32881-CD34-4037-FE50-1CA217839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9ADD0-D358-CE46-B033-E05ABE231E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DF8CC-8F3B-6C2F-3540-5B388FDC2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DD5C6-64E4-4235-D642-FD0F7B61A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A246-C160-4793-A177-AE1A833D0D09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A9CD2F-FDFE-2746-761A-FC89C2BC3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C4441-B386-EB6A-15F6-119CF2C5A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B89B-770C-4F1E-AFD0-253C28D97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41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CE3392-31ED-1EB5-F666-A8099C440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189EC-0996-5FBF-C60E-1C459B456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F8E2C-ACEA-1033-9817-FA6FC1232E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53A246-C160-4793-A177-AE1A833D0D09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D787A-A37F-22B1-A440-BED4D4367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50E60-9A1A-DB1F-AEE7-78F836C7CD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48B89B-770C-4F1E-AFD0-253C28D97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2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CBA6698-7DE2-AB28-522F-711F1FA8ABAD}"/>
              </a:ext>
            </a:extLst>
          </p:cNvPr>
          <p:cNvSpPr txBox="1"/>
          <p:nvPr/>
        </p:nvSpPr>
        <p:spPr>
          <a:xfrm>
            <a:off x="297180" y="297476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Montserrat" pitchFamily="2" charset="0"/>
              </a:rPr>
              <a:t>Counterparty Credit Monitor – 08 July 2026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B82C2E-453B-63A8-8C14-F5CA111A6F36}"/>
              </a:ext>
            </a:extLst>
          </p:cNvPr>
          <p:cNvSpPr txBox="1"/>
          <p:nvPr/>
        </p:nvSpPr>
        <p:spPr>
          <a:xfrm>
            <a:off x="297180" y="31736"/>
            <a:ext cx="54510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b="1" dirty="0">
                <a:latin typeface="Montserrat" pitchFamily="2" charset="0"/>
                <a:ea typeface="Roboto" panose="02000000000000000000" pitchFamily="2" charset="0"/>
                <a:cs typeface="Roboto" panose="02000000000000000000" pitchFamily="2" charset="0"/>
              </a:rPr>
              <a:t>For Professional Clients or Eligible Counterparties as defined by the FCA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62BECD-0D4D-5E04-DFA7-4CD2C85F9D85}"/>
              </a:ext>
            </a:extLst>
          </p:cNvPr>
          <p:cNvSpPr txBox="1"/>
          <p:nvPr/>
        </p:nvSpPr>
        <p:spPr>
          <a:xfrm>
            <a:off x="297180" y="642485"/>
            <a:ext cx="94202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>
                <a:latin typeface="Montserrat" pitchFamily="2" charset="0"/>
                <a:ea typeface="Roboto" panose="02000000000000000000" pitchFamily="2" charset="0"/>
                <a:cs typeface="Roboto" panose="02000000000000000000" pitchFamily="2" charset="0"/>
              </a:rPr>
              <a:t>At IDAD we are acutely aware of the risks around issuer risk. Therefore we monitor the credit default swap (CDS) levels of counterparts. CDS levels are a good way of learning the perceived risk of a bank. The higher the number the greater cost it is to insure against a default. 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A13CB49-6E3B-A6BF-9B37-95CB85BD2D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535969"/>
              </p:ext>
            </p:extLst>
          </p:nvPr>
        </p:nvGraphicFramePr>
        <p:xfrm>
          <a:off x="399287" y="1031335"/>
          <a:ext cx="11393425" cy="5520567"/>
        </p:xfrm>
        <a:graphic>
          <a:graphicData uri="http://schemas.openxmlformats.org/drawingml/2006/table">
            <a:tbl>
              <a:tblPr/>
              <a:tblGrid>
                <a:gridCol w="1637000">
                  <a:extLst>
                    <a:ext uri="{9D8B030D-6E8A-4147-A177-3AD203B41FA5}">
                      <a16:colId xmlns:a16="http://schemas.microsoft.com/office/drawing/2014/main" val="2364020293"/>
                    </a:ext>
                  </a:extLst>
                </a:gridCol>
                <a:gridCol w="804305">
                  <a:extLst>
                    <a:ext uri="{9D8B030D-6E8A-4147-A177-3AD203B41FA5}">
                      <a16:colId xmlns:a16="http://schemas.microsoft.com/office/drawing/2014/main" val="2010850491"/>
                    </a:ext>
                  </a:extLst>
                </a:gridCol>
                <a:gridCol w="778469">
                  <a:extLst>
                    <a:ext uri="{9D8B030D-6E8A-4147-A177-3AD203B41FA5}">
                      <a16:colId xmlns:a16="http://schemas.microsoft.com/office/drawing/2014/main" val="4233602576"/>
                    </a:ext>
                  </a:extLst>
                </a:gridCol>
                <a:gridCol w="973898">
                  <a:extLst>
                    <a:ext uri="{9D8B030D-6E8A-4147-A177-3AD203B41FA5}">
                      <a16:colId xmlns:a16="http://schemas.microsoft.com/office/drawing/2014/main" val="3051272287"/>
                    </a:ext>
                  </a:extLst>
                </a:gridCol>
                <a:gridCol w="973898">
                  <a:extLst>
                    <a:ext uri="{9D8B030D-6E8A-4147-A177-3AD203B41FA5}">
                      <a16:colId xmlns:a16="http://schemas.microsoft.com/office/drawing/2014/main" val="1190829414"/>
                    </a:ext>
                  </a:extLst>
                </a:gridCol>
                <a:gridCol w="1722804">
                  <a:extLst>
                    <a:ext uri="{9D8B030D-6E8A-4147-A177-3AD203B41FA5}">
                      <a16:colId xmlns:a16="http://schemas.microsoft.com/office/drawing/2014/main" val="2506403195"/>
                    </a:ext>
                  </a:extLst>
                </a:gridCol>
                <a:gridCol w="913971">
                  <a:extLst>
                    <a:ext uri="{9D8B030D-6E8A-4147-A177-3AD203B41FA5}">
                      <a16:colId xmlns:a16="http://schemas.microsoft.com/office/drawing/2014/main" val="3789502890"/>
                    </a:ext>
                  </a:extLst>
                </a:gridCol>
                <a:gridCol w="913971">
                  <a:extLst>
                    <a:ext uri="{9D8B030D-6E8A-4147-A177-3AD203B41FA5}">
                      <a16:colId xmlns:a16="http://schemas.microsoft.com/office/drawing/2014/main" val="2594564891"/>
                    </a:ext>
                  </a:extLst>
                </a:gridCol>
                <a:gridCol w="697444">
                  <a:extLst>
                    <a:ext uri="{9D8B030D-6E8A-4147-A177-3AD203B41FA5}">
                      <a16:colId xmlns:a16="http://schemas.microsoft.com/office/drawing/2014/main" val="688038777"/>
                    </a:ext>
                  </a:extLst>
                </a:gridCol>
                <a:gridCol w="692744">
                  <a:extLst>
                    <a:ext uri="{9D8B030D-6E8A-4147-A177-3AD203B41FA5}">
                      <a16:colId xmlns:a16="http://schemas.microsoft.com/office/drawing/2014/main" val="1217911663"/>
                    </a:ext>
                  </a:extLst>
                </a:gridCol>
                <a:gridCol w="642594">
                  <a:extLst>
                    <a:ext uri="{9D8B030D-6E8A-4147-A177-3AD203B41FA5}">
                      <a16:colId xmlns:a16="http://schemas.microsoft.com/office/drawing/2014/main" val="443620648"/>
                    </a:ext>
                  </a:extLst>
                </a:gridCol>
                <a:gridCol w="642327">
                  <a:extLst>
                    <a:ext uri="{9D8B030D-6E8A-4147-A177-3AD203B41FA5}">
                      <a16:colId xmlns:a16="http://schemas.microsoft.com/office/drawing/2014/main" val="2437785802"/>
                    </a:ext>
                  </a:extLst>
                </a:gridCol>
              </a:tblGrid>
              <a:tr h="130574">
                <a:tc rowSpan="3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Bank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CDS Spread of Parent Company</a:t>
                      </a:r>
                      <a:endParaRPr lang="en-GB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Parent Company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45897"/>
                  </a:ext>
                </a:extLst>
              </a:tr>
              <a:tr h="1305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5 Year Rates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S&amp;P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Moody’s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Fitch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957377"/>
                  </a:ext>
                </a:extLst>
              </a:tr>
              <a:tr h="1305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Current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1 Week Ago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% Change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1 Year Ago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Rating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Outlook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Rating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Outlook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Rating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Outlook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617973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08/07/2026</a:t>
                      </a:r>
                      <a:endParaRPr lang="en-GB" sz="80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01/07/2026</a:t>
                      </a:r>
                      <a:endParaRPr lang="en-GB" sz="80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GB" sz="80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08/07/2025</a:t>
                      </a:r>
                      <a:endParaRPr lang="en-GB" sz="80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80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80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4701921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ABN Amro Bank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36.655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40.175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-8.76%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40.175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ABN Amro Bank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528575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ABSA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ABSA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68355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Banco Santander SA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34.685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35.02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-0.96%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43.732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Banco Santander SA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6299007"/>
                  </a:ext>
                </a:extLst>
              </a:tr>
              <a:tr h="23205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Banque Internationale à Luxembourg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Banque Internationale à </a:t>
                      </a:r>
                      <a:b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</a:b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Luxembourg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NEG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WD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6497615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Bank of America Corp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53.76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-3.14%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66.525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Bank of America Corp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5229623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Barclays Bank Plc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53.799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54.354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-1.02%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59.108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Barclays Bank Plc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5615703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BBVA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34.842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35.124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-0.80%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44.172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BBVA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792662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BNP Paribas SA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41.369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41.051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0.77%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42.534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BNP Paribas SA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9719825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Citigroup Inc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52.037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51.739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0.58%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54.768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Citigroup Inc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BBB+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058635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CIBC 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66.096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65.992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0.16%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66.525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CIBC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5030997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CIC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43.28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43.033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0.57%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47.486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CIC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NEG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3525157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CITIC Securities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CITIC Securities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BBB+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Baa1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6376535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Credit Agricole SA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34.013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33.692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0.95%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38.647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Credit Agricole SA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07716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Credit Suisse Group AG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173.317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173.317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173.317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Credit Suisse Group AG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WR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WD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1972153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Deutsche Bank AG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47.96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49.999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-4.08%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55.52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Deutsche Bank AG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5451970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EFG 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EFG 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NEG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0683420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Goldman Sachs Group Inc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65.984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66.375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-0.59%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68.062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Goldman Sachs Group Inc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BBB+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3022785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HSBC Bank PLC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43.033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#REF!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#REF!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#REF!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HSBC Holdings PLC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0649160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Intesa Sanpaolo SpA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37.018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36.57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1.23%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42.67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Intesa Sanpaolo SpA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BBB+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572969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Investec Bank Plc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Investec Bank Plc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1262526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JPMorgan Chase &amp; Co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39.482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40.517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-2.55%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41.84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JPMorgan Chase &amp; Co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2934209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Julius Baër 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Julius </a:t>
                      </a:r>
                      <a:r>
                        <a:rPr lang="en-GB" sz="800" b="0" kern="14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Baër</a:t>
                      </a: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Baa1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3921932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Lloyds Bank Plc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55.867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56.649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-1.38%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58.3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Lloyds Bank Plc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2966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Leonteq Securities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Leonteq</a:t>
                      </a: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 Securities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BBB-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6641624"/>
                  </a:ext>
                </a:extLst>
              </a:tr>
              <a:tr h="13057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Marex Financial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Marex Financial</a:t>
                      </a:r>
                    </a:p>
                  </a:txBody>
                  <a:tcPr marL="25688" marR="25688" marT="25688" marB="2568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4803386"/>
                  </a:ext>
                </a:extLst>
              </a:tr>
            </a:tbl>
          </a:graphicData>
        </a:graphic>
      </p:graphicFrame>
      <p:sp>
        <p:nvSpPr>
          <p:cNvPr id="22" name="Control 7">
            <a:extLst>
              <a:ext uri="{FF2B5EF4-FFF2-40B4-BE49-F238E27FC236}">
                <a16:creationId xmlns:a16="http://schemas.microsoft.com/office/drawing/2014/main" id="{D86A0CDF-CD7F-71E3-146A-E942A55CBD21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2927350" y="2568575"/>
            <a:ext cx="10320338" cy="61722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A0D652-1D78-1B2F-0B8F-D4A1A8BE9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093" y="95693"/>
            <a:ext cx="1382620" cy="73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3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014A0-A2F5-87C3-AD59-A5BC81B13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rol 5">
            <a:extLst>
              <a:ext uri="{FF2B5EF4-FFF2-40B4-BE49-F238E27FC236}">
                <a16:creationId xmlns:a16="http://schemas.microsoft.com/office/drawing/2014/main" id="{83FB7E38-6D8D-38C5-B225-1AC137A95E65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2520950" y="2827338"/>
            <a:ext cx="10320338" cy="555466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Control 7">
            <a:extLst>
              <a:ext uri="{FF2B5EF4-FFF2-40B4-BE49-F238E27FC236}">
                <a16:creationId xmlns:a16="http://schemas.microsoft.com/office/drawing/2014/main" id="{8A9AB75F-E0B5-2891-A02D-3223D6E1A60D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2927350" y="2568575"/>
            <a:ext cx="10320338" cy="61722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41B7644-DA5D-4783-EA95-A6E28DC6DD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9227"/>
              </p:ext>
            </p:extLst>
          </p:nvPr>
        </p:nvGraphicFramePr>
        <p:xfrm>
          <a:off x="399287" y="1031335"/>
          <a:ext cx="11393424" cy="4316833"/>
        </p:xfrm>
        <a:graphic>
          <a:graphicData uri="http://schemas.openxmlformats.org/drawingml/2006/table">
            <a:tbl>
              <a:tblPr/>
              <a:tblGrid>
                <a:gridCol w="1769884">
                  <a:extLst>
                    <a:ext uri="{9D8B030D-6E8A-4147-A177-3AD203B41FA5}">
                      <a16:colId xmlns:a16="http://schemas.microsoft.com/office/drawing/2014/main" val="1379102895"/>
                    </a:ext>
                  </a:extLst>
                </a:gridCol>
                <a:gridCol w="869595">
                  <a:extLst>
                    <a:ext uri="{9D8B030D-6E8A-4147-A177-3AD203B41FA5}">
                      <a16:colId xmlns:a16="http://schemas.microsoft.com/office/drawing/2014/main" val="183081199"/>
                    </a:ext>
                  </a:extLst>
                </a:gridCol>
                <a:gridCol w="841661">
                  <a:extLst>
                    <a:ext uri="{9D8B030D-6E8A-4147-A177-3AD203B41FA5}">
                      <a16:colId xmlns:a16="http://schemas.microsoft.com/office/drawing/2014/main" val="2616713178"/>
                    </a:ext>
                  </a:extLst>
                </a:gridCol>
                <a:gridCol w="809987">
                  <a:extLst>
                    <a:ext uri="{9D8B030D-6E8A-4147-A177-3AD203B41FA5}">
                      <a16:colId xmlns:a16="http://schemas.microsoft.com/office/drawing/2014/main" val="2196480551"/>
                    </a:ext>
                  </a:extLst>
                </a:gridCol>
                <a:gridCol w="809987">
                  <a:extLst>
                    <a:ext uri="{9D8B030D-6E8A-4147-A177-3AD203B41FA5}">
                      <a16:colId xmlns:a16="http://schemas.microsoft.com/office/drawing/2014/main" val="4227886318"/>
                    </a:ext>
                  </a:extLst>
                </a:gridCol>
                <a:gridCol w="1862651">
                  <a:extLst>
                    <a:ext uri="{9D8B030D-6E8A-4147-A177-3AD203B41FA5}">
                      <a16:colId xmlns:a16="http://schemas.microsoft.com/office/drawing/2014/main" val="3473299510"/>
                    </a:ext>
                  </a:extLst>
                </a:gridCol>
                <a:gridCol w="768699">
                  <a:extLst>
                    <a:ext uri="{9D8B030D-6E8A-4147-A177-3AD203B41FA5}">
                      <a16:colId xmlns:a16="http://schemas.microsoft.com/office/drawing/2014/main" val="3850982194"/>
                    </a:ext>
                  </a:extLst>
                </a:gridCol>
                <a:gridCol w="768699">
                  <a:extLst>
                    <a:ext uri="{9D8B030D-6E8A-4147-A177-3AD203B41FA5}">
                      <a16:colId xmlns:a16="http://schemas.microsoft.com/office/drawing/2014/main" val="3151888977"/>
                    </a:ext>
                  </a:extLst>
                </a:gridCol>
                <a:gridCol w="754060">
                  <a:extLst>
                    <a:ext uri="{9D8B030D-6E8A-4147-A177-3AD203B41FA5}">
                      <a16:colId xmlns:a16="http://schemas.microsoft.com/office/drawing/2014/main" val="570279651"/>
                    </a:ext>
                  </a:extLst>
                </a:gridCol>
                <a:gridCol w="748979">
                  <a:extLst>
                    <a:ext uri="{9D8B030D-6E8A-4147-A177-3AD203B41FA5}">
                      <a16:colId xmlns:a16="http://schemas.microsoft.com/office/drawing/2014/main" val="933580261"/>
                    </a:ext>
                  </a:extLst>
                </a:gridCol>
                <a:gridCol w="694755">
                  <a:extLst>
                    <a:ext uri="{9D8B030D-6E8A-4147-A177-3AD203B41FA5}">
                      <a16:colId xmlns:a16="http://schemas.microsoft.com/office/drawing/2014/main" val="2881175373"/>
                    </a:ext>
                  </a:extLst>
                </a:gridCol>
                <a:gridCol w="694467">
                  <a:extLst>
                    <a:ext uri="{9D8B030D-6E8A-4147-A177-3AD203B41FA5}">
                      <a16:colId xmlns:a16="http://schemas.microsoft.com/office/drawing/2014/main" val="3756781722"/>
                    </a:ext>
                  </a:extLst>
                </a:gridCol>
              </a:tblGrid>
              <a:tr h="208341">
                <a:tc rowSpan="3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Bank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CDS Spread of Parent Company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Parent Company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284627"/>
                  </a:ext>
                </a:extLst>
              </a:tr>
              <a:tr h="20834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5 Year Rates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S&amp;P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Moody’s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Fitch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089562"/>
                  </a:ext>
                </a:extLst>
              </a:tr>
              <a:tr h="10607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Current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1 Week Ago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% Change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1 Year Ago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Rating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Outlook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Rating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Outlook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Rating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ontserrat" pitchFamily="2" charset="0"/>
                        </a:rPr>
                        <a:t>Outlook</a:t>
                      </a:r>
                      <a:endParaRPr lang="en-US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3C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735121"/>
                  </a:ext>
                </a:extLst>
              </a:tr>
              <a:tr h="208341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08/07/2026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01/07/2026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08/07/2025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80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80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442765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Mediobanca </a:t>
                      </a:r>
                      <a:r>
                        <a:rPr lang="en-GB" sz="800" b="1" kern="14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SpA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37.257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37.657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-1.06%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47.363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Mediobanca </a:t>
                      </a:r>
                      <a:r>
                        <a:rPr lang="en-GB" sz="800" b="0" kern="14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SpA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BBB- *+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0262755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Mizuho Securities Co Ltd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37.698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38.134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-1.14%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44.994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Mizuho Securities Co Ltd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4869719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Morgan Stanley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55.086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54.873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0.39%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56.078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Morgan Stanley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3819420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National Bank of Canada 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National Bank of Canada</a:t>
                      </a:r>
                      <a:endParaRPr lang="en-GB" sz="1000" b="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080332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National Bank of Greece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60.68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59.381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2.19%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69.541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National Bank of Greece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BBB-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38794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Natixis SA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43.033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#REF!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#REF!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#REF!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Natixis SA</a:t>
                      </a:r>
                      <a:endParaRPr lang="en-GB" sz="1000" b="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3757998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NatWest Group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56.36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56.575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-0.38%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56.575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NatWest Group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8787687"/>
                  </a:ext>
                </a:extLst>
              </a:tr>
              <a:tr h="35334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Nationwide Building </a:t>
                      </a:r>
                      <a:b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</a:b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Society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38.555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38.535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0.05%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38.535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Nationwide Building Society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1862082"/>
                  </a:ext>
                </a:extLst>
              </a:tr>
              <a:tr h="20834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Nedbank Group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Nedbank Group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924151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Nomura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37.698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38.134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-1.14%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44.994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Nomura</a:t>
                      </a:r>
                      <a:endParaRPr lang="en-GB" sz="1000" b="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BBB+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069295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Royal Bank of Canada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35.4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#N/A N/A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#VALUE!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52.171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Royal Bank of Canada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551763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Societe Generale SA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42.035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41.744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0.70%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47.034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Societe Generale SA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NEG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6254497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Standard Chartered Bank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43.434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44.474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-2.34%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57.911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Standard Chartered Bank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BBB+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1865061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Toronto Dominion Bank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66.096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65.992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0.16%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66.525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Toronto Dominion Bank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3448105"/>
                  </a:ext>
                </a:extLst>
              </a:tr>
              <a:tr h="2085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UBS AG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47.2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48.635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-2.95%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48.635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UBS AG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392478"/>
                  </a:ext>
                </a:extLst>
              </a:tr>
              <a:tr h="21113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1" kern="14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UniCredit AG</a:t>
                      </a:r>
                      <a:endParaRPr lang="en-GB" sz="1000" kern="14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43.235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42.35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2.09%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42.35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Aft>
                          <a:spcPts val="1400"/>
                        </a:spcAft>
                        <a:buNone/>
                      </a:pPr>
                      <a:r>
                        <a:rPr lang="en-GB" sz="800" b="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UniCredit AG</a:t>
                      </a:r>
                      <a:endParaRPr lang="en-GB" sz="1000" b="0" kern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36576" marR="36576" marT="36576" marB="3657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POS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STABLE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520964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2E4A701-4994-D4EF-A4D0-B545E7E5CE0A}"/>
              </a:ext>
            </a:extLst>
          </p:cNvPr>
          <p:cNvSpPr txBox="1"/>
          <p:nvPr/>
        </p:nvSpPr>
        <p:spPr>
          <a:xfrm>
            <a:off x="297180" y="297476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Montserrat" pitchFamily="2" charset="0"/>
              </a:rPr>
              <a:t>Counterparty Credit Monitor – 08 July 2026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50E076-6F7E-A0E2-7269-DE158F771F3A}"/>
              </a:ext>
            </a:extLst>
          </p:cNvPr>
          <p:cNvSpPr txBox="1"/>
          <p:nvPr/>
        </p:nvSpPr>
        <p:spPr>
          <a:xfrm>
            <a:off x="297180" y="31736"/>
            <a:ext cx="54510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b="1" dirty="0">
                <a:latin typeface="Montserrat" pitchFamily="2" charset="0"/>
                <a:ea typeface="Roboto" panose="02000000000000000000" pitchFamily="2" charset="0"/>
                <a:cs typeface="Roboto" panose="02000000000000000000" pitchFamily="2" charset="0"/>
              </a:rPr>
              <a:t>For Professional Clients or Eligible Counterparties as defined by the FCA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9C33EE-3D84-7516-935D-84F2869C11EC}"/>
              </a:ext>
            </a:extLst>
          </p:cNvPr>
          <p:cNvSpPr txBox="1"/>
          <p:nvPr/>
        </p:nvSpPr>
        <p:spPr>
          <a:xfrm>
            <a:off x="297180" y="642485"/>
            <a:ext cx="94202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>
                <a:latin typeface="Montserrat" pitchFamily="2" charset="0"/>
                <a:ea typeface="Roboto" panose="02000000000000000000" pitchFamily="2" charset="0"/>
                <a:cs typeface="Roboto" panose="02000000000000000000" pitchFamily="2" charset="0"/>
              </a:rPr>
              <a:t>At IDAD we are acutely aware of the risks around issuer risk. Therefore we monitor the credit default swap (CDS) levels of counterparts. CDS levels are a good way of learning the perceived risk of a bank. The higher the number the greater cost it is to insure against a default.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FCADEF-9154-17D5-C061-20E6D9A8F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093" y="95693"/>
            <a:ext cx="1382620" cy="73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62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1209</Words>
  <Application>Microsoft Office PowerPoint</Application>
  <PresentationFormat>Widescreen</PresentationFormat>
  <Paragraphs>558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Montserrat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Morgan  Whitcomb</dc:creator>
  <cp:lastModifiedBy>Morgan  Whitcomb</cp:lastModifiedBy>
  <cp:revision>30</cp:revision>
  <dcterms:created xsi:type="dcterms:W3CDTF">2026-04-16T10:54:01Z</dcterms:created>
  <dcterms:modified xsi:type="dcterms:W3CDTF">2026-07-09T10:32:00Z</dcterms:modified>
</cp:coreProperties>
</file>